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8"/>
  </p:notesMasterIdLst>
  <p:handoutMasterIdLst>
    <p:handoutMasterId r:id="rId19"/>
  </p:handoutMasterIdLst>
  <p:sldIdLst>
    <p:sldId id="256" r:id="rId2"/>
    <p:sldId id="286" r:id="rId3"/>
    <p:sldId id="291" r:id="rId4"/>
    <p:sldId id="292" r:id="rId5"/>
    <p:sldId id="293" r:id="rId6"/>
    <p:sldId id="297" r:id="rId7"/>
    <p:sldId id="295" r:id="rId8"/>
    <p:sldId id="298" r:id="rId9"/>
    <p:sldId id="296" r:id="rId10"/>
    <p:sldId id="386" r:id="rId11"/>
    <p:sldId id="387" r:id="rId12"/>
    <p:sldId id="388" r:id="rId13"/>
    <p:sldId id="389" r:id="rId14"/>
    <p:sldId id="289" r:id="rId15"/>
    <p:sldId id="290" r:id="rId16"/>
    <p:sldId id="281" r:id="rId17"/>
  </p:sldIdLst>
  <p:sldSz cx="9144000" cy="5143500" type="screen16x9"/>
  <p:notesSz cx="10234613" cy="14662150"/>
  <p:defaultTextStyle>
    <a:defPPr>
      <a:defRPr lang="en-US"/>
    </a:defPPr>
    <a:lvl1pPr marL="0" algn="l" defTabSz="914296" rtl="0" eaLnBrk="1" latinLnBrk="0" hangingPunct="1">
      <a:defRPr sz="1800" kern="1200">
        <a:solidFill>
          <a:schemeClr val="tx1"/>
        </a:solidFill>
        <a:latin typeface="+mn-lt"/>
        <a:ea typeface="+mn-ea"/>
        <a:cs typeface="+mn-cs"/>
      </a:defRPr>
    </a:lvl1pPr>
    <a:lvl2pPr marL="457148" algn="l" defTabSz="914296" rtl="0" eaLnBrk="1" latinLnBrk="0" hangingPunct="1">
      <a:defRPr sz="1800" kern="1200">
        <a:solidFill>
          <a:schemeClr val="tx1"/>
        </a:solidFill>
        <a:latin typeface="+mn-lt"/>
        <a:ea typeface="+mn-ea"/>
        <a:cs typeface="+mn-cs"/>
      </a:defRPr>
    </a:lvl2pPr>
    <a:lvl3pPr marL="914296" algn="l" defTabSz="914296" rtl="0" eaLnBrk="1" latinLnBrk="0" hangingPunct="1">
      <a:defRPr sz="1800" kern="1200">
        <a:solidFill>
          <a:schemeClr val="tx1"/>
        </a:solidFill>
        <a:latin typeface="+mn-lt"/>
        <a:ea typeface="+mn-ea"/>
        <a:cs typeface="+mn-cs"/>
      </a:defRPr>
    </a:lvl3pPr>
    <a:lvl4pPr marL="1371444" algn="l" defTabSz="914296" rtl="0" eaLnBrk="1" latinLnBrk="0" hangingPunct="1">
      <a:defRPr sz="1800" kern="1200">
        <a:solidFill>
          <a:schemeClr val="tx1"/>
        </a:solidFill>
        <a:latin typeface="+mn-lt"/>
        <a:ea typeface="+mn-ea"/>
        <a:cs typeface="+mn-cs"/>
      </a:defRPr>
    </a:lvl4pPr>
    <a:lvl5pPr marL="1828592" algn="l" defTabSz="914296" rtl="0" eaLnBrk="1" latinLnBrk="0" hangingPunct="1">
      <a:defRPr sz="1800" kern="1200">
        <a:solidFill>
          <a:schemeClr val="tx1"/>
        </a:solidFill>
        <a:latin typeface="+mn-lt"/>
        <a:ea typeface="+mn-ea"/>
        <a:cs typeface="+mn-cs"/>
      </a:defRPr>
    </a:lvl5pPr>
    <a:lvl6pPr marL="2285740" algn="l" defTabSz="914296" rtl="0" eaLnBrk="1" latinLnBrk="0" hangingPunct="1">
      <a:defRPr sz="1800" kern="1200">
        <a:solidFill>
          <a:schemeClr val="tx1"/>
        </a:solidFill>
        <a:latin typeface="+mn-lt"/>
        <a:ea typeface="+mn-ea"/>
        <a:cs typeface="+mn-cs"/>
      </a:defRPr>
    </a:lvl6pPr>
    <a:lvl7pPr marL="2742888" algn="l" defTabSz="914296" rtl="0" eaLnBrk="1" latinLnBrk="0" hangingPunct="1">
      <a:defRPr sz="1800" kern="1200">
        <a:solidFill>
          <a:schemeClr val="tx1"/>
        </a:solidFill>
        <a:latin typeface="+mn-lt"/>
        <a:ea typeface="+mn-ea"/>
        <a:cs typeface="+mn-cs"/>
      </a:defRPr>
    </a:lvl7pPr>
    <a:lvl8pPr marL="3200036" algn="l" defTabSz="914296" rtl="0" eaLnBrk="1" latinLnBrk="0" hangingPunct="1">
      <a:defRPr sz="1800" kern="1200">
        <a:solidFill>
          <a:schemeClr val="tx1"/>
        </a:solidFill>
        <a:latin typeface="+mn-lt"/>
        <a:ea typeface="+mn-ea"/>
        <a:cs typeface="+mn-cs"/>
      </a:defRPr>
    </a:lvl8pPr>
    <a:lvl9pPr marL="3657184" algn="l" defTabSz="914296"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85ACA5B-DAE1-4503-84A5-51D01CD7F70F}">
          <p14:sldIdLst>
            <p14:sldId id="256"/>
            <p14:sldId id="286"/>
            <p14:sldId id="291"/>
            <p14:sldId id="292"/>
            <p14:sldId id="293"/>
            <p14:sldId id="297"/>
            <p14:sldId id="295"/>
            <p14:sldId id="298"/>
            <p14:sldId id="296"/>
            <p14:sldId id="386"/>
            <p14:sldId id="387"/>
            <p14:sldId id="388"/>
            <p14:sldId id="389"/>
            <p14:sldId id="289"/>
            <p14:sldId id="290"/>
          </p14:sldIdLst>
        </p14:section>
        <p14:section name="template" id="{76135CD9-06F6-4FC3-90C8-7CE64098C711}">
          <p14:sldIdLst>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C2C2"/>
    <a:srgbClr val="B1DDAF"/>
    <a:srgbClr val="FBE5D6"/>
    <a:srgbClr val="004282"/>
    <a:srgbClr val="4472C4"/>
    <a:srgbClr val="006DB7"/>
    <a:srgbClr val="006DC9"/>
    <a:srgbClr val="FFF2CC"/>
    <a:srgbClr val="7030A0"/>
    <a:srgbClr val="ED7F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56" autoAdjust="0"/>
    <p:restoredTop sz="74590" autoAdjust="0"/>
  </p:normalViewPr>
  <p:slideViewPr>
    <p:cSldViewPr snapToGrid="0" snapToObjects="1">
      <p:cViewPr varScale="1">
        <p:scale>
          <a:sx n="78" d="100"/>
          <a:sy n="78" d="100"/>
        </p:scale>
        <p:origin x="1186" y="5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6B042C-875E-4FE1-860A-13516284C6BA}"/>
              </a:ext>
            </a:extLst>
          </p:cNvPr>
          <p:cNvSpPr>
            <a:spLocks noGrp="1"/>
          </p:cNvSpPr>
          <p:nvPr>
            <p:ph type="hdr" sz="quarter"/>
          </p:nvPr>
        </p:nvSpPr>
        <p:spPr>
          <a:xfrm>
            <a:off x="5" y="5"/>
            <a:ext cx="4434619" cy="734584"/>
          </a:xfrm>
          <a:prstGeom prst="rect">
            <a:avLst/>
          </a:prstGeom>
        </p:spPr>
        <p:txBody>
          <a:bodyPr vert="horz" lIns="130144" tIns="65074" rIns="130144" bIns="65074" rtlCol="0"/>
          <a:lstStyle>
            <a:lvl1pPr algn="l">
              <a:defRPr sz="2000"/>
            </a:lvl1pPr>
          </a:lstStyle>
          <a:p>
            <a:endParaRPr lang="en-SG"/>
          </a:p>
        </p:txBody>
      </p:sp>
      <p:sp>
        <p:nvSpPr>
          <p:cNvPr id="3" name="Date Placeholder 2">
            <a:extLst>
              <a:ext uri="{FF2B5EF4-FFF2-40B4-BE49-F238E27FC236}">
                <a16:creationId xmlns:a16="http://schemas.microsoft.com/office/drawing/2014/main" id="{A759F62F-F458-4CEA-B5C0-8CE56EDDED72}"/>
              </a:ext>
            </a:extLst>
          </p:cNvPr>
          <p:cNvSpPr>
            <a:spLocks noGrp="1"/>
          </p:cNvSpPr>
          <p:nvPr>
            <p:ph type="dt" sz="quarter" idx="1"/>
          </p:nvPr>
        </p:nvSpPr>
        <p:spPr>
          <a:xfrm>
            <a:off x="5797712" y="5"/>
            <a:ext cx="4434615" cy="734584"/>
          </a:xfrm>
          <a:prstGeom prst="rect">
            <a:avLst/>
          </a:prstGeom>
        </p:spPr>
        <p:txBody>
          <a:bodyPr vert="horz" lIns="130144" tIns="65074" rIns="130144" bIns="65074" rtlCol="0"/>
          <a:lstStyle>
            <a:lvl1pPr algn="r">
              <a:defRPr sz="2000"/>
            </a:lvl1pPr>
          </a:lstStyle>
          <a:p>
            <a:fld id="{E238A188-91A2-4E01-9E96-2F1FEC9A01E6}" type="datetimeFigureOut">
              <a:rPr lang="en-SG" smtClean="0"/>
              <a:t>19/1/2023</a:t>
            </a:fld>
            <a:endParaRPr lang="en-SG"/>
          </a:p>
        </p:txBody>
      </p:sp>
      <p:sp>
        <p:nvSpPr>
          <p:cNvPr id="4" name="Footer Placeholder 3">
            <a:extLst>
              <a:ext uri="{FF2B5EF4-FFF2-40B4-BE49-F238E27FC236}">
                <a16:creationId xmlns:a16="http://schemas.microsoft.com/office/drawing/2014/main" id="{3A64453C-25FB-449C-B5A1-21A94DE332E8}"/>
              </a:ext>
            </a:extLst>
          </p:cNvPr>
          <p:cNvSpPr>
            <a:spLocks noGrp="1"/>
          </p:cNvSpPr>
          <p:nvPr>
            <p:ph type="ftr" sz="quarter" idx="2"/>
          </p:nvPr>
        </p:nvSpPr>
        <p:spPr>
          <a:xfrm>
            <a:off x="5" y="13927569"/>
            <a:ext cx="4434619" cy="734584"/>
          </a:xfrm>
          <a:prstGeom prst="rect">
            <a:avLst/>
          </a:prstGeom>
        </p:spPr>
        <p:txBody>
          <a:bodyPr vert="horz" lIns="130144" tIns="65074" rIns="130144" bIns="65074" rtlCol="0" anchor="b"/>
          <a:lstStyle>
            <a:lvl1pPr algn="l">
              <a:defRPr sz="2000"/>
            </a:lvl1pPr>
          </a:lstStyle>
          <a:p>
            <a:endParaRPr lang="en-SG"/>
          </a:p>
        </p:txBody>
      </p:sp>
      <p:sp>
        <p:nvSpPr>
          <p:cNvPr id="5" name="Slide Number Placeholder 4">
            <a:extLst>
              <a:ext uri="{FF2B5EF4-FFF2-40B4-BE49-F238E27FC236}">
                <a16:creationId xmlns:a16="http://schemas.microsoft.com/office/drawing/2014/main" id="{55C985B2-F601-421F-A633-2D022E1E3718}"/>
              </a:ext>
            </a:extLst>
          </p:cNvPr>
          <p:cNvSpPr>
            <a:spLocks noGrp="1"/>
          </p:cNvSpPr>
          <p:nvPr>
            <p:ph type="sldNum" sz="quarter" idx="3"/>
          </p:nvPr>
        </p:nvSpPr>
        <p:spPr>
          <a:xfrm>
            <a:off x="5797712" y="13927569"/>
            <a:ext cx="4434615" cy="734584"/>
          </a:xfrm>
          <a:prstGeom prst="rect">
            <a:avLst/>
          </a:prstGeom>
        </p:spPr>
        <p:txBody>
          <a:bodyPr vert="horz" lIns="130144" tIns="65074" rIns="130144" bIns="65074" rtlCol="0" anchor="b"/>
          <a:lstStyle>
            <a:lvl1pPr algn="r">
              <a:defRPr sz="2000"/>
            </a:lvl1pPr>
          </a:lstStyle>
          <a:p>
            <a:fld id="{782C6BD7-FA3C-4F30-9EFF-4ACF7C15B017}" type="slidenum">
              <a:rPr lang="en-SG" smtClean="0"/>
              <a:t>‹#›</a:t>
            </a:fld>
            <a:endParaRPr lang="en-SG"/>
          </a:p>
        </p:txBody>
      </p:sp>
    </p:spTree>
    <p:extLst>
      <p:ext uri="{BB962C8B-B14F-4D97-AF65-F5344CB8AC3E}">
        <p14:creationId xmlns:p14="http://schemas.microsoft.com/office/powerpoint/2010/main" val="383260574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4434999" cy="735654"/>
          </a:xfrm>
          <a:prstGeom prst="rect">
            <a:avLst/>
          </a:prstGeom>
        </p:spPr>
        <p:txBody>
          <a:bodyPr vert="horz" lIns="141015" tIns="70506" rIns="141015" bIns="70506" rtlCol="0"/>
          <a:lstStyle>
            <a:lvl1pPr algn="l">
              <a:defRPr sz="2000"/>
            </a:lvl1pPr>
          </a:lstStyle>
          <a:p>
            <a:endParaRPr lang="en-SG"/>
          </a:p>
        </p:txBody>
      </p:sp>
      <p:sp>
        <p:nvSpPr>
          <p:cNvPr id="3" name="Date Placeholder 2"/>
          <p:cNvSpPr>
            <a:spLocks noGrp="1"/>
          </p:cNvSpPr>
          <p:nvPr>
            <p:ph type="dt" idx="1"/>
          </p:nvPr>
        </p:nvSpPr>
        <p:spPr>
          <a:xfrm>
            <a:off x="5797246" y="2"/>
            <a:ext cx="4434999" cy="735654"/>
          </a:xfrm>
          <a:prstGeom prst="rect">
            <a:avLst/>
          </a:prstGeom>
        </p:spPr>
        <p:txBody>
          <a:bodyPr vert="horz" lIns="141015" tIns="70506" rIns="141015" bIns="70506" rtlCol="0"/>
          <a:lstStyle>
            <a:lvl1pPr algn="r">
              <a:defRPr sz="2000"/>
            </a:lvl1pPr>
          </a:lstStyle>
          <a:p>
            <a:fld id="{44337A42-5D34-4F72-8CA3-09580D9F2949}" type="datetimeFigureOut">
              <a:rPr lang="en-SG" smtClean="0"/>
              <a:t>19/1/2023</a:t>
            </a:fld>
            <a:endParaRPr lang="en-SG"/>
          </a:p>
        </p:txBody>
      </p:sp>
      <p:sp>
        <p:nvSpPr>
          <p:cNvPr id="4" name="Slide Image Placeholder 3"/>
          <p:cNvSpPr>
            <a:spLocks noGrp="1" noRot="1" noChangeAspect="1"/>
          </p:cNvSpPr>
          <p:nvPr>
            <p:ph type="sldImg" idx="2"/>
          </p:nvPr>
        </p:nvSpPr>
        <p:spPr>
          <a:xfrm>
            <a:off x="717550" y="1831975"/>
            <a:ext cx="8799513" cy="4949825"/>
          </a:xfrm>
          <a:prstGeom prst="rect">
            <a:avLst/>
          </a:prstGeom>
          <a:noFill/>
          <a:ln w="12700">
            <a:solidFill>
              <a:prstClr val="black"/>
            </a:solidFill>
          </a:ln>
        </p:spPr>
        <p:txBody>
          <a:bodyPr vert="horz" lIns="141015" tIns="70506" rIns="141015" bIns="70506" rtlCol="0" anchor="ctr"/>
          <a:lstStyle/>
          <a:p>
            <a:endParaRPr lang="en-SG"/>
          </a:p>
        </p:txBody>
      </p:sp>
      <p:sp>
        <p:nvSpPr>
          <p:cNvPr id="5" name="Notes Placeholder 4"/>
          <p:cNvSpPr>
            <a:spLocks noGrp="1"/>
          </p:cNvSpPr>
          <p:nvPr>
            <p:ph type="body" sz="quarter" idx="3"/>
          </p:nvPr>
        </p:nvSpPr>
        <p:spPr>
          <a:xfrm>
            <a:off x="1023467" y="7056163"/>
            <a:ext cx="8187687" cy="5773222"/>
          </a:xfrm>
          <a:prstGeom prst="rect">
            <a:avLst/>
          </a:prstGeom>
        </p:spPr>
        <p:txBody>
          <a:bodyPr vert="horz" lIns="141015" tIns="70506" rIns="141015" bIns="7050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13926503"/>
            <a:ext cx="4434999" cy="735653"/>
          </a:xfrm>
          <a:prstGeom prst="rect">
            <a:avLst/>
          </a:prstGeom>
        </p:spPr>
        <p:txBody>
          <a:bodyPr vert="horz" lIns="141015" tIns="70506" rIns="141015" bIns="70506" rtlCol="0" anchor="b"/>
          <a:lstStyle>
            <a:lvl1pPr algn="l">
              <a:defRPr sz="2000"/>
            </a:lvl1pPr>
          </a:lstStyle>
          <a:p>
            <a:endParaRPr lang="en-SG"/>
          </a:p>
        </p:txBody>
      </p:sp>
      <p:sp>
        <p:nvSpPr>
          <p:cNvPr id="7" name="Slide Number Placeholder 6"/>
          <p:cNvSpPr>
            <a:spLocks noGrp="1"/>
          </p:cNvSpPr>
          <p:nvPr>
            <p:ph type="sldNum" sz="quarter" idx="5"/>
          </p:nvPr>
        </p:nvSpPr>
        <p:spPr>
          <a:xfrm>
            <a:off x="5797246" y="13926503"/>
            <a:ext cx="4434999" cy="735653"/>
          </a:xfrm>
          <a:prstGeom prst="rect">
            <a:avLst/>
          </a:prstGeom>
        </p:spPr>
        <p:txBody>
          <a:bodyPr vert="horz" lIns="141015" tIns="70506" rIns="141015" bIns="70506" rtlCol="0" anchor="b"/>
          <a:lstStyle>
            <a:lvl1pPr algn="r">
              <a:defRPr sz="2000"/>
            </a:lvl1pPr>
          </a:lstStyle>
          <a:p>
            <a:fld id="{BB238EFF-FC20-425D-BDF4-B4336E5AC6AD}" type="slidenum">
              <a:rPr lang="en-SG" smtClean="0"/>
              <a:t>‹#›</a:t>
            </a:fld>
            <a:endParaRPr lang="en-SG"/>
          </a:p>
        </p:txBody>
      </p:sp>
    </p:spTree>
    <p:extLst>
      <p:ext uri="{BB962C8B-B14F-4D97-AF65-F5344CB8AC3E}">
        <p14:creationId xmlns:p14="http://schemas.microsoft.com/office/powerpoint/2010/main" val="1185626196"/>
      </p:ext>
    </p:extLst>
  </p:cSld>
  <p:clrMap bg1="lt1" tx1="dk1" bg2="lt2" tx2="dk2" accent1="accent1" accent2="accent2" accent3="accent3" accent4="accent4" accent5="accent5" accent6="accent6" hlink="hlink" folHlink="folHlink"/>
  <p:hf sldNum="0" hdr="0" ftr="0" dt="0"/>
  <p:notesStyle>
    <a:lvl1pPr marL="0" algn="l" defTabSz="914296" rtl="0" eaLnBrk="1" latinLnBrk="0" hangingPunct="1">
      <a:defRPr sz="1200" kern="1200">
        <a:solidFill>
          <a:schemeClr val="tx1"/>
        </a:solidFill>
        <a:latin typeface="+mn-lt"/>
        <a:ea typeface="+mn-ea"/>
        <a:cs typeface="+mn-cs"/>
      </a:defRPr>
    </a:lvl1pPr>
    <a:lvl2pPr marL="457148" algn="l" defTabSz="914296" rtl="0" eaLnBrk="1" latinLnBrk="0" hangingPunct="1">
      <a:defRPr sz="1200" kern="1200">
        <a:solidFill>
          <a:schemeClr val="tx1"/>
        </a:solidFill>
        <a:latin typeface="+mn-lt"/>
        <a:ea typeface="+mn-ea"/>
        <a:cs typeface="+mn-cs"/>
      </a:defRPr>
    </a:lvl2pPr>
    <a:lvl3pPr marL="914296" algn="l" defTabSz="914296" rtl="0" eaLnBrk="1" latinLnBrk="0" hangingPunct="1">
      <a:defRPr sz="1200" kern="1200">
        <a:solidFill>
          <a:schemeClr val="tx1"/>
        </a:solidFill>
        <a:latin typeface="+mn-lt"/>
        <a:ea typeface="+mn-ea"/>
        <a:cs typeface="+mn-cs"/>
      </a:defRPr>
    </a:lvl3pPr>
    <a:lvl4pPr marL="1371444" algn="l" defTabSz="914296" rtl="0" eaLnBrk="1" latinLnBrk="0" hangingPunct="1">
      <a:defRPr sz="1200" kern="1200">
        <a:solidFill>
          <a:schemeClr val="tx1"/>
        </a:solidFill>
        <a:latin typeface="+mn-lt"/>
        <a:ea typeface="+mn-ea"/>
        <a:cs typeface="+mn-cs"/>
      </a:defRPr>
    </a:lvl4pPr>
    <a:lvl5pPr marL="1828592" algn="l" defTabSz="914296" rtl="0" eaLnBrk="1" latinLnBrk="0" hangingPunct="1">
      <a:defRPr sz="1200" kern="1200">
        <a:solidFill>
          <a:schemeClr val="tx1"/>
        </a:solidFill>
        <a:latin typeface="+mn-lt"/>
        <a:ea typeface="+mn-ea"/>
        <a:cs typeface="+mn-cs"/>
      </a:defRPr>
    </a:lvl5pPr>
    <a:lvl6pPr marL="2285740" algn="l" defTabSz="914296" rtl="0" eaLnBrk="1" latinLnBrk="0" hangingPunct="1">
      <a:defRPr sz="1200" kern="1200">
        <a:solidFill>
          <a:schemeClr val="tx1"/>
        </a:solidFill>
        <a:latin typeface="+mn-lt"/>
        <a:ea typeface="+mn-ea"/>
        <a:cs typeface="+mn-cs"/>
      </a:defRPr>
    </a:lvl6pPr>
    <a:lvl7pPr marL="2742888" algn="l" defTabSz="914296" rtl="0" eaLnBrk="1" latinLnBrk="0" hangingPunct="1">
      <a:defRPr sz="1200" kern="1200">
        <a:solidFill>
          <a:schemeClr val="tx1"/>
        </a:solidFill>
        <a:latin typeface="+mn-lt"/>
        <a:ea typeface="+mn-ea"/>
        <a:cs typeface="+mn-cs"/>
      </a:defRPr>
    </a:lvl7pPr>
    <a:lvl8pPr marL="3200036" algn="l" defTabSz="914296" rtl="0" eaLnBrk="1" latinLnBrk="0" hangingPunct="1">
      <a:defRPr sz="1200" kern="1200">
        <a:solidFill>
          <a:schemeClr val="tx1"/>
        </a:solidFill>
        <a:latin typeface="+mn-lt"/>
        <a:ea typeface="+mn-ea"/>
        <a:cs typeface="+mn-cs"/>
      </a:defRPr>
    </a:lvl8pPr>
    <a:lvl9pPr marL="3657184" algn="l" defTabSz="91429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831975"/>
            <a:ext cx="8799513" cy="4949825"/>
          </a:xfrm>
        </p:spPr>
      </p:sp>
      <p:sp>
        <p:nvSpPr>
          <p:cNvPr id="3" name="Notes Placeholder 2"/>
          <p:cNvSpPr>
            <a:spLocks noGrp="1"/>
          </p:cNvSpPr>
          <p:nvPr>
            <p:ph type="body" idx="1"/>
          </p:nvPr>
        </p:nvSpPr>
        <p:spPr/>
        <p:txBody>
          <a:bodyPr/>
          <a:lstStyle/>
          <a:p>
            <a:pPr marL="0" indent="0">
              <a:buFontTx/>
              <a:buNone/>
            </a:pPr>
            <a:r>
              <a:rPr lang="en-US" dirty="0"/>
              <a:t>To extract the hidden pattern in data to understand the interrelation between factors—in future to establish causality</a:t>
            </a:r>
          </a:p>
        </p:txBody>
      </p:sp>
    </p:spTree>
    <p:extLst>
      <p:ext uri="{BB962C8B-B14F-4D97-AF65-F5344CB8AC3E}">
        <p14:creationId xmlns:p14="http://schemas.microsoft.com/office/powerpoint/2010/main" val="3702473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831975"/>
            <a:ext cx="8799513" cy="4949825"/>
          </a:xfrm>
        </p:spPr>
      </p:sp>
      <p:sp>
        <p:nvSpPr>
          <p:cNvPr id="3" name="Notes Placeholder 2"/>
          <p:cNvSpPr>
            <a:spLocks noGrp="1"/>
          </p:cNvSpPr>
          <p:nvPr>
            <p:ph type="body" idx="1"/>
          </p:nvPr>
        </p:nvSpPr>
        <p:spPr/>
        <p:txBody>
          <a:bodyPr/>
          <a:lstStyle/>
          <a:p>
            <a:pPr marL="171450" indent="-171450" defTabSz="1302014">
              <a:buFont typeface="Arial" panose="020B0604020202020204" pitchFamily="34" charset="0"/>
              <a:buChar char="•"/>
            </a:pPr>
            <a:r>
              <a:rPr lang="en-US" dirty="0"/>
              <a:t>Based on [NOUN] VERB [NOUN] patterns</a:t>
            </a:r>
          </a:p>
          <a:p>
            <a:pPr marL="171450" indent="-171450">
              <a:buFont typeface="Arial" panose="020B0604020202020204" pitchFamily="34" charset="0"/>
              <a:buChar char="•"/>
            </a:pPr>
            <a:r>
              <a:rPr lang="en-US" dirty="0"/>
              <a:t>To extract causal relations from the web at scale, the authors used the ClueWeb12 web crawl, which comprises about 733,019,372 English web pages crawled between February and May </a:t>
            </a:r>
          </a:p>
          <a:p>
            <a:pPr marL="171450" indent="-171450">
              <a:buFont typeface="Arial" panose="020B0604020202020204" pitchFamily="34" charset="0"/>
              <a:buChar char="•"/>
            </a:pPr>
            <a:r>
              <a:rPr lang="en-US" dirty="0"/>
              <a:t>They used a minimally supervised bootstrapping approach that only requires a few initial training samples.</a:t>
            </a:r>
          </a:p>
          <a:p>
            <a:pPr marL="171450" indent="-171450">
              <a:buFont typeface="Arial" panose="020B0604020202020204" pitchFamily="34" charset="0"/>
              <a:buChar char="•"/>
            </a:pPr>
            <a:r>
              <a:rPr lang="en-US" dirty="0"/>
              <a:t>The bootstrapping process starts with a small set of well-known causal relations as seeds (A→B stands for “A causes B”) shown in the first table. </a:t>
            </a:r>
          </a:p>
          <a:p>
            <a:pPr marL="171450" indent="-171450">
              <a:buFont typeface="Arial" panose="020B0604020202020204" pitchFamily="34" charset="0"/>
              <a:buChar char="•"/>
            </a:pPr>
            <a:r>
              <a:rPr lang="en-US" dirty="0"/>
              <a:t>Not all newfound patterns and causal relations qualify as additional seeds for the next iteration. They are selected based on a support criterion, which measures the number of unique patterns that extract the seed’s causal relation.</a:t>
            </a:r>
          </a:p>
          <a:p>
            <a:pPr marL="171450" indent="-171450">
              <a:buFont typeface="Arial" panose="020B0604020202020204" pitchFamily="34" charset="0"/>
              <a:buChar char="•"/>
            </a:pPr>
            <a:r>
              <a:rPr lang="en-US" dirty="0"/>
              <a:t>Lastly, with all the additional patterns, we can extract even more Cause-Effect arguments.</a:t>
            </a:r>
          </a:p>
          <a:p>
            <a:pPr marL="171450" indent="-171450" defTabSz="1302014">
              <a:buFont typeface="Arial" panose="020B0604020202020204" pitchFamily="34" charset="0"/>
              <a:buChar char="•"/>
            </a:pPr>
            <a:endParaRPr lang="en-SG" dirty="0"/>
          </a:p>
        </p:txBody>
      </p:sp>
    </p:spTree>
    <p:extLst>
      <p:ext uri="{BB962C8B-B14F-4D97-AF65-F5344CB8AC3E}">
        <p14:creationId xmlns:p14="http://schemas.microsoft.com/office/powerpoint/2010/main" val="1485554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831975"/>
            <a:ext cx="8799513" cy="4949825"/>
          </a:xfrm>
        </p:spPr>
      </p:sp>
      <p:sp>
        <p:nvSpPr>
          <p:cNvPr id="3" name="Notes Placeholder 2"/>
          <p:cNvSpPr>
            <a:spLocks noGrp="1"/>
          </p:cNvSpPr>
          <p:nvPr>
            <p:ph type="body" idx="1"/>
          </p:nvPr>
        </p:nvSpPr>
        <p:spPr/>
        <p:txBody>
          <a:bodyPr/>
          <a:lstStyle/>
          <a:p>
            <a:pPr marL="0" indent="0" defTabSz="1302014">
              <a:buFont typeface="Arial" panose="020B0604020202020204" pitchFamily="34" charset="0"/>
              <a:buNone/>
            </a:pPr>
            <a:r>
              <a:rPr lang="en-SG" dirty="0"/>
              <a:t>Try out:</a:t>
            </a:r>
          </a:p>
          <a:p>
            <a:pPr marL="171450" indent="-171450" defTabSz="1302014">
              <a:buFont typeface="Arial" panose="020B0604020202020204" pitchFamily="34" charset="0"/>
              <a:buChar char="•"/>
            </a:pPr>
            <a:r>
              <a:rPr lang="en-SG" dirty="0"/>
              <a:t>Strict rules: # 2 = Causal, # 3 overlaps with # 5, create other sanity checks with # 1 &amp; # 4</a:t>
            </a:r>
          </a:p>
          <a:p>
            <a:pPr marL="628598" lvl="1" indent="-171450" defTabSz="1302014">
              <a:buFont typeface="Arial" panose="020B0604020202020204" pitchFamily="34" charset="0"/>
              <a:buChar char="•"/>
            </a:pPr>
            <a:r>
              <a:rPr lang="en-SG" dirty="0"/>
              <a:t>Nothing much might be extracted</a:t>
            </a:r>
          </a:p>
          <a:p>
            <a:pPr marL="171450" indent="-171450" defTabSz="1302014">
              <a:buFont typeface="Arial" panose="020B0604020202020204" pitchFamily="34" charset="0"/>
              <a:buChar char="•"/>
            </a:pPr>
            <a:r>
              <a:rPr lang="en-SG" dirty="0"/>
              <a:t>Relaxed rules: # 3 pairs if # 2 = Causal / # 5 any pairs detected / # 4 if verb type is Cause</a:t>
            </a:r>
          </a:p>
          <a:p>
            <a:pPr marL="628598" lvl="1" indent="-171450" defTabSz="1302014">
              <a:buFont typeface="Arial" panose="020B0604020202020204" pitchFamily="34" charset="0"/>
              <a:buChar char="•"/>
            </a:pPr>
            <a:r>
              <a:rPr lang="en-SG" dirty="0"/>
              <a:t>Gibberish might be extracted</a:t>
            </a:r>
          </a:p>
          <a:p>
            <a:pPr marL="0" indent="0" defTabSz="1302014">
              <a:buFont typeface="Arial" panose="020B0604020202020204" pitchFamily="34" charset="0"/>
              <a:buNone/>
            </a:pPr>
            <a:endParaRPr lang="en-SG" dirty="0"/>
          </a:p>
        </p:txBody>
      </p:sp>
    </p:spTree>
    <p:extLst>
      <p:ext uri="{BB962C8B-B14F-4D97-AF65-F5344CB8AC3E}">
        <p14:creationId xmlns:p14="http://schemas.microsoft.com/office/powerpoint/2010/main" val="4025558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1302014">
              <a:buFont typeface="Arial" panose="020B0604020202020204" pitchFamily="34" charset="0"/>
              <a:buNone/>
            </a:pPr>
            <a:r>
              <a:rPr lang="en-SG" dirty="0"/>
              <a:t>Other details:</a:t>
            </a:r>
          </a:p>
          <a:p>
            <a:pPr marL="171450" indent="-171450" defTabSz="1302014">
              <a:buFont typeface="Arial" panose="020B0604020202020204" pitchFamily="34" charset="0"/>
              <a:buChar char="•"/>
            </a:pPr>
            <a:r>
              <a:rPr lang="en-US" dirty="0"/>
              <a:t>6384 unique articles, 55354 sentences in total to work with.</a:t>
            </a:r>
          </a:p>
          <a:p>
            <a:pPr marL="171450" indent="-171450" defTabSz="1302014">
              <a:buFont typeface="Arial" panose="020B0604020202020204" pitchFamily="34" charset="0"/>
              <a:buChar char="•"/>
            </a:pPr>
            <a:r>
              <a:rPr lang="en-US" dirty="0"/>
              <a:t>Should we prototype with all the articles or just a subset?</a:t>
            </a:r>
          </a:p>
          <a:p>
            <a:pPr marL="171450" indent="-171450" defTabSz="1302014">
              <a:buFont typeface="Arial" panose="020B0604020202020204" pitchFamily="34" charset="0"/>
              <a:buChar char="•"/>
            </a:pPr>
            <a:r>
              <a:rPr lang="en-US" dirty="0"/>
              <a:t>Are you sure causal relations are the only thing worth </a:t>
            </a:r>
            <a:r>
              <a:rPr lang="en-US" dirty="0" err="1"/>
              <a:t>analysing</a:t>
            </a:r>
            <a:r>
              <a:rPr lang="en-US" dirty="0"/>
              <a:t>? If the aim is to survey current trends and news, I think we need more than causal relations. It’s more of summary, highlight impactful sentences (maybe sentences with a lot of events), and maybe the causal part is a small point to note.</a:t>
            </a:r>
          </a:p>
          <a:p>
            <a:pPr marL="171450" marR="0" lvl="0" indent="-171450" algn="l" defTabSz="130201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dirty="0"/>
              <a:t>Multi-sentence issues</a:t>
            </a:r>
          </a:p>
          <a:p>
            <a:pPr marL="171450" indent="-171450" defTabSz="1302014">
              <a:buFont typeface="Arial" panose="020B0604020202020204" pitchFamily="34" charset="0"/>
              <a:buChar char="•"/>
            </a:pPr>
            <a:endParaRPr lang="en-US" dirty="0"/>
          </a:p>
          <a:p>
            <a:pPr marL="0" indent="0" defTabSz="1302014">
              <a:buFont typeface="Arial" panose="020B0604020202020204" pitchFamily="34" charset="0"/>
              <a:buNone/>
            </a:pPr>
            <a:r>
              <a:rPr lang="en-US" dirty="0"/>
              <a:t>Issues after curating relations (can discuss later):</a:t>
            </a:r>
          </a:p>
          <a:p>
            <a:pPr marL="171450" indent="-171450" defTabSz="1302014">
              <a:buFont typeface="Arial" panose="020B0604020202020204" pitchFamily="34" charset="0"/>
              <a:buChar char="•"/>
            </a:pPr>
            <a:r>
              <a:rPr lang="en-SG" dirty="0"/>
              <a:t>Synonyms/co-reference resolution/generalization issues</a:t>
            </a:r>
          </a:p>
          <a:p>
            <a:endParaRPr lang="en-SG" dirty="0"/>
          </a:p>
        </p:txBody>
      </p:sp>
    </p:spTree>
    <p:extLst>
      <p:ext uri="{BB962C8B-B14F-4D97-AF65-F5344CB8AC3E}">
        <p14:creationId xmlns:p14="http://schemas.microsoft.com/office/powerpoint/2010/main" val="5312799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7472" lvl="0" algn="l"/>
            <a:r>
              <a:rPr lang="en-US" b="0" i="0" dirty="0">
                <a:solidFill>
                  <a:srgbClr val="FFFFFF"/>
                </a:solidFill>
                <a:effectLst/>
                <a:latin typeface="-apple-system"/>
              </a:rPr>
              <a:t>1. Create a Causal Chain  (1 to 5 above steps) tuned to Panasonic Database</a:t>
            </a:r>
          </a:p>
          <a:p>
            <a:pPr marL="347472" lvl="0" algn="l"/>
            <a:r>
              <a:rPr lang="en-US" b="0" i="0" dirty="0">
                <a:solidFill>
                  <a:srgbClr val="FFFFFF"/>
                </a:solidFill>
                <a:effectLst/>
                <a:latin typeface="-apple-system"/>
              </a:rPr>
              <a:t>2. Add time aspect to the Causal Chain Time recognition NLP</a:t>
            </a:r>
          </a:p>
          <a:p>
            <a:pPr marL="347472" lvl="0" algn="l"/>
            <a:r>
              <a:rPr lang="en-US" b="0" i="0" dirty="0">
                <a:solidFill>
                  <a:srgbClr val="FFFFFF"/>
                </a:solidFill>
                <a:effectLst/>
                <a:latin typeface="-apple-system"/>
              </a:rPr>
              <a:t>3. Add Sentiment aspect to the Causal Chain  Based on pre-defined sentiment model</a:t>
            </a:r>
          </a:p>
          <a:p>
            <a:endParaRPr lang="en-SG" dirty="0"/>
          </a:p>
        </p:txBody>
      </p:sp>
    </p:spTree>
    <p:extLst>
      <p:ext uri="{BB962C8B-B14F-4D97-AF65-F5344CB8AC3E}">
        <p14:creationId xmlns:p14="http://schemas.microsoft.com/office/powerpoint/2010/main" val="618934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831975"/>
            <a:ext cx="8799513" cy="4949825"/>
          </a:xfrm>
        </p:spPr>
      </p:sp>
      <p:sp>
        <p:nvSpPr>
          <p:cNvPr id="3" name="Notes Placeholder 2"/>
          <p:cNvSpPr>
            <a:spLocks noGrp="1"/>
          </p:cNvSpPr>
          <p:nvPr>
            <p:ph type="body" idx="1"/>
          </p:nvPr>
        </p:nvSpPr>
        <p:spPr/>
        <p:txBody>
          <a:bodyPr/>
          <a:lstStyle/>
          <a:p>
            <a:pPr defTabSz="1302014"/>
            <a:endParaRPr lang="en-SG" dirty="0"/>
          </a:p>
        </p:txBody>
      </p:sp>
    </p:spTree>
    <p:extLst>
      <p:ext uri="{BB962C8B-B14F-4D97-AF65-F5344CB8AC3E}">
        <p14:creationId xmlns:p14="http://schemas.microsoft.com/office/powerpoint/2010/main" val="275476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this project, we wish to build and investigate causal graphs for summarization and hypothesis generation.</a:t>
            </a:r>
          </a:p>
          <a:p>
            <a:pPr marL="171450" indent="-171450">
              <a:buFont typeface="Arial" panose="020B0604020202020204" pitchFamily="34" charset="0"/>
              <a:buChar char="•"/>
            </a:pPr>
            <a:r>
              <a:rPr lang="en-SG" dirty="0"/>
              <a:t>In a sense, most of the fundamental tools we are building based on NLP technologies and graph databases are industry agnostic. The investigation and application is the main area that requires tweaking based on business requirements.</a:t>
            </a:r>
          </a:p>
          <a:p>
            <a:pPr marL="171450" indent="-171450">
              <a:buFont typeface="Arial" panose="020B0604020202020204" pitchFamily="34" charset="0"/>
              <a:buChar char="•"/>
            </a:pPr>
            <a:r>
              <a:rPr lang="en-SG" dirty="0"/>
              <a:t>In this project, we are working with Electronics and Supply Chain news. The immediate use cases to summarize causal relations from such news is to (1) summarize current happenings quickly, and (2) using the current chain of events, predict possible outcomes. Such a prediction tool can then be used to send alerts to users for further analysis or action if needed.</a:t>
            </a:r>
          </a:p>
          <a:p>
            <a:pPr marL="171450" indent="-171450">
              <a:buFont typeface="Arial" panose="020B0604020202020204" pitchFamily="34" charset="0"/>
              <a:buChar char="•"/>
            </a:pPr>
            <a:endParaRPr lang="en-SG" dirty="0"/>
          </a:p>
          <a:p>
            <a:pPr marL="171450" indent="-171450">
              <a:buFont typeface="Arial" panose="020B0604020202020204" pitchFamily="34" charset="0"/>
              <a:buChar char="•"/>
            </a:pPr>
            <a:endParaRPr lang="en-SG" dirty="0"/>
          </a:p>
        </p:txBody>
      </p:sp>
    </p:spTree>
    <p:extLst>
      <p:ext uri="{BB962C8B-B14F-4D97-AF65-F5344CB8AC3E}">
        <p14:creationId xmlns:p14="http://schemas.microsoft.com/office/powerpoint/2010/main" val="1937965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831975"/>
            <a:ext cx="8799513" cy="4949825"/>
          </a:xfrm>
        </p:spPr>
      </p:sp>
      <p:sp>
        <p:nvSpPr>
          <p:cNvPr id="3" name="Notes Placeholder 2"/>
          <p:cNvSpPr>
            <a:spLocks noGrp="1"/>
          </p:cNvSpPr>
          <p:nvPr>
            <p:ph type="body" idx="1"/>
          </p:nvPr>
        </p:nvSpPr>
        <p:spPr/>
        <p:txBody>
          <a:bodyPr/>
          <a:lstStyle/>
          <a:p>
            <a:pPr defTabSz="1302014"/>
            <a:endParaRPr lang="en-SG" dirty="0"/>
          </a:p>
        </p:txBody>
      </p:sp>
    </p:spTree>
    <p:extLst>
      <p:ext uri="{BB962C8B-B14F-4D97-AF65-F5344CB8AC3E}">
        <p14:creationId xmlns:p14="http://schemas.microsoft.com/office/powerpoint/2010/main" val="1517517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831975"/>
            <a:ext cx="8799513" cy="4949825"/>
          </a:xfrm>
        </p:spPr>
      </p:sp>
      <p:sp>
        <p:nvSpPr>
          <p:cNvPr id="3" name="Notes Placeholder 2"/>
          <p:cNvSpPr>
            <a:spLocks noGrp="1"/>
          </p:cNvSpPr>
          <p:nvPr>
            <p:ph type="body" idx="1"/>
          </p:nvPr>
        </p:nvSpPr>
        <p:spPr/>
        <p:txBody>
          <a:bodyPr/>
          <a:lstStyle/>
          <a:p>
            <a:pPr defTabSz="1302014"/>
            <a:r>
              <a:rPr lang="en-SG" dirty="0"/>
              <a:t>cd "C:\Users\effbl\stanza_corenlp\stanford-corenlp-4.2.2"</a:t>
            </a:r>
          </a:p>
          <a:p>
            <a:pPr defTabSz="1302014"/>
            <a:r>
              <a:rPr lang="en-SG" dirty="0"/>
              <a:t>java -mx4g -cp "*" </a:t>
            </a:r>
            <a:r>
              <a:rPr lang="en-SG" dirty="0" err="1"/>
              <a:t>edu.stanford.nlp.pipeline.StanfordCoreNLPServer</a:t>
            </a:r>
            <a:r>
              <a:rPr lang="en-SG" dirty="0"/>
              <a:t> -preload </a:t>
            </a:r>
            <a:r>
              <a:rPr lang="en-SG" dirty="0" err="1"/>
              <a:t>tokenize,ssplit,pos,lemma,ner,parse,depparse</a:t>
            </a:r>
            <a:r>
              <a:rPr lang="en-SG" dirty="0"/>
              <a:t> -</a:t>
            </a:r>
            <a:r>
              <a:rPr lang="en-SG" dirty="0" err="1"/>
              <a:t>status_port</a:t>
            </a:r>
            <a:r>
              <a:rPr lang="en-SG" dirty="0"/>
              <a:t> 9000 -port 9000 -timeout 90000</a:t>
            </a:r>
          </a:p>
        </p:txBody>
      </p:sp>
    </p:spTree>
    <p:extLst>
      <p:ext uri="{BB962C8B-B14F-4D97-AF65-F5344CB8AC3E}">
        <p14:creationId xmlns:p14="http://schemas.microsoft.com/office/powerpoint/2010/main" val="690653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831975"/>
            <a:ext cx="8799513" cy="4949825"/>
          </a:xfrm>
        </p:spPr>
      </p:sp>
      <p:sp>
        <p:nvSpPr>
          <p:cNvPr id="3" name="Notes Placeholder 2"/>
          <p:cNvSpPr>
            <a:spLocks noGrp="1"/>
          </p:cNvSpPr>
          <p:nvPr>
            <p:ph type="body" idx="1"/>
          </p:nvPr>
        </p:nvSpPr>
        <p:spPr/>
        <p:txBody>
          <a:bodyPr/>
          <a:lstStyle/>
          <a:p>
            <a:pPr marL="171450" indent="-171450" defTabSz="1302014">
              <a:buFont typeface="Arial" panose="020B0604020202020204" pitchFamily="34" charset="0"/>
              <a:buChar char="•"/>
            </a:pPr>
            <a:r>
              <a:rPr lang="en-US" dirty="0"/>
              <a:t>Cause in pink; Effect in green</a:t>
            </a:r>
          </a:p>
          <a:p>
            <a:pPr marL="171450" indent="-171450" defTabSz="1302014">
              <a:buFont typeface="Arial" panose="020B0604020202020204" pitchFamily="34" charset="0"/>
              <a:buChar char="•"/>
            </a:pPr>
            <a:r>
              <a:rPr lang="en-US" dirty="0"/>
              <a:t>Can try more sentences here: </a:t>
            </a:r>
          </a:p>
          <a:p>
            <a:pPr marL="628598" lvl="1" indent="-171450" defTabSz="1302014">
              <a:buFont typeface="Arial" panose="020B0604020202020204" pitchFamily="34" charset="0"/>
              <a:buChar char="•"/>
            </a:pPr>
            <a:r>
              <a:rPr lang="en-US" dirty="0"/>
              <a:t>https://huggingface.co/tanfiona/unicausal-seq-baseline</a:t>
            </a:r>
          </a:p>
          <a:p>
            <a:pPr marL="628598" lvl="1" indent="-171450" defTabSz="1302014">
              <a:buFont typeface="Arial" panose="020B0604020202020204" pitchFamily="34" charset="0"/>
              <a:buChar char="•"/>
            </a:pPr>
            <a:r>
              <a:rPr lang="en-US" dirty="0"/>
              <a:t>https://huggingface.co/tanfiona/unicausal-tok-baseline</a:t>
            </a:r>
          </a:p>
          <a:p>
            <a:pPr marL="171450" lvl="0" indent="-171450" defTabSz="1302014">
              <a:buFont typeface="Arial" panose="020B0604020202020204" pitchFamily="34" charset="0"/>
              <a:buChar char="•"/>
            </a:pPr>
            <a:r>
              <a:rPr lang="en-US" dirty="0"/>
              <a:t>We are implementing models that surpass our current baseline for Span Detection as we speak.</a:t>
            </a:r>
          </a:p>
          <a:p>
            <a:pPr marL="171450" lvl="0" indent="-171450" defTabSz="1302014">
              <a:buFont typeface="Arial" panose="020B0604020202020204" pitchFamily="34" charset="0"/>
              <a:buChar char="•"/>
            </a:pPr>
            <a:r>
              <a:rPr lang="en-US" dirty="0"/>
              <a:t>Potential issue is there are some types of causality (Purpose types) that might not fit in your scope of causality.</a:t>
            </a:r>
          </a:p>
          <a:p>
            <a:pPr marL="171450" indent="-171450" defTabSz="1302014">
              <a:buFont typeface="Arial" panose="020B0604020202020204" pitchFamily="34" charset="0"/>
              <a:buChar char="•"/>
            </a:pPr>
            <a:endParaRPr lang="en-SG" dirty="0"/>
          </a:p>
        </p:txBody>
      </p:sp>
    </p:spTree>
    <p:extLst>
      <p:ext uri="{BB962C8B-B14F-4D97-AF65-F5344CB8AC3E}">
        <p14:creationId xmlns:p14="http://schemas.microsoft.com/office/powerpoint/2010/main" val="655484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831975"/>
            <a:ext cx="8799513" cy="4949825"/>
          </a:xfrm>
        </p:spPr>
      </p:sp>
      <p:sp>
        <p:nvSpPr>
          <p:cNvPr id="3" name="Notes Placeholder 2"/>
          <p:cNvSpPr>
            <a:spLocks noGrp="1"/>
          </p:cNvSpPr>
          <p:nvPr>
            <p:ph type="body" idx="1"/>
          </p:nvPr>
        </p:nvSpPr>
        <p:spPr/>
        <p:txBody>
          <a:bodyPr/>
          <a:lstStyle/>
          <a:p>
            <a:pPr marL="171450" indent="-171450" defTabSz="1302014">
              <a:buFont typeface="Arial" panose="020B0604020202020204" pitchFamily="34" charset="0"/>
              <a:buChar char="•"/>
            </a:pPr>
            <a:endParaRPr lang="en-SG" dirty="0"/>
          </a:p>
        </p:txBody>
      </p:sp>
    </p:spTree>
    <p:extLst>
      <p:ext uri="{BB962C8B-B14F-4D97-AF65-F5344CB8AC3E}">
        <p14:creationId xmlns:p14="http://schemas.microsoft.com/office/powerpoint/2010/main" val="367774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831975"/>
            <a:ext cx="8799513" cy="4949825"/>
          </a:xfrm>
        </p:spPr>
      </p:sp>
      <p:sp>
        <p:nvSpPr>
          <p:cNvPr id="3" name="Notes Placeholder 2"/>
          <p:cNvSpPr>
            <a:spLocks noGrp="1"/>
          </p:cNvSpPr>
          <p:nvPr>
            <p:ph type="body" idx="1"/>
          </p:nvPr>
        </p:nvSpPr>
        <p:spPr/>
        <p:txBody>
          <a:bodyPr/>
          <a:lstStyle/>
          <a:p>
            <a:pPr marL="171450" indent="-171450" defTabSz="1302014">
              <a:buFont typeface="Arial" panose="020B0604020202020204" pitchFamily="34" charset="0"/>
              <a:buChar char="•"/>
            </a:pPr>
            <a:r>
              <a:rPr lang="en-US" dirty="0"/>
              <a:t>A frame-semantic parser for automatically detecting </a:t>
            </a:r>
            <a:r>
              <a:rPr lang="en-US" dirty="0" err="1"/>
              <a:t>FrameNet</a:t>
            </a:r>
            <a:r>
              <a:rPr lang="en-US" dirty="0"/>
              <a:t> frames and their frame-elements from sentences. </a:t>
            </a:r>
          </a:p>
          <a:p>
            <a:pPr marL="171450" indent="-171450" defTabSz="1302014">
              <a:buFont typeface="Arial" panose="020B0604020202020204" pitchFamily="34" charset="0"/>
              <a:buChar char="•"/>
            </a:pPr>
            <a:r>
              <a:rPr lang="en-US" dirty="0"/>
              <a:t>The </a:t>
            </a:r>
            <a:r>
              <a:rPr lang="en-US" dirty="0" err="1"/>
              <a:t>FrameNet</a:t>
            </a:r>
            <a:r>
              <a:rPr lang="en-US" dirty="0"/>
              <a:t> project is building a lexical database of English that is both human- and machine-readable, based on annotating examples of how words are used in actual texts. </a:t>
            </a:r>
            <a:endParaRPr lang="en-SG" dirty="0"/>
          </a:p>
        </p:txBody>
      </p:sp>
    </p:spTree>
    <p:extLst>
      <p:ext uri="{BB962C8B-B14F-4D97-AF65-F5344CB8AC3E}">
        <p14:creationId xmlns:p14="http://schemas.microsoft.com/office/powerpoint/2010/main" val="1507313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831975"/>
            <a:ext cx="8799513" cy="4949825"/>
          </a:xfrm>
        </p:spPr>
      </p:sp>
      <p:sp>
        <p:nvSpPr>
          <p:cNvPr id="3" name="Notes Placeholder 2"/>
          <p:cNvSpPr>
            <a:spLocks noGrp="1"/>
          </p:cNvSpPr>
          <p:nvPr>
            <p:ph type="body" idx="1"/>
          </p:nvPr>
        </p:nvSpPr>
        <p:spPr/>
        <p:txBody>
          <a:bodyPr/>
          <a:lstStyle/>
          <a:p>
            <a:pPr marL="171450" indent="-171450" defTabSz="1302014">
              <a:buFont typeface="Arial" panose="020B0604020202020204" pitchFamily="34" charset="0"/>
              <a:buChar char="•"/>
            </a:pPr>
            <a:r>
              <a:rPr lang="en-SG" dirty="0"/>
              <a:t>Target: verb</a:t>
            </a:r>
          </a:p>
          <a:p>
            <a:pPr marL="171450" indent="-171450" defTabSz="1302014">
              <a:buFont typeface="Arial" panose="020B0604020202020204" pitchFamily="34" charset="0"/>
              <a:buChar char="•"/>
            </a:pPr>
            <a:r>
              <a:rPr lang="en-SG" dirty="0"/>
              <a:t>Frames: meaning of the verb</a:t>
            </a:r>
          </a:p>
          <a:p>
            <a:pPr marL="171450" indent="-171450" defTabSz="1302014">
              <a:buFont typeface="Arial" panose="020B0604020202020204" pitchFamily="34" charset="0"/>
              <a:buChar char="•"/>
            </a:pPr>
            <a:r>
              <a:rPr lang="en-SG" dirty="0"/>
              <a:t>Argument: words (BIOS) tied to frames</a:t>
            </a:r>
          </a:p>
        </p:txBody>
      </p:sp>
    </p:spTree>
    <p:extLst>
      <p:ext uri="{BB962C8B-B14F-4D97-AF65-F5344CB8AC3E}">
        <p14:creationId xmlns:p14="http://schemas.microsoft.com/office/powerpoint/2010/main" val="3685952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831975"/>
            <a:ext cx="8799513" cy="4949825"/>
          </a:xfrm>
        </p:spPr>
      </p:sp>
      <p:sp>
        <p:nvSpPr>
          <p:cNvPr id="3" name="Notes Placeholder 2"/>
          <p:cNvSpPr>
            <a:spLocks noGrp="1"/>
          </p:cNvSpPr>
          <p:nvPr>
            <p:ph type="body" idx="1"/>
          </p:nvPr>
        </p:nvSpPr>
        <p:spPr/>
        <p:txBody>
          <a:bodyPr/>
          <a:lstStyle/>
          <a:p>
            <a:pPr marL="171450" indent="-171450" defTabSz="1302014">
              <a:buFont typeface="Arial" panose="020B0604020202020204" pitchFamily="34" charset="0"/>
              <a:buChar char="•"/>
            </a:pPr>
            <a:r>
              <a:rPr lang="en-US" dirty="0"/>
              <a:t>Based on [NOUN] VERB [NOUN] patterns</a:t>
            </a:r>
          </a:p>
          <a:p>
            <a:pPr marL="171450" indent="-171450" defTabSz="1302014">
              <a:buFont typeface="Arial" panose="020B0604020202020204" pitchFamily="34" charset="0"/>
              <a:buChar char="•"/>
            </a:pPr>
            <a:endParaRPr lang="en-SG" dirty="0"/>
          </a:p>
        </p:txBody>
      </p:sp>
    </p:spTree>
    <p:extLst>
      <p:ext uri="{BB962C8B-B14F-4D97-AF65-F5344CB8AC3E}">
        <p14:creationId xmlns:p14="http://schemas.microsoft.com/office/powerpoint/2010/main" val="19526886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428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53746" y="1347683"/>
            <a:ext cx="7861604" cy="1597741"/>
          </a:xfrm>
        </p:spPr>
        <p:txBody>
          <a:bodyPr anchor="t"/>
          <a:lstStyle>
            <a:lvl1pPr algn="l">
              <a:defRPr sz="45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53746" y="3138382"/>
            <a:ext cx="7861604" cy="804968"/>
          </a:xfrm>
        </p:spPr>
        <p:txBody>
          <a:bodyPr/>
          <a:lstStyle>
            <a:lvl1pPr marL="0" indent="0" algn="l">
              <a:buNone/>
              <a:defRPr sz="1800">
                <a:solidFill>
                  <a:schemeClr val="bg1"/>
                </a:solidFill>
              </a:defRPr>
            </a:lvl1pPr>
            <a:lvl2pPr marL="342898" indent="0" algn="ctr">
              <a:buNone/>
              <a:defRPr sz="1500"/>
            </a:lvl2pPr>
            <a:lvl3pPr marL="685796" indent="0" algn="ctr">
              <a:buNone/>
              <a:defRPr sz="1350"/>
            </a:lvl3pPr>
            <a:lvl4pPr marL="1028694" indent="0" algn="ctr">
              <a:buNone/>
              <a:defRPr sz="1200"/>
            </a:lvl4pPr>
            <a:lvl5pPr marL="1371592" indent="0" algn="ctr">
              <a:buNone/>
              <a:defRPr sz="1200"/>
            </a:lvl5pPr>
            <a:lvl6pPr marL="1714490" indent="0" algn="ctr">
              <a:buNone/>
              <a:defRPr sz="1200"/>
            </a:lvl6pPr>
            <a:lvl7pPr marL="2057388" indent="0" algn="ctr">
              <a:buNone/>
              <a:defRPr sz="1200"/>
            </a:lvl7pPr>
            <a:lvl8pPr marL="2400286" indent="0" algn="ctr">
              <a:buNone/>
              <a:defRPr sz="1200"/>
            </a:lvl8pPr>
            <a:lvl9pPr marL="2743185" indent="0" algn="ctr">
              <a:buNone/>
              <a:defRPr sz="1200"/>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
        <p:nvSpPr>
          <p:cNvPr id="7" name="Text Box 20"/>
          <p:cNvSpPr txBox="1">
            <a:spLocks noChangeArrowheads="1"/>
          </p:cNvSpPr>
          <p:nvPr userDrawn="1"/>
        </p:nvSpPr>
        <p:spPr bwMode="auto">
          <a:xfrm>
            <a:off x="574616" y="4820594"/>
            <a:ext cx="2175596" cy="173124"/>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defRPr/>
            </a:pPr>
            <a:r>
              <a:rPr lang="en-US" altLang="en-US" sz="525" dirty="0">
                <a:solidFill>
                  <a:schemeClr val="bg1"/>
                </a:solidFill>
                <a:latin typeface="Arial" panose="020B0604020202020204" pitchFamily="34" charset="0"/>
                <a:cs typeface="Arial" panose="020B0604020202020204" pitchFamily="34" charset="0"/>
              </a:rPr>
              <a:t>© Copyright National University of Singapore. All Rights Reserved. </a:t>
            </a:r>
          </a:p>
        </p:txBody>
      </p:sp>
      <p:sp>
        <p:nvSpPr>
          <p:cNvPr id="9" name="Rectangle 8"/>
          <p:cNvSpPr/>
          <p:nvPr userDrawn="1"/>
        </p:nvSpPr>
        <p:spPr>
          <a:xfrm>
            <a:off x="0" y="1391383"/>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11746" y="234151"/>
            <a:ext cx="1330200" cy="607622"/>
          </a:xfrm>
          <a:prstGeom prst="rect">
            <a:avLst/>
          </a:prstGeom>
        </p:spPr>
      </p:pic>
    </p:spTree>
    <p:extLst>
      <p:ext uri="{BB962C8B-B14F-4D97-AF65-F5344CB8AC3E}">
        <p14:creationId xmlns:p14="http://schemas.microsoft.com/office/powerpoint/2010/main" val="1855888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
        <p:nvSpPr>
          <p:cNvPr id="8" name="Rectangle 7"/>
          <p:cNvSpPr/>
          <p:nvPr userDrawn="1"/>
        </p:nvSpPr>
        <p:spPr>
          <a:xfrm>
            <a:off x="0" y="514898"/>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569820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5"/>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273845"/>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1342233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
        <p:nvSpPr>
          <p:cNvPr id="8" name="Rectangle 7"/>
          <p:cNvSpPr/>
          <p:nvPr userDrawn="1"/>
        </p:nvSpPr>
        <p:spPr>
          <a:xfrm>
            <a:off x="0" y="514898"/>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1858320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9" y="1282305"/>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9" y="3442099"/>
            <a:ext cx="7886700" cy="1125140"/>
          </a:xfrm>
        </p:spPr>
        <p:txBody>
          <a:bodyPr/>
          <a:lstStyle>
            <a:lvl1pPr marL="0" indent="0">
              <a:buNone/>
              <a:defRPr sz="1800">
                <a:solidFill>
                  <a:schemeClr val="tx1">
                    <a:tint val="75000"/>
                  </a:schemeClr>
                </a:solidFill>
              </a:defRPr>
            </a:lvl1pPr>
            <a:lvl2pPr marL="342898" indent="0">
              <a:buNone/>
              <a:defRPr sz="1500">
                <a:solidFill>
                  <a:schemeClr val="tx1">
                    <a:tint val="75000"/>
                  </a:schemeClr>
                </a:solidFill>
              </a:defRPr>
            </a:lvl2pPr>
            <a:lvl3pPr marL="685796" indent="0">
              <a:buNone/>
              <a:defRPr sz="1350">
                <a:solidFill>
                  <a:schemeClr val="tx1">
                    <a:tint val="75000"/>
                  </a:schemeClr>
                </a:solidFill>
              </a:defRPr>
            </a:lvl3pPr>
            <a:lvl4pPr marL="1028694" indent="0">
              <a:buNone/>
              <a:defRPr sz="1200">
                <a:solidFill>
                  <a:schemeClr val="tx1">
                    <a:tint val="75000"/>
                  </a:schemeClr>
                </a:solidFill>
              </a:defRPr>
            </a:lvl4pPr>
            <a:lvl5pPr marL="1371592" indent="0">
              <a:buNone/>
              <a:defRPr sz="1200">
                <a:solidFill>
                  <a:schemeClr val="tx1">
                    <a:tint val="75000"/>
                  </a:schemeClr>
                </a:solidFill>
              </a:defRPr>
            </a:lvl5pPr>
            <a:lvl6pPr marL="1714490" indent="0">
              <a:buNone/>
              <a:defRPr sz="1200">
                <a:solidFill>
                  <a:schemeClr val="tx1">
                    <a:tint val="75000"/>
                  </a:schemeClr>
                </a:solidFill>
              </a:defRPr>
            </a:lvl6pPr>
            <a:lvl7pPr marL="2057388" indent="0">
              <a:buNone/>
              <a:defRPr sz="1200">
                <a:solidFill>
                  <a:schemeClr val="tx1">
                    <a:tint val="75000"/>
                  </a:schemeClr>
                </a:solidFill>
              </a:defRPr>
            </a:lvl7pPr>
            <a:lvl8pPr marL="2400286" indent="0">
              <a:buNone/>
              <a:defRPr sz="1200">
                <a:solidFill>
                  <a:schemeClr val="tx1">
                    <a:tint val="75000"/>
                  </a:schemeClr>
                </a:solidFill>
              </a:defRPr>
            </a:lvl8pPr>
            <a:lvl9pPr marL="2743185" indent="0">
              <a:buNone/>
              <a:defRPr sz="12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
        <p:nvSpPr>
          <p:cNvPr id="8" name="Rectangle 7"/>
          <p:cNvSpPr/>
          <p:nvPr userDrawn="1"/>
        </p:nvSpPr>
        <p:spPr>
          <a:xfrm>
            <a:off x="0" y="2818482"/>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1934082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C2E482B0-A764-7649-BFD8-7624B53F13A9}" type="slidenum">
              <a:rPr lang="en-GB" smtClean="0"/>
              <a:pPr/>
              <a:t>‹#›</a:t>
            </a:fld>
            <a:endParaRPr lang="en-GB" dirty="0"/>
          </a:p>
        </p:txBody>
      </p:sp>
      <p:sp>
        <p:nvSpPr>
          <p:cNvPr id="9" name="Rectangle 8"/>
          <p:cNvSpPr/>
          <p:nvPr userDrawn="1"/>
        </p:nvSpPr>
        <p:spPr>
          <a:xfrm>
            <a:off x="0" y="514898"/>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1816499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2"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898" indent="0">
              <a:buNone/>
              <a:defRPr sz="1500" b="1"/>
            </a:lvl2pPr>
            <a:lvl3pPr marL="685796" indent="0">
              <a:buNone/>
              <a:defRPr sz="1350" b="1"/>
            </a:lvl3pPr>
            <a:lvl4pPr marL="1028694" indent="0">
              <a:buNone/>
              <a:defRPr sz="1200" b="1"/>
            </a:lvl4pPr>
            <a:lvl5pPr marL="1371592" indent="0">
              <a:buNone/>
              <a:defRPr sz="1200" b="1"/>
            </a:lvl5pPr>
            <a:lvl6pPr marL="1714490" indent="0">
              <a:buNone/>
              <a:defRPr sz="1200" b="1"/>
            </a:lvl6pPr>
            <a:lvl7pPr marL="2057388" indent="0">
              <a:buNone/>
              <a:defRPr sz="1200" b="1"/>
            </a:lvl7pPr>
            <a:lvl8pPr marL="2400286" indent="0">
              <a:buNone/>
              <a:defRPr sz="1200" b="1"/>
            </a:lvl8pPr>
            <a:lvl9pPr marL="2743185"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898" indent="0">
              <a:buNone/>
              <a:defRPr sz="1500" b="1"/>
            </a:lvl2pPr>
            <a:lvl3pPr marL="685796" indent="0">
              <a:buNone/>
              <a:defRPr sz="1350" b="1"/>
            </a:lvl3pPr>
            <a:lvl4pPr marL="1028694" indent="0">
              <a:buNone/>
              <a:defRPr sz="1200" b="1"/>
            </a:lvl4pPr>
            <a:lvl5pPr marL="1371592" indent="0">
              <a:buNone/>
              <a:defRPr sz="1200" b="1"/>
            </a:lvl5pPr>
            <a:lvl6pPr marL="1714490" indent="0">
              <a:buNone/>
              <a:defRPr sz="1200" b="1"/>
            </a:lvl6pPr>
            <a:lvl7pPr marL="2057388" indent="0">
              <a:buNone/>
              <a:defRPr sz="1200" b="1"/>
            </a:lvl7pPr>
            <a:lvl8pPr marL="2400286" indent="0">
              <a:buNone/>
              <a:defRPr sz="1200" b="1"/>
            </a:lvl8pPr>
            <a:lvl9pPr marL="2743185"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lstStyle/>
          <a:p>
            <a:fld id="{C2E482B0-A764-7649-BFD8-7624B53F13A9}" type="slidenum">
              <a:rPr lang="en-GB" smtClean="0"/>
              <a:pPr/>
              <a:t>‹#›</a:t>
            </a:fld>
            <a:endParaRPr lang="en-GB" dirty="0"/>
          </a:p>
        </p:txBody>
      </p:sp>
      <p:sp>
        <p:nvSpPr>
          <p:cNvPr id="11" name="Rectangle 10"/>
          <p:cNvSpPr/>
          <p:nvPr userDrawn="1"/>
        </p:nvSpPr>
        <p:spPr>
          <a:xfrm>
            <a:off x="0" y="514898"/>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1286999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1144329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2023292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2" y="1543051"/>
            <a:ext cx="2949178" cy="2858691"/>
          </a:xfrm>
        </p:spPr>
        <p:txBody>
          <a:bodyPr/>
          <a:lstStyle>
            <a:lvl1pPr marL="0" indent="0">
              <a:buNone/>
              <a:defRPr sz="1200"/>
            </a:lvl1pPr>
            <a:lvl2pPr marL="342898" indent="0">
              <a:buNone/>
              <a:defRPr sz="1050"/>
            </a:lvl2pPr>
            <a:lvl3pPr marL="685796" indent="0">
              <a:buNone/>
              <a:defRPr sz="900"/>
            </a:lvl3pPr>
            <a:lvl4pPr marL="1028694" indent="0">
              <a:buNone/>
              <a:defRPr sz="750"/>
            </a:lvl4pPr>
            <a:lvl5pPr marL="1371592" indent="0">
              <a:buNone/>
              <a:defRPr sz="750"/>
            </a:lvl5pPr>
            <a:lvl6pPr marL="1714490" indent="0">
              <a:buNone/>
              <a:defRPr sz="750"/>
            </a:lvl6pPr>
            <a:lvl7pPr marL="2057388" indent="0">
              <a:buNone/>
              <a:defRPr sz="750"/>
            </a:lvl7pPr>
            <a:lvl8pPr marL="2400286" indent="0">
              <a:buNone/>
              <a:defRPr sz="750"/>
            </a:lvl8pPr>
            <a:lvl9pPr marL="2743185"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C2E482B0-A764-7649-BFD8-7624B53F13A9}" type="slidenum">
              <a:rPr lang="en-GB" smtClean="0"/>
              <a:pPr/>
              <a:t>‹#›</a:t>
            </a:fld>
            <a:endParaRPr lang="en-GB" dirty="0"/>
          </a:p>
        </p:txBody>
      </p:sp>
      <p:sp>
        <p:nvSpPr>
          <p:cNvPr id="9" name="Rectangle 8"/>
          <p:cNvSpPr/>
          <p:nvPr userDrawn="1"/>
        </p:nvSpPr>
        <p:spPr>
          <a:xfrm>
            <a:off x="0" y="883445"/>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7996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70"/>
            <a:ext cx="4629150" cy="3655219"/>
          </a:xfrm>
        </p:spPr>
        <p:txBody>
          <a:bodyPr anchor="t"/>
          <a:lstStyle>
            <a:lvl1pPr marL="0" indent="0">
              <a:buNone/>
              <a:defRPr sz="2400"/>
            </a:lvl1pPr>
            <a:lvl2pPr marL="342898" indent="0">
              <a:buNone/>
              <a:defRPr sz="2100"/>
            </a:lvl2pPr>
            <a:lvl3pPr marL="685796" indent="0">
              <a:buNone/>
              <a:defRPr sz="1800"/>
            </a:lvl3pPr>
            <a:lvl4pPr marL="1028694" indent="0">
              <a:buNone/>
              <a:defRPr sz="1500"/>
            </a:lvl4pPr>
            <a:lvl5pPr marL="1371592" indent="0">
              <a:buNone/>
              <a:defRPr sz="1500"/>
            </a:lvl5pPr>
            <a:lvl6pPr marL="1714490" indent="0">
              <a:buNone/>
              <a:defRPr sz="1500"/>
            </a:lvl6pPr>
            <a:lvl7pPr marL="2057388" indent="0">
              <a:buNone/>
              <a:defRPr sz="1500"/>
            </a:lvl7pPr>
            <a:lvl8pPr marL="2400286" indent="0">
              <a:buNone/>
              <a:defRPr sz="1500"/>
            </a:lvl8pPr>
            <a:lvl9pPr marL="2743185" indent="0">
              <a:buNone/>
              <a:defRPr sz="15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2" y="1543051"/>
            <a:ext cx="2949178" cy="2858691"/>
          </a:xfrm>
        </p:spPr>
        <p:txBody>
          <a:bodyPr/>
          <a:lstStyle>
            <a:lvl1pPr marL="0" indent="0">
              <a:buNone/>
              <a:defRPr sz="1200"/>
            </a:lvl1pPr>
            <a:lvl2pPr marL="342898" indent="0">
              <a:buNone/>
              <a:defRPr sz="1050"/>
            </a:lvl2pPr>
            <a:lvl3pPr marL="685796" indent="0">
              <a:buNone/>
              <a:defRPr sz="900"/>
            </a:lvl3pPr>
            <a:lvl4pPr marL="1028694" indent="0">
              <a:buNone/>
              <a:defRPr sz="750"/>
            </a:lvl4pPr>
            <a:lvl5pPr marL="1371592" indent="0">
              <a:buNone/>
              <a:defRPr sz="750"/>
            </a:lvl5pPr>
            <a:lvl6pPr marL="1714490" indent="0">
              <a:buNone/>
              <a:defRPr sz="750"/>
            </a:lvl6pPr>
            <a:lvl7pPr marL="2057388" indent="0">
              <a:buNone/>
              <a:defRPr sz="750"/>
            </a:lvl7pPr>
            <a:lvl8pPr marL="2400286" indent="0">
              <a:buNone/>
              <a:defRPr sz="750"/>
            </a:lvl8pPr>
            <a:lvl9pPr marL="2743185"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C2E482B0-A764-7649-BFD8-7624B53F13A9}" type="slidenum">
              <a:rPr lang="en-GB" smtClean="0"/>
              <a:pPr/>
              <a:t>‹#›</a:t>
            </a:fld>
            <a:endParaRPr lang="en-GB" dirty="0"/>
          </a:p>
        </p:txBody>
      </p:sp>
      <p:sp>
        <p:nvSpPr>
          <p:cNvPr id="9" name="Rectangle 8"/>
          <p:cNvSpPr/>
          <p:nvPr userDrawn="1"/>
        </p:nvSpPr>
        <p:spPr>
          <a:xfrm>
            <a:off x="0" y="883445"/>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1844056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273844"/>
            <a:ext cx="7886700"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1" y="1369219"/>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7772401" y="4767264"/>
            <a:ext cx="742950" cy="273844"/>
          </a:xfrm>
          <a:prstGeom prst="rect">
            <a:avLst/>
          </a:prstGeom>
        </p:spPr>
        <p:txBody>
          <a:bodyPr vert="horz" lIns="91440" tIns="45720" rIns="91440" bIns="45720" rtlCol="0" anchor="ctr"/>
          <a:lstStyle>
            <a:lvl1pPr algn="r">
              <a:defRPr sz="900">
                <a:solidFill>
                  <a:schemeClr val="tx1">
                    <a:tint val="75000"/>
                  </a:schemeClr>
                </a:solidFill>
                <a:latin typeface="Arial" charset="0"/>
                <a:ea typeface="Arial" charset="0"/>
                <a:cs typeface="Arial" charset="0"/>
              </a:defRPr>
            </a:lvl1pPr>
          </a:lstStyle>
          <a:p>
            <a:fld id="{C2E482B0-A764-7649-BFD8-7624B53F13A9}" type="slidenum">
              <a:rPr lang="en-GB" smtClean="0"/>
              <a:pPr/>
              <a:t>‹#›</a:t>
            </a:fld>
            <a:endParaRPr lang="en-GB" dirty="0"/>
          </a:p>
        </p:txBody>
      </p:sp>
      <p:sp>
        <p:nvSpPr>
          <p:cNvPr id="7" name="Text Box 20"/>
          <p:cNvSpPr txBox="1">
            <a:spLocks noChangeArrowheads="1"/>
          </p:cNvSpPr>
          <p:nvPr userDrawn="1"/>
        </p:nvSpPr>
        <p:spPr bwMode="auto">
          <a:xfrm>
            <a:off x="550021" y="4820594"/>
            <a:ext cx="2175596" cy="173124"/>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lgn="l">
              <a:defRPr/>
            </a:pPr>
            <a:r>
              <a:rPr lang="en-US" altLang="en-US" sz="525" dirty="0">
                <a:solidFill>
                  <a:srgbClr val="004282"/>
                </a:solidFill>
                <a:latin typeface="Arial" charset="0"/>
                <a:ea typeface="Arial" charset="0"/>
                <a:cs typeface="Arial" charset="0"/>
              </a:rPr>
              <a:t>© Copyright National University of Singapore. All Rights Reserved. </a:t>
            </a:r>
          </a:p>
        </p:txBody>
      </p:sp>
    </p:spTree>
    <p:extLst>
      <p:ext uri="{BB962C8B-B14F-4D97-AF65-F5344CB8AC3E}">
        <p14:creationId xmlns:p14="http://schemas.microsoft.com/office/powerpoint/2010/main" val="8826397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796" rtl="0" eaLnBrk="1" latinLnBrk="0" hangingPunct="1">
        <a:lnSpc>
          <a:spcPct val="90000"/>
        </a:lnSpc>
        <a:spcBef>
          <a:spcPct val="0"/>
        </a:spcBef>
        <a:buNone/>
        <a:defRPr sz="3300" kern="1200">
          <a:solidFill>
            <a:srgbClr val="004282"/>
          </a:solidFill>
          <a:latin typeface="Arial" charset="0"/>
          <a:ea typeface="Arial" charset="0"/>
          <a:cs typeface="Arial" charset="0"/>
        </a:defRPr>
      </a:lvl1pPr>
    </p:titleStyle>
    <p:bodyStyle>
      <a:lvl1pPr marL="171449" indent="-171449" algn="l" defTabSz="685796" rtl="0" eaLnBrk="1" latinLnBrk="0" hangingPunct="1">
        <a:lnSpc>
          <a:spcPct val="90000"/>
        </a:lnSpc>
        <a:spcBef>
          <a:spcPts val="750"/>
        </a:spcBef>
        <a:buFont typeface="Arial" panose="020B0604020202020204" pitchFamily="34" charset="0"/>
        <a:buChar char="•"/>
        <a:defRPr sz="2100" kern="1200">
          <a:solidFill>
            <a:srgbClr val="004282"/>
          </a:solidFill>
          <a:latin typeface="Arial" charset="0"/>
          <a:ea typeface="Arial" charset="0"/>
          <a:cs typeface="Arial" charset="0"/>
        </a:defRPr>
      </a:lvl1pPr>
      <a:lvl2pPr marL="514347" indent="-171449" algn="l" defTabSz="685796" rtl="0" eaLnBrk="1" latinLnBrk="0" hangingPunct="1">
        <a:lnSpc>
          <a:spcPct val="90000"/>
        </a:lnSpc>
        <a:spcBef>
          <a:spcPts val="375"/>
        </a:spcBef>
        <a:buFont typeface="Arial" panose="020B0604020202020204" pitchFamily="34" charset="0"/>
        <a:buChar char="•"/>
        <a:defRPr sz="1800" kern="1200">
          <a:solidFill>
            <a:srgbClr val="004282"/>
          </a:solidFill>
          <a:latin typeface="Arial" charset="0"/>
          <a:ea typeface="Arial" charset="0"/>
          <a:cs typeface="Arial" charset="0"/>
        </a:defRPr>
      </a:lvl2pPr>
      <a:lvl3pPr marL="857245" indent="-171449" algn="l" defTabSz="685796" rtl="0" eaLnBrk="1" latinLnBrk="0" hangingPunct="1">
        <a:lnSpc>
          <a:spcPct val="90000"/>
        </a:lnSpc>
        <a:spcBef>
          <a:spcPts val="375"/>
        </a:spcBef>
        <a:buFont typeface="Arial" panose="020B0604020202020204" pitchFamily="34" charset="0"/>
        <a:buChar char="•"/>
        <a:defRPr sz="1500" kern="1200">
          <a:solidFill>
            <a:srgbClr val="004282"/>
          </a:solidFill>
          <a:latin typeface="Arial" charset="0"/>
          <a:ea typeface="Arial" charset="0"/>
          <a:cs typeface="Arial" charset="0"/>
        </a:defRPr>
      </a:lvl3pPr>
      <a:lvl4pPr marL="1200143" indent="-171449" algn="l" defTabSz="685796" rtl="0" eaLnBrk="1" latinLnBrk="0" hangingPunct="1">
        <a:lnSpc>
          <a:spcPct val="90000"/>
        </a:lnSpc>
        <a:spcBef>
          <a:spcPts val="375"/>
        </a:spcBef>
        <a:buFont typeface="Arial" panose="020B0604020202020204" pitchFamily="34" charset="0"/>
        <a:buChar char="•"/>
        <a:defRPr sz="1350" kern="1200">
          <a:solidFill>
            <a:srgbClr val="004282"/>
          </a:solidFill>
          <a:latin typeface="Arial" charset="0"/>
          <a:ea typeface="Arial" charset="0"/>
          <a:cs typeface="Arial" charset="0"/>
        </a:defRPr>
      </a:lvl4pPr>
      <a:lvl5pPr marL="1543041" indent="-171449" algn="l" defTabSz="685796" rtl="0" eaLnBrk="1" latinLnBrk="0" hangingPunct="1">
        <a:lnSpc>
          <a:spcPct val="90000"/>
        </a:lnSpc>
        <a:spcBef>
          <a:spcPts val="375"/>
        </a:spcBef>
        <a:buFont typeface="Arial" panose="020B0604020202020204" pitchFamily="34" charset="0"/>
        <a:buChar char="•"/>
        <a:defRPr sz="1350" kern="1200">
          <a:solidFill>
            <a:srgbClr val="004282"/>
          </a:solidFill>
          <a:latin typeface="Arial" charset="0"/>
          <a:ea typeface="Arial" charset="0"/>
          <a:cs typeface="Arial" charset="0"/>
        </a:defRPr>
      </a:lvl5pPr>
      <a:lvl6pPr marL="1885939"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37"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35"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33"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96" rtl="0" eaLnBrk="1" latinLnBrk="0" hangingPunct="1">
        <a:defRPr sz="1350" kern="1200">
          <a:solidFill>
            <a:schemeClr val="tx1"/>
          </a:solidFill>
          <a:latin typeface="+mn-lt"/>
          <a:ea typeface="+mn-ea"/>
          <a:cs typeface="+mn-cs"/>
        </a:defRPr>
      </a:lvl1pPr>
      <a:lvl2pPr marL="342898" algn="l" defTabSz="685796" rtl="0" eaLnBrk="1" latinLnBrk="0" hangingPunct="1">
        <a:defRPr sz="1350" kern="1200">
          <a:solidFill>
            <a:schemeClr val="tx1"/>
          </a:solidFill>
          <a:latin typeface="+mn-lt"/>
          <a:ea typeface="+mn-ea"/>
          <a:cs typeface="+mn-cs"/>
        </a:defRPr>
      </a:lvl2pPr>
      <a:lvl3pPr marL="685796" algn="l" defTabSz="685796" rtl="0" eaLnBrk="1" latinLnBrk="0" hangingPunct="1">
        <a:defRPr sz="1350" kern="1200">
          <a:solidFill>
            <a:schemeClr val="tx1"/>
          </a:solidFill>
          <a:latin typeface="+mn-lt"/>
          <a:ea typeface="+mn-ea"/>
          <a:cs typeface="+mn-cs"/>
        </a:defRPr>
      </a:lvl3pPr>
      <a:lvl4pPr marL="1028694" algn="l" defTabSz="685796" rtl="0" eaLnBrk="1" latinLnBrk="0" hangingPunct="1">
        <a:defRPr sz="1350" kern="1200">
          <a:solidFill>
            <a:schemeClr val="tx1"/>
          </a:solidFill>
          <a:latin typeface="+mn-lt"/>
          <a:ea typeface="+mn-ea"/>
          <a:cs typeface="+mn-cs"/>
        </a:defRPr>
      </a:lvl4pPr>
      <a:lvl5pPr marL="1371592" algn="l" defTabSz="685796" rtl="0" eaLnBrk="1" latinLnBrk="0" hangingPunct="1">
        <a:defRPr sz="1350" kern="1200">
          <a:solidFill>
            <a:schemeClr val="tx1"/>
          </a:solidFill>
          <a:latin typeface="+mn-lt"/>
          <a:ea typeface="+mn-ea"/>
          <a:cs typeface="+mn-cs"/>
        </a:defRPr>
      </a:lvl5pPr>
      <a:lvl6pPr marL="1714490" algn="l" defTabSz="685796" rtl="0" eaLnBrk="1" latinLnBrk="0" hangingPunct="1">
        <a:defRPr sz="1350" kern="1200">
          <a:solidFill>
            <a:schemeClr val="tx1"/>
          </a:solidFill>
          <a:latin typeface="+mn-lt"/>
          <a:ea typeface="+mn-ea"/>
          <a:cs typeface="+mn-cs"/>
        </a:defRPr>
      </a:lvl6pPr>
      <a:lvl7pPr marL="2057388" algn="l" defTabSz="685796" rtl="0" eaLnBrk="1" latinLnBrk="0" hangingPunct="1">
        <a:defRPr sz="1350" kern="1200">
          <a:solidFill>
            <a:schemeClr val="tx1"/>
          </a:solidFill>
          <a:latin typeface="+mn-lt"/>
          <a:ea typeface="+mn-ea"/>
          <a:cs typeface="+mn-cs"/>
        </a:defRPr>
      </a:lvl7pPr>
      <a:lvl8pPr marL="2400286" algn="l" defTabSz="685796" rtl="0" eaLnBrk="1" latinLnBrk="0" hangingPunct="1">
        <a:defRPr sz="1350" kern="1200">
          <a:solidFill>
            <a:schemeClr val="tx1"/>
          </a:solidFill>
          <a:latin typeface="+mn-lt"/>
          <a:ea typeface="+mn-ea"/>
          <a:cs typeface="+mn-cs"/>
        </a:defRPr>
      </a:lvl8pPr>
      <a:lvl9pPr marL="2743185" algn="l" defTabSz="685796"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causenet-org/CIKM-2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stanfordnlp.github.io/stanza" TargetMode="External"/><Relationship Id="rId7"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github.com/causenet-org/CIKM-20" TargetMode="External"/><Relationship Id="rId5" Type="http://schemas.openxmlformats.org/officeDocument/2006/relationships/hyperlink" Target="https://github.com/swabhs/open-sesame" TargetMode="External"/><Relationship Id="rId10" Type="http://schemas.openxmlformats.org/officeDocument/2006/relationships/image" Target="../media/image12.png"/><Relationship Id="rId4" Type="http://schemas.openxmlformats.org/officeDocument/2006/relationships/hyperlink" Target="https://github.com/tanfiona/UniCausal" TargetMode="External"/><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2022.naacl.org/calls/industry/"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aaai.org/Conferences/AAAI-23/iaai-23-call/" TargetMode="External"/><Relationship Id="rId5" Type="http://schemas.openxmlformats.org/officeDocument/2006/relationships/hyperlink" Target="https://2022.emnlp.org/calls/industry_track/" TargetMode="External"/><Relationship Id="rId4" Type="http://schemas.openxmlformats.org/officeDocument/2006/relationships/hyperlink" Target="https://kdd.org/kdd2022/cfpAppliedDS.html"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localhost:5006/financ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tanfordnlp.github.io/stanza"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github.com/causenet-org/CIKM-20" TargetMode="External"/><Relationship Id="rId5" Type="http://schemas.openxmlformats.org/officeDocument/2006/relationships/hyperlink" Target="https://github.com/swabhs/open-sesame" TargetMode="External"/><Relationship Id="rId4" Type="http://schemas.openxmlformats.org/officeDocument/2006/relationships/hyperlink" Target="https://github.com/tanfiona/UniCausa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stanfordnlp.github.io/stanz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tanfiona/UniCausa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wabhs/open-sesam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causenet-org/CIKM-20"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428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53747" y="1347684"/>
            <a:ext cx="8006604" cy="1241822"/>
          </a:xfrm>
        </p:spPr>
        <p:txBody>
          <a:bodyPr anchor="t">
            <a:noAutofit/>
          </a:bodyPr>
          <a:lstStyle/>
          <a:p>
            <a:r>
              <a:rPr lang="en-US" sz="2400" b="1" dirty="0"/>
              <a:t>Extracting Causal Relations from </a:t>
            </a:r>
            <a:br>
              <a:rPr lang="en-US" sz="2400" b="1" dirty="0"/>
            </a:br>
            <a:r>
              <a:rPr lang="en-US" sz="2400" b="1" dirty="0"/>
              <a:t>Electronics &amp; Supply Chain News</a:t>
            </a:r>
            <a:endParaRPr lang="en-GB" sz="2400" b="1" dirty="0"/>
          </a:p>
        </p:txBody>
      </p:sp>
      <p:sp>
        <p:nvSpPr>
          <p:cNvPr id="3" name="Subtitle 2"/>
          <p:cNvSpPr>
            <a:spLocks noGrp="1"/>
          </p:cNvSpPr>
          <p:nvPr>
            <p:ph type="subTitle" idx="1"/>
          </p:nvPr>
        </p:nvSpPr>
        <p:spPr>
          <a:xfrm>
            <a:off x="832190" y="2865619"/>
            <a:ext cx="7291612" cy="1696953"/>
          </a:xfrm>
        </p:spPr>
        <p:txBody>
          <a:bodyPr>
            <a:normAutofit/>
          </a:bodyPr>
          <a:lstStyle/>
          <a:p>
            <a:r>
              <a:rPr lang="en-US" altLang="en-US" sz="1600" dirty="0"/>
              <a:t>Fiona Anting Tan</a:t>
            </a:r>
            <a:br>
              <a:rPr lang="en-US" altLang="en-US" sz="1600" dirty="0"/>
            </a:br>
            <a:r>
              <a:rPr lang="en-US" altLang="en-US" sz="1600" dirty="0"/>
              <a:t>Institute of Data Science</a:t>
            </a:r>
            <a:br>
              <a:rPr lang="en-US" altLang="en-US" sz="1600" dirty="0"/>
            </a:br>
            <a:r>
              <a:rPr lang="en-US" altLang="en-US" sz="1600" dirty="0"/>
              <a:t>National University of Singapore, Singapore</a:t>
            </a:r>
            <a:br>
              <a:rPr lang="en-US" altLang="en-US" sz="1600" dirty="0"/>
            </a:br>
            <a:r>
              <a:rPr lang="en-GB" sz="1600" dirty="0">
                <a:latin typeface="Batang" panose="020B0503020000020004" pitchFamily="18" charset="-127"/>
                <a:ea typeface="Batang" panose="020B0503020000020004" pitchFamily="18" charset="-127"/>
              </a:rPr>
              <a:t>tan.f@u.nus.edu</a:t>
            </a:r>
          </a:p>
          <a:p>
            <a:endParaRPr lang="en-GB" sz="1600" dirty="0">
              <a:latin typeface="Batang" panose="020B0503020000020004" pitchFamily="18" charset="-127"/>
              <a:ea typeface="Batang" panose="020B0503020000020004" pitchFamily="18" charset="-127"/>
            </a:endParaRPr>
          </a:p>
          <a:p>
            <a:r>
              <a:rPr lang="en-GB" sz="1600" dirty="0"/>
              <a:t>19</a:t>
            </a:r>
            <a:r>
              <a:rPr lang="en-GB" sz="1600" baseline="30000" dirty="0"/>
              <a:t>th</a:t>
            </a:r>
            <a:r>
              <a:rPr lang="en-GB" sz="1600" dirty="0"/>
              <a:t> Jan 2023</a:t>
            </a:r>
          </a:p>
        </p:txBody>
      </p:sp>
      <p:sp>
        <p:nvSpPr>
          <p:cNvPr id="4" name="Rectangle 3"/>
          <p:cNvSpPr/>
          <p:nvPr/>
        </p:nvSpPr>
        <p:spPr>
          <a:xfrm>
            <a:off x="751743" y="2921247"/>
            <a:ext cx="34290" cy="837467"/>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213951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b="1" dirty="0"/>
              <a:t>NLP Tools</a:t>
            </a:r>
          </a:p>
        </p:txBody>
      </p:sp>
      <p:sp>
        <p:nvSpPr>
          <p:cNvPr id="4" name="Title 1"/>
          <p:cNvSpPr txBox="1">
            <a:spLocks/>
          </p:cNvSpPr>
          <p:nvPr/>
        </p:nvSpPr>
        <p:spPr>
          <a:xfrm>
            <a:off x="51655" y="273845"/>
            <a:ext cx="576995"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rgbClr val="004282"/>
                </a:solidFill>
                <a:latin typeface="Arial" charset="0"/>
                <a:ea typeface="Arial" charset="0"/>
                <a:cs typeface="Arial" charset="0"/>
              </a:defRPr>
            </a:lvl1pPr>
          </a:lstStyle>
          <a:p>
            <a:endParaRPr lang="en-GB" sz="2100" b="1" dirty="0">
              <a:solidFill>
                <a:schemeClr val="bg1"/>
              </a:solidFill>
            </a:endParaRPr>
          </a:p>
        </p:txBody>
      </p:sp>
      <p:sp>
        <p:nvSpPr>
          <p:cNvPr id="5" name="TextBox 4">
            <a:extLst>
              <a:ext uri="{FF2B5EF4-FFF2-40B4-BE49-F238E27FC236}">
                <a16:creationId xmlns:a16="http://schemas.microsoft.com/office/drawing/2014/main" id="{F8B802DB-E480-4319-8E9E-CCC64A41EA2B}"/>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METHODOLOGY -  NLP TOOLS</a:t>
            </a:r>
            <a:endParaRPr lang="en-SG" dirty="0">
              <a:solidFill>
                <a:schemeClr val="tx1">
                  <a:lumMod val="85000"/>
                  <a:lumOff val="15000"/>
                </a:schemeClr>
              </a:solidFill>
            </a:endParaRPr>
          </a:p>
        </p:txBody>
      </p:sp>
      <p:sp>
        <p:nvSpPr>
          <p:cNvPr id="6" name="Content Placeholder 2">
            <a:extLst>
              <a:ext uri="{FF2B5EF4-FFF2-40B4-BE49-F238E27FC236}">
                <a16:creationId xmlns:a16="http://schemas.microsoft.com/office/drawing/2014/main" id="{95CB7D74-EACF-4F26-B0F7-CB1D20988E4C}"/>
              </a:ext>
            </a:extLst>
          </p:cNvPr>
          <p:cNvSpPr>
            <a:spLocks noGrp="1"/>
          </p:cNvSpPr>
          <p:nvPr>
            <p:ph idx="1"/>
          </p:nvPr>
        </p:nvSpPr>
        <p:spPr>
          <a:xfrm>
            <a:off x="628651" y="1369219"/>
            <a:ext cx="4111300" cy="3263504"/>
          </a:xfrm>
        </p:spPr>
        <p:txBody>
          <a:bodyPr>
            <a:normAutofit fontScale="92500" lnSpcReduction="20000"/>
          </a:bodyPr>
          <a:lstStyle/>
          <a:p>
            <a:pPr marL="457200" lvl="0" indent="-457200">
              <a:lnSpc>
                <a:spcPct val="105000"/>
              </a:lnSpc>
              <a:buFont typeface="+mj-lt"/>
              <a:buAutoNum type="arabicPeriod" startAt="5"/>
            </a:pPr>
            <a:r>
              <a:rPr lang="en-SG" dirty="0">
                <a:effectLst/>
                <a:latin typeface="Arial" panose="020B0604020202020204" pitchFamily="34" charset="0"/>
                <a:ea typeface="Times New Roman" panose="02020603050405020304" pitchFamily="18" charset="0"/>
                <a:cs typeface="Arial" panose="020B0604020202020204" pitchFamily="34" charset="0"/>
              </a:rPr>
              <a:t>Cause-Effect Argument Detection with adapted </a:t>
            </a:r>
            <a:r>
              <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3"/>
              </a:rPr>
              <a:t>CauseNet</a:t>
            </a:r>
            <a:endPar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endParaRPr>
          </a:p>
          <a:p>
            <a:pPr marL="0" lvl="0" indent="0">
              <a:lnSpc>
                <a:spcPct val="105000"/>
              </a:lnSpc>
              <a:buNone/>
            </a:pPr>
            <a:endParaRPr lang="en-SG" dirty="0">
              <a:effectLst/>
              <a:latin typeface="Arial" panose="020B0604020202020204" pitchFamily="34" charset="0"/>
              <a:ea typeface="DengXian" panose="02010600030101010101" pitchFamily="2" charset="-122"/>
              <a:cs typeface="Arial" panose="020B0604020202020204" pitchFamily="34" charset="0"/>
            </a:endParaRPr>
          </a:p>
          <a:p>
            <a:r>
              <a:rPr lang="en-SG" dirty="0"/>
              <a:t>Bootstrapping approach:</a:t>
            </a:r>
          </a:p>
          <a:p>
            <a:pPr marL="685798" lvl="1" indent="-342900">
              <a:buFont typeface="+mj-lt"/>
              <a:buAutoNum type="arabicPeriod"/>
            </a:pPr>
            <a:r>
              <a:rPr lang="en-SG" dirty="0"/>
              <a:t>Set a few common causal relations as seeds</a:t>
            </a:r>
          </a:p>
          <a:p>
            <a:pPr marL="685798" lvl="1" indent="-342900">
              <a:buFont typeface="+mj-lt"/>
              <a:buAutoNum type="arabicPeriod"/>
            </a:pPr>
            <a:r>
              <a:rPr lang="en-SG" dirty="0"/>
              <a:t>Mine linguistic patterns of causality </a:t>
            </a:r>
            <a:r>
              <a:rPr lang="en-US" dirty="0"/>
              <a:t>based on the shortest path between nouns</a:t>
            </a:r>
          </a:p>
          <a:p>
            <a:pPr marL="685798" lvl="1" indent="-342900">
              <a:buFont typeface="+mj-lt"/>
              <a:buAutoNum type="arabicPeriod"/>
            </a:pPr>
            <a:r>
              <a:rPr lang="en-US" dirty="0"/>
              <a:t>Filter by support</a:t>
            </a:r>
          </a:p>
          <a:p>
            <a:pPr marL="685798" lvl="1" indent="-342900">
              <a:buFont typeface="+mj-lt"/>
              <a:buAutoNum type="arabicPeriod"/>
            </a:pPr>
            <a:r>
              <a:rPr lang="en-US" dirty="0"/>
              <a:t>Apply patterns to find new causal relations</a:t>
            </a:r>
          </a:p>
          <a:p>
            <a:pPr marL="0" lvl="0" indent="0">
              <a:lnSpc>
                <a:spcPct val="105000"/>
              </a:lnSpc>
              <a:buNone/>
            </a:pPr>
            <a:endParaRPr lang="en-SG" dirty="0">
              <a:effectLst/>
              <a:latin typeface="Arial" panose="020B0604020202020204" pitchFamily="34" charset="0"/>
              <a:ea typeface="DengXian" panose="02010600030101010101" pitchFamily="2" charset="-122"/>
              <a:cs typeface="Arial" panose="020B0604020202020204" pitchFamily="34" charset="0"/>
            </a:endParaRPr>
          </a:p>
        </p:txBody>
      </p:sp>
      <p:sp>
        <p:nvSpPr>
          <p:cNvPr id="7" name="TextBox 6">
            <a:extLst>
              <a:ext uri="{FF2B5EF4-FFF2-40B4-BE49-F238E27FC236}">
                <a16:creationId xmlns:a16="http://schemas.microsoft.com/office/drawing/2014/main" id="{FCBB560A-7E62-803D-D035-A4823CFAAE13}"/>
              </a:ext>
            </a:extLst>
          </p:cNvPr>
          <p:cNvSpPr txBox="1"/>
          <p:nvPr/>
        </p:nvSpPr>
        <p:spPr>
          <a:xfrm>
            <a:off x="4692967" y="4428710"/>
            <a:ext cx="4572000" cy="338554"/>
          </a:xfrm>
          <a:prstGeom prst="rect">
            <a:avLst/>
          </a:prstGeom>
          <a:noFill/>
        </p:spPr>
        <p:txBody>
          <a:bodyPr wrap="square">
            <a:spAutoFit/>
          </a:bodyPr>
          <a:lstStyle>
            <a:defPPr>
              <a:defRPr lang="en-US"/>
            </a:defPPr>
            <a:lvl1pPr>
              <a:defRPr sz="800">
                <a:solidFill>
                  <a:schemeClr val="bg1">
                    <a:lumMod val="50000"/>
                  </a:schemeClr>
                </a:solidFill>
              </a:defRPr>
            </a:lvl1pPr>
          </a:lstStyle>
          <a:p>
            <a:r>
              <a:rPr lang="en-SG" dirty="0"/>
              <a:t>Stefan </a:t>
            </a:r>
            <a:r>
              <a:rPr lang="en-SG" dirty="0" err="1"/>
              <a:t>Heindorf</a:t>
            </a:r>
            <a:r>
              <a:rPr lang="en-SG" dirty="0"/>
              <a:t>, Yan Scholten, Henning </a:t>
            </a:r>
            <a:r>
              <a:rPr lang="en-SG" dirty="0" err="1"/>
              <a:t>Wachsmuth</a:t>
            </a:r>
            <a:r>
              <a:rPr lang="en-SG" dirty="0"/>
              <a:t>, Axel-</a:t>
            </a:r>
            <a:r>
              <a:rPr lang="en-SG" dirty="0" err="1"/>
              <a:t>Cyrille</a:t>
            </a:r>
            <a:r>
              <a:rPr lang="en-SG" dirty="0"/>
              <a:t> </a:t>
            </a:r>
            <a:r>
              <a:rPr lang="en-SG" dirty="0" err="1"/>
              <a:t>Ngonga</a:t>
            </a:r>
            <a:r>
              <a:rPr lang="en-SG" dirty="0"/>
              <a:t> </a:t>
            </a:r>
            <a:r>
              <a:rPr lang="en-SG" dirty="0" err="1"/>
              <a:t>Ngomo</a:t>
            </a:r>
            <a:r>
              <a:rPr lang="en-SG" dirty="0"/>
              <a:t>, Martin </a:t>
            </a:r>
            <a:r>
              <a:rPr lang="en-SG" dirty="0" err="1"/>
              <a:t>Potthast</a:t>
            </a:r>
            <a:r>
              <a:rPr lang="en-SG" dirty="0"/>
              <a:t>: CauseNet: Towards a Causality Graph Extracted from the Web. CIKM 2020: 3023-3030</a:t>
            </a:r>
          </a:p>
        </p:txBody>
      </p:sp>
      <p:pic>
        <p:nvPicPr>
          <p:cNvPr id="8" name="Picture 7">
            <a:extLst>
              <a:ext uri="{FF2B5EF4-FFF2-40B4-BE49-F238E27FC236}">
                <a16:creationId xmlns:a16="http://schemas.microsoft.com/office/drawing/2014/main" id="{AFF8A961-2B2A-C17C-9181-013DD1AB4463}"/>
              </a:ext>
            </a:extLst>
          </p:cNvPr>
          <p:cNvPicPr>
            <a:picLocks noChangeAspect="1"/>
          </p:cNvPicPr>
          <p:nvPr/>
        </p:nvPicPr>
        <p:blipFill>
          <a:blip r:embed="rId4"/>
          <a:stretch>
            <a:fillRect/>
          </a:stretch>
        </p:blipFill>
        <p:spPr>
          <a:xfrm>
            <a:off x="4845367" y="1062611"/>
            <a:ext cx="3763327" cy="454685"/>
          </a:xfrm>
          <a:prstGeom prst="rect">
            <a:avLst/>
          </a:prstGeom>
        </p:spPr>
      </p:pic>
      <p:pic>
        <p:nvPicPr>
          <p:cNvPr id="9" name="Picture 8">
            <a:extLst>
              <a:ext uri="{FF2B5EF4-FFF2-40B4-BE49-F238E27FC236}">
                <a16:creationId xmlns:a16="http://schemas.microsoft.com/office/drawing/2014/main" id="{0463EE86-3A61-7E1E-2F67-5290DB8FB162}"/>
              </a:ext>
            </a:extLst>
          </p:cNvPr>
          <p:cNvPicPr>
            <a:picLocks noChangeAspect="1"/>
          </p:cNvPicPr>
          <p:nvPr/>
        </p:nvPicPr>
        <p:blipFill>
          <a:blip r:embed="rId5"/>
          <a:stretch>
            <a:fillRect/>
          </a:stretch>
        </p:blipFill>
        <p:spPr>
          <a:xfrm>
            <a:off x="4872991" y="1596753"/>
            <a:ext cx="3642360" cy="2645504"/>
          </a:xfrm>
          <a:prstGeom prst="rect">
            <a:avLst/>
          </a:prstGeom>
        </p:spPr>
      </p:pic>
      <p:pic>
        <p:nvPicPr>
          <p:cNvPr id="10" name="Picture 9">
            <a:extLst>
              <a:ext uri="{FF2B5EF4-FFF2-40B4-BE49-F238E27FC236}">
                <a16:creationId xmlns:a16="http://schemas.microsoft.com/office/drawing/2014/main" id="{748FF151-F6FD-3C90-C13D-47CA316288E6}"/>
              </a:ext>
            </a:extLst>
          </p:cNvPr>
          <p:cNvPicPr>
            <a:picLocks noChangeAspect="1"/>
          </p:cNvPicPr>
          <p:nvPr/>
        </p:nvPicPr>
        <p:blipFill>
          <a:blip r:embed="rId6"/>
          <a:stretch>
            <a:fillRect/>
          </a:stretch>
        </p:blipFill>
        <p:spPr>
          <a:xfrm>
            <a:off x="5327333" y="651732"/>
            <a:ext cx="2733675" cy="390525"/>
          </a:xfrm>
          <a:prstGeom prst="rect">
            <a:avLst/>
          </a:prstGeom>
        </p:spPr>
      </p:pic>
      <p:sp>
        <p:nvSpPr>
          <p:cNvPr id="11" name="Slide Number Placeholder 5">
            <a:extLst>
              <a:ext uri="{FF2B5EF4-FFF2-40B4-BE49-F238E27FC236}">
                <a16:creationId xmlns:a16="http://schemas.microsoft.com/office/drawing/2014/main" id="{7F71669C-0ACC-24D6-D5BE-E6655F37C443}"/>
              </a:ext>
            </a:extLst>
          </p:cNvPr>
          <p:cNvSpPr>
            <a:spLocks noGrp="1"/>
          </p:cNvSpPr>
          <p:nvPr>
            <p:ph type="sldNum" sz="quarter" idx="12"/>
          </p:nvPr>
        </p:nvSpPr>
        <p:spPr>
          <a:xfrm>
            <a:off x="7893368" y="4462048"/>
            <a:ext cx="742950" cy="273844"/>
          </a:xfrm>
        </p:spPr>
        <p:txBody>
          <a:bodyPr/>
          <a:lstStyle/>
          <a:p>
            <a:fld id="{C2E482B0-A764-7649-BFD8-7624B53F13A9}" type="slidenum">
              <a:rPr lang="en-GB" smtClean="0"/>
              <a:pPr/>
              <a:t>10</a:t>
            </a:fld>
            <a:endParaRPr lang="en-GB" dirty="0"/>
          </a:p>
        </p:txBody>
      </p:sp>
    </p:spTree>
    <p:extLst>
      <p:ext uri="{BB962C8B-B14F-4D97-AF65-F5344CB8AC3E}">
        <p14:creationId xmlns:p14="http://schemas.microsoft.com/office/powerpoint/2010/main" val="2879079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b="1" dirty="0"/>
              <a:t>NLP Tools</a:t>
            </a:r>
          </a:p>
        </p:txBody>
      </p:sp>
      <p:sp>
        <p:nvSpPr>
          <p:cNvPr id="4" name="Title 1"/>
          <p:cNvSpPr txBox="1">
            <a:spLocks/>
          </p:cNvSpPr>
          <p:nvPr/>
        </p:nvSpPr>
        <p:spPr>
          <a:xfrm>
            <a:off x="51655" y="273845"/>
            <a:ext cx="576995"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rgbClr val="004282"/>
                </a:solidFill>
                <a:latin typeface="Arial" charset="0"/>
                <a:ea typeface="Arial" charset="0"/>
                <a:cs typeface="Arial" charset="0"/>
              </a:defRPr>
            </a:lvl1pPr>
          </a:lstStyle>
          <a:p>
            <a:endParaRPr lang="en-GB" sz="2100" b="1" dirty="0">
              <a:solidFill>
                <a:schemeClr val="bg1"/>
              </a:solidFill>
            </a:endParaRPr>
          </a:p>
        </p:txBody>
      </p:sp>
      <p:sp>
        <p:nvSpPr>
          <p:cNvPr id="5" name="TextBox 4">
            <a:extLst>
              <a:ext uri="{FF2B5EF4-FFF2-40B4-BE49-F238E27FC236}">
                <a16:creationId xmlns:a16="http://schemas.microsoft.com/office/drawing/2014/main" id="{F8B802DB-E480-4319-8E9E-CCC64A41EA2B}"/>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METHODOLOGY</a:t>
            </a:r>
            <a:endParaRPr lang="en-SG" dirty="0">
              <a:solidFill>
                <a:schemeClr val="tx1">
                  <a:lumMod val="85000"/>
                  <a:lumOff val="15000"/>
                </a:schemeClr>
              </a:solidFill>
            </a:endParaRPr>
          </a:p>
        </p:txBody>
      </p:sp>
      <p:sp>
        <p:nvSpPr>
          <p:cNvPr id="6" name="Content Placeholder 2">
            <a:extLst>
              <a:ext uri="{FF2B5EF4-FFF2-40B4-BE49-F238E27FC236}">
                <a16:creationId xmlns:a16="http://schemas.microsoft.com/office/drawing/2014/main" id="{95CB7D74-EACF-4F26-B0F7-CB1D20988E4C}"/>
              </a:ext>
            </a:extLst>
          </p:cNvPr>
          <p:cNvSpPr>
            <a:spLocks noGrp="1"/>
          </p:cNvSpPr>
          <p:nvPr>
            <p:ph idx="1"/>
          </p:nvPr>
        </p:nvSpPr>
        <p:spPr>
          <a:xfrm>
            <a:off x="628651" y="1235260"/>
            <a:ext cx="3682092" cy="3632016"/>
          </a:xfrm>
        </p:spPr>
        <p:txBody>
          <a:bodyPr>
            <a:normAutofit fontScale="92500" lnSpcReduction="10000"/>
          </a:bodyPr>
          <a:lstStyle/>
          <a:p>
            <a:pPr marL="342900" lvl="0" indent="-342900">
              <a:lnSpc>
                <a:spcPct val="105000"/>
              </a:lnSpc>
              <a:buFont typeface="+mj-lt"/>
              <a:buAutoNum type="arabicPeriod"/>
            </a:pPr>
            <a:r>
              <a:rPr lang="en-SG" dirty="0">
                <a:effectLst/>
                <a:latin typeface="Arial" panose="020B0604020202020204" pitchFamily="34" charset="0"/>
                <a:ea typeface="Times New Roman" panose="02020603050405020304" pitchFamily="18" charset="0"/>
                <a:cs typeface="Arial" panose="020B0604020202020204" pitchFamily="34" charset="0"/>
              </a:rPr>
              <a:t>POS / Dependency Parsing with </a:t>
            </a:r>
            <a:r>
              <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3"/>
              </a:rPr>
              <a:t>Stanza</a:t>
            </a:r>
            <a:endParaRPr lang="en-SG" dirty="0">
              <a:effectLst/>
              <a:latin typeface="Arial" panose="020B0604020202020204" pitchFamily="34" charset="0"/>
              <a:ea typeface="DengXian" panose="02010600030101010101" pitchFamily="2" charset="-122"/>
              <a:cs typeface="Arial" panose="020B0604020202020204" pitchFamily="34" charset="0"/>
            </a:endParaRPr>
          </a:p>
          <a:p>
            <a:pPr marL="342900" lvl="0" indent="-342900">
              <a:lnSpc>
                <a:spcPct val="105000"/>
              </a:lnSpc>
              <a:buFont typeface="+mj-lt"/>
              <a:buAutoNum type="arabicPeriod"/>
            </a:pPr>
            <a:r>
              <a:rPr lang="en-SG" dirty="0">
                <a:effectLst/>
                <a:latin typeface="Arial" panose="020B0604020202020204" pitchFamily="34" charset="0"/>
                <a:ea typeface="Times New Roman" panose="02020603050405020304" pitchFamily="18" charset="0"/>
                <a:cs typeface="Arial" panose="020B0604020202020204" pitchFamily="34" charset="0"/>
              </a:rPr>
              <a:t>Causal Sentence Classification with </a:t>
            </a:r>
            <a:r>
              <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4"/>
              </a:rPr>
              <a:t>UniCausal</a:t>
            </a:r>
            <a:endParaRPr lang="en-SG" dirty="0">
              <a:effectLst/>
              <a:latin typeface="Arial" panose="020B0604020202020204" pitchFamily="34" charset="0"/>
              <a:ea typeface="DengXian" panose="02010600030101010101" pitchFamily="2" charset="-122"/>
              <a:cs typeface="Arial" panose="020B0604020202020204" pitchFamily="34" charset="0"/>
            </a:endParaRPr>
          </a:p>
          <a:p>
            <a:pPr marL="342900" lvl="0" indent="-342900">
              <a:lnSpc>
                <a:spcPct val="105000"/>
              </a:lnSpc>
              <a:buFont typeface="+mj-lt"/>
              <a:buAutoNum type="arabicPeriod"/>
            </a:pPr>
            <a:r>
              <a:rPr lang="en-SG" dirty="0">
                <a:effectLst/>
                <a:latin typeface="Arial" panose="020B0604020202020204" pitchFamily="34" charset="0"/>
                <a:ea typeface="Times New Roman" panose="02020603050405020304" pitchFamily="18" charset="0"/>
                <a:cs typeface="Arial" panose="020B0604020202020204" pitchFamily="34" charset="0"/>
              </a:rPr>
              <a:t>Cause-Effect Span Detection with </a:t>
            </a:r>
            <a:r>
              <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4"/>
              </a:rPr>
              <a:t>UniCausal</a:t>
            </a:r>
            <a:endParaRPr lang="en-SG" dirty="0">
              <a:effectLst/>
              <a:latin typeface="Arial" panose="020B0604020202020204" pitchFamily="34" charset="0"/>
              <a:ea typeface="DengXian" panose="02010600030101010101" pitchFamily="2" charset="-122"/>
              <a:cs typeface="Arial" panose="020B0604020202020204" pitchFamily="34" charset="0"/>
            </a:endParaRPr>
          </a:p>
          <a:p>
            <a:pPr marL="342900" lvl="0" indent="-342900">
              <a:lnSpc>
                <a:spcPct val="105000"/>
              </a:lnSpc>
              <a:buFont typeface="+mj-lt"/>
              <a:buAutoNum type="arabicPeriod"/>
            </a:pPr>
            <a:r>
              <a:rPr lang="en-SG" dirty="0">
                <a:effectLst/>
                <a:latin typeface="Arial" panose="020B0604020202020204" pitchFamily="34" charset="0"/>
                <a:ea typeface="Times New Roman" panose="02020603050405020304" pitchFamily="18" charset="0"/>
                <a:cs typeface="Arial" panose="020B0604020202020204" pitchFamily="34" charset="0"/>
              </a:rPr>
              <a:t>Frames Parsing with </a:t>
            </a:r>
            <a:r>
              <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5"/>
              </a:rPr>
              <a:t>OpenSESAME</a:t>
            </a:r>
            <a:endParaRPr lang="en-SG" dirty="0">
              <a:effectLst/>
              <a:latin typeface="Arial" panose="020B0604020202020204" pitchFamily="34" charset="0"/>
              <a:ea typeface="DengXian" panose="02010600030101010101" pitchFamily="2" charset="-122"/>
              <a:cs typeface="Arial" panose="020B0604020202020204" pitchFamily="34" charset="0"/>
            </a:endParaRPr>
          </a:p>
          <a:p>
            <a:pPr marL="342900" lvl="0" indent="-342900">
              <a:lnSpc>
                <a:spcPct val="105000"/>
              </a:lnSpc>
              <a:buFont typeface="+mj-lt"/>
              <a:buAutoNum type="arabicPeriod"/>
            </a:pPr>
            <a:r>
              <a:rPr lang="en-SG" dirty="0">
                <a:effectLst/>
                <a:latin typeface="Arial" panose="020B0604020202020204" pitchFamily="34" charset="0"/>
                <a:ea typeface="Times New Roman" panose="02020603050405020304" pitchFamily="18" charset="0"/>
                <a:cs typeface="Arial" panose="020B0604020202020204" pitchFamily="34" charset="0"/>
              </a:rPr>
              <a:t>Cause-Effect Argument Detection with adapted </a:t>
            </a:r>
            <a:r>
              <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6"/>
              </a:rPr>
              <a:t>CauseNet</a:t>
            </a:r>
            <a:endParaRPr lang="en-SG" dirty="0">
              <a:effectLst/>
              <a:latin typeface="Arial" panose="020B0604020202020204" pitchFamily="34" charset="0"/>
              <a:ea typeface="DengXian" panose="02010600030101010101" pitchFamily="2" charset="-122"/>
              <a:cs typeface="Arial" panose="020B0604020202020204" pitchFamily="34" charset="0"/>
            </a:endParaRPr>
          </a:p>
          <a:p>
            <a:endParaRPr lang="en-SG"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678895BD-BAFE-B886-9F2E-F46C71D450D7}"/>
              </a:ext>
            </a:extLst>
          </p:cNvPr>
          <p:cNvSpPr txBox="1"/>
          <p:nvPr/>
        </p:nvSpPr>
        <p:spPr>
          <a:xfrm>
            <a:off x="4120855" y="480904"/>
            <a:ext cx="3943351" cy="523220"/>
          </a:xfrm>
          <a:prstGeom prst="rect">
            <a:avLst/>
          </a:prstGeom>
          <a:noFill/>
        </p:spPr>
        <p:txBody>
          <a:bodyPr wrap="square">
            <a:spAutoFit/>
          </a:bodyPr>
          <a:lstStyle/>
          <a:p>
            <a:r>
              <a:rPr lang="en-US" sz="1400" i="1" dirty="0"/>
              <a:t>This cuts both ways – investments now will lead to more green jobs in the coming years .</a:t>
            </a:r>
            <a:endParaRPr lang="en-SG" sz="1400" i="1" dirty="0"/>
          </a:p>
        </p:txBody>
      </p:sp>
      <p:pic>
        <p:nvPicPr>
          <p:cNvPr id="3" name="Picture 2">
            <a:extLst>
              <a:ext uri="{FF2B5EF4-FFF2-40B4-BE49-F238E27FC236}">
                <a16:creationId xmlns:a16="http://schemas.microsoft.com/office/drawing/2014/main" id="{4111F915-81E9-4F5A-740D-3C1EDD55CDBB}"/>
              </a:ext>
            </a:extLst>
          </p:cNvPr>
          <p:cNvPicPr>
            <a:picLocks noChangeAspect="1"/>
          </p:cNvPicPr>
          <p:nvPr/>
        </p:nvPicPr>
        <p:blipFill>
          <a:blip r:embed="rId7"/>
          <a:stretch>
            <a:fillRect/>
          </a:stretch>
        </p:blipFill>
        <p:spPr>
          <a:xfrm>
            <a:off x="4735285" y="1268016"/>
            <a:ext cx="4027449" cy="442956"/>
          </a:xfrm>
          <a:prstGeom prst="rect">
            <a:avLst/>
          </a:prstGeom>
        </p:spPr>
      </p:pic>
      <p:pic>
        <p:nvPicPr>
          <p:cNvPr id="10" name="Picture 9">
            <a:extLst>
              <a:ext uri="{FF2B5EF4-FFF2-40B4-BE49-F238E27FC236}">
                <a16:creationId xmlns:a16="http://schemas.microsoft.com/office/drawing/2014/main" id="{EC670213-4BD7-9F9E-7BB8-91B0828E94AD}"/>
              </a:ext>
            </a:extLst>
          </p:cNvPr>
          <p:cNvPicPr>
            <a:picLocks noChangeAspect="1"/>
          </p:cNvPicPr>
          <p:nvPr/>
        </p:nvPicPr>
        <p:blipFill>
          <a:blip r:embed="rId8"/>
          <a:stretch>
            <a:fillRect/>
          </a:stretch>
        </p:blipFill>
        <p:spPr>
          <a:xfrm>
            <a:off x="4750449" y="3162452"/>
            <a:ext cx="3141634" cy="848991"/>
          </a:xfrm>
          <a:prstGeom prst="rect">
            <a:avLst/>
          </a:prstGeom>
        </p:spPr>
      </p:pic>
      <p:pic>
        <p:nvPicPr>
          <p:cNvPr id="12" name="Picture 11">
            <a:extLst>
              <a:ext uri="{FF2B5EF4-FFF2-40B4-BE49-F238E27FC236}">
                <a16:creationId xmlns:a16="http://schemas.microsoft.com/office/drawing/2014/main" id="{2D0A2E16-967D-44E1-4751-775D39DC9B90}"/>
              </a:ext>
            </a:extLst>
          </p:cNvPr>
          <p:cNvPicPr>
            <a:picLocks noChangeAspect="1"/>
          </p:cNvPicPr>
          <p:nvPr/>
        </p:nvPicPr>
        <p:blipFill>
          <a:blip r:embed="rId9"/>
          <a:stretch>
            <a:fillRect/>
          </a:stretch>
        </p:blipFill>
        <p:spPr>
          <a:xfrm>
            <a:off x="4701461" y="2045511"/>
            <a:ext cx="4310741" cy="848991"/>
          </a:xfrm>
          <a:prstGeom prst="rect">
            <a:avLst/>
          </a:prstGeom>
        </p:spPr>
      </p:pic>
      <p:pic>
        <p:nvPicPr>
          <p:cNvPr id="14" name="Picture 13">
            <a:extLst>
              <a:ext uri="{FF2B5EF4-FFF2-40B4-BE49-F238E27FC236}">
                <a16:creationId xmlns:a16="http://schemas.microsoft.com/office/drawing/2014/main" id="{1F543D40-B341-0F5F-CFD9-08CD75F09EAC}"/>
              </a:ext>
            </a:extLst>
          </p:cNvPr>
          <p:cNvPicPr>
            <a:picLocks noChangeAspect="1"/>
          </p:cNvPicPr>
          <p:nvPr/>
        </p:nvPicPr>
        <p:blipFill>
          <a:blip r:embed="rId10"/>
          <a:stretch>
            <a:fillRect/>
          </a:stretch>
        </p:blipFill>
        <p:spPr>
          <a:xfrm>
            <a:off x="4750449" y="4156680"/>
            <a:ext cx="2160037" cy="539056"/>
          </a:xfrm>
          <a:prstGeom prst="rect">
            <a:avLst/>
          </a:prstGeom>
        </p:spPr>
      </p:pic>
      <p:cxnSp>
        <p:nvCxnSpPr>
          <p:cNvPr id="17" name="Straight Arrow Connector 16">
            <a:extLst>
              <a:ext uri="{FF2B5EF4-FFF2-40B4-BE49-F238E27FC236}">
                <a16:creationId xmlns:a16="http://schemas.microsoft.com/office/drawing/2014/main" id="{CF67CAF0-B248-3EAD-F69D-41C0BC973A1E}"/>
              </a:ext>
            </a:extLst>
          </p:cNvPr>
          <p:cNvCxnSpPr>
            <a:cxnSpLocks/>
          </p:cNvCxnSpPr>
          <p:nvPr/>
        </p:nvCxnSpPr>
        <p:spPr>
          <a:xfrm>
            <a:off x="4291790" y="2149127"/>
            <a:ext cx="3907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23FEA4D-E099-C9F4-76FD-FD1BB286B75E}"/>
              </a:ext>
            </a:extLst>
          </p:cNvPr>
          <p:cNvCxnSpPr>
            <a:cxnSpLocks/>
          </p:cNvCxnSpPr>
          <p:nvPr/>
        </p:nvCxnSpPr>
        <p:spPr>
          <a:xfrm>
            <a:off x="4291790" y="1489494"/>
            <a:ext cx="3907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399D2BA-4CA1-7490-F409-D8875089DD7B}"/>
              </a:ext>
            </a:extLst>
          </p:cNvPr>
          <p:cNvCxnSpPr>
            <a:cxnSpLocks/>
          </p:cNvCxnSpPr>
          <p:nvPr/>
        </p:nvCxnSpPr>
        <p:spPr>
          <a:xfrm>
            <a:off x="4291790" y="2693413"/>
            <a:ext cx="3907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FD2F246-4032-65BF-9B4F-CABFF2874872}"/>
              </a:ext>
            </a:extLst>
          </p:cNvPr>
          <p:cNvCxnSpPr>
            <a:cxnSpLocks/>
          </p:cNvCxnSpPr>
          <p:nvPr/>
        </p:nvCxnSpPr>
        <p:spPr>
          <a:xfrm>
            <a:off x="4291790" y="3355886"/>
            <a:ext cx="3907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EDA6700-DABF-4D70-C456-49653D2CFAE4}"/>
              </a:ext>
            </a:extLst>
          </p:cNvPr>
          <p:cNvCxnSpPr>
            <a:cxnSpLocks/>
          </p:cNvCxnSpPr>
          <p:nvPr/>
        </p:nvCxnSpPr>
        <p:spPr>
          <a:xfrm>
            <a:off x="4291790" y="4307609"/>
            <a:ext cx="3907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351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9DDED-FECB-3C20-ABDD-4D7D857BC48E}"/>
              </a:ext>
            </a:extLst>
          </p:cNvPr>
          <p:cNvSpPr>
            <a:spLocks noGrp="1"/>
          </p:cNvSpPr>
          <p:nvPr>
            <p:ph type="title"/>
          </p:nvPr>
        </p:nvSpPr>
        <p:spPr/>
        <p:txBody>
          <a:bodyPr/>
          <a:lstStyle/>
          <a:p>
            <a:r>
              <a:rPr lang="en-SG" b="1" dirty="0"/>
              <a:t>Discussion</a:t>
            </a:r>
          </a:p>
        </p:txBody>
      </p:sp>
      <p:sp>
        <p:nvSpPr>
          <p:cNvPr id="3" name="Content Placeholder 2">
            <a:extLst>
              <a:ext uri="{FF2B5EF4-FFF2-40B4-BE49-F238E27FC236}">
                <a16:creationId xmlns:a16="http://schemas.microsoft.com/office/drawing/2014/main" id="{69AF6275-E446-D8AF-ED00-2C9BD08A71D0}"/>
              </a:ext>
            </a:extLst>
          </p:cNvPr>
          <p:cNvSpPr>
            <a:spLocks noGrp="1"/>
          </p:cNvSpPr>
          <p:nvPr>
            <p:ph idx="1"/>
          </p:nvPr>
        </p:nvSpPr>
        <p:spPr/>
        <p:txBody>
          <a:bodyPr>
            <a:normAutofit fontScale="92500" lnSpcReduction="10000"/>
          </a:bodyPr>
          <a:lstStyle/>
          <a:p>
            <a:r>
              <a:rPr lang="en-SG" dirty="0"/>
              <a:t>Causal relations curation rules: </a:t>
            </a:r>
            <a:br>
              <a:rPr lang="en-SG" dirty="0"/>
            </a:br>
            <a:r>
              <a:rPr lang="en-SG" dirty="0"/>
              <a:t>All, add levels to the CE extracted</a:t>
            </a:r>
          </a:p>
          <a:p>
            <a:r>
              <a:rPr lang="en-SG" dirty="0"/>
              <a:t>Prototype data size: </a:t>
            </a:r>
            <a:br>
              <a:rPr lang="en-SG" dirty="0"/>
            </a:br>
            <a:r>
              <a:rPr lang="en-SG" dirty="0"/>
              <a:t>Full dataset, or split by quarters</a:t>
            </a:r>
          </a:p>
          <a:p>
            <a:r>
              <a:rPr lang="en-SG" dirty="0"/>
              <a:t>Evaluation strategy: TBD</a:t>
            </a:r>
          </a:p>
          <a:p>
            <a:r>
              <a:rPr lang="en-SG" dirty="0"/>
              <a:t>Product identification: </a:t>
            </a:r>
          </a:p>
          <a:p>
            <a:r>
              <a:rPr lang="en-SG" dirty="0"/>
              <a:t>Temporal &amp; sentiment aspect</a:t>
            </a:r>
          </a:p>
          <a:p>
            <a:pPr marL="0" indent="0">
              <a:buNone/>
            </a:pPr>
            <a:endParaRPr lang="en-SG" dirty="0"/>
          </a:p>
          <a:p>
            <a:r>
              <a:rPr lang="en-SG" dirty="0"/>
              <a:t>Importance of other relation types</a:t>
            </a:r>
          </a:p>
          <a:p>
            <a:r>
              <a:rPr lang="en-SG" dirty="0"/>
              <a:t>Cross-sentence relations</a:t>
            </a:r>
          </a:p>
        </p:txBody>
      </p:sp>
      <p:pic>
        <p:nvPicPr>
          <p:cNvPr id="4" name="図 5">
            <a:extLst>
              <a:ext uri="{FF2B5EF4-FFF2-40B4-BE49-F238E27FC236}">
                <a16:creationId xmlns:a16="http://schemas.microsoft.com/office/drawing/2014/main" id="{4D82A187-C312-E983-DD0B-FE4CCEDCC13C}"/>
              </a:ext>
            </a:extLst>
          </p:cNvPr>
          <p:cNvPicPr>
            <a:picLocks noChangeAspect="1"/>
          </p:cNvPicPr>
          <p:nvPr/>
        </p:nvPicPr>
        <p:blipFill>
          <a:blip r:embed="rId3"/>
          <a:stretch>
            <a:fillRect/>
          </a:stretch>
        </p:blipFill>
        <p:spPr>
          <a:xfrm>
            <a:off x="5042109" y="2082483"/>
            <a:ext cx="3758768" cy="1213169"/>
          </a:xfrm>
          <a:prstGeom prst="rect">
            <a:avLst/>
          </a:prstGeom>
        </p:spPr>
      </p:pic>
      <p:sp>
        <p:nvSpPr>
          <p:cNvPr id="5" name="TextBox 4">
            <a:extLst>
              <a:ext uri="{FF2B5EF4-FFF2-40B4-BE49-F238E27FC236}">
                <a16:creationId xmlns:a16="http://schemas.microsoft.com/office/drawing/2014/main" id="{A05E0FCD-0389-1CE6-9799-993A8070F300}"/>
              </a:ext>
            </a:extLst>
          </p:cNvPr>
          <p:cNvSpPr txBox="1"/>
          <p:nvPr/>
        </p:nvSpPr>
        <p:spPr>
          <a:xfrm>
            <a:off x="5215947" y="3295652"/>
            <a:ext cx="2672861" cy="276999"/>
          </a:xfrm>
          <a:prstGeom prst="rect">
            <a:avLst/>
          </a:prstGeom>
          <a:noFill/>
        </p:spPr>
        <p:txBody>
          <a:bodyPr wrap="square" rtlCol="0">
            <a:spAutoFit/>
          </a:bodyPr>
          <a:lstStyle/>
          <a:p>
            <a:r>
              <a:rPr lang="en-SG" sz="1200" i="1" dirty="0">
                <a:solidFill>
                  <a:schemeClr val="tx1">
                    <a:lumMod val="50000"/>
                    <a:lumOff val="50000"/>
                  </a:schemeClr>
                </a:solidFill>
              </a:rPr>
              <a:t>Source: Panasonic Industry </a:t>
            </a:r>
          </a:p>
        </p:txBody>
      </p:sp>
    </p:spTree>
    <p:extLst>
      <p:ext uri="{BB962C8B-B14F-4D97-AF65-F5344CB8AC3E}">
        <p14:creationId xmlns:p14="http://schemas.microsoft.com/office/powerpoint/2010/main" val="995136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EFE97-6325-ECC9-0B42-A3DE00CF471A}"/>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272D977F-6574-8D87-CA85-98C98FB076A3}"/>
              </a:ext>
            </a:extLst>
          </p:cNvPr>
          <p:cNvSpPr>
            <a:spLocks noGrp="1"/>
          </p:cNvSpPr>
          <p:nvPr>
            <p:ph idx="1"/>
          </p:nvPr>
        </p:nvSpPr>
        <p:spPr/>
        <p:txBody>
          <a:bodyPr/>
          <a:lstStyle/>
          <a:p>
            <a:r>
              <a:rPr lang="en-US" dirty="0"/>
              <a:t>Applied research publication venues:</a:t>
            </a:r>
          </a:p>
          <a:p>
            <a:pPr marL="914400" lvl="1" indent="-457200">
              <a:buFont typeface="+mj-lt"/>
              <a:buAutoNum type="arabicPeriod"/>
            </a:pPr>
            <a:r>
              <a:rPr lang="en-US" b="1" dirty="0"/>
              <a:t>JAN - NAACL Industry Track: </a:t>
            </a:r>
            <a:br>
              <a:rPr lang="en-US" b="1" dirty="0"/>
            </a:br>
            <a:r>
              <a:rPr lang="en-US" b="1" dirty="0">
                <a:hlinkClick r:id="rId3"/>
              </a:rPr>
              <a:t>https://2022.naacl.org/calls/industry/</a:t>
            </a:r>
            <a:endParaRPr lang="en-US" b="1" dirty="0"/>
          </a:p>
          <a:p>
            <a:pPr marL="914400" lvl="1" indent="-457200">
              <a:buFont typeface="+mj-lt"/>
              <a:buAutoNum type="arabicPeriod"/>
            </a:pPr>
            <a:r>
              <a:rPr lang="en-US" b="1" dirty="0"/>
              <a:t>FEB - KDD Applied Data Science Track: </a:t>
            </a:r>
            <a:r>
              <a:rPr lang="en-US" b="1" dirty="0">
                <a:hlinkClick r:id="rId4"/>
              </a:rPr>
              <a:t>https://kdd.org/kdd2022/cfpAppliedDS.html</a:t>
            </a:r>
            <a:endParaRPr lang="en-US" b="1" dirty="0"/>
          </a:p>
          <a:p>
            <a:pPr marL="914400" lvl="1" indent="-457200">
              <a:buFont typeface="+mj-lt"/>
              <a:buAutoNum type="arabicPeriod"/>
            </a:pPr>
            <a:r>
              <a:rPr lang="en-US" dirty="0"/>
              <a:t>JUN/JUL - EMNLP Industry Track: </a:t>
            </a:r>
            <a:r>
              <a:rPr lang="en-US" dirty="0">
                <a:hlinkClick r:id="rId5"/>
              </a:rPr>
              <a:t>https://2022.emnlp.org/calls/industry_track/</a:t>
            </a:r>
            <a:endParaRPr lang="en-US" dirty="0"/>
          </a:p>
          <a:p>
            <a:pPr marL="914400" lvl="1" indent="-457200">
              <a:buFont typeface="+mj-lt"/>
              <a:buAutoNum type="arabicPeriod"/>
            </a:pPr>
            <a:r>
              <a:rPr lang="en-US" dirty="0"/>
              <a:t>AUG - Innovative Applications of Artificial Intelligence (IAAI): </a:t>
            </a:r>
            <a:r>
              <a:rPr lang="en-US" dirty="0">
                <a:hlinkClick r:id="rId6"/>
              </a:rPr>
              <a:t>https://aaai.org/Conferences/AAAI-23/iaai-23-call/</a:t>
            </a:r>
            <a:endParaRPr lang="en-US" dirty="0"/>
          </a:p>
          <a:p>
            <a:endParaRPr lang="en-SG" dirty="0"/>
          </a:p>
        </p:txBody>
      </p:sp>
    </p:spTree>
    <p:extLst>
      <p:ext uri="{BB962C8B-B14F-4D97-AF65-F5344CB8AC3E}">
        <p14:creationId xmlns:p14="http://schemas.microsoft.com/office/powerpoint/2010/main" val="2354802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2" descr="What is the best static icon to represent &quot;work in progress ...">
            <a:extLst>
              <a:ext uri="{FF2B5EF4-FFF2-40B4-BE49-F238E27FC236}">
                <a16:creationId xmlns:a16="http://schemas.microsoft.com/office/drawing/2014/main" id="{D818E208-C3A4-6E23-28CE-B188DA2890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118" t="31113" r="44118" b="45122"/>
          <a:stretch/>
        </p:blipFill>
        <p:spPr bwMode="auto">
          <a:xfrm>
            <a:off x="5634732" y="3336512"/>
            <a:ext cx="356436" cy="360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What is the best static icon to represent &quot;work in progress ...">
            <a:extLst>
              <a:ext uri="{FF2B5EF4-FFF2-40B4-BE49-F238E27FC236}">
                <a16:creationId xmlns:a16="http://schemas.microsoft.com/office/drawing/2014/main" id="{4FD324BC-60AF-865E-E1D9-C5A1B2E372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224" t="29456" r="69011" b="46779"/>
          <a:stretch/>
        </p:blipFill>
        <p:spPr bwMode="auto">
          <a:xfrm>
            <a:off x="5634732" y="2965082"/>
            <a:ext cx="356436" cy="360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12C9EF4-8350-EBD2-0C79-68B0C550FCD9}"/>
              </a:ext>
            </a:extLst>
          </p:cNvPr>
          <p:cNvSpPr>
            <a:spLocks noGrp="1"/>
          </p:cNvSpPr>
          <p:nvPr>
            <p:ph type="title"/>
          </p:nvPr>
        </p:nvSpPr>
        <p:spPr/>
        <p:txBody>
          <a:bodyPr/>
          <a:lstStyle/>
          <a:p>
            <a:r>
              <a:rPr lang="en-SG" b="1" dirty="0"/>
              <a:t>The Steps</a:t>
            </a:r>
          </a:p>
        </p:txBody>
      </p:sp>
      <p:sp>
        <p:nvSpPr>
          <p:cNvPr id="3" name="Content Placeholder 2">
            <a:extLst>
              <a:ext uri="{FF2B5EF4-FFF2-40B4-BE49-F238E27FC236}">
                <a16:creationId xmlns:a16="http://schemas.microsoft.com/office/drawing/2014/main" id="{F48ED93D-A462-5BD1-842A-C7D44F802FDF}"/>
              </a:ext>
            </a:extLst>
          </p:cNvPr>
          <p:cNvSpPr>
            <a:spLocks noGrp="1"/>
          </p:cNvSpPr>
          <p:nvPr>
            <p:ph idx="1"/>
          </p:nvPr>
        </p:nvSpPr>
        <p:spPr/>
        <p:txBody>
          <a:bodyPr/>
          <a:lstStyle/>
          <a:p>
            <a:pPr marL="457200" indent="-457200">
              <a:buFont typeface="+mj-lt"/>
              <a:buAutoNum type="arabicPeriod"/>
            </a:pPr>
            <a:r>
              <a:rPr lang="en-US" b="1" dirty="0"/>
              <a:t>Extraction: </a:t>
            </a:r>
          </a:p>
          <a:p>
            <a:pPr lvl="1"/>
            <a:r>
              <a:rPr lang="en-US" dirty="0"/>
              <a:t>Use models and datasets from </a:t>
            </a:r>
            <a:r>
              <a:rPr lang="en-US" dirty="0" err="1"/>
              <a:t>UniCausal</a:t>
            </a:r>
            <a:r>
              <a:rPr lang="en-US" dirty="0"/>
              <a:t> </a:t>
            </a:r>
            <a:endParaRPr lang="en-US" b="1" dirty="0">
              <a:solidFill>
                <a:schemeClr val="accent6">
                  <a:lumMod val="75000"/>
                </a:schemeClr>
              </a:solidFill>
            </a:endParaRPr>
          </a:p>
          <a:p>
            <a:pPr marL="457200" indent="-457200">
              <a:buFont typeface="+mj-lt"/>
              <a:buAutoNum type="arabicPeriod"/>
            </a:pPr>
            <a:r>
              <a:rPr lang="en-US" b="1" dirty="0"/>
              <a:t>Representation: </a:t>
            </a:r>
          </a:p>
          <a:p>
            <a:pPr lvl="1"/>
            <a:r>
              <a:rPr lang="en-US" dirty="0"/>
              <a:t>Remove specific causal relations, </a:t>
            </a:r>
          </a:p>
          <a:p>
            <a:pPr lvl="1"/>
            <a:r>
              <a:rPr lang="en-US" dirty="0"/>
              <a:t>Perform co-reference resolution, </a:t>
            </a:r>
          </a:p>
          <a:p>
            <a:pPr lvl="1"/>
            <a:r>
              <a:rPr lang="en-US" dirty="0"/>
              <a:t>Apply generalization procedure, </a:t>
            </a:r>
          </a:p>
          <a:p>
            <a:pPr lvl="1"/>
            <a:r>
              <a:rPr lang="en-US" dirty="0"/>
              <a:t>Handle negations</a:t>
            </a:r>
          </a:p>
          <a:p>
            <a:pPr marL="457200" indent="-457200">
              <a:buFont typeface="+mj-lt"/>
              <a:buAutoNum type="arabicPeriod"/>
            </a:pPr>
            <a:r>
              <a:rPr lang="en-US" b="1" dirty="0"/>
              <a:t>Application: </a:t>
            </a:r>
            <a:r>
              <a:rPr lang="en-US" dirty="0"/>
              <a:t>See each domain</a:t>
            </a:r>
          </a:p>
          <a:p>
            <a:endParaRPr lang="en-US" dirty="0"/>
          </a:p>
          <a:p>
            <a:endParaRPr lang="en-SG" dirty="0"/>
          </a:p>
        </p:txBody>
      </p:sp>
      <p:sp>
        <p:nvSpPr>
          <p:cNvPr id="4" name="TextBox 3">
            <a:extLst>
              <a:ext uri="{FF2B5EF4-FFF2-40B4-BE49-F238E27FC236}">
                <a16:creationId xmlns:a16="http://schemas.microsoft.com/office/drawing/2014/main" id="{8EFB8EEF-CBC4-5B36-1605-929039D9FA6E}"/>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OVERVIEW</a:t>
            </a:r>
            <a:endParaRPr lang="en-SG" dirty="0">
              <a:solidFill>
                <a:schemeClr val="tx1">
                  <a:lumMod val="85000"/>
                  <a:lumOff val="15000"/>
                </a:schemeClr>
              </a:solidFill>
            </a:endParaRPr>
          </a:p>
        </p:txBody>
      </p:sp>
      <p:pic>
        <p:nvPicPr>
          <p:cNvPr id="1026" name="Picture 2" descr="What is the best static icon to represent &quot;work in progress ...">
            <a:extLst>
              <a:ext uri="{FF2B5EF4-FFF2-40B4-BE49-F238E27FC236}">
                <a16:creationId xmlns:a16="http://schemas.microsoft.com/office/drawing/2014/main" id="{5FED2CFD-0408-E1BC-B978-D677F0C0B02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224" t="30320" r="69011" b="45915"/>
          <a:stretch/>
        </p:blipFill>
        <p:spPr bwMode="auto">
          <a:xfrm>
            <a:off x="5634732" y="2640971"/>
            <a:ext cx="356436" cy="360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What is the best static icon to represent &quot;work in progress ...">
            <a:extLst>
              <a:ext uri="{FF2B5EF4-FFF2-40B4-BE49-F238E27FC236}">
                <a16:creationId xmlns:a16="http://schemas.microsoft.com/office/drawing/2014/main" id="{EE34AEA6-121C-ABA5-D8CD-4D2CBED001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8976" t="32137" r="19259" b="44098"/>
          <a:stretch/>
        </p:blipFill>
        <p:spPr bwMode="auto">
          <a:xfrm>
            <a:off x="5634732" y="1687914"/>
            <a:ext cx="356436" cy="360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What is the best static icon to represent &quot;work in progress ...">
            <a:extLst>
              <a:ext uri="{FF2B5EF4-FFF2-40B4-BE49-F238E27FC236}">
                <a16:creationId xmlns:a16="http://schemas.microsoft.com/office/drawing/2014/main" id="{390B0535-8711-0493-399E-3A244F298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118" t="31662" r="44118" b="44573"/>
          <a:stretch/>
        </p:blipFill>
        <p:spPr bwMode="auto">
          <a:xfrm>
            <a:off x="5634732" y="2301311"/>
            <a:ext cx="356436" cy="3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820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D647F-DAF6-32F9-446D-1A8D47EC25CB}"/>
              </a:ext>
            </a:extLst>
          </p:cNvPr>
          <p:cNvSpPr>
            <a:spLocks noGrp="1"/>
          </p:cNvSpPr>
          <p:nvPr>
            <p:ph type="title"/>
          </p:nvPr>
        </p:nvSpPr>
        <p:spPr/>
        <p:txBody>
          <a:bodyPr>
            <a:normAutofit/>
          </a:bodyPr>
          <a:lstStyle/>
          <a:p>
            <a:r>
              <a:rPr lang="en-SG" sz="3200" b="1" dirty="0"/>
              <a:t>Where I am at now…</a:t>
            </a:r>
          </a:p>
        </p:txBody>
      </p:sp>
      <p:sp>
        <p:nvSpPr>
          <p:cNvPr id="3" name="Content Placeholder 2">
            <a:extLst>
              <a:ext uri="{FF2B5EF4-FFF2-40B4-BE49-F238E27FC236}">
                <a16:creationId xmlns:a16="http://schemas.microsoft.com/office/drawing/2014/main" id="{BE8FB688-2D88-B8E4-3067-10AEB524BDB9}"/>
              </a:ext>
            </a:extLst>
          </p:cNvPr>
          <p:cNvSpPr>
            <a:spLocks noGrp="1"/>
          </p:cNvSpPr>
          <p:nvPr>
            <p:ph idx="1"/>
          </p:nvPr>
        </p:nvSpPr>
        <p:spPr>
          <a:xfrm>
            <a:off x="628650" y="1369219"/>
            <a:ext cx="5761391" cy="3224296"/>
          </a:xfrm>
        </p:spPr>
        <p:txBody>
          <a:bodyPr>
            <a:normAutofit fontScale="77500" lnSpcReduction="20000"/>
          </a:bodyPr>
          <a:lstStyle/>
          <a:p>
            <a:r>
              <a:rPr lang="en-SG" sz="2000" b="1" dirty="0"/>
              <a:t>Extraction: </a:t>
            </a:r>
          </a:p>
          <a:p>
            <a:pPr marL="457200" indent="-457200">
              <a:buFont typeface="+mj-lt"/>
              <a:buAutoNum type="arabicPeriod"/>
            </a:pPr>
            <a:r>
              <a:rPr lang="en-SG" sz="2000" dirty="0"/>
              <a:t>Identify noun phrases, </a:t>
            </a:r>
          </a:p>
          <a:p>
            <a:pPr marL="457200" indent="-457200">
              <a:buFont typeface="+mj-lt"/>
              <a:buAutoNum type="arabicPeriod"/>
            </a:pPr>
            <a:r>
              <a:rPr lang="en-SG" sz="2000" dirty="0"/>
              <a:t>Causal pair classification</a:t>
            </a:r>
          </a:p>
          <a:p>
            <a:pPr marL="457200" indent="-457200">
              <a:buFont typeface="+mj-lt"/>
              <a:buAutoNum type="arabicPeriod"/>
            </a:pPr>
            <a:r>
              <a:rPr lang="en-SG" sz="2000" dirty="0">
                <a:sym typeface="Wingdings" panose="05000000000000000000" pitchFamily="2" charset="2"/>
              </a:rPr>
              <a:t>Simple co-reference resolution</a:t>
            </a:r>
          </a:p>
          <a:p>
            <a:r>
              <a:rPr lang="en-SG" sz="2000" b="1" dirty="0">
                <a:sym typeface="Wingdings" panose="05000000000000000000" pitchFamily="2" charset="2"/>
              </a:rPr>
              <a:t>Representation:</a:t>
            </a:r>
          </a:p>
          <a:p>
            <a:pPr marL="457200" indent="-457200">
              <a:buFont typeface="+mj-lt"/>
              <a:buAutoNum type="arabicPeriod" startAt="4"/>
            </a:pPr>
            <a:r>
              <a:rPr lang="en-SG" sz="2000" dirty="0">
                <a:sym typeface="Wingdings" panose="05000000000000000000" pitchFamily="2" charset="2"/>
              </a:rPr>
              <a:t>Format causal pairs into graph</a:t>
            </a:r>
          </a:p>
          <a:p>
            <a:pPr marL="0" indent="0">
              <a:buNone/>
            </a:pPr>
            <a:r>
              <a:rPr lang="en-SG" sz="2000" dirty="0">
                <a:sym typeface="Wingdings" panose="05000000000000000000" pitchFamily="2" charset="2"/>
              </a:rPr>
              <a:t>…</a:t>
            </a:r>
          </a:p>
          <a:p>
            <a:pPr marL="457200" indent="-457200">
              <a:buFont typeface="+mj-lt"/>
              <a:buAutoNum type="arabicPeriod" startAt="5"/>
            </a:pPr>
            <a:r>
              <a:rPr lang="en-SG" sz="2000" dirty="0">
                <a:sym typeface="Wingdings" panose="05000000000000000000" pitchFamily="2" charset="2"/>
              </a:rPr>
              <a:t>Add negations/ direction/ strength</a:t>
            </a:r>
          </a:p>
          <a:p>
            <a:pPr marL="457200" indent="-457200">
              <a:buFont typeface="+mj-lt"/>
              <a:buAutoNum type="arabicPeriod" startAt="5"/>
            </a:pPr>
            <a:r>
              <a:rPr lang="en-SG" sz="2000" dirty="0">
                <a:sym typeface="Wingdings" panose="05000000000000000000" pitchFamily="2" charset="2"/>
              </a:rPr>
              <a:t>Generalize &lt;&gt; Remove specific causal relations</a:t>
            </a:r>
          </a:p>
          <a:p>
            <a:pPr marL="457200" indent="-457200">
              <a:buFont typeface="+mj-lt"/>
              <a:buAutoNum type="arabicPeriod" startAt="5"/>
            </a:pPr>
            <a:r>
              <a:rPr lang="en-SG" sz="2000" dirty="0">
                <a:sym typeface="Wingdings" panose="05000000000000000000" pitchFamily="2" charset="2"/>
              </a:rPr>
              <a:t>Extract events instead of noun phrases? Both have its merits</a:t>
            </a:r>
          </a:p>
          <a:p>
            <a:pPr marL="457200" indent="-457200">
              <a:buFont typeface="+mj-lt"/>
              <a:buAutoNum type="arabicPeriod" startAt="5"/>
            </a:pPr>
            <a:r>
              <a:rPr lang="en-SG" sz="2000" dirty="0">
                <a:sym typeface="Wingdings" panose="05000000000000000000" pitchFamily="2" charset="2"/>
              </a:rPr>
              <a:t>Consider strongly-connected graph</a:t>
            </a:r>
          </a:p>
          <a:p>
            <a:pPr marL="457200" indent="-457200">
              <a:buFont typeface="+mj-lt"/>
              <a:buAutoNum type="arabicPeriod" startAt="5"/>
            </a:pPr>
            <a:endParaRPr lang="en-SG" sz="2000" dirty="0"/>
          </a:p>
        </p:txBody>
      </p:sp>
      <p:sp>
        <p:nvSpPr>
          <p:cNvPr id="4" name="Content Placeholder 2">
            <a:extLst>
              <a:ext uri="{FF2B5EF4-FFF2-40B4-BE49-F238E27FC236}">
                <a16:creationId xmlns:a16="http://schemas.microsoft.com/office/drawing/2014/main" id="{FE0FE58D-61F1-99CD-F697-556D07C3BA85}"/>
              </a:ext>
            </a:extLst>
          </p:cNvPr>
          <p:cNvSpPr txBox="1">
            <a:spLocks/>
          </p:cNvSpPr>
          <p:nvPr/>
        </p:nvSpPr>
        <p:spPr>
          <a:xfrm>
            <a:off x="5013064" y="1183341"/>
            <a:ext cx="3872754" cy="1975835"/>
          </a:xfrm>
          <a:prstGeom prst="rect">
            <a:avLst/>
          </a:prstGeom>
        </p:spPr>
        <p:txBody>
          <a:bodyPr vert="horz" lIns="91440" tIns="45720" rIns="91440" bIns="45720" rtlCol="0">
            <a:normAutofit fontScale="92500" lnSpcReduction="10000"/>
          </a:bodyPr>
          <a:lstStyle>
            <a:lvl1pPr marL="171449" indent="-171449" algn="l" defTabSz="685796" rtl="0" eaLnBrk="1" latinLnBrk="0" hangingPunct="1">
              <a:lnSpc>
                <a:spcPct val="90000"/>
              </a:lnSpc>
              <a:spcBef>
                <a:spcPts val="750"/>
              </a:spcBef>
              <a:buFont typeface="Arial" panose="020B0604020202020204" pitchFamily="34" charset="0"/>
              <a:buChar char="•"/>
              <a:defRPr sz="2100" kern="1200">
                <a:solidFill>
                  <a:srgbClr val="004282"/>
                </a:solidFill>
                <a:latin typeface="Arial" charset="0"/>
                <a:ea typeface="Arial" charset="0"/>
                <a:cs typeface="Arial" charset="0"/>
              </a:defRPr>
            </a:lvl1pPr>
            <a:lvl2pPr marL="514347" indent="-171449" algn="l" defTabSz="685796" rtl="0" eaLnBrk="1" latinLnBrk="0" hangingPunct="1">
              <a:lnSpc>
                <a:spcPct val="90000"/>
              </a:lnSpc>
              <a:spcBef>
                <a:spcPts val="375"/>
              </a:spcBef>
              <a:buFont typeface="Arial" panose="020B0604020202020204" pitchFamily="34" charset="0"/>
              <a:buChar char="•"/>
              <a:defRPr sz="1800" kern="1200">
                <a:solidFill>
                  <a:srgbClr val="004282"/>
                </a:solidFill>
                <a:latin typeface="Arial" charset="0"/>
                <a:ea typeface="Arial" charset="0"/>
                <a:cs typeface="Arial" charset="0"/>
              </a:defRPr>
            </a:lvl2pPr>
            <a:lvl3pPr marL="857245" indent="-171449" algn="l" defTabSz="685796" rtl="0" eaLnBrk="1" latinLnBrk="0" hangingPunct="1">
              <a:lnSpc>
                <a:spcPct val="90000"/>
              </a:lnSpc>
              <a:spcBef>
                <a:spcPts val="375"/>
              </a:spcBef>
              <a:buFont typeface="Arial" panose="020B0604020202020204" pitchFamily="34" charset="0"/>
              <a:buChar char="•"/>
              <a:defRPr sz="1500" kern="1200">
                <a:solidFill>
                  <a:srgbClr val="004282"/>
                </a:solidFill>
                <a:latin typeface="Arial" charset="0"/>
                <a:ea typeface="Arial" charset="0"/>
                <a:cs typeface="Arial" charset="0"/>
              </a:defRPr>
            </a:lvl3pPr>
            <a:lvl4pPr marL="1200143" indent="-171449" algn="l" defTabSz="685796" rtl="0" eaLnBrk="1" latinLnBrk="0" hangingPunct="1">
              <a:lnSpc>
                <a:spcPct val="90000"/>
              </a:lnSpc>
              <a:spcBef>
                <a:spcPts val="375"/>
              </a:spcBef>
              <a:buFont typeface="Arial" panose="020B0604020202020204" pitchFamily="34" charset="0"/>
              <a:buChar char="•"/>
              <a:defRPr sz="1350" kern="1200">
                <a:solidFill>
                  <a:srgbClr val="004282"/>
                </a:solidFill>
                <a:latin typeface="Arial" charset="0"/>
                <a:ea typeface="Arial" charset="0"/>
                <a:cs typeface="Arial" charset="0"/>
              </a:defRPr>
            </a:lvl4pPr>
            <a:lvl5pPr marL="1543041" indent="-171449" algn="l" defTabSz="685796" rtl="0" eaLnBrk="1" latinLnBrk="0" hangingPunct="1">
              <a:lnSpc>
                <a:spcPct val="90000"/>
              </a:lnSpc>
              <a:spcBef>
                <a:spcPts val="375"/>
              </a:spcBef>
              <a:buFont typeface="Arial" panose="020B0604020202020204" pitchFamily="34" charset="0"/>
              <a:buChar char="•"/>
              <a:defRPr sz="1350" kern="1200">
                <a:solidFill>
                  <a:srgbClr val="004282"/>
                </a:solidFill>
                <a:latin typeface="Arial" charset="0"/>
                <a:ea typeface="Arial" charset="0"/>
                <a:cs typeface="Arial" charset="0"/>
              </a:defRPr>
            </a:lvl5pPr>
            <a:lvl6pPr marL="1885939"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37"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35"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33"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SG" sz="1800" dirty="0"/>
              <a:t>Work with more data</a:t>
            </a:r>
          </a:p>
          <a:p>
            <a:r>
              <a:rPr lang="en-SG" sz="1800" dirty="0"/>
              <a:t>Add rule-based extraction (</a:t>
            </a:r>
            <a:r>
              <a:rPr lang="en-SG" sz="1800" dirty="0" err="1"/>
              <a:t>Heindorf</a:t>
            </a:r>
            <a:r>
              <a:rPr lang="en-SG" sz="1800" dirty="0"/>
              <a:t> et al., 2020)</a:t>
            </a:r>
          </a:p>
          <a:p>
            <a:r>
              <a:rPr lang="en-SG" sz="1800" dirty="0"/>
              <a:t>Implement ambiguity-frequency levels for ranking (</a:t>
            </a:r>
            <a:r>
              <a:rPr lang="en-SG" sz="1800" dirty="0" err="1"/>
              <a:t>Girju</a:t>
            </a:r>
            <a:r>
              <a:rPr lang="en-SG" sz="1800" dirty="0"/>
              <a:t> et al., 2002)</a:t>
            </a:r>
          </a:p>
          <a:p>
            <a:r>
              <a:rPr lang="en-SG" sz="1800" dirty="0"/>
              <a:t>Continual effort: Improve extraction models</a:t>
            </a:r>
          </a:p>
        </p:txBody>
      </p:sp>
      <p:sp>
        <p:nvSpPr>
          <p:cNvPr id="6" name="TextBox 5">
            <a:extLst>
              <a:ext uri="{FF2B5EF4-FFF2-40B4-BE49-F238E27FC236}">
                <a16:creationId xmlns:a16="http://schemas.microsoft.com/office/drawing/2014/main" id="{0FD697D5-5526-6316-4A95-7CC73DADFB4B}"/>
              </a:ext>
            </a:extLst>
          </p:cNvPr>
          <p:cNvSpPr txBox="1"/>
          <p:nvPr/>
        </p:nvSpPr>
        <p:spPr>
          <a:xfrm>
            <a:off x="1000462" y="2908456"/>
            <a:ext cx="3243430" cy="369332"/>
          </a:xfrm>
          <a:prstGeom prst="rect">
            <a:avLst/>
          </a:prstGeom>
          <a:noFill/>
        </p:spPr>
        <p:txBody>
          <a:bodyPr wrap="square">
            <a:spAutoFit/>
          </a:bodyPr>
          <a:lstStyle/>
          <a:p>
            <a:r>
              <a:rPr lang="en-US" i="1" dirty="0">
                <a:hlinkClick r:id="rId2"/>
              </a:rPr>
              <a:t>[See DEMO]</a:t>
            </a:r>
            <a:endParaRPr lang="en-SG" i="1" dirty="0"/>
          </a:p>
        </p:txBody>
      </p:sp>
      <p:pic>
        <p:nvPicPr>
          <p:cNvPr id="8" name="Picture 7">
            <a:extLst>
              <a:ext uri="{FF2B5EF4-FFF2-40B4-BE49-F238E27FC236}">
                <a16:creationId xmlns:a16="http://schemas.microsoft.com/office/drawing/2014/main" id="{D807AB5F-959F-EA95-10DB-19A4F4A6EC3A}"/>
              </a:ext>
            </a:extLst>
          </p:cNvPr>
          <p:cNvPicPr>
            <a:picLocks noChangeAspect="1"/>
          </p:cNvPicPr>
          <p:nvPr/>
        </p:nvPicPr>
        <p:blipFill>
          <a:blip r:embed="rId3"/>
          <a:stretch>
            <a:fillRect/>
          </a:stretch>
        </p:blipFill>
        <p:spPr>
          <a:xfrm>
            <a:off x="0" y="5247275"/>
            <a:ext cx="5341636" cy="2405676"/>
          </a:xfrm>
          <a:prstGeom prst="rect">
            <a:avLst/>
          </a:prstGeom>
        </p:spPr>
      </p:pic>
    </p:spTree>
    <p:extLst>
      <p:ext uri="{BB962C8B-B14F-4D97-AF65-F5344CB8AC3E}">
        <p14:creationId xmlns:p14="http://schemas.microsoft.com/office/powerpoint/2010/main" val="279048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6" grpId="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GB" sz="2400" b="1" dirty="0"/>
          </a:p>
        </p:txBody>
      </p:sp>
      <p:sp>
        <p:nvSpPr>
          <p:cNvPr id="4" name="Title 1"/>
          <p:cNvSpPr txBox="1">
            <a:spLocks/>
          </p:cNvSpPr>
          <p:nvPr/>
        </p:nvSpPr>
        <p:spPr>
          <a:xfrm>
            <a:off x="51655" y="273845"/>
            <a:ext cx="576995"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rgbClr val="004282"/>
                </a:solidFill>
                <a:latin typeface="Arial" charset="0"/>
                <a:ea typeface="Arial" charset="0"/>
                <a:cs typeface="Arial" charset="0"/>
              </a:defRPr>
            </a:lvl1pPr>
          </a:lstStyle>
          <a:p>
            <a:endParaRPr lang="en-GB" sz="2100" b="1" dirty="0">
              <a:solidFill>
                <a:schemeClr val="bg1"/>
              </a:solidFill>
            </a:endParaRPr>
          </a:p>
        </p:txBody>
      </p:sp>
      <p:sp>
        <p:nvSpPr>
          <p:cNvPr id="5" name="TextBox 4">
            <a:extLst>
              <a:ext uri="{FF2B5EF4-FFF2-40B4-BE49-F238E27FC236}">
                <a16:creationId xmlns:a16="http://schemas.microsoft.com/office/drawing/2014/main" id="{F8B802DB-E480-4319-8E9E-CCC64A41EA2B}"/>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CONCLUSION</a:t>
            </a:r>
            <a:endParaRPr lang="en-SG" dirty="0">
              <a:solidFill>
                <a:schemeClr val="tx1">
                  <a:lumMod val="85000"/>
                  <a:lumOff val="15000"/>
                </a:schemeClr>
              </a:solidFill>
            </a:endParaRPr>
          </a:p>
        </p:txBody>
      </p:sp>
      <p:sp>
        <p:nvSpPr>
          <p:cNvPr id="6" name="Content Placeholder 2">
            <a:extLst>
              <a:ext uri="{FF2B5EF4-FFF2-40B4-BE49-F238E27FC236}">
                <a16:creationId xmlns:a16="http://schemas.microsoft.com/office/drawing/2014/main" id="{95CB7D74-EACF-4F26-B0F7-CB1D20988E4C}"/>
              </a:ext>
            </a:extLst>
          </p:cNvPr>
          <p:cNvSpPr>
            <a:spLocks noGrp="1"/>
          </p:cNvSpPr>
          <p:nvPr>
            <p:ph idx="1"/>
          </p:nvPr>
        </p:nvSpPr>
        <p:spPr>
          <a:xfrm>
            <a:off x="628651" y="1369219"/>
            <a:ext cx="7886700" cy="3263504"/>
          </a:xfrm>
        </p:spPr>
        <p:txBody>
          <a:bodyPr/>
          <a:lstStyle/>
          <a:p>
            <a:endParaRPr lang="en-SG" dirty="0"/>
          </a:p>
        </p:txBody>
      </p:sp>
    </p:spTree>
    <p:extLst>
      <p:ext uri="{BB962C8B-B14F-4D97-AF65-F5344CB8AC3E}">
        <p14:creationId xmlns:p14="http://schemas.microsoft.com/office/powerpoint/2010/main" val="254272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31F91-437C-7C37-6190-1B06B51F72DB}"/>
              </a:ext>
            </a:extLst>
          </p:cNvPr>
          <p:cNvSpPr>
            <a:spLocks noGrp="1"/>
          </p:cNvSpPr>
          <p:nvPr>
            <p:ph type="title"/>
          </p:nvPr>
        </p:nvSpPr>
        <p:spPr/>
        <p:txBody>
          <a:bodyPr>
            <a:noAutofit/>
          </a:bodyPr>
          <a:lstStyle/>
          <a:p>
            <a:r>
              <a:rPr lang="en-US" sz="2600" b="1" dirty="0"/>
              <a:t>We wish to build and investigate causal graphs for summarization and hypothesis generation.</a:t>
            </a:r>
            <a:endParaRPr lang="en-SG" sz="2600" b="1" dirty="0"/>
          </a:p>
        </p:txBody>
      </p:sp>
      <p:sp>
        <p:nvSpPr>
          <p:cNvPr id="3" name="Content Placeholder 2">
            <a:extLst>
              <a:ext uri="{FF2B5EF4-FFF2-40B4-BE49-F238E27FC236}">
                <a16:creationId xmlns:a16="http://schemas.microsoft.com/office/drawing/2014/main" id="{666894B4-4D7A-FD98-3FB4-83744B8FCB43}"/>
              </a:ext>
            </a:extLst>
          </p:cNvPr>
          <p:cNvSpPr>
            <a:spLocks noGrp="1"/>
          </p:cNvSpPr>
          <p:nvPr>
            <p:ph idx="1"/>
          </p:nvPr>
        </p:nvSpPr>
        <p:spPr>
          <a:xfrm>
            <a:off x="628651" y="1399597"/>
            <a:ext cx="7886700" cy="1906862"/>
          </a:xfrm>
        </p:spPr>
        <p:txBody>
          <a:bodyPr>
            <a:normAutofit lnSpcReduction="10000"/>
          </a:bodyPr>
          <a:lstStyle/>
          <a:p>
            <a:pPr lvl="1"/>
            <a:r>
              <a:rPr lang="en-SG" b="1" dirty="0"/>
              <a:t>Build:</a:t>
            </a:r>
            <a:r>
              <a:rPr lang="en-SG" dirty="0"/>
              <a:t> Using NLP tools and store onto (graph) databases</a:t>
            </a:r>
          </a:p>
          <a:p>
            <a:pPr lvl="1"/>
            <a:r>
              <a:rPr lang="en-SG" b="1" dirty="0"/>
              <a:t>Investigate:</a:t>
            </a:r>
            <a:r>
              <a:rPr lang="en-SG" dirty="0"/>
              <a:t> Based on business requirements</a:t>
            </a:r>
          </a:p>
          <a:p>
            <a:pPr marL="0" indent="0">
              <a:buNone/>
            </a:pPr>
            <a:endParaRPr lang="en-SG" dirty="0"/>
          </a:p>
          <a:p>
            <a:pPr marL="0" indent="0">
              <a:buNone/>
            </a:pPr>
            <a:r>
              <a:rPr lang="en-SG" dirty="0"/>
              <a:t>Electronics/Supply-Chain News </a:t>
            </a:r>
          </a:p>
          <a:p>
            <a:pPr lvl="1">
              <a:buFont typeface="Wingdings" panose="05000000000000000000" pitchFamily="2" charset="2"/>
              <a:buChar char="Ø"/>
            </a:pPr>
            <a:r>
              <a:rPr lang="en-SG" b="1" dirty="0">
                <a:sym typeface="Wingdings" panose="05000000000000000000" pitchFamily="2" charset="2"/>
              </a:rPr>
              <a:t> Summarization: </a:t>
            </a:r>
            <a:r>
              <a:rPr lang="en-SG" dirty="0">
                <a:sym typeface="Wingdings" panose="05000000000000000000" pitchFamily="2" charset="2"/>
              </a:rPr>
              <a:t>Collect relations in supply-chain news across time</a:t>
            </a:r>
          </a:p>
          <a:p>
            <a:pPr lvl="1">
              <a:buFont typeface="Wingdings" panose="05000000000000000000" pitchFamily="2" charset="2"/>
              <a:buChar char="Ø"/>
            </a:pPr>
            <a:r>
              <a:rPr lang="en-SG" b="1" dirty="0">
                <a:sym typeface="Wingdings" panose="05000000000000000000" pitchFamily="2" charset="2"/>
              </a:rPr>
              <a:t> Hypothesis generation: </a:t>
            </a:r>
            <a:r>
              <a:rPr lang="en-SG" dirty="0">
                <a:sym typeface="Wingdings" panose="05000000000000000000" pitchFamily="2" charset="2"/>
              </a:rPr>
              <a:t>P</a:t>
            </a:r>
            <a:r>
              <a:rPr lang="en-SG" dirty="0"/>
              <a:t>redict outcomes based on current event</a:t>
            </a:r>
          </a:p>
        </p:txBody>
      </p:sp>
      <p:sp>
        <p:nvSpPr>
          <p:cNvPr id="4" name="TextBox 3">
            <a:extLst>
              <a:ext uri="{FF2B5EF4-FFF2-40B4-BE49-F238E27FC236}">
                <a16:creationId xmlns:a16="http://schemas.microsoft.com/office/drawing/2014/main" id="{F2D9013D-76C2-32E9-FC0F-4B0123F1E88A}"/>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OVERVIEW</a:t>
            </a:r>
            <a:endParaRPr lang="en-SG" dirty="0">
              <a:solidFill>
                <a:schemeClr val="tx1">
                  <a:lumMod val="85000"/>
                  <a:lumOff val="15000"/>
                </a:schemeClr>
              </a:solidFill>
            </a:endParaRPr>
          </a:p>
        </p:txBody>
      </p:sp>
      <p:sp>
        <p:nvSpPr>
          <p:cNvPr id="7" name="TextBox 6">
            <a:extLst>
              <a:ext uri="{FF2B5EF4-FFF2-40B4-BE49-F238E27FC236}">
                <a16:creationId xmlns:a16="http://schemas.microsoft.com/office/drawing/2014/main" id="{6DAC407E-DA43-FA53-DD6B-B947AFA8C7FA}"/>
              </a:ext>
            </a:extLst>
          </p:cNvPr>
          <p:cNvSpPr txBox="1"/>
          <p:nvPr/>
        </p:nvSpPr>
        <p:spPr>
          <a:xfrm>
            <a:off x="1735662" y="4431143"/>
            <a:ext cx="2672861" cy="276999"/>
          </a:xfrm>
          <a:prstGeom prst="rect">
            <a:avLst/>
          </a:prstGeom>
          <a:noFill/>
        </p:spPr>
        <p:txBody>
          <a:bodyPr wrap="square" rtlCol="0">
            <a:spAutoFit/>
          </a:bodyPr>
          <a:lstStyle/>
          <a:p>
            <a:r>
              <a:rPr lang="en-SG" sz="1200" i="1" dirty="0">
                <a:solidFill>
                  <a:schemeClr val="tx1">
                    <a:lumMod val="50000"/>
                    <a:lumOff val="50000"/>
                  </a:schemeClr>
                </a:solidFill>
              </a:rPr>
              <a:t>Source: Panasonic Industry </a:t>
            </a:r>
          </a:p>
        </p:txBody>
      </p:sp>
      <p:pic>
        <p:nvPicPr>
          <p:cNvPr id="8" name="図 1">
            <a:extLst>
              <a:ext uri="{FF2B5EF4-FFF2-40B4-BE49-F238E27FC236}">
                <a16:creationId xmlns:a16="http://schemas.microsoft.com/office/drawing/2014/main" id="{EC06158C-6F2E-B7EF-84ED-CBEC51F69FBD}"/>
              </a:ext>
            </a:extLst>
          </p:cNvPr>
          <p:cNvPicPr>
            <a:picLocks noChangeAspect="1"/>
          </p:cNvPicPr>
          <p:nvPr/>
        </p:nvPicPr>
        <p:blipFill>
          <a:blip r:embed="rId3"/>
          <a:stretch>
            <a:fillRect/>
          </a:stretch>
        </p:blipFill>
        <p:spPr>
          <a:xfrm>
            <a:off x="1872899" y="3363391"/>
            <a:ext cx="5398201" cy="1213170"/>
          </a:xfrm>
          <a:prstGeom prst="rect">
            <a:avLst/>
          </a:prstGeom>
        </p:spPr>
      </p:pic>
    </p:spTree>
    <p:extLst>
      <p:ext uri="{BB962C8B-B14F-4D97-AF65-F5344CB8AC3E}">
        <p14:creationId xmlns:p14="http://schemas.microsoft.com/office/powerpoint/2010/main" val="393725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b="1" dirty="0"/>
              <a:t>NLP Tools</a:t>
            </a:r>
          </a:p>
        </p:txBody>
      </p:sp>
      <p:sp>
        <p:nvSpPr>
          <p:cNvPr id="4" name="Title 1"/>
          <p:cNvSpPr txBox="1">
            <a:spLocks/>
          </p:cNvSpPr>
          <p:nvPr/>
        </p:nvSpPr>
        <p:spPr>
          <a:xfrm>
            <a:off x="51655" y="273845"/>
            <a:ext cx="576995"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rgbClr val="004282"/>
                </a:solidFill>
                <a:latin typeface="Arial" charset="0"/>
                <a:ea typeface="Arial" charset="0"/>
                <a:cs typeface="Arial" charset="0"/>
              </a:defRPr>
            </a:lvl1pPr>
          </a:lstStyle>
          <a:p>
            <a:endParaRPr lang="en-GB" sz="2100" b="1" dirty="0">
              <a:solidFill>
                <a:schemeClr val="bg1"/>
              </a:solidFill>
            </a:endParaRPr>
          </a:p>
        </p:txBody>
      </p:sp>
      <p:sp>
        <p:nvSpPr>
          <p:cNvPr id="5" name="TextBox 4">
            <a:extLst>
              <a:ext uri="{FF2B5EF4-FFF2-40B4-BE49-F238E27FC236}">
                <a16:creationId xmlns:a16="http://schemas.microsoft.com/office/drawing/2014/main" id="{F8B802DB-E480-4319-8E9E-CCC64A41EA2B}"/>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METHODOLOGY</a:t>
            </a:r>
            <a:endParaRPr lang="en-SG" dirty="0">
              <a:solidFill>
                <a:schemeClr val="tx1">
                  <a:lumMod val="85000"/>
                  <a:lumOff val="15000"/>
                </a:schemeClr>
              </a:solidFill>
            </a:endParaRPr>
          </a:p>
        </p:txBody>
      </p:sp>
      <p:sp>
        <p:nvSpPr>
          <p:cNvPr id="6" name="Content Placeholder 2">
            <a:extLst>
              <a:ext uri="{FF2B5EF4-FFF2-40B4-BE49-F238E27FC236}">
                <a16:creationId xmlns:a16="http://schemas.microsoft.com/office/drawing/2014/main" id="{95CB7D74-EACF-4F26-B0F7-CB1D20988E4C}"/>
              </a:ext>
            </a:extLst>
          </p:cNvPr>
          <p:cNvSpPr>
            <a:spLocks noGrp="1"/>
          </p:cNvSpPr>
          <p:nvPr>
            <p:ph idx="1"/>
          </p:nvPr>
        </p:nvSpPr>
        <p:spPr>
          <a:xfrm>
            <a:off x="628650" y="1369220"/>
            <a:ext cx="7992835" cy="1784528"/>
          </a:xfrm>
        </p:spPr>
        <p:txBody>
          <a:bodyPr>
            <a:normAutofit fontScale="92500" lnSpcReduction="20000"/>
          </a:bodyPr>
          <a:lstStyle/>
          <a:p>
            <a:pPr marL="342900" lvl="0" indent="-342900">
              <a:lnSpc>
                <a:spcPct val="105000"/>
              </a:lnSpc>
              <a:buFont typeface="+mj-lt"/>
              <a:buAutoNum type="arabicPeriod"/>
            </a:pPr>
            <a:r>
              <a:rPr lang="en-SG" dirty="0">
                <a:effectLst/>
                <a:latin typeface="Arial" panose="020B0604020202020204" pitchFamily="34" charset="0"/>
                <a:ea typeface="Times New Roman" panose="02020603050405020304" pitchFamily="18" charset="0"/>
                <a:cs typeface="Arial" panose="020B0604020202020204" pitchFamily="34" charset="0"/>
              </a:rPr>
              <a:t>POS / Dependency Parsing with </a:t>
            </a:r>
            <a:r>
              <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3"/>
              </a:rPr>
              <a:t>Stanza</a:t>
            </a:r>
            <a:endParaRPr lang="en-SG" dirty="0">
              <a:effectLst/>
              <a:latin typeface="Arial" panose="020B0604020202020204" pitchFamily="34" charset="0"/>
              <a:ea typeface="DengXian" panose="02010600030101010101" pitchFamily="2" charset="-122"/>
              <a:cs typeface="Arial" panose="020B0604020202020204" pitchFamily="34" charset="0"/>
            </a:endParaRPr>
          </a:p>
          <a:p>
            <a:pPr marL="342900" lvl="0" indent="-342900">
              <a:lnSpc>
                <a:spcPct val="105000"/>
              </a:lnSpc>
              <a:buFont typeface="+mj-lt"/>
              <a:buAutoNum type="arabicPeriod"/>
            </a:pPr>
            <a:r>
              <a:rPr lang="en-SG" dirty="0">
                <a:effectLst/>
                <a:latin typeface="Arial" panose="020B0604020202020204" pitchFamily="34" charset="0"/>
                <a:ea typeface="Times New Roman" panose="02020603050405020304" pitchFamily="18" charset="0"/>
                <a:cs typeface="Arial" panose="020B0604020202020204" pitchFamily="34" charset="0"/>
              </a:rPr>
              <a:t>Causal Sentence Classification with </a:t>
            </a:r>
            <a:r>
              <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4"/>
              </a:rPr>
              <a:t>UniCausal</a:t>
            </a:r>
            <a:endParaRPr lang="en-SG" dirty="0">
              <a:effectLst/>
              <a:latin typeface="Arial" panose="020B0604020202020204" pitchFamily="34" charset="0"/>
              <a:ea typeface="DengXian" panose="02010600030101010101" pitchFamily="2" charset="-122"/>
              <a:cs typeface="Arial" panose="020B0604020202020204" pitchFamily="34" charset="0"/>
            </a:endParaRPr>
          </a:p>
          <a:p>
            <a:pPr marL="342900" lvl="0" indent="-342900">
              <a:lnSpc>
                <a:spcPct val="105000"/>
              </a:lnSpc>
              <a:buFont typeface="+mj-lt"/>
              <a:buAutoNum type="arabicPeriod"/>
            </a:pPr>
            <a:r>
              <a:rPr lang="en-SG" dirty="0">
                <a:effectLst/>
                <a:latin typeface="Arial" panose="020B0604020202020204" pitchFamily="34" charset="0"/>
                <a:ea typeface="Times New Roman" panose="02020603050405020304" pitchFamily="18" charset="0"/>
                <a:cs typeface="Arial" panose="020B0604020202020204" pitchFamily="34" charset="0"/>
              </a:rPr>
              <a:t>Cause-Effect Span Detection with </a:t>
            </a:r>
            <a:r>
              <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4"/>
              </a:rPr>
              <a:t>UniCausal</a:t>
            </a:r>
            <a:endParaRPr lang="en-SG" dirty="0">
              <a:effectLst/>
              <a:latin typeface="Arial" panose="020B0604020202020204" pitchFamily="34" charset="0"/>
              <a:ea typeface="DengXian" panose="02010600030101010101" pitchFamily="2" charset="-122"/>
              <a:cs typeface="Arial" panose="020B0604020202020204" pitchFamily="34" charset="0"/>
            </a:endParaRPr>
          </a:p>
          <a:p>
            <a:pPr marL="342900" lvl="0" indent="-342900">
              <a:lnSpc>
                <a:spcPct val="105000"/>
              </a:lnSpc>
              <a:buFont typeface="+mj-lt"/>
              <a:buAutoNum type="arabicPeriod"/>
            </a:pPr>
            <a:r>
              <a:rPr lang="en-SG" dirty="0">
                <a:effectLst/>
                <a:latin typeface="Arial" panose="020B0604020202020204" pitchFamily="34" charset="0"/>
                <a:ea typeface="Times New Roman" panose="02020603050405020304" pitchFamily="18" charset="0"/>
                <a:cs typeface="Arial" panose="020B0604020202020204" pitchFamily="34" charset="0"/>
              </a:rPr>
              <a:t>Frames Parsing with </a:t>
            </a:r>
            <a:r>
              <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5"/>
              </a:rPr>
              <a:t>OpenSESAME</a:t>
            </a:r>
            <a:endParaRPr lang="en-SG" dirty="0">
              <a:effectLst/>
              <a:latin typeface="Arial" panose="020B0604020202020204" pitchFamily="34" charset="0"/>
              <a:ea typeface="DengXian" panose="02010600030101010101" pitchFamily="2" charset="-122"/>
              <a:cs typeface="Arial" panose="020B0604020202020204" pitchFamily="34" charset="0"/>
            </a:endParaRPr>
          </a:p>
          <a:p>
            <a:pPr marL="342900" lvl="0" indent="-342900">
              <a:lnSpc>
                <a:spcPct val="105000"/>
              </a:lnSpc>
              <a:buFont typeface="+mj-lt"/>
              <a:buAutoNum type="arabicPeriod"/>
            </a:pPr>
            <a:r>
              <a:rPr lang="en-SG" dirty="0">
                <a:effectLst/>
                <a:latin typeface="Arial" panose="020B0604020202020204" pitchFamily="34" charset="0"/>
                <a:ea typeface="Times New Roman" panose="02020603050405020304" pitchFamily="18" charset="0"/>
                <a:cs typeface="Arial" panose="020B0604020202020204" pitchFamily="34" charset="0"/>
              </a:rPr>
              <a:t>Cause-Effect Argument Detection with adapted </a:t>
            </a:r>
            <a:r>
              <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6"/>
              </a:rPr>
              <a:t>CauseNet</a:t>
            </a:r>
            <a:endParaRPr lang="en-SG" dirty="0">
              <a:effectLst/>
              <a:latin typeface="Arial" panose="020B0604020202020204" pitchFamily="34" charset="0"/>
              <a:ea typeface="DengXian" panose="02010600030101010101" pitchFamily="2" charset="-122"/>
              <a:cs typeface="Arial" panose="020B0604020202020204" pitchFamily="34" charset="0"/>
            </a:endParaRPr>
          </a:p>
          <a:p>
            <a:endParaRPr lang="en-SG"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678895BD-BAFE-B886-9F2E-F46C71D450D7}"/>
              </a:ext>
            </a:extLst>
          </p:cNvPr>
          <p:cNvSpPr txBox="1"/>
          <p:nvPr/>
        </p:nvSpPr>
        <p:spPr>
          <a:xfrm>
            <a:off x="1177406" y="3652566"/>
            <a:ext cx="6789190" cy="646331"/>
          </a:xfrm>
          <a:prstGeom prst="rect">
            <a:avLst/>
          </a:prstGeom>
          <a:noFill/>
        </p:spPr>
        <p:txBody>
          <a:bodyPr wrap="square">
            <a:spAutoFit/>
          </a:bodyPr>
          <a:lstStyle/>
          <a:p>
            <a:r>
              <a:rPr lang="en-US" i="1" dirty="0"/>
              <a:t>This cuts both ways – investments now will lead to more green jobs in the coming years .</a:t>
            </a:r>
            <a:endParaRPr lang="en-SG" i="1" dirty="0"/>
          </a:p>
        </p:txBody>
      </p:sp>
      <p:sp>
        <p:nvSpPr>
          <p:cNvPr id="9" name="TextBox 8">
            <a:extLst>
              <a:ext uri="{FF2B5EF4-FFF2-40B4-BE49-F238E27FC236}">
                <a16:creationId xmlns:a16="http://schemas.microsoft.com/office/drawing/2014/main" id="{38C5F933-0684-A6BC-DB24-F647AF82D96A}"/>
              </a:ext>
            </a:extLst>
          </p:cNvPr>
          <p:cNvSpPr txBox="1"/>
          <p:nvPr/>
        </p:nvSpPr>
        <p:spPr>
          <a:xfrm>
            <a:off x="1177406" y="3293801"/>
            <a:ext cx="4572000" cy="369332"/>
          </a:xfrm>
          <a:prstGeom prst="rect">
            <a:avLst/>
          </a:prstGeom>
          <a:noFill/>
        </p:spPr>
        <p:txBody>
          <a:bodyPr wrap="square">
            <a:spAutoFit/>
          </a:bodyPr>
          <a:lstStyle/>
          <a:p>
            <a:r>
              <a:rPr lang="en-SG" b="1" u="sng" dirty="0"/>
              <a:t>Example Sentence</a:t>
            </a:r>
          </a:p>
        </p:txBody>
      </p:sp>
    </p:spTree>
    <p:extLst>
      <p:ext uri="{BB962C8B-B14F-4D97-AF65-F5344CB8AC3E}">
        <p14:creationId xmlns:p14="http://schemas.microsoft.com/office/powerpoint/2010/main" val="362184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b="1" dirty="0"/>
              <a:t>NLP Tools</a:t>
            </a:r>
          </a:p>
        </p:txBody>
      </p:sp>
      <p:sp>
        <p:nvSpPr>
          <p:cNvPr id="4" name="Title 1"/>
          <p:cNvSpPr txBox="1">
            <a:spLocks/>
          </p:cNvSpPr>
          <p:nvPr/>
        </p:nvSpPr>
        <p:spPr>
          <a:xfrm>
            <a:off x="51655" y="273845"/>
            <a:ext cx="576995"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rgbClr val="004282"/>
                </a:solidFill>
                <a:latin typeface="Arial" charset="0"/>
                <a:ea typeface="Arial" charset="0"/>
                <a:cs typeface="Arial" charset="0"/>
              </a:defRPr>
            </a:lvl1pPr>
          </a:lstStyle>
          <a:p>
            <a:endParaRPr lang="en-GB" sz="2100" b="1" dirty="0">
              <a:solidFill>
                <a:schemeClr val="bg1"/>
              </a:solidFill>
            </a:endParaRPr>
          </a:p>
        </p:txBody>
      </p:sp>
      <p:sp>
        <p:nvSpPr>
          <p:cNvPr id="5" name="TextBox 4">
            <a:extLst>
              <a:ext uri="{FF2B5EF4-FFF2-40B4-BE49-F238E27FC236}">
                <a16:creationId xmlns:a16="http://schemas.microsoft.com/office/drawing/2014/main" id="{F8B802DB-E480-4319-8E9E-CCC64A41EA2B}"/>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METHODOLOGY -  NLP TOOLS</a:t>
            </a:r>
            <a:endParaRPr lang="en-SG" dirty="0">
              <a:solidFill>
                <a:schemeClr val="tx1">
                  <a:lumMod val="85000"/>
                  <a:lumOff val="15000"/>
                </a:schemeClr>
              </a:solidFill>
            </a:endParaRPr>
          </a:p>
        </p:txBody>
      </p:sp>
      <p:sp>
        <p:nvSpPr>
          <p:cNvPr id="6" name="Content Placeholder 2">
            <a:extLst>
              <a:ext uri="{FF2B5EF4-FFF2-40B4-BE49-F238E27FC236}">
                <a16:creationId xmlns:a16="http://schemas.microsoft.com/office/drawing/2014/main" id="{95CB7D74-EACF-4F26-B0F7-CB1D20988E4C}"/>
              </a:ext>
            </a:extLst>
          </p:cNvPr>
          <p:cNvSpPr>
            <a:spLocks noGrp="1"/>
          </p:cNvSpPr>
          <p:nvPr>
            <p:ph idx="1"/>
          </p:nvPr>
        </p:nvSpPr>
        <p:spPr>
          <a:xfrm>
            <a:off x="628651" y="1369219"/>
            <a:ext cx="7886700" cy="3263504"/>
          </a:xfrm>
        </p:spPr>
        <p:txBody>
          <a:bodyPr>
            <a:normAutofit/>
          </a:bodyPr>
          <a:lstStyle/>
          <a:p>
            <a:pPr marL="342900" lvl="0" indent="-342900">
              <a:lnSpc>
                <a:spcPct val="105000"/>
              </a:lnSpc>
              <a:buFont typeface="+mj-lt"/>
              <a:buAutoNum type="arabicPeriod"/>
            </a:pPr>
            <a:r>
              <a:rPr lang="en-SG" dirty="0">
                <a:effectLst/>
                <a:latin typeface="Arial" panose="020B0604020202020204" pitchFamily="34" charset="0"/>
                <a:ea typeface="Times New Roman" panose="02020603050405020304" pitchFamily="18" charset="0"/>
                <a:cs typeface="Arial" panose="020B0604020202020204" pitchFamily="34" charset="0"/>
              </a:rPr>
              <a:t>POS / Dependency Parsing with </a:t>
            </a:r>
            <a:r>
              <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3"/>
              </a:rPr>
              <a:t>Stanza</a:t>
            </a:r>
            <a:endParaRPr lang="en-SG" dirty="0">
              <a:effectLst/>
              <a:latin typeface="Arial" panose="020B0604020202020204" pitchFamily="34" charset="0"/>
              <a:ea typeface="DengXian" panose="02010600030101010101" pitchFamily="2" charset="-122"/>
              <a:cs typeface="Arial" panose="020B0604020202020204" pitchFamily="34" charset="0"/>
            </a:endParaRPr>
          </a:p>
          <a:p>
            <a:pPr marL="0" indent="0">
              <a:buNone/>
            </a:pPr>
            <a:endParaRPr lang="en-SG"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A2076A1C-665B-CE5E-0F10-233C3AA75CD7}"/>
              </a:ext>
            </a:extLst>
          </p:cNvPr>
          <p:cNvPicPr>
            <a:picLocks noChangeAspect="1"/>
          </p:cNvPicPr>
          <p:nvPr/>
        </p:nvPicPr>
        <p:blipFill>
          <a:blip r:embed="rId4"/>
          <a:stretch>
            <a:fillRect/>
          </a:stretch>
        </p:blipFill>
        <p:spPr>
          <a:xfrm>
            <a:off x="154291" y="2306058"/>
            <a:ext cx="9568206" cy="1052353"/>
          </a:xfrm>
          <a:prstGeom prst="rect">
            <a:avLst/>
          </a:prstGeom>
        </p:spPr>
      </p:pic>
    </p:spTree>
    <p:extLst>
      <p:ext uri="{BB962C8B-B14F-4D97-AF65-F5344CB8AC3E}">
        <p14:creationId xmlns:p14="http://schemas.microsoft.com/office/powerpoint/2010/main" val="3059988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b="1" dirty="0"/>
              <a:t>NLP Tools</a:t>
            </a:r>
          </a:p>
        </p:txBody>
      </p:sp>
      <p:sp>
        <p:nvSpPr>
          <p:cNvPr id="4" name="Title 1"/>
          <p:cNvSpPr txBox="1">
            <a:spLocks/>
          </p:cNvSpPr>
          <p:nvPr/>
        </p:nvSpPr>
        <p:spPr>
          <a:xfrm>
            <a:off x="51655" y="273845"/>
            <a:ext cx="576995"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rgbClr val="004282"/>
                </a:solidFill>
                <a:latin typeface="Arial" charset="0"/>
                <a:ea typeface="Arial" charset="0"/>
                <a:cs typeface="Arial" charset="0"/>
              </a:defRPr>
            </a:lvl1pPr>
          </a:lstStyle>
          <a:p>
            <a:endParaRPr lang="en-GB" sz="2100" b="1" dirty="0">
              <a:solidFill>
                <a:schemeClr val="bg1"/>
              </a:solidFill>
            </a:endParaRPr>
          </a:p>
        </p:txBody>
      </p:sp>
      <p:sp>
        <p:nvSpPr>
          <p:cNvPr id="5" name="TextBox 4">
            <a:extLst>
              <a:ext uri="{FF2B5EF4-FFF2-40B4-BE49-F238E27FC236}">
                <a16:creationId xmlns:a16="http://schemas.microsoft.com/office/drawing/2014/main" id="{F8B802DB-E480-4319-8E9E-CCC64A41EA2B}"/>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METHODOLOGY -  NLP TOOLS</a:t>
            </a:r>
            <a:endParaRPr lang="en-SG" dirty="0">
              <a:solidFill>
                <a:schemeClr val="tx1">
                  <a:lumMod val="85000"/>
                  <a:lumOff val="15000"/>
                </a:schemeClr>
              </a:solidFill>
            </a:endParaRPr>
          </a:p>
        </p:txBody>
      </p:sp>
      <p:sp>
        <p:nvSpPr>
          <p:cNvPr id="6" name="Content Placeholder 2">
            <a:extLst>
              <a:ext uri="{FF2B5EF4-FFF2-40B4-BE49-F238E27FC236}">
                <a16:creationId xmlns:a16="http://schemas.microsoft.com/office/drawing/2014/main" id="{95CB7D74-EACF-4F26-B0F7-CB1D20988E4C}"/>
              </a:ext>
            </a:extLst>
          </p:cNvPr>
          <p:cNvSpPr>
            <a:spLocks noGrp="1"/>
          </p:cNvSpPr>
          <p:nvPr>
            <p:ph idx="1"/>
          </p:nvPr>
        </p:nvSpPr>
        <p:spPr>
          <a:xfrm>
            <a:off x="628651" y="1369219"/>
            <a:ext cx="7886700" cy="3263504"/>
          </a:xfrm>
        </p:spPr>
        <p:txBody>
          <a:bodyPr>
            <a:normAutofit/>
          </a:bodyPr>
          <a:lstStyle/>
          <a:p>
            <a:pPr marL="457200" lvl="0" indent="-457200">
              <a:lnSpc>
                <a:spcPct val="105000"/>
              </a:lnSpc>
              <a:buFont typeface="+mj-lt"/>
              <a:buAutoNum type="arabicPeriod" startAt="2"/>
            </a:pPr>
            <a:r>
              <a:rPr lang="en-SG" dirty="0">
                <a:effectLst/>
                <a:latin typeface="Arial" panose="020B0604020202020204" pitchFamily="34" charset="0"/>
                <a:ea typeface="Times New Roman" panose="02020603050405020304" pitchFamily="18" charset="0"/>
                <a:cs typeface="Arial" panose="020B0604020202020204" pitchFamily="34" charset="0"/>
              </a:rPr>
              <a:t>Causal Sentence Classification with </a:t>
            </a:r>
            <a:r>
              <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3"/>
              </a:rPr>
              <a:t>UniCausal</a:t>
            </a:r>
            <a:endPar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endParaRPr>
          </a:p>
          <a:p>
            <a:pPr marL="457200" indent="-457200">
              <a:lnSpc>
                <a:spcPct val="105000"/>
              </a:lnSpc>
              <a:buFont typeface="+mj-lt"/>
              <a:buAutoNum type="arabicPeriod" startAt="2"/>
            </a:pPr>
            <a:r>
              <a:rPr lang="en-SG" dirty="0">
                <a:effectLst/>
                <a:latin typeface="Arial" panose="020B0604020202020204" pitchFamily="34" charset="0"/>
                <a:ea typeface="Times New Roman" panose="02020603050405020304" pitchFamily="18" charset="0"/>
                <a:cs typeface="Arial" panose="020B0604020202020204" pitchFamily="34" charset="0"/>
              </a:rPr>
              <a:t>Cause-Effect Span Detection with </a:t>
            </a:r>
            <a:r>
              <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3"/>
              </a:rPr>
              <a:t>UniCausal</a:t>
            </a:r>
            <a:r>
              <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rPr>
              <a:t> </a:t>
            </a:r>
            <a:endParaRPr lang="en-SG" dirty="0">
              <a:effectLst/>
              <a:latin typeface="Arial" panose="020B0604020202020204" pitchFamily="34" charset="0"/>
              <a:ea typeface="DengXian" panose="02010600030101010101" pitchFamily="2" charset="-122"/>
              <a:cs typeface="Arial" panose="020B0604020202020204" pitchFamily="34" charset="0"/>
            </a:endParaRPr>
          </a:p>
          <a:p>
            <a:pPr marL="0" lvl="0" indent="0">
              <a:lnSpc>
                <a:spcPct val="105000"/>
              </a:lnSpc>
              <a:buNone/>
            </a:pPr>
            <a:endParaRPr lang="en-SG" dirty="0">
              <a:effectLst/>
              <a:latin typeface="Arial" panose="020B0604020202020204" pitchFamily="34" charset="0"/>
              <a:ea typeface="DengXian" panose="02010600030101010101" pitchFamily="2" charset="-122"/>
              <a:cs typeface="Arial" panose="020B0604020202020204" pitchFamily="34" charset="0"/>
            </a:endParaRPr>
          </a:p>
        </p:txBody>
      </p:sp>
      <p:sp>
        <p:nvSpPr>
          <p:cNvPr id="3" name="TextBox 2">
            <a:extLst>
              <a:ext uri="{FF2B5EF4-FFF2-40B4-BE49-F238E27FC236}">
                <a16:creationId xmlns:a16="http://schemas.microsoft.com/office/drawing/2014/main" id="{EE4A158F-0DBA-3B27-92E0-7D8EC46018E0}"/>
              </a:ext>
            </a:extLst>
          </p:cNvPr>
          <p:cNvSpPr txBox="1"/>
          <p:nvPr/>
        </p:nvSpPr>
        <p:spPr>
          <a:xfrm>
            <a:off x="1177405" y="2787256"/>
            <a:ext cx="6789190" cy="1200329"/>
          </a:xfrm>
          <a:prstGeom prst="rect">
            <a:avLst/>
          </a:prstGeom>
          <a:noFill/>
        </p:spPr>
        <p:txBody>
          <a:bodyPr wrap="square">
            <a:spAutoFit/>
          </a:bodyPr>
          <a:lstStyle/>
          <a:p>
            <a:r>
              <a:rPr lang="en-US" b="1" u="sng" dirty="0"/>
              <a:t>CAUSAL</a:t>
            </a:r>
          </a:p>
          <a:p>
            <a:endParaRPr lang="en-US" i="1" dirty="0"/>
          </a:p>
          <a:p>
            <a:r>
              <a:rPr lang="en-US" i="1" dirty="0">
                <a:highlight>
                  <a:srgbClr val="B1DDAF"/>
                </a:highlight>
              </a:rPr>
              <a:t>&lt;CAUSE&gt;This cuts both ways – investments now will&lt;/CAUSE&gt;</a:t>
            </a:r>
            <a:r>
              <a:rPr lang="en-US" i="1" dirty="0"/>
              <a:t> lead to </a:t>
            </a:r>
            <a:r>
              <a:rPr lang="en-US" i="1" dirty="0">
                <a:highlight>
                  <a:srgbClr val="F5C2C2"/>
                </a:highlight>
              </a:rPr>
              <a:t>&lt;EFFECT&gt;more green jobs in the coming years .&lt;/EFFECT&gt;</a:t>
            </a:r>
            <a:endParaRPr lang="en-US" i="1" dirty="0">
              <a:highlight>
                <a:srgbClr val="B1DDAF"/>
              </a:highlight>
            </a:endParaRPr>
          </a:p>
        </p:txBody>
      </p:sp>
    </p:spTree>
    <p:extLst>
      <p:ext uri="{BB962C8B-B14F-4D97-AF65-F5344CB8AC3E}">
        <p14:creationId xmlns:p14="http://schemas.microsoft.com/office/powerpoint/2010/main" val="72093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b="1" dirty="0"/>
              <a:t>NLP Tools</a:t>
            </a:r>
          </a:p>
        </p:txBody>
      </p:sp>
      <p:sp>
        <p:nvSpPr>
          <p:cNvPr id="4" name="Title 1"/>
          <p:cNvSpPr txBox="1">
            <a:spLocks/>
          </p:cNvSpPr>
          <p:nvPr/>
        </p:nvSpPr>
        <p:spPr>
          <a:xfrm>
            <a:off x="51655" y="273845"/>
            <a:ext cx="576995"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rgbClr val="004282"/>
                </a:solidFill>
                <a:latin typeface="Arial" charset="0"/>
                <a:ea typeface="Arial" charset="0"/>
                <a:cs typeface="Arial" charset="0"/>
              </a:defRPr>
            </a:lvl1pPr>
          </a:lstStyle>
          <a:p>
            <a:endParaRPr lang="en-GB" sz="2100" b="1" dirty="0">
              <a:solidFill>
                <a:schemeClr val="bg1"/>
              </a:solidFill>
            </a:endParaRPr>
          </a:p>
        </p:txBody>
      </p:sp>
      <p:sp>
        <p:nvSpPr>
          <p:cNvPr id="5" name="TextBox 4">
            <a:extLst>
              <a:ext uri="{FF2B5EF4-FFF2-40B4-BE49-F238E27FC236}">
                <a16:creationId xmlns:a16="http://schemas.microsoft.com/office/drawing/2014/main" id="{F8B802DB-E480-4319-8E9E-CCC64A41EA2B}"/>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METHODOLOGY -  NLP TOOLS</a:t>
            </a:r>
            <a:endParaRPr lang="en-SG" dirty="0">
              <a:solidFill>
                <a:schemeClr val="tx1">
                  <a:lumMod val="85000"/>
                  <a:lumOff val="15000"/>
                </a:schemeClr>
              </a:solidFill>
            </a:endParaRPr>
          </a:p>
        </p:txBody>
      </p:sp>
      <p:sp>
        <p:nvSpPr>
          <p:cNvPr id="6" name="Content Placeholder 2">
            <a:extLst>
              <a:ext uri="{FF2B5EF4-FFF2-40B4-BE49-F238E27FC236}">
                <a16:creationId xmlns:a16="http://schemas.microsoft.com/office/drawing/2014/main" id="{95CB7D74-EACF-4F26-B0F7-CB1D20988E4C}"/>
              </a:ext>
            </a:extLst>
          </p:cNvPr>
          <p:cNvSpPr>
            <a:spLocks noGrp="1"/>
          </p:cNvSpPr>
          <p:nvPr>
            <p:ph idx="1"/>
          </p:nvPr>
        </p:nvSpPr>
        <p:spPr>
          <a:xfrm>
            <a:off x="885995" y="1023301"/>
            <a:ext cx="4148622" cy="295270"/>
          </a:xfrm>
        </p:spPr>
        <p:txBody>
          <a:bodyPr>
            <a:normAutofit fontScale="70000" lnSpcReduction="20000"/>
          </a:bodyPr>
          <a:lstStyle/>
          <a:p>
            <a:pPr marL="457200" lvl="0" indent="-457200">
              <a:lnSpc>
                <a:spcPct val="105000"/>
              </a:lnSpc>
              <a:buFont typeface="+mj-lt"/>
              <a:buAutoNum type="arabicPeriod" startAt="2"/>
            </a:pPr>
            <a:r>
              <a:rPr lang="en-SG" sz="2000" dirty="0">
                <a:effectLst/>
                <a:latin typeface="Arial" panose="020B0604020202020204" pitchFamily="34" charset="0"/>
                <a:ea typeface="Times New Roman" panose="02020603050405020304" pitchFamily="18" charset="0"/>
                <a:cs typeface="Arial" panose="020B0604020202020204" pitchFamily="34" charset="0"/>
              </a:rPr>
              <a:t>Causal Sentence Classification</a:t>
            </a:r>
            <a:endParaRPr lang="en-SG" sz="2000" dirty="0">
              <a:effectLst/>
              <a:latin typeface="Arial" panose="020B0604020202020204" pitchFamily="34" charset="0"/>
              <a:ea typeface="DengXian" panose="02010600030101010101" pitchFamily="2" charset="-122"/>
              <a:cs typeface="Arial" panose="020B0604020202020204" pitchFamily="34" charset="0"/>
            </a:endParaRPr>
          </a:p>
        </p:txBody>
      </p:sp>
      <p:pic>
        <p:nvPicPr>
          <p:cNvPr id="7" name="Picture 2" descr="BERT Fine-Tuning Tutorial with PyTorch · Chris McCormick">
            <a:extLst>
              <a:ext uri="{FF2B5EF4-FFF2-40B4-BE49-F238E27FC236}">
                <a16:creationId xmlns:a16="http://schemas.microsoft.com/office/drawing/2014/main" id="{02B9A26E-5A9F-FCE8-00F1-3465FDD57B9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167" b="10282"/>
          <a:stretch/>
        </p:blipFill>
        <p:spPr bwMode="auto">
          <a:xfrm>
            <a:off x="948976" y="1268017"/>
            <a:ext cx="3006455" cy="277380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8EA626C-3042-2CBB-67D0-3BF497967107}"/>
              </a:ext>
            </a:extLst>
          </p:cNvPr>
          <p:cNvSpPr txBox="1"/>
          <p:nvPr/>
        </p:nvSpPr>
        <p:spPr>
          <a:xfrm>
            <a:off x="759296" y="4050292"/>
            <a:ext cx="5719665" cy="215444"/>
          </a:xfrm>
          <a:prstGeom prst="rect">
            <a:avLst/>
          </a:prstGeom>
          <a:solidFill>
            <a:schemeClr val="bg1"/>
          </a:solidFill>
        </p:spPr>
        <p:txBody>
          <a:bodyPr wrap="square">
            <a:spAutoFit/>
          </a:bodyPr>
          <a:lstStyle>
            <a:defPPr>
              <a:defRPr lang="en-US"/>
            </a:defPPr>
            <a:lvl1pPr>
              <a:defRPr sz="800">
                <a:solidFill>
                  <a:schemeClr val="bg1">
                    <a:lumMod val="50000"/>
                  </a:schemeClr>
                </a:solidFill>
              </a:defRPr>
            </a:lvl1pPr>
          </a:lstStyle>
          <a:p>
            <a:r>
              <a:rPr lang="en-SG" dirty="0"/>
              <a:t>Source: https://medium.com/@antoine.louis/a-brief-history-of-natural-language-processing-part-2-f5e575e8e37</a:t>
            </a:r>
          </a:p>
        </p:txBody>
      </p:sp>
      <p:pic>
        <p:nvPicPr>
          <p:cNvPr id="10" name="Picture 9">
            <a:extLst>
              <a:ext uri="{FF2B5EF4-FFF2-40B4-BE49-F238E27FC236}">
                <a16:creationId xmlns:a16="http://schemas.microsoft.com/office/drawing/2014/main" id="{B9220FFB-14D2-D7AB-79CC-865CA4F9BD9A}"/>
              </a:ext>
            </a:extLst>
          </p:cNvPr>
          <p:cNvPicPr>
            <a:picLocks noChangeAspect="1"/>
          </p:cNvPicPr>
          <p:nvPr/>
        </p:nvPicPr>
        <p:blipFill>
          <a:blip r:embed="rId4"/>
          <a:stretch>
            <a:fillRect/>
          </a:stretch>
        </p:blipFill>
        <p:spPr>
          <a:xfrm>
            <a:off x="5014055" y="1363395"/>
            <a:ext cx="2929812" cy="2675046"/>
          </a:xfrm>
          <a:prstGeom prst="rect">
            <a:avLst/>
          </a:prstGeom>
        </p:spPr>
      </p:pic>
      <p:sp>
        <p:nvSpPr>
          <p:cNvPr id="13" name="Content Placeholder 2">
            <a:extLst>
              <a:ext uri="{FF2B5EF4-FFF2-40B4-BE49-F238E27FC236}">
                <a16:creationId xmlns:a16="http://schemas.microsoft.com/office/drawing/2014/main" id="{543B40A7-0493-0C16-FEE7-5095C68C7932}"/>
              </a:ext>
            </a:extLst>
          </p:cNvPr>
          <p:cNvSpPr txBox="1">
            <a:spLocks/>
          </p:cNvSpPr>
          <p:nvPr/>
        </p:nvSpPr>
        <p:spPr>
          <a:xfrm>
            <a:off x="4854252" y="988914"/>
            <a:ext cx="4148622" cy="295270"/>
          </a:xfrm>
          <a:prstGeom prst="rect">
            <a:avLst/>
          </a:prstGeom>
        </p:spPr>
        <p:txBody>
          <a:bodyPr vert="horz" lIns="91440" tIns="45720" rIns="91440" bIns="45720" rtlCol="0">
            <a:normAutofit fontScale="70000" lnSpcReduction="20000"/>
          </a:bodyPr>
          <a:lstStyle>
            <a:lvl1pPr marL="171449" indent="-171449" algn="l" defTabSz="685796" rtl="0" eaLnBrk="1" latinLnBrk="0" hangingPunct="1">
              <a:lnSpc>
                <a:spcPct val="90000"/>
              </a:lnSpc>
              <a:spcBef>
                <a:spcPts val="750"/>
              </a:spcBef>
              <a:buFont typeface="Arial" panose="020B0604020202020204" pitchFamily="34" charset="0"/>
              <a:buChar char="•"/>
              <a:defRPr sz="2100" kern="1200">
                <a:solidFill>
                  <a:srgbClr val="004282"/>
                </a:solidFill>
                <a:latin typeface="Arial" charset="0"/>
                <a:ea typeface="Arial" charset="0"/>
                <a:cs typeface="Arial" charset="0"/>
              </a:defRPr>
            </a:lvl1pPr>
            <a:lvl2pPr marL="514347" indent="-171449" algn="l" defTabSz="685796" rtl="0" eaLnBrk="1" latinLnBrk="0" hangingPunct="1">
              <a:lnSpc>
                <a:spcPct val="90000"/>
              </a:lnSpc>
              <a:spcBef>
                <a:spcPts val="375"/>
              </a:spcBef>
              <a:buFont typeface="Arial" panose="020B0604020202020204" pitchFamily="34" charset="0"/>
              <a:buChar char="•"/>
              <a:defRPr sz="1800" kern="1200">
                <a:solidFill>
                  <a:srgbClr val="004282"/>
                </a:solidFill>
                <a:latin typeface="Arial" charset="0"/>
                <a:ea typeface="Arial" charset="0"/>
                <a:cs typeface="Arial" charset="0"/>
              </a:defRPr>
            </a:lvl2pPr>
            <a:lvl3pPr marL="857245" indent="-171449" algn="l" defTabSz="685796" rtl="0" eaLnBrk="1" latinLnBrk="0" hangingPunct="1">
              <a:lnSpc>
                <a:spcPct val="90000"/>
              </a:lnSpc>
              <a:spcBef>
                <a:spcPts val="375"/>
              </a:spcBef>
              <a:buFont typeface="Arial" panose="020B0604020202020204" pitchFamily="34" charset="0"/>
              <a:buChar char="•"/>
              <a:defRPr sz="1500" kern="1200">
                <a:solidFill>
                  <a:srgbClr val="004282"/>
                </a:solidFill>
                <a:latin typeface="Arial" charset="0"/>
                <a:ea typeface="Arial" charset="0"/>
                <a:cs typeface="Arial" charset="0"/>
              </a:defRPr>
            </a:lvl3pPr>
            <a:lvl4pPr marL="1200143" indent="-171449" algn="l" defTabSz="685796" rtl="0" eaLnBrk="1" latinLnBrk="0" hangingPunct="1">
              <a:lnSpc>
                <a:spcPct val="90000"/>
              </a:lnSpc>
              <a:spcBef>
                <a:spcPts val="375"/>
              </a:spcBef>
              <a:buFont typeface="Arial" panose="020B0604020202020204" pitchFamily="34" charset="0"/>
              <a:buChar char="•"/>
              <a:defRPr sz="1350" kern="1200">
                <a:solidFill>
                  <a:srgbClr val="004282"/>
                </a:solidFill>
                <a:latin typeface="Arial" charset="0"/>
                <a:ea typeface="Arial" charset="0"/>
                <a:cs typeface="Arial" charset="0"/>
              </a:defRPr>
            </a:lvl4pPr>
            <a:lvl5pPr marL="1543041" indent="-171449" algn="l" defTabSz="685796" rtl="0" eaLnBrk="1" latinLnBrk="0" hangingPunct="1">
              <a:lnSpc>
                <a:spcPct val="90000"/>
              </a:lnSpc>
              <a:spcBef>
                <a:spcPts val="375"/>
              </a:spcBef>
              <a:buFont typeface="Arial" panose="020B0604020202020204" pitchFamily="34" charset="0"/>
              <a:buChar char="•"/>
              <a:defRPr sz="1350" kern="1200">
                <a:solidFill>
                  <a:srgbClr val="004282"/>
                </a:solidFill>
                <a:latin typeface="Arial" charset="0"/>
                <a:ea typeface="Arial" charset="0"/>
                <a:cs typeface="Arial" charset="0"/>
              </a:defRPr>
            </a:lvl5pPr>
            <a:lvl6pPr marL="1885939"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37"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35"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33"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457200">
              <a:lnSpc>
                <a:spcPct val="105000"/>
              </a:lnSpc>
              <a:buFont typeface="+mj-lt"/>
              <a:buAutoNum type="arabicPeriod" startAt="3"/>
            </a:pPr>
            <a:r>
              <a:rPr lang="en-US" sz="2000" dirty="0">
                <a:latin typeface="Arial" panose="020B0604020202020204" pitchFamily="34" charset="0"/>
                <a:ea typeface="Times New Roman" panose="02020603050405020304" pitchFamily="18" charset="0"/>
                <a:cs typeface="Arial" panose="020B0604020202020204" pitchFamily="34" charset="0"/>
              </a:rPr>
              <a:t>Cause-Effect Span Detection</a:t>
            </a:r>
            <a:endParaRPr lang="en-SG" sz="2000" dirty="0">
              <a:latin typeface="Arial" panose="020B0604020202020204" pitchFamily="34" charset="0"/>
              <a:ea typeface="DengXian" panose="02010600030101010101" pitchFamily="2" charset="-122"/>
              <a:cs typeface="Arial" panose="020B0604020202020204" pitchFamily="34" charset="0"/>
            </a:endParaRPr>
          </a:p>
        </p:txBody>
      </p:sp>
      <p:sp>
        <p:nvSpPr>
          <p:cNvPr id="14" name="Content Placeholder 2">
            <a:extLst>
              <a:ext uri="{FF2B5EF4-FFF2-40B4-BE49-F238E27FC236}">
                <a16:creationId xmlns:a16="http://schemas.microsoft.com/office/drawing/2014/main" id="{B5E3C109-AA23-1C07-1F51-95D570953A11}"/>
              </a:ext>
            </a:extLst>
          </p:cNvPr>
          <p:cNvSpPr txBox="1">
            <a:spLocks/>
          </p:cNvSpPr>
          <p:nvPr/>
        </p:nvSpPr>
        <p:spPr>
          <a:xfrm>
            <a:off x="628650" y="4354970"/>
            <a:ext cx="7886700" cy="523507"/>
          </a:xfrm>
          <a:prstGeom prst="rect">
            <a:avLst/>
          </a:prstGeom>
        </p:spPr>
        <p:txBody>
          <a:bodyPr vert="horz" lIns="91440" tIns="45720" rIns="91440" bIns="45720" rtlCol="0">
            <a:normAutofit fontScale="77500" lnSpcReduction="20000"/>
          </a:bodyPr>
          <a:lstStyle>
            <a:lvl1pPr marL="171449" indent="-171449" algn="l" defTabSz="685796" rtl="0" eaLnBrk="1" latinLnBrk="0" hangingPunct="1">
              <a:lnSpc>
                <a:spcPct val="90000"/>
              </a:lnSpc>
              <a:spcBef>
                <a:spcPts val="750"/>
              </a:spcBef>
              <a:buFont typeface="Arial" panose="020B0604020202020204" pitchFamily="34" charset="0"/>
              <a:buChar char="•"/>
              <a:defRPr sz="2100" kern="1200">
                <a:solidFill>
                  <a:srgbClr val="004282"/>
                </a:solidFill>
                <a:latin typeface="Arial" charset="0"/>
                <a:ea typeface="Arial" charset="0"/>
                <a:cs typeface="Arial" charset="0"/>
              </a:defRPr>
            </a:lvl1pPr>
            <a:lvl2pPr marL="514347" indent="-171449" algn="l" defTabSz="685796" rtl="0" eaLnBrk="1" latinLnBrk="0" hangingPunct="1">
              <a:lnSpc>
                <a:spcPct val="90000"/>
              </a:lnSpc>
              <a:spcBef>
                <a:spcPts val="375"/>
              </a:spcBef>
              <a:buFont typeface="Arial" panose="020B0604020202020204" pitchFamily="34" charset="0"/>
              <a:buChar char="•"/>
              <a:defRPr sz="1800" kern="1200">
                <a:solidFill>
                  <a:srgbClr val="004282"/>
                </a:solidFill>
                <a:latin typeface="Arial" charset="0"/>
                <a:ea typeface="Arial" charset="0"/>
                <a:cs typeface="Arial" charset="0"/>
              </a:defRPr>
            </a:lvl2pPr>
            <a:lvl3pPr marL="857245" indent="-171449" algn="l" defTabSz="685796" rtl="0" eaLnBrk="1" latinLnBrk="0" hangingPunct="1">
              <a:lnSpc>
                <a:spcPct val="90000"/>
              </a:lnSpc>
              <a:spcBef>
                <a:spcPts val="375"/>
              </a:spcBef>
              <a:buFont typeface="Arial" panose="020B0604020202020204" pitchFamily="34" charset="0"/>
              <a:buChar char="•"/>
              <a:defRPr sz="1500" kern="1200">
                <a:solidFill>
                  <a:srgbClr val="004282"/>
                </a:solidFill>
                <a:latin typeface="Arial" charset="0"/>
                <a:ea typeface="Arial" charset="0"/>
                <a:cs typeface="Arial" charset="0"/>
              </a:defRPr>
            </a:lvl3pPr>
            <a:lvl4pPr marL="1200143" indent="-171449" algn="l" defTabSz="685796" rtl="0" eaLnBrk="1" latinLnBrk="0" hangingPunct="1">
              <a:lnSpc>
                <a:spcPct val="90000"/>
              </a:lnSpc>
              <a:spcBef>
                <a:spcPts val="375"/>
              </a:spcBef>
              <a:buFont typeface="Arial" panose="020B0604020202020204" pitchFamily="34" charset="0"/>
              <a:buChar char="•"/>
              <a:defRPr sz="1350" kern="1200">
                <a:solidFill>
                  <a:srgbClr val="004282"/>
                </a:solidFill>
                <a:latin typeface="Arial" charset="0"/>
                <a:ea typeface="Arial" charset="0"/>
                <a:cs typeface="Arial" charset="0"/>
              </a:defRPr>
            </a:lvl4pPr>
            <a:lvl5pPr marL="1543041" indent="-171449" algn="l" defTabSz="685796" rtl="0" eaLnBrk="1" latinLnBrk="0" hangingPunct="1">
              <a:lnSpc>
                <a:spcPct val="90000"/>
              </a:lnSpc>
              <a:spcBef>
                <a:spcPts val="375"/>
              </a:spcBef>
              <a:buFont typeface="Arial" panose="020B0604020202020204" pitchFamily="34" charset="0"/>
              <a:buChar char="•"/>
              <a:defRPr sz="1350" kern="1200">
                <a:solidFill>
                  <a:srgbClr val="004282"/>
                </a:solidFill>
                <a:latin typeface="Arial" charset="0"/>
                <a:ea typeface="Arial" charset="0"/>
                <a:cs typeface="Arial" charset="0"/>
              </a:defRPr>
            </a:lvl5pPr>
            <a:lvl6pPr marL="1885939"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37"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35"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33"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5000"/>
              </a:lnSpc>
            </a:pPr>
            <a:r>
              <a:rPr lang="en-SG" dirty="0">
                <a:latin typeface="Arial" panose="020B0604020202020204" pitchFamily="34" charset="0"/>
                <a:ea typeface="DengXian" panose="02010600030101010101" pitchFamily="2" charset="-122"/>
                <a:cs typeface="Arial" panose="020B0604020202020204" pitchFamily="34" charset="0"/>
              </a:rPr>
              <a:t>Both tools rely on BERT-based models, and have been trained on 6 causal text mining datasets.</a:t>
            </a:r>
          </a:p>
        </p:txBody>
      </p:sp>
    </p:spTree>
    <p:extLst>
      <p:ext uri="{BB962C8B-B14F-4D97-AF65-F5344CB8AC3E}">
        <p14:creationId xmlns:p14="http://schemas.microsoft.com/office/powerpoint/2010/main" val="3050570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b="1" dirty="0"/>
              <a:t>NLP Tools</a:t>
            </a:r>
          </a:p>
        </p:txBody>
      </p:sp>
      <p:sp>
        <p:nvSpPr>
          <p:cNvPr id="4" name="Title 1"/>
          <p:cNvSpPr txBox="1">
            <a:spLocks/>
          </p:cNvSpPr>
          <p:nvPr/>
        </p:nvSpPr>
        <p:spPr>
          <a:xfrm>
            <a:off x="51655" y="273845"/>
            <a:ext cx="576995"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rgbClr val="004282"/>
                </a:solidFill>
                <a:latin typeface="Arial" charset="0"/>
                <a:ea typeface="Arial" charset="0"/>
                <a:cs typeface="Arial" charset="0"/>
              </a:defRPr>
            </a:lvl1pPr>
          </a:lstStyle>
          <a:p>
            <a:endParaRPr lang="en-GB" sz="2100" b="1" dirty="0">
              <a:solidFill>
                <a:schemeClr val="bg1"/>
              </a:solidFill>
            </a:endParaRPr>
          </a:p>
        </p:txBody>
      </p:sp>
      <p:sp>
        <p:nvSpPr>
          <p:cNvPr id="5" name="TextBox 4">
            <a:extLst>
              <a:ext uri="{FF2B5EF4-FFF2-40B4-BE49-F238E27FC236}">
                <a16:creationId xmlns:a16="http://schemas.microsoft.com/office/drawing/2014/main" id="{F8B802DB-E480-4319-8E9E-CCC64A41EA2B}"/>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METHODOLOGY -  NLP TOOLS</a:t>
            </a:r>
            <a:endParaRPr lang="en-SG" dirty="0">
              <a:solidFill>
                <a:schemeClr val="tx1">
                  <a:lumMod val="85000"/>
                  <a:lumOff val="15000"/>
                </a:schemeClr>
              </a:solidFill>
            </a:endParaRPr>
          </a:p>
        </p:txBody>
      </p:sp>
      <p:sp>
        <p:nvSpPr>
          <p:cNvPr id="6" name="Content Placeholder 2">
            <a:extLst>
              <a:ext uri="{FF2B5EF4-FFF2-40B4-BE49-F238E27FC236}">
                <a16:creationId xmlns:a16="http://schemas.microsoft.com/office/drawing/2014/main" id="{95CB7D74-EACF-4F26-B0F7-CB1D20988E4C}"/>
              </a:ext>
            </a:extLst>
          </p:cNvPr>
          <p:cNvSpPr>
            <a:spLocks noGrp="1"/>
          </p:cNvSpPr>
          <p:nvPr>
            <p:ph idx="1"/>
          </p:nvPr>
        </p:nvSpPr>
        <p:spPr>
          <a:xfrm>
            <a:off x="628651" y="1369219"/>
            <a:ext cx="7886700" cy="3263504"/>
          </a:xfrm>
        </p:spPr>
        <p:txBody>
          <a:bodyPr>
            <a:normAutofit/>
          </a:bodyPr>
          <a:lstStyle/>
          <a:p>
            <a:pPr marL="457200" lvl="0" indent="-457200">
              <a:lnSpc>
                <a:spcPct val="105000"/>
              </a:lnSpc>
              <a:buFont typeface="+mj-lt"/>
              <a:buAutoNum type="arabicPeriod" startAt="4"/>
            </a:pPr>
            <a:r>
              <a:rPr lang="en-SG" dirty="0">
                <a:effectLst/>
                <a:latin typeface="Arial" panose="020B0604020202020204" pitchFamily="34" charset="0"/>
                <a:ea typeface="Times New Roman" panose="02020603050405020304" pitchFamily="18" charset="0"/>
                <a:cs typeface="Arial" panose="020B0604020202020204" pitchFamily="34" charset="0"/>
              </a:rPr>
              <a:t>Frames Parsing with </a:t>
            </a:r>
            <a:r>
              <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3"/>
              </a:rPr>
              <a:t>OpenSESAME</a:t>
            </a:r>
            <a:endParaRPr lang="en-SG" dirty="0">
              <a:effectLst/>
              <a:latin typeface="Arial" panose="020B0604020202020204" pitchFamily="34" charset="0"/>
              <a:ea typeface="DengXian" panose="02010600030101010101" pitchFamily="2" charset="-122"/>
              <a:cs typeface="Arial" panose="020B0604020202020204" pitchFamily="34" charset="0"/>
            </a:endParaRPr>
          </a:p>
        </p:txBody>
      </p:sp>
      <p:sp>
        <p:nvSpPr>
          <p:cNvPr id="3" name="TextBox 2">
            <a:extLst>
              <a:ext uri="{FF2B5EF4-FFF2-40B4-BE49-F238E27FC236}">
                <a16:creationId xmlns:a16="http://schemas.microsoft.com/office/drawing/2014/main" id="{EE4A158F-0DBA-3B27-92E0-7D8EC46018E0}"/>
              </a:ext>
            </a:extLst>
          </p:cNvPr>
          <p:cNvSpPr txBox="1"/>
          <p:nvPr/>
        </p:nvSpPr>
        <p:spPr>
          <a:xfrm>
            <a:off x="373505" y="2054960"/>
            <a:ext cx="8294633" cy="2308324"/>
          </a:xfrm>
          <a:prstGeom prst="rect">
            <a:avLst/>
          </a:prstGeom>
          <a:noFill/>
        </p:spPr>
        <p:txBody>
          <a:bodyPr wrap="square">
            <a:spAutoFit/>
          </a:bodyPr>
          <a:lstStyle/>
          <a:p>
            <a:pPr marL="285750" indent="-285750">
              <a:buFont typeface="Arial" panose="020B0604020202020204" pitchFamily="34" charset="0"/>
              <a:buChar char="•"/>
            </a:pPr>
            <a:r>
              <a:rPr lang="en-US" sz="1200" dirty="0"/>
              <a:t>&lt;S-Agent&gt;This&lt;/S-Agent&gt; [</a:t>
            </a:r>
            <a:r>
              <a:rPr lang="en-US" sz="1200" dirty="0" err="1"/>
              <a:t>Cause_change_of_position_on_a_scale</a:t>
            </a:r>
            <a:r>
              <a:rPr lang="en-US" sz="1200" dirty="0"/>
              <a:t>]cuts &lt;B-Item&gt;both ways – investments now will lead to more green jobs in the coming years . </a:t>
            </a:r>
          </a:p>
          <a:p>
            <a:pPr marL="285750" indent="-285750">
              <a:buFont typeface="Arial" panose="020B0604020202020204" pitchFamily="34" charset="0"/>
              <a:buChar char="•"/>
            </a:pPr>
            <a:r>
              <a:rPr lang="en-US" sz="1200" dirty="0"/>
              <a:t>This cuts both [Means]&lt;S-Means&gt;ways&lt;/S-Means&gt; – investments now will lead to more green jobs in the coming years . </a:t>
            </a:r>
          </a:p>
          <a:p>
            <a:pPr marL="285750" indent="-285750">
              <a:buFont typeface="Arial" panose="020B0604020202020204" pitchFamily="34" charset="0"/>
              <a:buChar char="•"/>
            </a:pPr>
            <a:r>
              <a:rPr lang="en-US" sz="1200" dirty="0"/>
              <a:t>This cuts &lt;B-</a:t>
            </a:r>
            <a:r>
              <a:rPr lang="en-US" sz="1200" dirty="0" err="1"/>
              <a:t>Trajector_event</a:t>
            </a:r>
            <a:r>
              <a:rPr lang="en-US" sz="1200" dirty="0"/>
              <a:t>&gt;both ways – investments [</a:t>
            </a:r>
            <a:r>
              <a:rPr lang="en-US" sz="1200" dirty="0" err="1"/>
              <a:t>Temporal_collocation</a:t>
            </a:r>
            <a:r>
              <a:rPr lang="en-US" sz="1200" dirty="0"/>
              <a:t>]now will lead to more green jobs in the coming years . </a:t>
            </a:r>
          </a:p>
          <a:p>
            <a:pPr marL="285750" indent="-285750">
              <a:buFont typeface="Arial" panose="020B0604020202020204" pitchFamily="34" charset="0"/>
              <a:buChar char="•"/>
            </a:pPr>
            <a:r>
              <a:rPr lang="en-US" sz="1200" dirty="0"/>
              <a:t>This cuts both ways – investments now will [Leadership]lead &lt;B-Place&gt;to more green jobs in the coming years . </a:t>
            </a:r>
          </a:p>
          <a:p>
            <a:pPr marL="285750" indent="-285750">
              <a:buFont typeface="Arial" panose="020B0604020202020204" pitchFamily="34" charset="0"/>
              <a:buChar char="•"/>
            </a:pPr>
            <a:r>
              <a:rPr lang="en-US" sz="1200" dirty="0"/>
              <a:t>This cuts both ways – investments now will lead to more [Color]&lt;S-Color&gt;green&lt;/S-Color&gt; &lt;S-Entity&gt;jobs&lt;/S-Entity&gt; in the coming years . </a:t>
            </a:r>
          </a:p>
          <a:p>
            <a:pPr marL="285750" indent="-285750">
              <a:buFont typeface="Arial" panose="020B0604020202020204" pitchFamily="34" charset="0"/>
              <a:buChar char="•"/>
            </a:pPr>
            <a:r>
              <a:rPr lang="en-US" sz="1200" dirty="0"/>
              <a:t>This cuts both ways – investments now will lead to &lt;B-Compensation&gt;more green [</a:t>
            </a:r>
            <a:r>
              <a:rPr lang="en-US" sz="1200" dirty="0" err="1"/>
              <a:t>Being_employed</a:t>
            </a:r>
            <a:r>
              <a:rPr lang="en-US" sz="1200" dirty="0"/>
              <a:t>]jobs in the coming years . </a:t>
            </a:r>
          </a:p>
          <a:p>
            <a:pPr marL="285750" indent="-285750">
              <a:buFont typeface="Arial" panose="020B0604020202020204" pitchFamily="34" charset="0"/>
              <a:buChar char="•"/>
            </a:pPr>
            <a:r>
              <a:rPr lang="en-US" sz="1200" dirty="0"/>
              <a:t>This cuts both ways – investments now will lead to more green jobs in the [Arriving]coming &lt;S-Theme&gt;years&lt;/S-Theme&gt; . </a:t>
            </a:r>
          </a:p>
          <a:p>
            <a:pPr marL="285750" indent="-285750">
              <a:buFont typeface="Arial" panose="020B0604020202020204" pitchFamily="34" charset="0"/>
              <a:buChar char="•"/>
            </a:pPr>
            <a:r>
              <a:rPr lang="en-US" sz="1200" dirty="0"/>
              <a:t>This cuts both ways – investments now will lead to more green jobs in the &lt;S-</a:t>
            </a:r>
            <a:r>
              <a:rPr lang="en-US" sz="1200" dirty="0" err="1"/>
              <a:t>Relative_time</a:t>
            </a:r>
            <a:r>
              <a:rPr lang="en-US" sz="1200" dirty="0"/>
              <a:t>&gt;coming&lt;/S-</a:t>
            </a:r>
            <a:r>
              <a:rPr lang="en-US" sz="1200" dirty="0" err="1"/>
              <a:t>Relative_time</a:t>
            </a:r>
            <a:r>
              <a:rPr lang="en-US" sz="1200" dirty="0"/>
              <a:t>&gt; [</a:t>
            </a:r>
            <a:r>
              <a:rPr lang="en-US" sz="1200" dirty="0" err="1"/>
              <a:t>Calendric_unit</a:t>
            </a:r>
            <a:r>
              <a:rPr lang="en-US" sz="1200" dirty="0"/>
              <a:t>]years . </a:t>
            </a:r>
            <a:endParaRPr lang="en-US" sz="1200" i="1" dirty="0">
              <a:highlight>
                <a:srgbClr val="B1DDAF"/>
              </a:highlight>
            </a:endParaRPr>
          </a:p>
        </p:txBody>
      </p:sp>
    </p:spTree>
    <p:extLst>
      <p:ext uri="{BB962C8B-B14F-4D97-AF65-F5344CB8AC3E}">
        <p14:creationId xmlns:p14="http://schemas.microsoft.com/office/powerpoint/2010/main" val="1875218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b="1" dirty="0"/>
              <a:t>NLP Tools</a:t>
            </a:r>
          </a:p>
        </p:txBody>
      </p:sp>
      <p:sp>
        <p:nvSpPr>
          <p:cNvPr id="4" name="Title 1"/>
          <p:cNvSpPr txBox="1">
            <a:spLocks/>
          </p:cNvSpPr>
          <p:nvPr/>
        </p:nvSpPr>
        <p:spPr>
          <a:xfrm>
            <a:off x="51655" y="273845"/>
            <a:ext cx="576995"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rgbClr val="004282"/>
                </a:solidFill>
                <a:latin typeface="Arial" charset="0"/>
                <a:ea typeface="Arial" charset="0"/>
                <a:cs typeface="Arial" charset="0"/>
              </a:defRPr>
            </a:lvl1pPr>
          </a:lstStyle>
          <a:p>
            <a:endParaRPr lang="en-GB" sz="2100" b="1" dirty="0">
              <a:solidFill>
                <a:schemeClr val="bg1"/>
              </a:solidFill>
            </a:endParaRPr>
          </a:p>
        </p:txBody>
      </p:sp>
      <p:sp>
        <p:nvSpPr>
          <p:cNvPr id="5" name="TextBox 4">
            <a:extLst>
              <a:ext uri="{FF2B5EF4-FFF2-40B4-BE49-F238E27FC236}">
                <a16:creationId xmlns:a16="http://schemas.microsoft.com/office/drawing/2014/main" id="{F8B802DB-E480-4319-8E9E-CCC64A41EA2B}"/>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METHODOLOGY -  NLP TOOLS</a:t>
            </a:r>
            <a:endParaRPr lang="en-SG" dirty="0">
              <a:solidFill>
                <a:schemeClr val="tx1">
                  <a:lumMod val="85000"/>
                  <a:lumOff val="15000"/>
                </a:schemeClr>
              </a:solidFill>
            </a:endParaRPr>
          </a:p>
        </p:txBody>
      </p:sp>
      <p:sp>
        <p:nvSpPr>
          <p:cNvPr id="8" name="TextBox 7">
            <a:extLst>
              <a:ext uri="{FF2B5EF4-FFF2-40B4-BE49-F238E27FC236}">
                <a16:creationId xmlns:a16="http://schemas.microsoft.com/office/drawing/2014/main" id="{A8EA626C-3042-2CBB-67D0-3BF497967107}"/>
              </a:ext>
            </a:extLst>
          </p:cNvPr>
          <p:cNvSpPr txBox="1"/>
          <p:nvPr/>
        </p:nvSpPr>
        <p:spPr>
          <a:xfrm>
            <a:off x="3232698" y="4603237"/>
            <a:ext cx="5719665" cy="215444"/>
          </a:xfrm>
          <a:prstGeom prst="rect">
            <a:avLst/>
          </a:prstGeom>
          <a:solidFill>
            <a:schemeClr val="bg1"/>
          </a:solidFill>
        </p:spPr>
        <p:txBody>
          <a:bodyPr wrap="square">
            <a:spAutoFit/>
          </a:bodyPr>
          <a:lstStyle>
            <a:defPPr>
              <a:defRPr lang="en-US"/>
            </a:defPPr>
            <a:lvl1pPr>
              <a:defRPr sz="800">
                <a:solidFill>
                  <a:schemeClr val="bg1">
                    <a:lumMod val="50000"/>
                  </a:schemeClr>
                </a:solidFill>
              </a:defRPr>
            </a:lvl1pPr>
          </a:lstStyle>
          <a:p>
            <a:r>
              <a:rPr lang="en-SG" dirty="0"/>
              <a:t>Source: https://arxiv.org/pdf/1706.09528.pdf</a:t>
            </a:r>
          </a:p>
        </p:txBody>
      </p:sp>
      <p:sp>
        <p:nvSpPr>
          <p:cNvPr id="14" name="Content Placeholder 2">
            <a:extLst>
              <a:ext uri="{FF2B5EF4-FFF2-40B4-BE49-F238E27FC236}">
                <a16:creationId xmlns:a16="http://schemas.microsoft.com/office/drawing/2014/main" id="{B5E3C109-AA23-1C07-1F51-95D570953A11}"/>
              </a:ext>
            </a:extLst>
          </p:cNvPr>
          <p:cNvSpPr txBox="1">
            <a:spLocks/>
          </p:cNvSpPr>
          <p:nvPr/>
        </p:nvSpPr>
        <p:spPr>
          <a:xfrm>
            <a:off x="628650" y="4354970"/>
            <a:ext cx="7886700" cy="523507"/>
          </a:xfrm>
          <a:prstGeom prst="rect">
            <a:avLst/>
          </a:prstGeom>
        </p:spPr>
        <p:txBody>
          <a:bodyPr vert="horz" lIns="91440" tIns="45720" rIns="91440" bIns="45720" rtlCol="0">
            <a:normAutofit/>
          </a:bodyPr>
          <a:lstStyle>
            <a:lvl1pPr marL="171449" indent="-171449" algn="l" defTabSz="685796" rtl="0" eaLnBrk="1" latinLnBrk="0" hangingPunct="1">
              <a:lnSpc>
                <a:spcPct val="90000"/>
              </a:lnSpc>
              <a:spcBef>
                <a:spcPts val="750"/>
              </a:spcBef>
              <a:buFont typeface="Arial" panose="020B0604020202020204" pitchFamily="34" charset="0"/>
              <a:buChar char="•"/>
              <a:defRPr sz="2100" kern="1200">
                <a:solidFill>
                  <a:srgbClr val="004282"/>
                </a:solidFill>
                <a:latin typeface="Arial" charset="0"/>
                <a:ea typeface="Arial" charset="0"/>
                <a:cs typeface="Arial" charset="0"/>
              </a:defRPr>
            </a:lvl1pPr>
            <a:lvl2pPr marL="514347" indent="-171449" algn="l" defTabSz="685796" rtl="0" eaLnBrk="1" latinLnBrk="0" hangingPunct="1">
              <a:lnSpc>
                <a:spcPct val="90000"/>
              </a:lnSpc>
              <a:spcBef>
                <a:spcPts val="375"/>
              </a:spcBef>
              <a:buFont typeface="Arial" panose="020B0604020202020204" pitchFamily="34" charset="0"/>
              <a:buChar char="•"/>
              <a:defRPr sz="1800" kern="1200">
                <a:solidFill>
                  <a:srgbClr val="004282"/>
                </a:solidFill>
                <a:latin typeface="Arial" charset="0"/>
                <a:ea typeface="Arial" charset="0"/>
                <a:cs typeface="Arial" charset="0"/>
              </a:defRPr>
            </a:lvl2pPr>
            <a:lvl3pPr marL="857245" indent="-171449" algn="l" defTabSz="685796" rtl="0" eaLnBrk="1" latinLnBrk="0" hangingPunct="1">
              <a:lnSpc>
                <a:spcPct val="90000"/>
              </a:lnSpc>
              <a:spcBef>
                <a:spcPts val="375"/>
              </a:spcBef>
              <a:buFont typeface="Arial" panose="020B0604020202020204" pitchFamily="34" charset="0"/>
              <a:buChar char="•"/>
              <a:defRPr sz="1500" kern="1200">
                <a:solidFill>
                  <a:srgbClr val="004282"/>
                </a:solidFill>
                <a:latin typeface="Arial" charset="0"/>
                <a:ea typeface="Arial" charset="0"/>
                <a:cs typeface="Arial" charset="0"/>
              </a:defRPr>
            </a:lvl3pPr>
            <a:lvl4pPr marL="1200143" indent="-171449" algn="l" defTabSz="685796" rtl="0" eaLnBrk="1" latinLnBrk="0" hangingPunct="1">
              <a:lnSpc>
                <a:spcPct val="90000"/>
              </a:lnSpc>
              <a:spcBef>
                <a:spcPts val="375"/>
              </a:spcBef>
              <a:buFont typeface="Arial" panose="020B0604020202020204" pitchFamily="34" charset="0"/>
              <a:buChar char="•"/>
              <a:defRPr sz="1350" kern="1200">
                <a:solidFill>
                  <a:srgbClr val="004282"/>
                </a:solidFill>
                <a:latin typeface="Arial" charset="0"/>
                <a:ea typeface="Arial" charset="0"/>
                <a:cs typeface="Arial" charset="0"/>
              </a:defRPr>
            </a:lvl4pPr>
            <a:lvl5pPr marL="1543041" indent="-171449" algn="l" defTabSz="685796" rtl="0" eaLnBrk="1" latinLnBrk="0" hangingPunct="1">
              <a:lnSpc>
                <a:spcPct val="90000"/>
              </a:lnSpc>
              <a:spcBef>
                <a:spcPts val="375"/>
              </a:spcBef>
              <a:buFont typeface="Arial" panose="020B0604020202020204" pitchFamily="34" charset="0"/>
              <a:buChar char="•"/>
              <a:defRPr sz="1350" kern="1200">
                <a:solidFill>
                  <a:srgbClr val="004282"/>
                </a:solidFill>
                <a:latin typeface="Arial" charset="0"/>
                <a:ea typeface="Arial" charset="0"/>
                <a:cs typeface="Arial" charset="0"/>
              </a:defRPr>
            </a:lvl5pPr>
            <a:lvl6pPr marL="1885939"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37"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35"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33"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5000"/>
              </a:lnSpc>
            </a:pPr>
            <a:endParaRPr lang="en-SG" dirty="0">
              <a:latin typeface="Arial" panose="020B0604020202020204" pitchFamily="34" charset="0"/>
              <a:ea typeface="DengXian" panose="02010600030101010101" pitchFamily="2" charset="-122"/>
              <a:cs typeface="Arial" panose="020B0604020202020204" pitchFamily="34" charset="0"/>
            </a:endParaRPr>
          </a:p>
        </p:txBody>
      </p:sp>
      <p:sp>
        <p:nvSpPr>
          <p:cNvPr id="9" name="Content Placeholder 8">
            <a:extLst>
              <a:ext uri="{FF2B5EF4-FFF2-40B4-BE49-F238E27FC236}">
                <a16:creationId xmlns:a16="http://schemas.microsoft.com/office/drawing/2014/main" id="{3FED3D68-DF6E-F4BA-8F5A-268CCDEDCFD8}"/>
              </a:ext>
            </a:extLst>
          </p:cNvPr>
          <p:cNvSpPr>
            <a:spLocks noGrp="1"/>
          </p:cNvSpPr>
          <p:nvPr>
            <p:ph idx="1"/>
          </p:nvPr>
        </p:nvSpPr>
        <p:spPr>
          <a:xfrm>
            <a:off x="628651" y="1369219"/>
            <a:ext cx="7886700" cy="2591839"/>
          </a:xfrm>
        </p:spPr>
        <p:txBody>
          <a:bodyPr>
            <a:normAutofit/>
          </a:bodyPr>
          <a:lstStyle/>
          <a:p>
            <a:r>
              <a:rPr lang="en-SG" dirty="0">
                <a:latin typeface="Arial" panose="020B0604020202020204" pitchFamily="34" charset="0"/>
                <a:ea typeface="DengXian" panose="02010600030101010101" pitchFamily="2" charset="-122"/>
                <a:cs typeface="Arial" panose="020B0604020202020204" pitchFamily="34" charset="0"/>
              </a:rPr>
              <a:t>OpenSESAME model is based on </a:t>
            </a:r>
            <a:r>
              <a:rPr lang="en-SG" dirty="0" err="1">
                <a:latin typeface="Arial" panose="020B0604020202020204" pitchFamily="34" charset="0"/>
                <a:ea typeface="DengXian" panose="02010600030101010101" pitchFamily="2" charset="-122"/>
                <a:cs typeface="Arial" panose="020B0604020202020204" pitchFamily="34" charset="0"/>
              </a:rPr>
              <a:t>softmax</a:t>
            </a:r>
            <a:r>
              <a:rPr lang="en-SG" dirty="0">
                <a:latin typeface="Arial" panose="020B0604020202020204" pitchFamily="34" charset="0"/>
                <a:ea typeface="DengXian" panose="02010600030101010101" pitchFamily="2" charset="-122"/>
                <a:cs typeface="Arial" panose="020B0604020202020204" pitchFamily="34" charset="0"/>
              </a:rPr>
              <a:t>-margin segmental </a:t>
            </a:r>
            <a:r>
              <a:rPr lang="en-SG" dirty="0" err="1">
                <a:latin typeface="Arial" panose="020B0604020202020204" pitchFamily="34" charset="0"/>
                <a:ea typeface="DengXian" panose="02010600030101010101" pitchFamily="2" charset="-122"/>
                <a:cs typeface="Arial" panose="020B0604020202020204" pitchFamily="34" charset="0"/>
              </a:rPr>
              <a:t>BiLSTMs</a:t>
            </a:r>
            <a:r>
              <a:rPr lang="en-SG" dirty="0">
                <a:latin typeface="Arial" panose="020B0604020202020204" pitchFamily="34" charset="0"/>
                <a:ea typeface="DengXian" panose="02010600030101010101" pitchFamily="2" charset="-122"/>
                <a:cs typeface="Arial" panose="020B0604020202020204" pitchFamily="34" charset="0"/>
              </a:rPr>
              <a:t>.</a:t>
            </a:r>
          </a:p>
          <a:p>
            <a:r>
              <a:rPr lang="en-SG" dirty="0">
                <a:latin typeface="Arial" panose="020B0604020202020204" pitchFamily="34" charset="0"/>
                <a:ea typeface="DengXian" panose="02010600030101010101" pitchFamily="2" charset="-122"/>
                <a:cs typeface="Arial" panose="020B0604020202020204" pitchFamily="34" charset="0"/>
              </a:rPr>
              <a:t>Stepwise approach that uses outputs from the previous step as inputs, in the following order:</a:t>
            </a:r>
          </a:p>
          <a:p>
            <a:pPr marL="685798" lvl="1" indent="-342900">
              <a:buFont typeface="+mj-lt"/>
              <a:buAutoNum type="arabicPeriod"/>
            </a:pPr>
            <a:r>
              <a:rPr lang="en-SG" dirty="0">
                <a:latin typeface="Arial" panose="020B0604020202020204" pitchFamily="34" charset="0"/>
                <a:ea typeface="DengXian" panose="02010600030101010101" pitchFamily="2" charset="-122"/>
                <a:cs typeface="Arial" panose="020B0604020202020204" pitchFamily="34" charset="0"/>
              </a:rPr>
              <a:t>Targets</a:t>
            </a:r>
          </a:p>
          <a:p>
            <a:pPr marL="685798" lvl="1" indent="-342900">
              <a:buFont typeface="+mj-lt"/>
              <a:buAutoNum type="arabicPeriod"/>
            </a:pPr>
            <a:r>
              <a:rPr lang="en-SG" dirty="0">
                <a:latin typeface="Arial" panose="020B0604020202020204" pitchFamily="34" charset="0"/>
                <a:ea typeface="DengXian" panose="02010600030101010101" pitchFamily="2" charset="-122"/>
                <a:cs typeface="Arial" panose="020B0604020202020204" pitchFamily="34" charset="0"/>
              </a:rPr>
              <a:t>Frames</a:t>
            </a:r>
          </a:p>
          <a:p>
            <a:pPr marL="685798" lvl="1" indent="-342900">
              <a:buFont typeface="+mj-lt"/>
              <a:buAutoNum type="arabicPeriod"/>
            </a:pPr>
            <a:r>
              <a:rPr lang="en-SG" dirty="0">
                <a:latin typeface="Arial" panose="020B0604020202020204" pitchFamily="34" charset="0"/>
                <a:ea typeface="DengXian" panose="02010600030101010101" pitchFamily="2" charset="-122"/>
                <a:cs typeface="Arial" panose="020B0604020202020204" pitchFamily="34" charset="0"/>
              </a:rPr>
              <a:t>Arguments</a:t>
            </a:r>
          </a:p>
          <a:p>
            <a:pPr marL="0" indent="0">
              <a:buNone/>
            </a:pPr>
            <a:endParaRPr lang="en-SG" dirty="0"/>
          </a:p>
        </p:txBody>
      </p:sp>
      <p:pic>
        <p:nvPicPr>
          <p:cNvPr id="12" name="Picture 11">
            <a:extLst>
              <a:ext uri="{FF2B5EF4-FFF2-40B4-BE49-F238E27FC236}">
                <a16:creationId xmlns:a16="http://schemas.microsoft.com/office/drawing/2014/main" id="{CE50EA69-80A3-13BC-729A-D6C81720410A}"/>
              </a:ext>
            </a:extLst>
          </p:cNvPr>
          <p:cNvPicPr>
            <a:picLocks noChangeAspect="1"/>
          </p:cNvPicPr>
          <p:nvPr/>
        </p:nvPicPr>
        <p:blipFill>
          <a:blip r:embed="rId3"/>
          <a:stretch>
            <a:fillRect/>
          </a:stretch>
        </p:blipFill>
        <p:spPr>
          <a:xfrm>
            <a:off x="3150231" y="2822841"/>
            <a:ext cx="5234473" cy="1792577"/>
          </a:xfrm>
          <a:prstGeom prst="rect">
            <a:avLst/>
          </a:prstGeom>
        </p:spPr>
      </p:pic>
    </p:spTree>
    <p:extLst>
      <p:ext uri="{BB962C8B-B14F-4D97-AF65-F5344CB8AC3E}">
        <p14:creationId xmlns:p14="http://schemas.microsoft.com/office/powerpoint/2010/main" val="1830032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b="1" dirty="0"/>
              <a:t>NLP Tools</a:t>
            </a:r>
          </a:p>
        </p:txBody>
      </p:sp>
      <p:sp>
        <p:nvSpPr>
          <p:cNvPr id="4" name="Title 1"/>
          <p:cNvSpPr txBox="1">
            <a:spLocks/>
          </p:cNvSpPr>
          <p:nvPr/>
        </p:nvSpPr>
        <p:spPr>
          <a:xfrm>
            <a:off x="51655" y="273845"/>
            <a:ext cx="576995"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rgbClr val="004282"/>
                </a:solidFill>
                <a:latin typeface="Arial" charset="0"/>
                <a:ea typeface="Arial" charset="0"/>
                <a:cs typeface="Arial" charset="0"/>
              </a:defRPr>
            </a:lvl1pPr>
          </a:lstStyle>
          <a:p>
            <a:endParaRPr lang="en-GB" sz="2100" b="1" dirty="0">
              <a:solidFill>
                <a:schemeClr val="bg1"/>
              </a:solidFill>
            </a:endParaRPr>
          </a:p>
        </p:txBody>
      </p:sp>
      <p:sp>
        <p:nvSpPr>
          <p:cNvPr id="5" name="TextBox 4">
            <a:extLst>
              <a:ext uri="{FF2B5EF4-FFF2-40B4-BE49-F238E27FC236}">
                <a16:creationId xmlns:a16="http://schemas.microsoft.com/office/drawing/2014/main" id="{F8B802DB-E480-4319-8E9E-CCC64A41EA2B}"/>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METHODOLOGY -  NLP TOOLS</a:t>
            </a:r>
            <a:endParaRPr lang="en-SG" dirty="0">
              <a:solidFill>
                <a:schemeClr val="tx1">
                  <a:lumMod val="85000"/>
                  <a:lumOff val="15000"/>
                </a:schemeClr>
              </a:solidFill>
            </a:endParaRPr>
          </a:p>
        </p:txBody>
      </p:sp>
      <p:sp>
        <p:nvSpPr>
          <p:cNvPr id="6" name="Content Placeholder 2">
            <a:extLst>
              <a:ext uri="{FF2B5EF4-FFF2-40B4-BE49-F238E27FC236}">
                <a16:creationId xmlns:a16="http://schemas.microsoft.com/office/drawing/2014/main" id="{95CB7D74-EACF-4F26-B0F7-CB1D20988E4C}"/>
              </a:ext>
            </a:extLst>
          </p:cNvPr>
          <p:cNvSpPr>
            <a:spLocks noGrp="1"/>
          </p:cNvSpPr>
          <p:nvPr>
            <p:ph idx="1"/>
          </p:nvPr>
        </p:nvSpPr>
        <p:spPr>
          <a:xfrm>
            <a:off x="628651" y="1369219"/>
            <a:ext cx="7886700" cy="3263504"/>
          </a:xfrm>
        </p:spPr>
        <p:txBody>
          <a:bodyPr>
            <a:normAutofit/>
          </a:bodyPr>
          <a:lstStyle/>
          <a:p>
            <a:pPr marL="457200" lvl="0" indent="-457200">
              <a:lnSpc>
                <a:spcPct val="105000"/>
              </a:lnSpc>
              <a:buFont typeface="+mj-lt"/>
              <a:buAutoNum type="arabicPeriod" startAt="5"/>
            </a:pPr>
            <a:r>
              <a:rPr lang="en-SG" dirty="0">
                <a:effectLst/>
                <a:latin typeface="Arial" panose="020B0604020202020204" pitchFamily="34" charset="0"/>
                <a:ea typeface="Times New Roman" panose="02020603050405020304" pitchFamily="18" charset="0"/>
                <a:cs typeface="Arial" panose="020B0604020202020204" pitchFamily="34" charset="0"/>
              </a:rPr>
              <a:t>Cause-Effect Argument Detection with adapted </a:t>
            </a:r>
            <a:r>
              <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3"/>
              </a:rPr>
              <a:t>CauseNet</a:t>
            </a:r>
            <a:endParaRPr lang="en-SG" dirty="0">
              <a:effectLst/>
              <a:latin typeface="Arial" panose="020B0604020202020204" pitchFamily="34" charset="0"/>
              <a:ea typeface="DengXian" panose="02010600030101010101" pitchFamily="2" charset="-122"/>
              <a:cs typeface="Arial" panose="020B0604020202020204" pitchFamily="34" charset="0"/>
            </a:endParaRPr>
          </a:p>
          <a:p>
            <a:pPr marL="0" lvl="0" indent="0">
              <a:lnSpc>
                <a:spcPct val="105000"/>
              </a:lnSpc>
              <a:buNone/>
            </a:pPr>
            <a:endParaRPr lang="en-SG" dirty="0">
              <a:effectLst/>
              <a:latin typeface="Arial" panose="020B0604020202020204" pitchFamily="34" charset="0"/>
              <a:ea typeface="DengXian" panose="02010600030101010101" pitchFamily="2" charset="-122"/>
              <a:cs typeface="Arial" panose="020B0604020202020204" pitchFamily="34" charset="0"/>
            </a:endParaRPr>
          </a:p>
        </p:txBody>
      </p:sp>
      <p:sp>
        <p:nvSpPr>
          <p:cNvPr id="3" name="TextBox 2">
            <a:extLst>
              <a:ext uri="{FF2B5EF4-FFF2-40B4-BE49-F238E27FC236}">
                <a16:creationId xmlns:a16="http://schemas.microsoft.com/office/drawing/2014/main" id="{EE4A158F-0DBA-3B27-92E0-7D8EC46018E0}"/>
              </a:ext>
            </a:extLst>
          </p:cNvPr>
          <p:cNvSpPr txBox="1"/>
          <p:nvPr/>
        </p:nvSpPr>
        <p:spPr>
          <a:xfrm>
            <a:off x="1177405" y="2047400"/>
            <a:ext cx="6789190" cy="2862322"/>
          </a:xfrm>
          <a:prstGeom prst="rect">
            <a:avLst/>
          </a:prstGeom>
          <a:noFill/>
        </p:spPr>
        <p:txBody>
          <a:bodyPr wrap="square">
            <a:spAutoFit/>
          </a:bodyPr>
          <a:lstStyle/>
          <a:p>
            <a:r>
              <a:rPr lang="en-SG" b="1" u="sng" dirty="0"/>
              <a:t>Example Sentence</a:t>
            </a:r>
            <a:endParaRPr lang="en-US" dirty="0"/>
          </a:p>
          <a:p>
            <a:r>
              <a:rPr lang="en-US" dirty="0"/>
              <a:t>This cuts both ways – investments now will lead to more green jobs in the coming years .</a:t>
            </a:r>
            <a:endParaRPr lang="en-US" i="1" dirty="0">
              <a:highlight>
                <a:srgbClr val="B1DDAF"/>
              </a:highlight>
            </a:endParaRPr>
          </a:p>
          <a:p>
            <a:endParaRPr lang="en-US" dirty="0"/>
          </a:p>
          <a:p>
            <a:r>
              <a:rPr lang="en-US" b="1" u="sng" dirty="0"/>
              <a:t>Patterns Detected</a:t>
            </a:r>
          </a:p>
          <a:p>
            <a:pPr marL="400050" indent="-400050">
              <a:buFont typeface="+mj-lt"/>
              <a:buAutoNum type="romanUcPeriod"/>
            </a:pPr>
            <a:r>
              <a:rPr lang="en-US" dirty="0"/>
              <a:t>[[cause]]/N +parataxis lead/VB +</a:t>
            </a:r>
            <a:r>
              <a:rPr lang="en-US" dirty="0" err="1"/>
              <a:t>nmod:to</a:t>
            </a:r>
            <a:r>
              <a:rPr lang="en-US" dirty="0"/>
              <a:t> [[effect]]/N</a:t>
            </a:r>
          </a:p>
          <a:p>
            <a:pPr marL="857198" lvl="1" indent="-400050">
              <a:buFont typeface="Arial" panose="020B0604020202020204" pitchFamily="34" charset="0"/>
              <a:buChar char="•"/>
            </a:pPr>
            <a:r>
              <a:rPr lang="en-US" dirty="0"/>
              <a:t>investments --&gt; jobs</a:t>
            </a:r>
          </a:p>
          <a:p>
            <a:pPr marL="400050" indent="-400050">
              <a:buFont typeface="+mj-lt"/>
              <a:buAutoNum type="romanUcPeriod"/>
            </a:pPr>
            <a:r>
              <a:rPr lang="en-US" dirty="0"/>
              <a:t>[[cause]]/N -</a:t>
            </a:r>
            <a:r>
              <a:rPr lang="en-US" dirty="0" err="1"/>
              <a:t>nmod:in</a:t>
            </a:r>
            <a:r>
              <a:rPr lang="en-US" dirty="0"/>
              <a:t> lead/VB +</a:t>
            </a:r>
            <a:r>
              <a:rPr lang="en-US" dirty="0" err="1"/>
              <a:t>nmod:to</a:t>
            </a:r>
            <a:r>
              <a:rPr lang="en-US" dirty="0"/>
              <a:t> [[effect]]/N</a:t>
            </a:r>
          </a:p>
          <a:p>
            <a:pPr marL="857198" lvl="1" indent="-400050">
              <a:buFont typeface="Arial" panose="020B0604020202020204" pitchFamily="34" charset="0"/>
              <a:buChar char="•"/>
            </a:pPr>
            <a:r>
              <a:rPr lang="en-US" dirty="0"/>
              <a:t>years --&gt; jobs</a:t>
            </a:r>
          </a:p>
          <a:p>
            <a:pPr marL="400050" indent="-400050">
              <a:buFont typeface="+mj-lt"/>
              <a:buAutoNum type="romanUcPeriod"/>
            </a:pPr>
            <a:endParaRPr lang="en-US" dirty="0"/>
          </a:p>
        </p:txBody>
      </p:sp>
    </p:spTree>
    <p:extLst>
      <p:ext uri="{BB962C8B-B14F-4D97-AF65-F5344CB8AC3E}">
        <p14:creationId xmlns:p14="http://schemas.microsoft.com/office/powerpoint/2010/main" val="1223081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16339</TotalTime>
  <Words>1700</Words>
  <Application>Microsoft Office PowerPoint</Application>
  <PresentationFormat>On-screen Show (16:9)</PresentationFormat>
  <Paragraphs>170</Paragraphs>
  <Slides>16</Slides>
  <Notes>14</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-apple-system</vt:lpstr>
      <vt:lpstr>Batang</vt:lpstr>
      <vt:lpstr>Arial</vt:lpstr>
      <vt:lpstr>Calibri</vt:lpstr>
      <vt:lpstr>Wingdings</vt:lpstr>
      <vt:lpstr>Office Theme</vt:lpstr>
      <vt:lpstr>Extracting Causal Relations from  Electronics &amp; Supply Chain News</vt:lpstr>
      <vt:lpstr>We wish to build and investigate causal graphs for summarization and hypothesis generation.</vt:lpstr>
      <vt:lpstr>NLP Tools</vt:lpstr>
      <vt:lpstr>NLP Tools</vt:lpstr>
      <vt:lpstr>NLP Tools</vt:lpstr>
      <vt:lpstr>NLP Tools</vt:lpstr>
      <vt:lpstr>NLP Tools</vt:lpstr>
      <vt:lpstr>NLP Tools</vt:lpstr>
      <vt:lpstr>NLP Tools</vt:lpstr>
      <vt:lpstr>NLP Tools</vt:lpstr>
      <vt:lpstr>NLP Tools</vt:lpstr>
      <vt:lpstr>Discussion</vt:lpstr>
      <vt:lpstr>PowerPoint Presentation</vt:lpstr>
      <vt:lpstr>The Steps</vt:lpstr>
      <vt:lpstr>Where I am at now…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Fiona TAN</dc:creator>
  <cp:lastModifiedBy>Fiona Tan</cp:lastModifiedBy>
  <cp:revision>400</cp:revision>
  <cp:lastPrinted>2021-06-24T08:21:19Z</cp:lastPrinted>
  <dcterms:created xsi:type="dcterms:W3CDTF">2018-08-16T03:57:50Z</dcterms:created>
  <dcterms:modified xsi:type="dcterms:W3CDTF">2023-01-19T13:53:40Z</dcterms:modified>
</cp:coreProperties>
</file>