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417" r:id="rId3"/>
    <p:sldId id="413" r:id="rId4"/>
    <p:sldId id="416" r:id="rId5"/>
    <p:sldId id="415" r:id="rId6"/>
    <p:sldId id="400" r:id="rId7"/>
    <p:sldId id="412" r:id="rId8"/>
    <p:sldId id="414" r:id="rId9"/>
    <p:sldId id="388" r:id="rId10"/>
    <p:sldId id="281" r:id="rId11"/>
  </p:sldIdLst>
  <p:sldSz cx="9144000" cy="5143500" type="screen16x9"/>
  <p:notesSz cx="10234613" cy="14662150"/>
  <p:defaultTextStyle>
    <a:defPPr>
      <a:defRPr lang="en-US"/>
    </a:defPPr>
    <a:lvl1pPr marL="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5ACA5B-DAE1-4503-84A5-51D01CD7F70F}">
          <p14:sldIdLst>
            <p14:sldId id="256"/>
            <p14:sldId id="417"/>
            <p14:sldId id="413"/>
            <p14:sldId id="416"/>
            <p14:sldId id="415"/>
            <p14:sldId id="400"/>
            <p14:sldId id="412"/>
            <p14:sldId id="414"/>
            <p14:sldId id="388"/>
          </p14:sldIdLst>
        </p14:section>
        <p14:section name="template" id="{76135CD9-06F6-4FC3-90C8-7CE64098C711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ED7F0D"/>
    <a:srgbClr val="B1DDAF"/>
    <a:srgbClr val="FFF2CC"/>
    <a:srgbClr val="F5C2C2"/>
    <a:srgbClr val="FBE5D6"/>
    <a:srgbClr val="4472C4"/>
    <a:srgbClr val="006DB7"/>
    <a:srgbClr val="006DC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0328" autoAdjust="0"/>
  </p:normalViewPr>
  <p:slideViewPr>
    <p:cSldViewPr snapToGrid="0" snapToObjects="1">
      <p:cViewPr varScale="1">
        <p:scale>
          <a:sx n="84" d="100"/>
          <a:sy n="84" d="100"/>
        </p:scale>
        <p:origin x="145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6B042C-875E-4FE1-860A-13516284C6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5" y="5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9F62F-F458-4CEA-B5C0-8CE56EDDED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2" y="5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/>
          <a:lstStyle>
            <a:lvl1pPr algn="r">
              <a:defRPr sz="2000"/>
            </a:lvl1pPr>
          </a:lstStyle>
          <a:p>
            <a:fld id="{E238A188-91A2-4E01-9E96-2F1FEC9A01E6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4453C-25FB-449C-B5A1-21A94DE332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5" y="13927569"/>
            <a:ext cx="4434619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85B2-F601-421F-A633-2D022E1E37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2" y="13927569"/>
            <a:ext cx="4434615" cy="734584"/>
          </a:xfrm>
          <a:prstGeom prst="rect">
            <a:avLst/>
          </a:prstGeom>
        </p:spPr>
        <p:txBody>
          <a:bodyPr vert="horz" lIns="130144" tIns="65074" rIns="130144" bIns="65074" rtlCol="0" anchor="b"/>
          <a:lstStyle>
            <a:lvl1pPr algn="r">
              <a:defRPr sz="2000"/>
            </a:lvl1pPr>
          </a:lstStyle>
          <a:p>
            <a:fld id="{782C6BD7-FA3C-4F30-9EFF-4ACF7C15B01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6057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2"/>
            <a:ext cx="4434999" cy="735654"/>
          </a:xfrm>
          <a:prstGeom prst="rect">
            <a:avLst/>
          </a:prstGeom>
        </p:spPr>
        <p:txBody>
          <a:bodyPr vert="horz" lIns="141015" tIns="70506" rIns="141015" bIns="70506" rtlCol="0"/>
          <a:lstStyle>
            <a:lvl1pPr algn="r">
              <a:defRPr sz="2000"/>
            </a:lvl1pPr>
          </a:lstStyle>
          <a:p>
            <a:fld id="{44337A42-5D34-4F72-8CA3-09580D9F2949}" type="datetimeFigureOut">
              <a:rPr lang="en-SG" smtClean="0"/>
              <a:t>6/4/2023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831975"/>
            <a:ext cx="8799513" cy="494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41015" tIns="70506" rIns="141015" bIns="70506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7" y="7056163"/>
            <a:ext cx="8187687" cy="5773222"/>
          </a:xfrm>
          <a:prstGeom prst="rect">
            <a:avLst/>
          </a:prstGeom>
        </p:spPr>
        <p:txBody>
          <a:bodyPr vert="horz" lIns="141015" tIns="70506" rIns="141015" bIns="7050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l">
              <a:defRPr sz="20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13926503"/>
            <a:ext cx="4434999" cy="735653"/>
          </a:xfrm>
          <a:prstGeom prst="rect">
            <a:avLst/>
          </a:prstGeom>
        </p:spPr>
        <p:txBody>
          <a:bodyPr vert="horz" lIns="141015" tIns="70506" rIns="141015" bIns="70506" rtlCol="0" anchor="b"/>
          <a:lstStyle>
            <a:lvl1pPr algn="r">
              <a:defRPr sz="2000"/>
            </a:lvl1pPr>
          </a:lstStyle>
          <a:p>
            <a:fld id="{BB238EFF-FC20-425D-BDF4-B4336E5AC6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626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To extract the hidden pattern in data to understand the interrelation between factors—in future to establish causality</a:t>
            </a:r>
          </a:p>
        </p:txBody>
      </p:sp>
    </p:spTree>
    <p:extLst>
      <p:ext uri="{BB962C8B-B14F-4D97-AF65-F5344CB8AC3E}">
        <p14:creationId xmlns:p14="http://schemas.microsoft.com/office/powerpoint/2010/main" val="370247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SG" dirty="0"/>
              <a:t>"D:\66 CausalMap\</a:t>
            </a:r>
            <a:r>
              <a:rPr lang="en-SG" dirty="0" err="1"/>
              <a:t>Panasonic_Electronic_KG</a:t>
            </a:r>
            <a:r>
              <a:rPr lang="en-SG" dirty="0"/>
              <a:t>\Panasonic_Timeline.xlsx"</a:t>
            </a:r>
          </a:p>
        </p:txBody>
      </p:sp>
    </p:spTree>
    <p:extLst>
      <p:ext uri="{BB962C8B-B14F-4D97-AF65-F5344CB8AC3E}">
        <p14:creationId xmlns:p14="http://schemas.microsoft.com/office/powerpoint/2010/main" val="34272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Should we continue to do these? In anticipation of resubmission/ another paper. </a:t>
            </a:r>
            <a:r>
              <a:rPr lang="en-SG" dirty="0" err="1"/>
              <a:t>Esp</a:t>
            </a:r>
            <a:r>
              <a:rPr lang="en-SG" dirty="0"/>
              <a:t> since B, we found we needed much more data.</a:t>
            </a:r>
          </a:p>
          <a:p>
            <a:r>
              <a:rPr lang="en-SG" dirty="0"/>
              <a:t>Alternatively, can we brainstorm on how to do #A2 and #B2? Can we integrate into the deployment? Users click TICK / </a:t>
            </a:r>
            <a:r>
              <a:rPr lang="en-SG"/>
              <a:t>CROSS directly?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6316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https://huggingface.co/cristian-popa/bart-tl-ng</a:t>
            </a:r>
          </a:p>
          <a:p>
            <a:r>
              <a:rPr lang="en-SG" dirty="0"/>
              <a:t>https://aclanthology.org/2021.eacl-main.121.pdf</a:t>
            </a:r>
          </a:p>
        </p:txBody>
      </p:sp>
    </p:spTree>
    <p:extLst>
      <p:ext uri="{BB962C8B-B14F-4D97-AF65-F5344CB8AC3E}">
        <p14:creationId xmlns:p14="http://schemas.microsoft.com/office/powerpoint/2010/main" val="425207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Review/ Summary Slide</a:t>
            </a:r>
          </a:p>
        </p:txBody>
      </p:sp>
    </p:spTree>
    <p:extLst>
      <p:ext uri="{BB962C8B-B14F-4D97-AF65-F5344CB8AC3E}">
        <p14:creationId xmlns:p14="http://schemas.microsoft.com/office/powerpoint/2010/main" val="53127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831975"/>
            <a:ext cx="8799513" cy="494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02014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476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3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74616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1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9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8" indent="0">
              <a:buNone/>
              <a:defRPr sz="1500" b="1"/>
            </a:lvl2pPr>
            <a:lvl3pPr marL="685796" indent="0">
              <a:buNone/>
              <a:defRPr sz="1350" b="1"/>
            </a:lvl3pPr>
            <a:lvl4pPr marL="1028694" indent="0">
              <a:buNone/>
              <a:defRPr sz="1200" b="1"/>
            </a:lvl4pPr>
            <a:lvl5pPr marL="1371592" indent="0">
              <a:buNone/>
              <a:defRPr sz="1200" b="1"/>
            </a:lvl5pPr>
            <a:lvl6pPr marL="1714490" indent="0">
              <a:buNone/>
              <a:defRPr sz="1200" b="1"/>
            </a:lvl6pPr>
            <a:lvl7pPr marL="2057388" indent="0">
              <a:buNone/>
              <a:defRPr sz="1200" b="1"/>
            </a:lvl7pPr>
            <a:lvl8pPr marL="2400286" indent="0">
              <a:buNone/>
              <a:defRPr sz="1200" b="1"/>
            </a:lvl8pPr>
            <a:lvl9pPr marL="274318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8" indent="0">
              <a:buNone/>
              <a:defRPr sz="2100"/>
            </a:lvl2pPr>
            <a:lvl3pPr marL="685796" indent="0">
              <a:buNone/>
              <a:defRPr sz="1800"/>
            </a:lvl3pPr>
            <a:lvl4pPr marL="1028694" indent="0">
              <a:buNone/>
              <a:defRPr sz="1500"/>
            </a:lvl4pPr>
            <a:lvl5pPr marL="1371592" indent="0">
              <a:buNone/>
              <a:defRPr sz="1500"/>
            </a:lvl5pPr>
            <a:lvl6pPr marL="1714490" indent="0">
              <a:buNone/>
              <a:defRPr sz="1500"/>
            </a:lvl6pPr>
            <a:lvl7pPr marL="2057388" indent="0">
              <a:buNone/>
              <a:defRPr sz="1500"/>
            </a:lvl7pPr>
            <a:lvl8pPr marL="2400286" indent="0">
              <a:buNone/>
              <a:defRPr sz="1500"/>
            </a:lvl8pPr>
            <a:lvl9pPr marL="2743185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8" indent="0">
              <a:buNone/>
              <a:defRPr sz="1050"/>
            </a:lvl2pPr>
            <a:lvl3pPr marL="685796" indent="0">
              <a:buNone/>
              <a:defRPr sz="900"/>
            </a:lvl3pPr>
            <a:lvl4pPr marL="1028694" indent="0">
              <a:buNone/>
              <a:defRPr sz="750"/>
            </a:lvl4pPr>
            <a:lvl5pPr marL="1371592" indent="0">
              <a:buNone/>
              <a:defRPr sz="750"/>
            </a:lvl5pPr>
            <a:lvl6pPr marL="1714490" indent="0">
              <a:buNone/>
              <a:defRPr sz="750"/>
            </a:lvl6pPr>
            <a:lvl7pPr marL="2057388" indent="0">
              <a:buNone/>
              <a:defRPr sz="750"/>
            </a:lvl7pPr>
            <a:lvl8pPr marL="2400286" indent="0">
              <a:buNone/>
              <a:defRPr sz="750"/>
            </a:lvl8pPr>
            <a:lvl9pPr marL="274318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1" y="4767264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0021" y="4820594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defRPr/>
            </a:pPr>
            <a:r>
              <a:rPr lang="en-US" altLang="en-US" sz="525" dirty="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49" indent="-171449" algn="l" defTabSz="6857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4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4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4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41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39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raBle/python-sutime" TargetMode="External"/><Relationship Id="rId4" Type="http://schemas.openxmlformats.org/officeDocument/2006/relationships/hyperlink" Target="https://nlp.stanford.edu/software/sutime.s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zhongxiaoshi/syn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HU-KEG/MAVEN-E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7" y="1347684"/>
            <a:ext cx="8006604" cy="1241822"/>
          </a:xfrm>
        </p:spPr>
        <p:txBody>
          <a:bodyPr anchor="t">
            <a:noAutofit/>
          </a:bodyPr>
          <a:lstStyle/>
          <a:p>
            <a:r>
              <a:rPr lang="en-US" sz="2400" b="1" dirty="0"/>
              <a:t>Extracting Causal Relations from </a:t>
            </a:r>
            <a:br>
              <a:rPr lang="en-US" sz="2400" b="1" dirty="0"/>
            </a:br>
            <a:r>
              <a:rPr lang="en-US" sz="2400" b="1" dirty="0"/>
              <a:t>Electronics &amp; Supply Chain News</a:t>
            </a: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19"/>
            <a:ext cx="7291612" cy="1696953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Fiona Anting Tan</a:t>
            </a:r>
            <a:br>
              <a:rPr lang="en-US" altLang="en-US" sz="1600" dirty="0"/>
            </a:br>
            <a:r>
              <a:rPr lang="en-US" altLang="en-US" sz="1600" dirty="0"/>
              <a:t>Institute of Data Science</a:t>
            </a:r>
            <a:br>
              <a:rPr lang="en-US" altLang="en-US" sz="1600" dirty="0"/>
            </a:br>
            <a:r>
              <a:rPr lang="en-US" altLang="en-US" sz="1600" dirty="0"/>
              <a:t>National University of Singapore, Singapore</a:t>
            </a:r>
            <a:br>
              <a:rPr lang="en-US" altLang="en-US" sz="1600" dirty="0"/>
            </a:br>
            <a:r>
              <a:rPr lang="en-GB" sz="1600" dirty="0">
                <a:latin typeface="Batang" panose="020B0503020000020004" pitchFamily="18" charset="-127"/>
                <a:ea typeface="Batang" panose="020B0503020000020004" pitchFamily="18" charset="-127"/>
              </a:rPr>
              <a:t>tan.f@u.nus.edu</a:t>
            </a:r>
          </a:p>
          <a:p>
            <a:endParaRPr lang="en-GB" sz="1600" dirty="0">
              <a:latin typeface="Batang" panose="020B0503020000020004" pitchFamily="18" charset="-127"/>
              <a:ea typeface="Batang" panose="020B0503020000020004" pitchFamily="18" charset="-127"/>
            </a:endParaRPr>
          </a:p>
          <a:p>
            <a:r>
              <a:rPr lang="en-GB" sz="1600" dirty="0"/>
              <a:t>6</a:t>
            </a:r>
            <a:r>
              <a:rPr lang="en-GB" sz="1600" baseline="30000" dirty="0"/>
              <a:t>th</a:t>
            </a:r>
            <a:r>
              <a:rPr lang="en-GB" sz="1600" dirty="0"/>
              <a:t> Apr 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sz="2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802DB-E480-4319-8E9E-CCC64A41EA2B}"/>
              </a:ext>
            </a:extLst>
          </p:cNvPr>
          <p:cNvSpPr txBox="1"/>
          <p:nvPr/>
        </p:nvSpPr>
        <p:spPr>
          <a:xfrm>
            <a:off x="51655" y="142264"/>
            <a:ext cx="6040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B7D74-EACF-4F26-B0F7-CB1D2098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263504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72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44F8-4CA5-4D75-F72F-14B56915B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7066-AC2E-8FDD-80A4-E33EC26A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Temporal Extraction – Literature Review</a:t>
            </a:r>
          </a:p>
          <a:p>
            <a:r>
              <a:rPr lang="en-SG" dirty="0"/>
              <a:t>Timeline</a:t>
            </a:r>
          </a:p>
          <a:p>
            <a:r>
              <a:rPr lang="en-SG" dirty="0"/>
              <a:t>Other Topics</a:t>
            </a:r>
          </a:p>
        </p:txBody>
      </p:sp>
    </p:spTree>
    <p:extLst>
      <p:ext uri="{BB962C8B-B14F-4D97-AF65-F5344CB8AC3E}">
        <p14:creationId xmlns:p14="http://schemas.microsoft.com/office/powerpoint/2010/main" val="392840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BFCBAC8-4363-8747-A37D-7F9CB6B9F4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20"/>
          <a:stretch/>
        </p:blipFill>
        <p:spPr>
          <a:xfrm>
            <a:off x="932688" y="3028836"/>
            <a:ext cx="4351491" cy="124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 –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4812029" cy="1659617"/>
          </a:xfrm>
        </p:spPr>
        <p:txBody>
          <a:bodyPr>
            <a:normAutofit fontScale="92500" lnSpcReduction="10000"/>
          </a:bodyPr>
          <a:lstStyle/>
          <a:p>
            <a:r>
              <a:rPr lang="en-SG" dirty="0" err="1"/>
              <a:t>SUTime</a:t>
            </a:r>
            <a:r>
              <a:rPr lang="en-SG" dirty="0"/>
              <a:t> (Chang and Manning, 2012 &amp; 2013)</a:t>
            </a:r>
          </a:p>
          <a:p>
            <a:pPr lvl="1"/>
            <a:r>
              <a:rPr lang="en-US" dirty="0"/>
              <a:t>Library for recognizing and normalizing time expressions</a:t>
            </a:r>
          </a:p>
          <a:p>
            <a:pPr lvl="1"/>
            <a:r>
              <a:rPr lang="en-US" dirty="0"/>
              <a:t>Output: TIMEX3 for type and value</a:t>
            </a:r>
          </a:p>
          <a:p>
            <a:pPr lvl="1"/>
            <a:r>
              <a:rPr lang="en-US" dirty="0"/>
              <a:t>Data: TempEval-2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D06F2-1A57-E473-F9BD-EDCDCDE8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39" y="1368916"/>
            <a:ext cx="2506404" cy="366217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BDEF987-7EFC-8417-281D-69F030267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608" y="340043"/>
            <a:ext cx="170992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  <a:t>Input Text: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  <a:t>“I need a desk for tomorrow from 2pm to 3pm”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50525" y="4524601"/>
            <a:ext cx="523365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4"/>
              </a:rPr>
              <a:t>https://nlp.stanford.edu/software/sutime.shtml</a:t>
            </a:r>
            <a:endParaRPr lang="en-SG" sz="1200" dirty="0"/>
          </a:p>
          <a:p>
            <a:pPr lvl="1"/>
            <a:r>
              <a:rPr lang="en-SG" sz="1200" dirty="0">
                <a:hlinkClick r:id="rId5"/>
              </a:rPr>
              <a:t>https://github.com/FraBle/python-sutime</a:t>
            </a:r>
            <a:endParaRPr lang="en-SG" sz="1200" dirty="0"/>
          </a:p>
          <a:p>
            <a:pPr lvl="1"/>
            <a:endParaRPr lang="en-SG" sz="1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C942607-707C-BF38-B019-0382B4448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680" y="1094095"/>
            <a:ext cx="170992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ui-monospace"/>
                <a:cs typeface="Arial" panose="020B0604020202020204" pitchFamily="34" charset="0"/>
              </a:rPr>
              <a:t>Output: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FC55BF-529F-E4F5-5316-76F059ADB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29"/>
          <a:stretch/>
        </p:blipFill>
        <p:spPr>
          <a:xfrm>
            <a:off x="932688" y="4297603"/>
            <a:ext cx="4277722" cy="2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 –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3395925" cy="1620869"/>
          </a:xfrm>
        </p:spPr>
        <p:txBody>
          <a:bodyPr>
            <a:normAutofit fontScale="85000" lnSpcReduction="10000"/>
          </a:bodyPr>
          <a:lstStyle/>
          <a:p>
            <a:r>
              <a:rPr lang="en-SG" dirty="0" err="1"/>
              <a:t>SynTime</a:t>
            </a:r>
            <a:r>
              <a:rPr lang="en-SG" dirty="0"/>
              <a:t> (Zhong et al., 2017)</a:t>
            </a:r>
          </a:p>
          <a:p>
            <a:pPr lvl="1"/>
            <a:r>
              <a:rPr lang="en-US" dirty="0"/>
              <a:t>Code for recognizing time expressions</a:t>
            </a:r>
          </a:p>
          <a:p>
            <a:pPr lvl="1"/>
            <a:r>
              <a:rPr lang="en-US" dirty="0"/>
              <a:t>Output: </a:t>
            </a:r>
            <a:r>
              <a:rPr lang="en-SG" dirty="0"/>
              <a:t>Time Token, Modifier, Numeral</a:t>
            </a:r>
          </a:p>
          <a:p>
            <a:pPr lvl="1"/>
            <a:r>
              <a:rPr lang="en-SG" dirty="0"/>
              <a:t>Data: Timebank, </a:t>
            </a:r>
            <a:r>
              <a:rPr lang="en-SG" dirty="0" err="1"/>
              <a:t>Gigaword</a:t>
            </a:r>
            <a:r>
              <a:rPr lang="en-SG" dirty="0"/>
              <a:t>, </a:t>
            </a:r>
            <a:r>
              <a:rPr lang="en-SG" dirty="0" err="1"/>
              <a:t>WikiWars</a:t>
            </a:r>
            <a:r>
              <a:rPr lang="en-SG" dirty="0"/>
              <a:t>, Tweets</a:t>
            </a:r>
          </a:p>
          <a:p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50525" y="4545343"/>
            <a:ext cx="5233654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2"/>
              </a:rPr>
              <a:t>https://github.com/zhongxiaoshi/syntime</a:t>
            </a:r>
            <a:endParaRPr lang="en-SG" sz="1200" dirty="0"/>
          </a:p>
          <a:p>
            <a:pPr lvl="1"/>
            <a:endParaRPr lang="en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C7041-3059-C40E-8EA1-4D315C606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66"/>
          <a:stretch/>
        </p:blipFill>
        <p:spPr>
          <a:xfrm>
            <a:off x="468023" y="3100149"/>
            <a:ext cx="3395925" cy="125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1401B-11D1-952E-CFD6-53B0E6013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79913" y="2485668"/>
            <a:ext cx="3303842" cy="12598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4B3F3-2DDE-D974-EA01-153B996BC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714" y="1690925"/>
            <a:ext cx="5054389" cy="29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68B2-48BD-8D87-4D83-57424F3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Temporal Extraction –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9FA-1883-B898-B666-85FD020B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5296661" cy="2672429"/>
          </a:xfrm>
        </p:spPr>
        <p:txBody>
          <a:bodyPr>
            <a:normAutofit/>
          </a:bodyPr>
          <a:lstStyle/>
          <a:p>
            <a:r>
              <a:rPr lang="en-SG" dirty="0"/>
              <a:t>MAVEN-ERE (Wang et al., 2022)</a:t>
            </a:r>
          </a:p>
          <a:p>
            <a:pPr lvl="1"/>
            <a:r>
              <a:rPr lang="en-US" dirty="0"/>
              <a:t>Unified large-scale dataset for events relation extraction with baseline codes, data sizes: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B0278-34FE-22EC-ECAA-395FFE66C539}"/>
              </a:ext>
            </a:extLst>
          </p:cNvPr>
          <p:cNvSpPr txBox="1"/>
          <p:nvPr/>
        </p:nvSpPr>
        <p:spPr>
          <a:xfrm>
            <a:off x="50525" y="4379976"/>
            <a:ext cx="286641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SG" sz="1200" dirty="0">
                <a:hlinkClick r:id="rId2"/>
              </a:rPr>
              <a:t>https://github.com/THU-KEG/MAVEN-ERE</a:t>
            </a:r>
            <a:endParaRPr lang="en-SG" sz="1200" dirty="0"/>
          </a:p>
          <a:p>
            <a:pPr lvl="1"/>
            <a:endParaRPr lang="en-SG" sz="1200" dirty="0"/>
          </a:p>
          <a:p>
            <a:pPr lvl="1"/>
            <a:endParaRPr lang="en-SG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21596A-85CB-62EA-F097-3D0A6F1FD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47"/>
          <a:stretch/>
        </p:blipFill>
        <p:spPr bwMode="auto">
          <a:xfrm>
            <a:off x="6288024" y="948038"/>
            <a:ext cx="2336292" cy="19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795432D-697E-F2C3-D10B-533DCCBDB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1"/>
          <a:stretch/>
        </p:blipFill>
        <p:spPr bwMode="auto">
          <a:xfrm>
            <a:off x="3136392" y="2893969"/>
            <a:ext cx="5487924" cy="197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4541AA-5EA4-F3F5-8642-65B1171ACBF2}"/>
              </a:ext>
            </a:extLst>
          </p:cNvPr>
          <p:cNvSpPr txBox="1">
            <a:spLocks/>
          </p:cNvSpPr>
          <p:nvPr/>
        </p:nvSpPr>
        <p:spPr>
          <a:xfrm>
            <a:off x="583693" y="2328186"/>
            <a:ext cx="2644139" cy="1814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49" indent="-171449" algn="l" defTabSz="68579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47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45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43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41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39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37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35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33" indent="-171449" algn="l" defTabSz="68579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103,193 coreference chains, </a:t>
            </a:r>
          </a:p>
          <a:p>
            <a:pPr lvl="2"/>
            <a:r>
              <a:rPr lang="en-US" dirty="0"/>
              <a:t>1,216,217 temporal relations, </a:t>
            </a:r>
          </a:p>
          <a:p>
            <a:pPr lvl="2"/>
            <a:r>
              <a:rPr lang="en-US" dirty="0"/>
              <a:t>15,841 subevent relations, </a:t>
            </a:r>
          </a:p>
          <a:p>
            <a:pPr lvl="2"/>
            <a:r>
              <a:rPr lang="en-US" dirty="0"/>
              <a:t>57,992 causal relations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836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43BEE-E0B0-2F59-CCC0-F35B526A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4741"/>
            <a:ext cx="9144000" cy="2854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410B8-6A5E-BC0C-2307-1B24FFE4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733A-6115-56A8-1BFB-0D785F8A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4053839"/>
            <a:ext cx="7886700" cy="578883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397A3-5119-6D84-9DCE-0A13CADC319A}"/>
              </a:ext>
            </a:extLst>
          </p:cNvPr>
          <p:cNvCxnSpPr>
            <a:cxnSpLocks/>
          </p:cNvCxnSpPr>
          <p:nvPr/>
        </p:nvCxnSpPr>
        <p:spPr>
          <a:xfrm flipH="1">
            <a:off x="2896108" y="3062224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B71B0-6072-0E91-B803-65F7AF23EE1D}"/>
              </a:ext>
            </a:extLst>
          </p:cNvPr>
          <p:cNvCxnSpPr>
            <a:cxnSpLocks/>
          </p:cNvCxnSpPr>
          <p:nvPr/>
        </p:nvCxnSpPr>
        <p:spPr>
          <a:xfrm flipH="1">
            <a:off x="2890520" y="2775712"/>
            <a:ext cx="315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14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99F0-F92B-37EA-2AB7-32C58185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B131-ACE8-283B-EA9A-E08065EE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7886700" cy="335518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SG" dirty="0"/>
              <a:t>For Extraction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>
                <a:highlight>
                  <a:srgbClr val="FFFF00"/>
                </a:highlight>
              </a:rPr>
              <a:t>Annotate 10 articles (from one topic) with Cause-Effect spans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Evaluate 100 extracted causal relations’ sanity (Labels: Pass/Fail)</a:t>
            </a:r>
          </a:p>
          <a:p>
            <a:pPr marL="457200" indent="-457200">
              <a:buFont typeface="+mj-lt"/>
              <a:buAutoNum type="alphaUcPeriod"/>
            </a:pPr>
            <a:r>
              <a:rPr lang="en-SG" dirty="0"/>
              <a:t>For Clustering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>
                <a:highlight>
                  <a:srgbClr val="FFFF00"/>
                </a:highlight>
              </a:rPr>
              <a:t>From the 10 articles, identify clustering of spans. Compare the ideal human-annotated graph </a:t>
            </a:r>
            <a:r>
              <a:rPr lang="en-SG" i="1" dirty="0">
                <a:highlight>
                  <a:srgbClr val="FFFF00"/>
                </a:highlight>
              </a:rPr>
              <a:t>vs. </a:t>
            </a:r>
            <a:r>
              <a:rPr lang="en-SG" dirty="0">
                <a:highlight>
                  <a:srgbClr val="FFFF00"/>
                </a:highlight>
              </a:rPr>
              <a:t>automatically extracted one.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Evaluate 100 nodes’ clustered spans’ sanity (Labels: Pass/Fail)</a:t>
            </a:r>
          </a:p>
          <a:p>
            <a:pPr marL="457200" indent="-457200">
              <a:buFont typeface="+mj-lt"/>
              <a:buAutoNum type="alphaUcPeriod"/>
            </a:pPr>
            <a:r>
              <a:rPr lang="en-SG" dirty="0"/>
              <a:t>Use-Case Dependent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New article report: Extract events, identify possible effects (+Links to old articles)</a:t>
            </a:r>
          </a:p>
          <a:p>
            <a:pPr marL="685798" lvl="1" indent="-342900">
              <a:buFont typeface="+mj-lt"/>
              <a:buAutoNum type="arabicParenR"/>
            </a:pPr>
            <a:r>
              <a:rPr lang="en-SG" dirty="0"/>
              <a:t>End-of-month report: Summarize new/top cause-effects</a:t>
            </a:r>
          </a:p>
          <a:p>
            <a:pPr lvl="1"/>
            <a:r>
              <a:rPr lang="en-SG" dirty="0"/>
              <a:t>Evaluate usefulness of each report</a:t>
            </a:r>
          </a:p>
          <a:p>
            <a:pPr marL="342898" lvl="1" indent="0">
              <a:buNone/>
            </a:pPr>
            <a:endParaRPr lang="en-SG" dirty="0"/>
          </a:p>
          <a:p>
            <a:pPr lvl="2"/>
            <a:endParaRPr lang="en-SG" dirty="0"/>
          </a:p>
          <a:p>
            <a:pPr marL="457200" indent="-45720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985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69EA3C-2EEC-8D42-1A8A-D6CB59AF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51" y="2640248"/>
            <a:ext cx="4370832" cy="1859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AEB01-A12A-C49A-F2B6-593764B3CF3D}"/>
              </a:ext>
            </a:extLst>
          </p:cNvPr>
          <p:cNvSpPr txBox="1"/>
          <p:nvPr/>
        </p:nvSpPr>
        <p:spPr>
          <a:xfrm>
            <a:off x="1549730" y="3102766"/>
            <a:ext cx="10966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the risk of fire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9404-E6F6-9275-A91C-83E00995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Node 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3182D-7B9D-192C-8434-E8F740358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8"/>
            <a:ext cx="7886700" cy="1202531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Pre-filtering: Topic label generation (</a:t>
            </a:r>
            <a:r>
              <a:rPr lang="en-SG" dirty="0" err="1"/>
              <a:t>E.g.BART</a:t>
            </a:r>
            <a:r>
              <a:rPr lang="en-SG" dirty="0"/>
              <a:t>-TL (Popa and </a:t>
            </a:r>
            <a:r>
              <a:rPr lang="en-SG" dirty="0" err="1"/>
              <a:t>Rebedea</a:t>
            </a:r>
            <a:r>
              <a:rPr lang="en-SG" dirty="0"/>
              <a:t>, 2021) </a:t>
            </a:r>
          </a:p>
          <a:p>
            <a:r>
              <a:rPr lang="en-SG" dirty="0"/>
              <a:t>Post-filtering: If the node contains only one span, we could reflect the span directly (i.e. no topic generation needed) </a:t>
            </a:r>
          </a:p>
          <a:p>
            <a:pPr lvl="1"/>
            <a:r>
              <a:rPr lang="en-SG" dirty="0"/>
              <a:t>E.g. Qn. “Why did companies recall their vehicles?”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AFAC3-3447-E2E7-CF25-07F7EFDF6A81}"/>
              </a:ext>
            </a:extLst>
          </p:cNvPr>
          <p:cNvSpPr txBox="1"/>
          <p:nvPr/>
        </p:nvSpPr>
        <p:spPr>
          <a:xfrm>
            <a:off x="2305898" y="3972573"/>
            <a:ext cx="126155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air bag non-deployment concerns in 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F18997-E44D-7711-7F3A-7689B96A3E2F}"/>
              </a:ext>
            </a:extLst>
          </p:cNvPr>
          <p:cNvSpPr txBox="1"/>
          <p:nvPr/>
        </p:nvSpPr>
        <p:spPr>
          <a:xfrm>
            <a:off x="3873108" y="4424940"/>
            <a:ext cx="152821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the vehicles could catch fire while parked and turned 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98CE3-14A5-AF16-729E-62BC25CD413B}"/>
              </a:ext>
            </a:extLst>
          </p:cNvPr>
          <p:cNvSpPr txBox="1"/>
          <p:nvPr/>
        </p:nvSpPr>
        <p:spPr>
          <a:xfrm>
            <a:off x="5640472" y="3771165"/>
            <a:ext cx="13009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not meeting federal tail pipe emission standards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86B23-C478-A5E4-05EC-9E83379FADCE}"/>
              </a:ext>
            </a:extLst>
          </p:cNvPr>
          <p:cNvSpPr txBox="1"/>
          <p:nvPr/>
        </p:nvSpPr>
        <p:spPr>
          <a:xfrm>
            <a:off x="6231826" y="3211807"/>
            <a:ext cx="13009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dirty="0"/>
              <a:t>to replace a wheel hub bolt</a:t>
            </a:r>
          </a:p>
        </p:txBody>
      </p:sp>
    </p:spTree>
    <p:extLst>
      <p:ext uri="{BB962C8B-B14F-4D97-AF65-F5344CB8AC3E}">
        <p14:creationId xmlns:p14="http://schemas.microsoft.com/office/powerpoint/2010/main" val="150448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DDED-FECB-3C20-ABDD-4D7D857B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6275-E446-D8AF-ED00-2C9BD08A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Causal relations curation rules: </a:t>
            </a:r>
            <a:br>
              <a:rPr lang="en-SG" dirty="0"/>
            </a:br>
            <a:r>
              <a:rPr lang="en-SG" dirty="0"/>
              <a:t>All, add levels to the CE extracted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SG" dirty="0"/>
              <a:t>Prototype data size: </a:t>
            </a:r>
            <a:br>
              <a:rPr lang="en-SG" dirty="0"/>
            </a:br>
            <a:r>
              <a:rPr lang="en-SG" dirty="0"/>
              <a:t>Full dataset, or split by quarters</a:t>
            </a:r>
          </a:p>
          <a:p>
            <a:r>
              <a:rPr lang="en-SG" dirty="0"/>
              <a:t>Evaluation strategy: In Progress</a:t>
            </a:r>
          </a:p>
          <a:p>
            <a:r>
              <a:rPr lang="en-SG" dirty="0"/>
              <a:t>Product identification</a:t>
            </a:r>
          </a:p>
          <a:p>
            <a:r>
              <a:rPr lang="en-SG" dirty="0"/>
              <a:t>Temporal &amp; sentiment aspect : In Progress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Importance of other relation types</a:t>
            </a:r>
          </a:p>
          <a:p>
            <a:r>
              <a:rPr lang="en-SG" dirty="0"/>
              <a:t>Cross-sentence relations</a:t>
            </a:r>
          </a:p>
        </p:txBody>
      </p:sp>
      <p:pic>
        <p:nvPicPr>
          <p:cNvPr id="4" name="図 5">
            <a:extLst>
              <a:ext uri="{FF2B5EF4-FFF2-40B4-BE49-F238E27FC236}">
                <a16:creationId xmlns:a16="http://schemas.microsoft.com/office/drawing/2014/main" id="{4D82A187-C312-E983-DD0B-FE4CCEDC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109" y="2082483"/>
            <a:ext cx="3758768" cy="1213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5E0FCD-0389-1CE6-9799-993A8070F300}"/>
              </a:ext>
            </a:extLst>
          </p:cNvPr>
          <p:cNvSpPr txBox="1"/>
          <p:nvPr/>
        </p:nvSpPr>
        <p:spPr>
          <a:xfrm>
            <a:off x="5215947" y="3295652"/>
            <a:ext cx="2672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Panasonic Industry </a:t>
            </a:r>
          </a:p>
        </p:txBody>
      </p:sp>
    </p:spTree>
    <p:extLst>
      <p:ext uri="{BB962C8B-B14F-4D97-AF65-F5344CB8AC3E}">
        <p14:creationId xmlns:p14="http://schemas.microsoft.com/office/powerpoint/2010/main" val="9951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19741</TotalTime>
  <Words>577</Words>
  <Application>Microsoft Office PowerPoint</Application>
  <PresentationFormat>On-screen Show (16:9)</PresentationFormat>
  <Paragraphs>71</Paragraphs>
  <Slides>10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Batang</vt:lpstr>
      <vt:lpstr>Arial</vt:lpstr>
      <vt:lpstr>Calibri</vt:lpstr>
      <vt:lpstr>Wingdings</vt:lpstr>
      <vt:lpstr>Office Theme</vt:lpstr>
      <vt:lpstr>Extracting Causal Relations from  Electronics &amp; Supply Chain News</vt:lpstr>
      <vt:lpstr>Agenda</vt:lpstr>
      <vt:lpstr>Temporal Extraction – Lit Review</vt:lpstr>
      <vt:lpstr>Temporal Extraction – Lit Review</vt:lpstr>
      <vt:lpstr>Temporal Extraction – Lit Review</vt:lpstr>
      <vt:lpstr>Timeline</vt:lpstr>
      <vt:lpstr>Evaluation</vt:lpstr>
      <vt:lpstr>Node readability</vt:lpstr>
      <vt:lpstr>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Fiona TAN</dc:creator>
  <cp:lastModifiedBy>Fiona Tan</cp:lastModifiedBy>
  <cp:revision>487</cp:revision>
  <cp:lastPrinted>2021-06-24T08:21:19Z</cp:lastPrinted>
  <dcterms:created xsi:type="dcterms:W3CDTF">2018-08-16T03:57:50Z</dcterms:created>
  <dcterms:modified xsi:type="dcterms:W3CDTF">2023-04-06T06:57:01Z</dcterms:modified>
</cp:coreProperties>
</file>