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5"/>
  </p:notesMasterIdLst>
  <p:handoutMasterIdLst>
    <p:handoutMasterId r:id="rId26"/>
  </p:handoutMasterIdLst>
  <p:sldIdLst>
    <p:sldId id="256" r:id="rId2"/>
    <p:sldId id="291" r:id="rId3"/>
    <p:sldId id="394" r:id="rId4"/>
    <p:sldId id="398" r:id="rId5"/>
    <p:sldId id="393" r:id="rId6"/>
    <p:sldId id="392" r:id="rId7"/>
    <p:sldId id="402" r:id="rId8"/>
    <p:sldId id="391" r:id="rId9"/>
    <p:sldId id="410" r:id="rId10"/>
    <p:sldId id="409" r:id="rId11"/>
    <p:sldId id="401" r:id="rId12"/>
    <p:sldId id="403" r:id="rId13"/>
    <p:sldId id="399" r:id="rId14"/>
    <p:sldId id="405" r:id="rId15"/>
    <p:sldId id="406" r:id="rId16"/>
    <p:sldId id="407" r:id="rId17"/>
    <p:sldId id="408" r:id="rId18"/>
    <p:sldId id="390" r:id="rId19"/>
    <p:sldId id="400" r:id="rId20"/>
    <p:sldId id="411" r:id="rId21"/>
    <p:sldId id="412" r:id="rId22"/>
    <p:sldId id="388" r:id="rId23"/>
    <p:sldId id="281" r:id="rId24"/>
  </p:sldIdLst>
  <p:sldSz cx="9144000" cy="5143500" type="screen16x9"/>
  <p:notesSz cx="10234613" cy="14662150"/>
  <p:defaultTextStyle>
    <a:defPPr>
      <a:defRPr lang="en-US"/>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5ACA5B-DAE1-4503-84A5-51D01CD7F70F}">
          <p14:sldIdLst>
            <p14:sldId id="256"/>
            <p14:sldId id="291"/>
            <p14:sldId id="394"/>
            <p14:sldId id="398"/>
            <p14:sldId id="393"/>
            <p14:sldId id="392"/>
            <p14:sldId id="402"/>
            <p14:sldId id="391"/>
            <p14:sldId id="410"/>
            <p14:sldId id="409"/>
            <p14:sldId id="401"/>
            <p14:sldId id="403"/>
            <p14:sldId id="399"/>
            <p14:sldId id="405"/>
            <p14:sldId id="406"/>
            <p14:sldId id="407"/>
            <p14:sldId id="408"/>
            <p14:sldId id="390"/>
            <p14:sldId id="400"/>
            <p14:sldId id="411"/>
            <p14:sldId id="412"/>
            <p14:sldId id="388"/>
          </p14:sldIdLst>
        </p14:section>
        <p14:section name="template" id="{76135CD9-06F6-4FC3-90C8-7CE64098C711}">
          <p14:sldIdLst>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2"/>
    <a:srgbClr val="ED7F0D"/>
    <a:srgbClr val="B1DDAF"/>
    <a:srgbClr val="FFF2CC"/>
    <a:srgbClr val="F5C2C2"/>
    <a:srgbClr val="FBE5D6"/>
    <a:srgbClr val="4472C4"/>
    <a:srgbClr val="006DB7"/>
    <a:srgbClr val="006DC9"/>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0328" autoAdjust="0"/>
  </p:normalViewPr>
  <p:slideViewPr>
    <p:cSldViewPr snapToGrid="0" snapToObjects="1">
      <p:cViewPr varScale="1">
        <p:scale>
          <a:sx n="84" d="100"/>
          <a:sy n="84" d="100"/>
        </p:scale>
        <p:origin x="1454"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67EA79-B53D-41B5-8AFC-8FF459D1C3FA}"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SG"/>
        </a:p>
      </dgm:t>
    </dgm:pt>
    <dgm:pt modelId="{3E7E5A88-3BCF-4074-9F6F-C7ECFAD2D4C3}">
      <dgm:prSet phldrT="[Text]"/>
      <dgm:spPr/>
      <dgm:t>
        <a:bodyPr/>
        <a:lstStyle/>
        <a:p>
          <a:r>
            <a:rPr lang="en-SG" dirty="0"/>
            <a:t>Original Data</a:t>
          </a:r>
        </a:p>
      </dgm:t>
    </dgm:pt>
    <dgm:pt modelId="{4E9A6A95-4833-44A5-9C1C-ACA66B821714}" type="parTrans" cxnId="{611B80D9-108C-472D-B8C9-B0A0B1705708}">
      <dgm:prSet/>
      <dgm:spPr/>
      <dgm:t>
        <a:bodyPr/>
        <a:lstStyle/>
        <a:p>
          <a:endParaRPr lang="en-SG"/>
        </a:p>
      </dgm:t>
    </dgm:pt>
    <dgm:pt modelId="{F3B9196B-9B58-40AE-8B8B-D95E6F9CDE10}" type="sibTrans" cxnId="{611B80D9-108C-472D-B8C9-B0A0B1705708}">
      <dgm:prSet/>
      <dgm:spPr/>
      <dgm:t>
        <a:bodyPr/>
        <a:lstStyle/>
        <a:p>
          <a:endParaRPr lang="en-SG"/>
        </a:p>
      </dgm:t>
    </dgm:pt>
    <dgm:pt modelId="{2274D738-B7BE-43B5-8D56-8793A74D88A4}">
      <dgm:prSet phldrT="[Text]"/>
      <dgm:spPr/>
      <dgm:t>
        <a:bodyPr/>
        <a:lstStyle/>
        <a:p>
          <a:r>
            <a:rPr lang="en-US" dirty="0"/>
            <a:t>6384 articles</a:t>
          </a:r>
          <a:endParaRPr lang="en-SG" dirty="0"/>
        </a:p>
      </dgm:t>
    </dgm:pt>
    <dgm:pt modelId="{0388AA17-7CB4-424A-80E6-70FDF54F3B40}" type="parTrans" cxnId="{0062E11D-9DAE-4C48-97DE-398AC85D3E0D}">
      <dgm:prSet/>
      <dgm:spPr/>
      <dgm:t>
        <a:bodyPr/>
        <a:lstStyle/>
        <a:p>
          <a:endParaRPr lang="en-SG"/>
        </a:p>
      </dgm:t>
    </dgm:pt>
    <dgm:pt modelId="{E39322B0-50B2-4F37-8766-CA4A16AF8B4C}" type="sibTrans" cxnId="{0062E11D-9DAE-4C48-97DE-398AC85D3E0D}">
      <dgm:prSet/>
      <dgm:spPr/>
      <dgm:t>
        <a:bodyPr/>
        <a:lstStyle/>
        <a:p>
          <a:endParaRPr lang="en-SG"/>
        </a:p>
      </dgm:t>
    </dgm:pt>
    <dgm:pt modelId="{F2041037-3839-424A-AABD-7ACFAE784261}">
      <dgm:prSet phldrT="[Text]"/>
      <dgm:spPr/>
      <dgm:t>
        <a:bodyPr/>
        <a:lstStyle/>
        <a:p>
          <a:r>
            <a:rPr lang="en-SG" dirty="0"/>
            <a:t>Extracted Data</a:t>
          </a:r>
        </a:p>
      </dgm:t>
    </dgm:pt>
    <dgm:pt modelId="{BAB84313-8684-40C9-84AC-93CECE4DCF90}" type="parTrans" cxnId="{5C008FDF-F95A-4018-A147-7D106AD4DDB3}">
      <dgm:prSet/>
      <dgm:spPr/>
      <dgm:t>
        <a:bodyPr/>
        <a:lstStyle/>
        <a:p>
          <a:endParaRPr lang="en-SG"/>
        </a:p>
      </dgm:t>
    </dgm:pt>
    <dgm:pt modelId="{06EA6F34-4A30-46F1-B12B-DD1326454953}" type="sibTrans" cxnId="{5C008FDF-F95A-4018-A147-7D106AD4DDB3}">
      <dgm:prSet/>
      <dgm:spPr/>
      <dgm:t>
        <a:bodyPr/>
        <a:lstStyle/>
        <a:p>
          <a:endParaRPr lang="en-SG"/>
        </a:p>
      </dgm:t>
    </dgm:pt>
    <dgm:pt modelId="{FA148781-D1E0-44E0-9BFE-11C516379E6E}">
      <dgm:prSet phldrT="[Text]"/>
      <dgm:spPr/>
      <dgm:t>
        <a:bodyPr/>
        <a:lstStyle/>
        <a:p>
          <a:r>
            <a:rPr lang="en-SG" dirty="0">
              <a:highlight>
                <a:srgbClr val="FFFF00"/>
              </a:highlight>
            </a:rPr>
            <a:t>6613 relations from 6876 sentences</a:t>
          </a:r>
        </a:p>
      </dgm:t>
    </dgm:pt>
    <dgm:pt modelId="{9C3407D9-401A-48D9-A953-83077DE1FF2C}" type="parTrans" cxnId="{679DF7C6-73E4-4F1D-B305-8E45F5C3C370}">
      <dgm:prSet/>
      <dgm:spPr/>
      <dgm:t>
        <a:bodyPr/>
        <a:lstStyle/>
        <a:p>
          <a:endParaRPr lang="en-SG"/>
        </a:p>
      </dgm:t>
    </dgm:pt>
    <dgm:pt modelId="{71CA5118-9908-4765-82B0-95AB8F2F08B7}" type="sibTrans" cxnId="{679DF7C6-73E4-4F1D-B305-8E45F5C3C370}">
      <dgm:prSet/>
      <dgm:spPr/>
      <dgm:t>
        <a:bodyPr/>
        <a:lstStyle/>
        <a:p>
          <a:endParaRPr lang="en-SG"/>
        </a:p>
      </dgm:t>
    </dgm:pt>
    <dgm:pt modelId="{BEB6A822-F7E6-4994-AB6A-DF46214DA6BE}">
      <dgm:prSet phldrT="[Text]"/>
      <dgm:spPr/>
      <dgm:t>
        <a:bodyPr/>
        <a:lstStyle/>
        <a:p>
          <a:r>
            <a:rPr lang="en-SG" dirty="0"/>
            <a:t>Cleaned Relations</a:t>
          </a:r>
        </a:p>
      </dgm:t>
    </dgm:pt>
    <dgm:pt modelId="{5F564ECF-3BA8-4BCA-8920-A1B09669E2A5}" type="parTrans" cxnId="{6B5C22D4-8206-4EE7-B421-6EA41180B322}">
      <dgm:prSet/>
      <dgm:spPr/>
      <dgm:t>
        <a:bodyPr/>
        <a:lstStyle/>
        <a:p>
          <a:endParaRPr lang="en-SG"/>
        </a:p>
      </dgm:t>
    </dgm:pt>
    <dgm:pt modelId="{190EBBD3-1070-47AD-8992-604C3E36672A}" type="sibTrans" cxnId="{6B5C22D4-8206-4EE7-B421-6EA41180B322}">
      <dgm:prSet/>
      <dgm:spPr/>
      <dgm:t>
        <a:bodyPr/>
        <a:lstStyle/>
        <a:p>
          <a:endParaRPr lang="en-SG"/>
        </a:p>
      </dgm:t>
    </dgm:pt>
    <dgm:pt modelId="{A3B74117-C011-4193-A7F0-4AA5E171E31E}">
      <dgm:prSet phldrT="[Text]"/>
      <dgm:spPr/>
      <dgm:t>
        <a:bodyPr/>
        <a:lstStyle/>
        <a:p>
          <a:r>
            <a:rPr lang="en-SG" dirty="0"/>
            <a:t>___ relations</a:t>
          </a:r>
        </a:p>
      </dgm:t>
    </dgm:pt>
    <dgm:pt modelId="{3CC950C8-461F-4032-9360-142E8FE1423E}" type="parTrans" cxnId="{FD3C1A57-8A21-432B-992F-F4F51D20A5DA}">
      <dgm:prSet/>
      <dgm:spPr/>
      <dgm:t>
        <a:bodyPr/>
        <a:lstStyle/>
        <a:p>
          <a:endParaRPr lang="en-SG"/>
        </a:p>
      </dgm:t>
    </dgm:pt>
    <dgm:pt modelId="{9B887CE6-3C58-4161-9910-F8BF0481C77A}" type="sibTrans" cxnId="{FD3C1A57-8A21-432B-992F-F4F51D20A5DA}">
      <dgm:prSet/>
      <dgm:spPr/>
      <dgm:t>
        <a:bodyPr/>
        <a:lstStyle/>
        <a:p>
          <a:endParaRPr lang="en-SG"/>
        </a:p>
      </dgm:t>
    </dgm:pt>
    <dgm:pt modelId="{70BCC07B-DF0B-4CA1-A983-F51D6C6006FB}">
      <dgm:prSet phldrT="[Text]"/>
      <dgm:spPr/>
      <dgm:t>
        <a:bodyPr/>
        <a:lstStyle/>
        <a:p>
          <a:r>
            <a:rPr lang="en-US" dirty="0">
              <a:highlight>
                <a:srgbClr val="FFFF00"/>
              </a:highlight>
              <a:sym typeface="Wingdings" panose="05000000000000000000" pitchFamily="2" charset="2"/>
            </a:rPr>
            <a:t>62,151 sentences</a:t>
          </a:r>
          <a:endParaRPr lang="en-SG" dirty="0">
            <a:highlight>
              <a:srgbClr val="FFFF00"/>
            </a:highlight>
          </a:endParaRPr>
        </a:p>
      </dgm:t>
    </dgm:pt>
    <dgm:pt modelId="{351FB76F-DBC2-4841-8C84-A0C4F55CD2A7}" type="parTrans" cxnId="{02751718-CD65-474D-820F-BF4AD7178855}">
      <dgm:prSet/>
      <dgm:spPr/>
      <dgm:t>
        <a:bodyPr/>
        <a:lstStyle/>
        <a:p>
          <a:endParaRPr lang="en-SG"/>
        </a:p>
      </dgm:t>
    </dgm:pt>
    <dgm:pt modelId="{006D3B68-932B-4E62-BA76-A28F46385E7A}" type="sibTrans" cxnId="{02751718-CD65-474D-820F-BF4AD7178855}">
      <dgm:prSet/>
      <dgm:spPr/>
      <dgm:t>
        <a:bodyPr/>
        <a:lstStyle/>
        <a:p>
          <a:endParaRPr lang="en-SG"/>
        </a:p>
      </dgm:t>
    </dgm:pt>
    <dgm:pt modelId="{A3BDAE0B-F4DF-404F-A2A0-044011CD0D2A}">
      <dgm:prSet phldrT="[Text]"/>
      <dgm:spPr/>
      <dgm:t>
        <a:bodyPr/>
        <a:lstStyle/>
        <a:p>
          <a:r>
            <a:rPr lang="en-SG" dirty="0"/>
            <a:t>___ nodes</a:t>
          </a:r>
        </a:p>
      </dgm:t>
    </dgm:pt>
    <dgm:pt modelId="{CFD3D445-94CA-436B-A7AC-BA1A8CCEA5AB}" type="sibTrans" cxnId="{61A22A3D-0964-4858-BA3C-F4C274319EFB}">
      <dgm:prSet/>
      <dgm:spPr/>
      <dgm:t>
        <a:bodyPr/>
        <a:lstStyle/>
        <a:p>
          <a:endParaRPr lang="en-SG"/>
        </a:p>
      </dgm:t>
    </dgm:pt>
    <dgm:pt modelId="{6A13F368-6D09-4781-BCE9-F047539134C2}" type="parTrans" cxnId="{61A22A3D-0964-4858-BA3C-F4C274319EFB}">
      <dgm:prSet/>
      <dgm:spPr/>
      <dgm:t>
        <a:bodyPr/>
        <a:lstStyle/>
        <a:p>
          <a:endParaRPr lang="en-SG"/>
        </a:p>
      </dgm:t>
    </dgm:pt>
    <dgm:pt modelId="{86B1E941-A437-40C4-BBCD-68AA56135742}" type="pres">
      <dgm:prSet presAssocID="{7967EA79-B53D-41B5-8AFC-8FF459D1C3FA}" presName="Name0" presStyleCnt="0">
        <dgm:presLayoutVars>
          <dgm:dir/>
          <dgm:animLvl val="lvl"/>
          <dgm:resizeHandles val="exact"/>
        </dgm:presLayoutVars>
      </dgm:prSet>
      <dgm:spPr/>
    </dgm:pt>
    <dgm:pt modelId="{10D4C035-717A-4A1D-8B0D-14FA10B18E2E}" type="pres">
      <dgm:prSet presAssocID="{7967EA79-B53D-41B5-8AFC-8FF459D1C3FA}" presName="tSp" presStyleCnt="0"/>
      <dgm:spPr/>
    </dgm:pt>
    <dgm:pt modelId="{5FFA655E-A8DF-4D58-8C78-D585132D54AB}" type="pres">
      <dgm:prSet presAssocID="{7967EA79-B53D-41B5-8AFC-8FF459D1C3FA}" presName="bSp" presStyleCnt="0"/>
      <dgm:spPr/>
    </dgm:pt>
    <dgm:pt modelId="{0A3CF99D-6D10-4AD7-A00C-0702A2602155}" type="pres">
      <dgm:prSet presAssocID="{7967EA79-B53D-41B5-8AFC-8FF459D1C3FA}" presName="process" presStyleCnt="0"/>
      <dgm:spPr/>
    </dgm:pt>
    <dgm:pt modelId="{C567CE9D-B469-4262-80E7-AC2E51D88342}" type="pres">
      <dgm:prSet presAssocID="{3E7E5A88-3BCF-4074-9F6F-C7ECFAD2D4C3}" presName="composite1" presStyleCnt="0"/>
      <dgm:spPr/>
    </dgm:pt>
    <dgm:pt modelId="{F409115F-2594-402B-BD71-B1631EFD33B0}" type="pres">
      <dgm:prSet presAssocID="{3E7E5A88-3BCF-4074-9F6F-C7ECFAD2D4C3}" presName="dummyNode1" presStyleLbl="node1" presStyleIdx="0" presStyleCnt="3"/>
      <dgm:spPr/>
    </dgm:pt>
    <dgm:pt modelId="{DEA78109-966D-464F-AD64-47C94A404D2E}" type="pres">
      <dgm:prSet presAssocID="{3E7E5A88-3BCF-4074-9F6F-C7ECFAD2D4C3}" presName="childNode1" presStyleLbl="bgAcc1" presStyleIdx="0" presStyleCnt="3">
        <dgm:presLayoutVars>
          <dgm:bulletEnabled val="1"/>
        </dgm:presLayoutVars>
      </dgm:prSet>
      <dgm:spPr/>
    </dgm:pt>
    <dgm:pt modelId="{E55AB150-DBD6-4AAE-87D2-7D9D4F43D7A1}" type="pres">
      <dgm:prSet presAssocID="{3E7E5A88-3BCF-4074-9F6F-C7ECFAD2D4C3}" presName="childNode1tx" presStyleLbl="bgAcc1" presStyleIdx="0" presStyleCnt="3">
        <dgm:presLayoutVars>
          <dgm:bulletEnabled val="1"/>
        </dgm:presLayoutVars>
      </dgm:prSet>
      <dgm:spPr/>
    </dgm:pt>
    <dgm:pt modelId="{6F42F081-AAEB-4692-8600-37AE43DD3019}" type="pres">
      <dgm:prSet presAssocID="{3E7E5A88-3BCF-4074-9F6F-C7ECFAD2D4C3}" presName="parentNode1" presStyleLbl="node1" presStyleIdx="0" presStyleCnt="3">
        <dgm:presLayoutVars>
          <dgm:chMax val="1"/>
          <dgm:bulletEnabled val="1"/>
        </dgm:presLayoutVars>
      </dgm:prSet>
      <dgm:spPr/>
    </dgm:pt>
    <dgm:pt modelId="{57B7D02B-29ED-4E66-AC22-8BF6F12950F1}" type="pres">
      <dgm:prSet presAssocID="{3E7E5A88-3BCF-4074-9F6F-C7ECFAD2D4C3}" presName="connSite1" presStyleCnt="0"/>
      <dgm:spPr/>
    </dgm:pt>
    <dgm:pt modelId="{BB99E513-C121-4C9D-BA5A-1271CBCC3F7F}" type="pres">
      <dgm:prSet presAssocID="{F3B9196B-9B58-40AE-8B8B-D95E6F9CDE10}" presName="Name9" presStyleLbl="sibTrans2D1" presStyleIdx="0" presStyleCnt="2"/>
      <dgm:spPr/>
    </dgm:pt>
    <dgm:pt modelId="{36AAF6F5-5E13-45F6-9860-C62FEA6218B0}" type="pres">
      <dgm:prSet presAssocID="{F2041037-3839-424A-AABD-7ACFAE784261}" presName="composite2" presStyleCnt="0"/>
      <dgm:spPr/>
    </dgm:pt>
    <dgm:pt modelId="{42C6A151-2360-455F-82D6-652674AF54C5}" type="pres">
      <dgm:prSet presAssocID="{F2041037-3839-424A-AABD-7ACFAE784261}" presName="dummyNode2" presStyleLbl="node1" presStyleIdx="0" presStyleCnt="3"/>
      <dgm:spPr/>
    </dgm:pt>
    <dgm:pt modelId="{4ECE3D15-F48F-4165-9FE5-51913130C888}" type="pres">
      <dgm:prSet presAssocID="{F2041037-3839-424A-AABD-7ACFAE784261}" presName="childNode2" presStyleLbl="bgAcc1" presStyleIdx="1" presStyleCnt="3">
        <dgm:presLayoutVars>
          <dgm:bulletEnabled val="1"/>
        </dgm:presLayoutVars>
      </dgm:prSet>
      <dgm:spPr/>
    </dgm:pt>
    <dgm:pt modelId="{0B3A57CD-DBA3-4BD3-B956-8DA172C1F1CE}" type="pres">
      <dgm:prSet presAssocID="{F2041037-3839-424A-AABD-7ACFAE784261}" presName="childNode2tx" presStyleLbl="bgAcc1" presStyleIdx="1" presStyleCnt="3">
        <dgm:presLayoutVars>
          <dgm:bulletEnabled val="1"/>
        </dgm:presLayoutVars>
      </dgm:prSet>
      <dgm:spPr/>
    </dgm:pt>
    <dgm:pt modelId="{17F5782C-8FD2-4CAE-A897-2BA1D336788C}" type="pres">
      <dgm:prSet presAssocID="{F2041037-3839-424A-AABD-7ACFAE784261}" presName="parentNode2" presStyleLbl="node1" presStyleIdx="1" presStyleCnt="3">
        <dgm:presLayoutVars>
          <dgm:chMax val="0"/>
          <dgm:bulletEnabled val="1"/>
        </dgm:presLayoutVars>
      </dgm:prSet>
      <dgm:spPr/>
    </dgm:pt>
    <dgm:pt modelId="{B9A0A6F5-C8FB-4132-BF04-1DE977238E04}" type="pres">
      <dgm:prSet presAssocID="{F2041037-3839-424A-AABD-7ACFAE784261}" presName="connSite2" presStyleCnt="0"/>
      <dgm:spPr/>
    </dgm:pt>
    <dgm:pt modelId="{7926CC31-2EE6-44EC-A1B0-EFFF116BAAC4}" type="pres">
      <dgm:prSet presAssocID="{06EA6F34-4A30-46F1-B12B-DD1326454953}" presName="Name18" presStyleLbl="sibTrans2D1" presStyleIdx="1" presStyleCnt="2"/>
      <dgm:spPr/>
    </dgm:pt>
    <dgm:pt modelId="{D23B435F-A22E-4992-B400-D4216CCFF124}" type="pres">
      <dgm:prSet presAssocID="{BEB6A822-F7E6-4994-AB6A-DF46214DA6BE}" presName="composite1" presStyleCnt="0"/>
      <dgm:spPr/>
    </dgm:pt>
    <dgm:pt modelId="{E41D83A5-690F-4260-B1F1-A421E9FA3928}" type="pres">
      <dgm:prSet presAssocID="{BEB6A822-F7E6-4994-AB6A-DF46214DA6BE}" presName="dummyNode1" presStyleLbl="node1" presStyleIdx="1" presStyleCnt="3"/>
      <dgm:spPr/>
    </dgm:pt>
    <dgm:pt modelId="{D823A99C-31D0-48DA-9F75-F016F71092D2}" type="pres">
      <dgm:prSet presAssocID="{BEB6A822-F7E6-4994-AB6A-DF46214DA6BE}" presName="childNode1" presStyleLbl="bgAcc1" presStyleIdx="2" presStyleCnt="3">
        <dgm:presLayoutVars>
          <dgm:bulletEnabled val="1"/>
        </dgm:presLayoutVars>
      </dgm:prSet>
      <dgm:spPr/>
    </dgm:pt>
    <dgm:pt modelId="{A2B94559-860E-42C0-91BC-BF9BDFC01CB9}" type="pres">
      <dgm:prSet presAssocID="{BEB6A822-F7E6-4994-AB6A-DF46214DA6BE}" presName="childNode1tx" presStyleLbl="bgAcc1" presStyleIdx="2" presStyleCnt="3">
        <dgm:presLayoutVars>
          <dgm:bulletEnabled val="1"/>
        </dgm:presLayoutVars>
      </dgm:prSet>
      <dgm:spPr/>
    </dgm:pt>
    <dgm:pt modelId="{ADB87474-E4B2-446A-AB92-88F77D15C5A0}" type="pres">
      <dgm:prSet presAssocID="{BEB6A822-F7E6-4994-AB6A-DF46214DA6BE}" presName="parentNode1" presStyleLbl="node1" presStyleIdx="2" presStyleCnt="3">
        <dgm:presLayoutVars>
          <dgm:chMax val="1"/>
          <dgm:bulletEnabled val="1"/>
        </dgm:presLayoutVars>
      </dgm:prSet>
      <dgm:spPr/>
    </dgm:pt>
    <dgm:pt modelId="{5F001F5F-0F33-439F-A63E-EB5D175A8429}" type="pres">
      <dgm:prSet presAssocID="{BEB6A822-F7E6-4994-AB6A-DF46214DA6BE}" presName="connSite1" presStyleCnt="0"/>
      <dgm:spPr/>
    </dgm:pt>
  </dgm:ptLst>
  <dgm:cxnLst>
    <dgm:cxn modelId="{99BAD008-9A89-493A-AD8A-AB251BDA767F}" type="presOf" srcId="{70BCC07B-DF0B-4CA1-A983-F51D6C6006FB}" destId="{DEA78109-966D-464F-AD64-47C94A404D2E}" srcOrd="0" destOrd="1" presId="urn:microsoft.com/office/officeart/2005/8/layout/hProcess4"/>
    <dgm:cxn modelId="{5FE68513-C801-448D-A7B6-6E53A2E01C26}" type="presOf" srcId="{FA148781-D1E0-44E0-9BFE-11C516379E6E}" destId="{4ECE3D15-F48F-4165-9FE5-51913130C888}" srcOrd="0" destOrd="0" presId="urn:microsoft.com/office/officeart/2005/8/layout/hProcess4"/>
    <dgm:cxn modelId="{02751718-CD65-474D-820F-BF4AD7178855}" srcId="{3E7E5A88-3BCF-4074-9F6F-C7ECFAD2D4C3}" destId="{70BCC07B-DF0B-4CA1-A983-F51D6C6006FB}" srcOrd="1" destOrd="0" parTransId="{351FB76F-DBC2-4841-8C84-A0C4F55CD2A7}" sibTransId="{006D3B68-932B-4E62-BA76-A28F46385E7A}"/>
    <dgm:cxn modelId="{0062E11D-9DAE-4C48-97DE-398AC85D3E0D}" srcId="{3E7E5A88-3BCF-4074-9F6F-C7ECFAD2D4C3}" destId="{2274D738-B7BE-43B5-8D56-8793A74D88A4}" srcOrd="0" destOrd="0" parTransId="{0388AA17-7CB4-424A-80E6-70FDF54F3B40}" sibTransId="{E39322B0-50B2-4F37-8766-CA4A16AF8B4C}"/>
    <dgm:cxn modelId="{5762E528-6DDE-408C-815D-638C2E216273}" type="presOf" srcId="{2274D738-B7BE-43B5-8D56-8793A74D88A4}" destId="{E55AB150-DBD6-4AAE-87D2-7D9D4F43D7A1}" srcOrd="1" destOrd="0" presId="urn:microsoft.com/office/officeart/2005/8/layout/hProcess4"/>
    <dgm:cxn modelId="{0265CC3C-D84C-48C1-A73E-2E36B5C34951}" type="presOf" srcId="{06EA6F34-4A30-46F1-B12B-DD1326454953}" destId="{7926CC31-2EE6-44EC-A1B0-EFFF116BAAC4}" srcOrd="0" destOrd="0" presId="urn:microsoft.com/office/officeart/2005/8/layout/hProcess4"/>
    <dgm:cxn modelId="{61A22A3D-0964-4858-BA3C-F4C274319EFB}" srcId="{BEB6A822-F7E6-4994-AB6A-DF46214DA6BE}" destId="{A3BDAE0B-F4DF-404F-A2A0-044011CD0D2A}" srcOrd="1" destOrd="0" parTransId="{6A13F368-6D09-4781-BCE9-F047539134C2}" sibTransId="{CFD3D445-94CA-436B-A7AC-BA1A8CCEA5AB}"/>
    <dgm:cxn modelId="{7CB2B361-C8E9-472E-8882-65FD5CEC8768}" type="presOf" srcId="{A3B74117-C011-4193-A7F0-4AA5E171E31E}" destId="{A2B94559-860E-42C0-91BC-BF9BDFC01CB9}" srcOrd="1" destOrd="0" presId="urn:microsoft.com/office/officeart/2005/8/layout/hProcess4"/>
    <dgm:cxn modelId="{D0ABB761-2F68-4606-B340-18D2BD36F61F}" type="presOf" srcId="{A3B74117-C011-4193-A7F0-4AA5E171E31E}" destId="{D823A99C-31D0-48DA-9F75-F016F71092D2}" srcOrd="0" destOrd="0" presId="urn:microsoft.com/office/officeart/2005/8/layout/hProcess4"/>
    <dgm:cxn modelId="{C25EE665-7163-40B5-9D63-71886EF1A0CE}" type="presOf" srcId="{2274D738-B7BE-43B5-8D56-8793A74D88A4}" destId="{DEA78109-966D-464F-AD64-47C94A404D2E}" srcOrd="0" destOrd="0" presId="urn:microsoft.com/office/officeart/2005/8/layout/hProcess4"/>
    <dgm:cxn modelId="{2678CE74-3B6B-48E9-B1C6-3D2E3A770EE3}" type="presOf" srcId="{70BCC07B-DF0B-4CA1-A983-F51D6C6006FB}" destId="{E55AB150-DBD6-4AAE-87D2-7D9D4F43D7A1}" srcOrd="1" destOrd="1" presId="urn:microsoft.com/office/officeart/2005/8/layout/hProcess4"/>
    <dgm:cxn modelId="{FD3C1A57-8A21-432B-992F-F4F51D20A5DA}" srcId="{BEB6A822-F7E6-4994-AB6A-DF46214DA6BE}" destId="{A3B74117-C011-4193-A7F0-4AA5E171E31E}" srcOrd="0" destOrd="0" parTransId="{3CC950C8-461F-4032-9360-142E8FE1423E}" sibTransId="{9B887CE6-3C58-4161-9910-F8BF0481C77A}"/>
    <dgm:cxn modelId="{A82B997D-567D-45B7-B86B-8A05B188860E}" type="presOf" srcId="{A3BDAE0B-F4DF-404F-A2A0-044011CD0D2A}" destId="{A2B94559-860E-42C0-91BC-BF9BDFC01CB9}" srcOrd="1" destOrd="1" presId="urn:microsoft.com/office/officeart/2005/8/layout/hProcess4"/>
    <dgm:cxn modelId="{FE1A818E-0BF9-4C20-A7C5-473BF0C98877}" type="presOf" srcId="{BEB6A822-F7E6-4994-AB6A-DF46214DA6BE}" destId="{ADB87474-E4B2-446A-AB92-88F77D15C5A0}" srcOrd="0" destOrd="0" presId="urn:microsoft.com/office/officeart/2005/8/layout/hProcess4"/>
    <dgm:cxn modelId="{121E0D9B-968C-44E2-BFD2-666ADDC77B40}" type="presOf" srcId="{7967EA79-B53D-41B5-8AFC-8FF459D1C3FA}" destId="{86B1E941-A437-40C4-BBCD-68AA56135742}" srcOrd="0" destOrd="0" presId="urn:microsoft.com/office/officeart/2005/8/layout/hProcess4"/>
    <dgm:cxn modelId="{7CC288BB-E093-4D8A-8422-6752A5D197B3}" type="presOf" srcId="{3E7E5A88-3BCF-4074-9F6F-C7ECFAD2D4C3}" destId="{6F42F081-AAEB-4692-8600-37AE43DD3019}" srcOrd="0" destOrd="0" presId="urn:microsoft.com/office/officeart/2005/8/layout/hProcess4"/>
    <dgm:cxn modelId="{FC9818C4-EAEA-41BC-8DD3-8F28813163A8}" type="presOf" srcId="{F3B9196B-9B58-40AE-8B8B-D95E6F9CDE10}" destId="{BB99E513-C121-4C9D-BA5A-1271CBCC3F7F}" srcOrd="0" destOrd="0" presId="urn:microsoft.com/office/officeart/2005/8/layout/hProcess4"/>
    <dgm:cxn modelId="{679DF7C6-73E4-4F1D-B305-8E45F5C3C370}" srcId="{F2041037-3839-424A-AABD-7ACFAE784261}" destId="{FA148781-D1E0-44E0-9BFE-11C516379E6E}" srcOrd="0" destOrd="0" parTransId="{9C3407D9-401A-48D9-A953-83077DE1FF2C}" sibTransId="{71CA5118-9908-4765-82B0-95AB8F2F08B7}"/>
    <dgm:cxn modelId="{6B5C22D4-8206-4EE7-B421-6EA41180B322}" srcId="{7967EA79-B53D-41B5-8AFC-8FF459D1C3FA}" destId="{BEB6A822-F7E6-4994-AB6A-DF46214DA6BE}" srcOrd="2" destOrd="0" parTransId="{5F564ECF-3BA8-4BCA-8920-A1B09669E2A5}" sibTransId="{190EBBD3-1070-47AD-8992-604C3E36672A}"/>
    <dgm:cxn modelId="{611B80D9-108C-472D-B8C9-B0A0B1705708}" srcId="{7967EA79-B53D-41B5-8AFC-8FF459D1C3FA}" destId="{3E7E5A88-3BCF-4074-9F6F-C7ECFAD2D4C3}" srcOrd="0" destOrd="0" parTransId="{4E9A6A95-4833-44A5-9C1C-ACA66B821714}" sibTransId="{F3B9196B-9B58-40AE-8B8B-D95E6F9CDE10}"/>
    <dgm:cxn modelId="{7F9C3BDE-1D92-4347-8B0F-CB857D5BE011}" type="presOf" srcId="{FA148781-D1E0-44E0-9BFE-11C516379E6E}" destId="{0B3A57CD-DBA3-4BD3-B956-8DA172C1F1CE}" srcOrd="1" destOrd="0" presId="urn:microsoft.com/office/officeart/2005/8/layout/hProcess4"/>
    <dgm:cxn modelId="{5C008FDF-F95A-4018-A147-7D106AD4DDB3}" srcId="{7967EA79-B53D-41B5-8AFC-8FF459D1C3FA}" destId="{F2041037-3839-424A-AABD-7ACFAE784261}" srcOrd="1" destOrd="0" parTransId="{BAB84313-8684-40C9-84AC-93CECE4DCF90}" sibTransId="{06EA6F34-4A30-46F1-B12B-DD1326454953}"/>
    <dgm:cxn modelId="{DD76A4F1-E19D-4254-A5BB-400C53BFE539}" type="presOf" srcId="{F2041037-3839-424A-AABD-7ACFAE784261}" destId="{17F5782C-8FD2-4CAE-A897-2BA1D336788C}" srcOrd="0" destOrd="0" presId="urn:microsoft.com/office/officeart/2005/8/layout/hProcess4"/>
    <dgm:cxn modelId="{3DBAEFF4-E4CE-4200-B063-55AEB677581F}" type="presOf" srcId="{A3BDAE0B-F4DF-404F-A2A0-044011CD0D2A}" destId="{D823A99C-31D0-48DA-9F75-F016F71092D2}" srcOrd="0" destOrd="1" presId="urn:microsoft.com/office/officeart/2005/8/layout/hProcess4"/>
    <dgm:cxn modelId="{D14FACEA-EA94-44AE-BC28-C524C0404F46}" type="presParOf" srcId="{86B1E941-A437-40C4-BBCD-68AA56135742}" destId="{10D4C035-717A-4A1D-8B0D-14FA10B18E2E}" srcOrd="0" destOrd="0" presId="urn:microsoft.com/office/officeart/2005/8/layout/hProcess4"/>
    <dgm:cxn modelId="{875B0048-2601-4EDD-AEE4-F910E45FF0EE}" type="presParOf" srcId="{86B1E941-A437-40C4-BBCD-68AA56135742}" destId="{5FFA655E-A8DF-4D58-8C78-D585132D54AB}" srcOrd="1" destOrd="0" presId="urn:microsoft.com/office/officeart/2005/8/layout/hProcess4"/>
    <dgm:cxn modelId="{B4178A2D-E05B-44E8-980A-E0E435D80810}" type="presParOf" srcId="{86B1E941-A437-40C4-BBCD-68AA56135742}" destId="{0A3CF99D-6D10-4AD7-A00C-0702A2602155}" srcOrd="2" destOrd="0" presId="urn:microsoft.com/office/officeart/2005/8/layout/hProcess4"/>
    <dgm:cxn modelId="{D0B614D0-7763-4495-9E6B-B7E72071F0B0}" type="presParOf" srcId="{0A3CF99D-6D10-4AD7-A00C-0702A2602155}" destId="{C567CE9D-B469-4262-80E7-AC2E51D88342}" srcOrd="0" destOrd="0" presId="urn:microsoft.com/office/officeart/2005/8/layout/hProcess4"/>
    <dgm:cxn modelId="{6E3FEBC5-3E68-43F4-A869-47DA8887A7A8}" type="presParOf" srcId="{C567CE9D-B469-4262-80E7-AC2E51D88342}" destId="{F409115F-2594-402B-BD71-B1631EFD33B0}" srcOrd="0" destOrd="0" presId="urn:microsoft.com/office/officeart/2005/8/layout/hProcess4"/>
    <dgm:cxn modelId="{45473A5C-F40F-44DB-B6FE-46EE25CB4CF0}" type="presParOf" srcId="{C567CE9D-B469-4262-80E7-AC2E51D88342}" destId="{DEA78109-966D-464F-AD64-47C94A404D2E}" srcOrd="1" destOrd="0" presId="urn:microsoft.com/office/officeart/2005/8/layout/hProcess4"/>
    <dgm:cxn modelId="{23B2B5DE-7EC3-4911-8495-D5F867576ECE}" type="presParOf" srcId="{C567CE9D-B469-4262-80E7-AC2E51D88342}" destId="{E55AB150-DBD6-4AAE-87D2-7D9D4F43D7A1}" srcOrd="2" destOrd="0" presId="urn:microsoft.com/office/officeart/2005/8/layout/hProcess4"/>
    <dgm:cxn modelId="{3B7E26B2-D392-4FA2-A8B4-A45AE1211B1B}" type="presParOf" srcId="{C567CE9D-B469-4262-80E7-AC2E51D88342}" destId="{6F42F081-AAEB-4692-8600-37AE43DD3019}" srcOrd="3" destOrd="0" presId="urn:microsoft.com/office/officeart/2005/8/layout/hProcess4"/>
    <dgm:cxn modelId="{8976B4EE-4681-44BE-ABD0-37C2A7D2E7AA}" type="presParOf" srcId="{C567CE9D-B469-4262-80E7-AC2E51D88342}" destId="{57B7D02B-29ED-4E66-AC22-8BF6F12950F1}" srcOrd="4" destOrd="0" presId="urn:microsoft.com/office/officeart/2005/8/layout/hProcess4"/>
    <dgm:cxn modelId="{53F6DC78-EB4E-473D-9D84-6970CA01DFD1}" type="presParOf" srcId="{0A3CF99D-6D10-4AD7-A00C-0702A2602155}" destId="{BB99E513-C121-4C9D-BA5A-1271CBCC3F7F}" srcOrd="1" destOrd="0" presId="urn:microsoft.com/office/officeart/2005/8/layout/hProcess4"/>
    <dgm:cxn modelId="{76BDB9C2-A57A-494F-9562-ED620FE5FA49}" type="presParOf" srcId="{0A3CF99D-6D10-4AD7-A00C-0702A2602155}" destId="{36AAF6F5-5E13-45F6-9860-C62FEA6218B0}" srcOrd="2" destOrd="0" presId="urn:microsoft.com/office/officeart/2005/8/layout/hProcess4"/>
    <dgm:cxn modelId="{F9B84B5F-2B8C-420D-96A8-2C66367D45DA}" type="presParOf" srcId="{36AAF6F5-5E13-45F6-9860-C62FEA6218B0}" destId="{42C6A151-2360-455F-82D6-652674AF54C5}" srcOrd="0" destOrd="0" presId="urn:microsoft.com/office/officeart/2005/8/layout/hProcess4"/>
    <dgm:cxn modelId="{14D1EF68-1003-474E-B0EF-5118C7C5126F}" type="presParOf" srcId="{36AAF6F5-5E13-45F6-9860-C62FEA6218B0}" destId="{4ECE3D15-F48F-4165-9FE5-51913130C888}" srcOrd="1" destOrd="0" presId="urn:microsoft.com/office/officeart/2005/8/layout/hProcess4"/>
    <dgm:cxn modelId="{ECD86DB7-485E-4C58-8F6F-0B72D4A6C9AE}" type="presParOf" srcId="{36AAF6F5-5E13-45F6-9860-C62FEA6218B0}" destId="{0B3A57CD-DBA3-4BD3-B956-8DA172C1F1CE}" srcOrd="2" destOrd="0" presId="urn:microsoft.com/office/officeart/2005/8/layout/hProcess4"/>
    <dgm:cxn modelId="{9C49D36E-A264-4974-9708-973BC02C1ED4}" type="presParOf" srcId="{36AAF6F5-5E13-45F6-9860-C62FEA6218B0}" destId="{17F5782C-8FD2-4CAE-A897-2BA1D336788C}" srcOrd="3" destOrd="0" presId="urn:microsoft.com/office/officeart/2005/8/layout/hProcess4"/>
    <dgm:cxn modelId="{E921FC67-0BF6-4A9E-B28B-79855376DBA4}" type="presParOf" srcId="{36AAF6F5-5E13-45F6-9860-C62FEA6218B0}" destId="{B9A0A6F5-C8FB-4132-BF04-1DE977238E04}" srcOrd="4" destOrd="0" presId="urn:microsoft.com/office/officeart/2005/8/layout/hProcess4"/>
    <dgm:cxn modelId="{E8F8321B-074F-4C9C-AD11-702570CC521F}" type="presParOf" srcId="{0A3CF99D-6D10-4AD7-A00C-0702A2602155}" destId="{7926CC31-2EE6-44EC-A1B0-EFFF116BAAC4}" srcOrd="3" destOrd="0" presId="urn:microsoft.com/office/officeart/2005/8/layout/hProcess4"/>
    <dgm:cxn modelId="{3915CC54-A0AD-46CE-A0FB-EB4907FC57A8}" type="presParOf" srcId="{0A3CF99D-6D10-4AD7-A00C-0702A2602155}" destId="{D23B435F-A22E-4992-B400-D4216CCFF124}" srcOrd="4" destOrd="0" presId="urn:microsoft.com/office/officeart/2005/8/layout/hProcess4"/>
    <dgm:cxn modelId="{87A5B95B-1D62-494B-AFF5-274E6BA54347}" type="presParOf" srcId="{D23B435F-A22E-4992-B400-D4216CCFF124}" destId="{E41D83A5-690F-4260-B1F1-A421E9FA3928}" srcOrd="0" destOrd="0" presId="urn:microsoft.com/office/officeart/2005/8/layout/hProcess4"/>
    <dgm:cxn modelId="{EC138E10-6AD0-4ECF-A589-07132D9BAA93}" type="presParOf" srcId="{D23B435F-A22E-4992-B400-D4216CCFF124}" destId="{D823A99C-31D0-48DA-9F75-F016F71092D2}" srcOrd="1" destOrd="0" presId="urn:microsoft.com/office/officeart/2005/8/layout/hProcess4"/>
    <dgm:cxn modelId="{2F570B32-B356-42BE-9ED2-6A7BF69F9C12}" type="presParOf" srcId="{D23B435F-A22E-4992-B400-D4216CCFF124}" destId="{A2B94559-860E-42C0-91BC-BF9BDFC01CB9}" srcOrd="2" destOrd="0" presId="urn:microsoft.com/office/officeart/2005/8/layout/hProcess4"/>
    <dgm:cxn modelId="{FAD0685A-7CFA-445B-ADD5-BE0A5C919395}" type="presParOf" srcId="{D23B435F-A22E-4992-B400-D4216CCFF124}" destId="{ADB87474-E4B2-446A-AB92-88F77D15C5A0}" srcOrd="3" destOrd="0" presId="urn:microsoft.com/office/officeart/2005/8/layout/hProcess4"/>
    <dgm:cxn modelId="{9D02129F-6666-49A6-BAB4-E48B2DCDEFDD}" type="presParOf" srcId="{D23B435F-A22E-4992-B400-D4216CCFF124}" destId="{5F001F5F-0F33-439F-A63E-EB5D175A8429}"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A78109-966D-464F-AD64-47C94A404D2E}">
      <dsp:nvSpPr>
        <dsp:cNvPr id="0" name=""/>
        <dsp:cNvSpPr/>
      </dsp:nvSpPr>
      <dsp:spPr>
        <a:xfrm>
          <a:off x="68" y="1355297"/>
          <a:ext cx="1997434" cy="16474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r>
            <a:rPr lang="en-US" sz="2100" kern="1200" dirty="0"/>
            <a:t>6384 articles</a:t>
          </a:r>
          <a:endParaRPr lang="en-SG" sz="2100" kern="1200" dirty="0"/>
        </a:p>
        <a:p>
          <a:pPr marL="228600" lvl="1" indent="-228600" algn="l" defTabSz="933450">
            <a:lnSpc>
              <a:spcPct val="90000"/>
            </a:lnSpc>
            <a:spcBef>
              <a:spcPct val="0"/>
            </a:spcBef>
            <a:spcAft>
              <a:spcPct val="15000"/>
            </a:spcAft>
            <a:buChar char="•"/>
          </a:pPr>
          <a:r>
            <a:rPr lang="en-US" sz="2100" kern="1200" dirty="0">
              <a:highlight>
                <a:srgbClr val="FFFF00"/>
              </a:highlight>
              <a:sym typeface="Wingdings" panose="05000000000000000000" pitchFamily="2" charset="2"/>
            </a:rPr>
            <a:t>62,151 sentences</a:t>
          </a:r>
          <a:endParaRPr lang="en-SG" sz="2100" kern="1200" dirty="0">
            <a:highlight>
              <a:srgbClr val="FFFF00"/>
            </a:highlight>
          </a:endParaRPr>
        </a:p>
      </dsp:txBody>
      <dsp:txXfrm>
        <a:off x="37981" y="1393210"/>
        <a:ext cx="1921608" cy="1218611"/>
      </dsp:txXfrm>
    </dsp:sp>
    <dsp:sp modelId="{BB99E513-C121-4C9D-BA5A-1271CBCC3F7F}">
      <dsp:nvSpPr>
        <dsp:cNvPr id="0" name=""/>
        <dsp:cNvSpPr/>
      </dsp:nvSpPr>
      <dsp:spPr>
        <a:xfrm>
          <a:off x="1138477" y="1804785"/>
          <a:ext cx="2118426" cy="2118426"/>
        </a:xfrm>
        <a:prstGeom prst="leftCircularArrow">
          <a:avLst>
            <a:gd name="adj1" fmla="val 2759"/>
            <a:gd name="adj2" fmla="val 336377"/>
            <a:gd name="adj3" fmla="val 2111887"/>
            <a:gd name="adj4" fmla="val 9024489"/>
            <a:gd name="adj5" fmla="val 321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F42F081-AAEB-4692-8600-37AE43DD3019}">
      <dsp:nvSpPr>
        <dsp:cNvPr id="0" name=""/>
        <dsp:cNvSpPr/>
      </dsp:nvSpPr>
      <dsp:spPr>
        <a:xfrm>
          <a:off x="443943" y="2649734"/>
          <a:ext cx="1775497" cy="7060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SG" sz="2100" kern="1200" dirty="0"/>
            <a:t>Original Data</a:t>
          </a:r>
        </a:p>
      </dsp:txBody>
      <dsp:txXfrm>
        <a:off x="464623" y="2670414"/>
        <a:ext cx="1734137" cy="664696"/>
      </dsp:txXfrm>
    </dsp:sp>
    <dsp:sp modelId="{4ECE3D15-F48F-4165-9FE5-51913130C888}">
      <dsp:nvSpPr>
        <dsp:cNvPr id="0" name=""/>
        <dsp:cNvSpPr/>
      </dsp:nvSpPr>
      <dsp:spPr>
        <a:xfrm>
          <a:off x="2497748" y="1355297"/>
          <a:ext cx="1997434" cy="16474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r>
            <a:rPr lang="en-SG" sz="2100" kern="1200" dirty="0">
              <a:highlight>
                <a:srgbClr val="FFFF00"/>
              </a:highlight>
            </a:rPr>
            <a:t>6613 relations from 6876 sentences</a:t>
          </a:r>
        </a:p>
      </dsp:txBody>
      <dsp:txXfrm>
        <a:off x="2535661" y="1746238"/>
        <a:ext cx="1921608" cy="1218611"/>
      </dsp:txXfrm>
    </dsp:sp>
    <dsp:sp modelId="{7926CC31-2EE6-44EC-A1B0-EFFF116BAAC4}">
      <dsp:nvSpPr>
        <dsp:cNvPr id="0" name=""/>
        <dsp:cNvSpPr/>
      </dsp:nvSpPr>
      <dsp:spPr>
        <a:xfrm>
          <a:off x="3619511" y="370252"/>
          <a:ext cx="2373653" cy="2373653"/>
        </a:xfrm>
        <a:prstGeom prst="circularArrow">
          <a:avLst>
            <a:gd name="adj1" fmla="val 2462"/>
            <a:gd name="adj2" fmla="val 298144"/>
            <a:gd name="adj3" fmla="val 19526345"/>
            <a:gd name="adj4" fmla="val 12575511"/>
            <a:gd name="adj5" fmla="val 287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7F5782C-8FD2-4CAE-A897-2BA1D336788C}">
      <dsp:nvSpPr>
        <dsp:cNvPr id="0" name=""/>
        <dsp:cNvSpPr/>
      </dsp:nvSpPr>
      <dsp:spPr>
        <a:xfrm>
          <a:off x="2941622" y="1002268"/>
          <a:ext cx="1775497" cy="7060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SG" sz="2100" kern="1200" dirty="0"/>
            <a:t>Extracted Data</a:t>
          </a:r>
        </a:p>
      </dsp:txBody>
      <dsp:txXfrm>
        <a:off x="2962302" y="1022948"/>
        <a:ext cx="1734137" cy="664696"/>
      </dsp:txXfrm>
    </dsp:sp>
    <dsp:sp modelId="{D823A99C-31D0-48DA-9F75-F016F71092D2}">
      <dsp:nvSpPr>
        <dsp:cNvPr id="0" name=""/>
        <dsp:cNvSpPr/>
      </dsp:nvSpPr>
      <dsp:spPr>
        <a:xfrm>
          <a:off x="4995428" y="1355297"/>
          <a:ext cx="1997434" cy="16474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r>
            <a:rPr lang="en-SG" sz="2100" kern="1200" dirty="0"/>
            <a:t>___ relations</a:t>
          </a:r>
        </a:p>
        <a:p>
          <a:pPr marL="228600" lvl="1" indent="-228600" algn="l" defTabSz="933450">
            <a:lnSpc>
              <a:spcPct val="90000"/>
            </a:lnSpc>
            <a:spcBef>
              <a:spcPct val="0"/>
            </a:spcBef>
            <a:spcAft>
              <a:spcPct val="15000"/>
            </a:spcAft>
            <a:buChar char="•"/>
          </a:pPr>
          <a:r>
            <a:rPr lang="en-SG" sz="2100" kern="1200" dirty="0"/>
            <a:t>___ nodes</a:t>
          </a:r>
        </a:p>
      </dsp:txBody>
      <dsp:txXfrm>
        <a:off x="5033341" y="1393210"/>
        <a:ext cx="1921608" cy="1218611"/>
      </dsp:txXfrm>
    </dsp:sp>
    <dsp:sp modelId="{ADB87474-E4B2-446A-AB92-88F77D15C5A0}">
      <dsp:nvSpPr>
        <dsp:cNvPr id="0" name=""/>
        <dsp:cNvSpPr/>
      </dsp:nvSpPr>
      <dsp:spPr>
        <a:xfrm>
          <a:off x="5439302" y="2649734"/>
          <a:ext cx="1775497" cy="7060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SG" sz="2100" kern="1200" dirty="0"/>
            <a:t>Cleaned Relations</a:t>
          </a:r>
        </a:p>
      </dsp:txBody>
      <dsp:txXfrm>
        <a:off x="5459982" y="2670414"/>
        <a:ext cx="1734137" cy="66469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6B042C-875E-4FE1-860A-13516284C6BA}"/>
              </a:ext>
            </a:extLst>
          </p:cNvPr>
          <p:cNvSpPr>
            <a:spLocks noGrp="1"/>
          </p:cNvSpPr>
          <p:nvPr>
            <p:ph type="hdr" sz="quarter"/>
          </p:nvPr>
        </p:nvSpPr>
        <p:spPr>
          <a:xfrm>
            <a:off x="5" y="5"/>
            <a:ext cx="4434619" cy="734584"/>
          </a:xfrm>
          <a:prstGeom prst="rect">
            <a:avLst/>
          </a:prstGeom>
        </p:spPr>
        <p:txBody>
          <a:bodyPr vert="horz" lIns="130144" tIns="65074" rIns="130144" bIns="65074" rtlCol="0"/>
          <a:lstStyle>
            <a:lvl1pPr algn="l">
              <a:defRPr sz="2000"/>
            </a:lvl1pPr>
          </a:lstStyle>
          <a:p>
            <a:endParaRPr lang="en-SG"/>
          </a:p>
        </p:txBody>
      </p:sp>
      <p:sp>
        <p:nvSpPr>
          <p:cNvPr id="3" name="Date Placeholder 2">
            <a:extLst>
              <a:ext uri="{FF2B5EF4-FFF2-40B4-BE49-F238E27FC236}">
                <a16:creationId xmlns:a16="http://schemas.microsoft.com/office/drawing/2014/main" id="{A759F62F-F458-4CEA-B5C0-8CE56EDDED72}"/>
              </a:ext>
            </a:extLst>
          </p:cNvPr>
          <p:cNvSpPr>
            <a:spLocks noGrp="1"/>
          </p:cNvSpPr>
          <p:nvPr>
            <p:ph type="dt" sz="quarter" idx="1"/>
          </p:nvPr>
        </p:nvSpPr>
        <p:spPr>
          <a:xfrm>
            <a:off x="5797712" y="5"/>
            <a:ext cx="4434615" cy="734584"/>
          </a:xfrm>
          <a:prstGeom prst="rect">
            <a:avLst/>
          </a:prstGeom>
        </p:spPr>
        <p:txBody>
          <a:bodyPr vert="horz" lIns="130144" tIns="65074" rIns="130144" bIns="65074" rtlCol="0"/>
          <a:lstStyle>
            <a:lvl1pPr algn="r">
              <a:defRPr sz="2000"/>
            </a:lvl1pPr>
          </a:lstStyle>
          <a:p>
            <a:fld id="{E238A188-91A2-4E01-9E96-2F1FEC9A01E6}" type="datetimeFigureOut">
              <a:rPr lang="en-SG" smtClean="0"/>
              <a:t>24/2/2023</a:t>
            </a:fld>
            <a:endParaRPr lang="en-SG"/>
          </a:p>
        </p:txBody>
      </p:sp>
      <p:sp>
        <p:nvSpPr>
          <p:cNvPr id="4" name="Footer Placeholder 3">
            <a:extLst>
              <a:ext uri="{FF2B5EF4-FFF2-40B4-BE49-F238E27FC236}">
                <a16:creationId xmlns:a16="http://schemas.microsoft.com/office/drawing/2014/main" id="{3A64453C-25FB-449C-B5A1-21A94DE332E8}"/>
              </a:ext>
            </a:extLst>
          </p:cNvPr>
          <p:cNvSpPr>
            <a:spLocks noGrp="1"/>
          </p:cNvSpPr>
          <p:nvPr>
            <p:ph type="ftr" sz="quarter" idx="2"/>
          </p:nvPr>
        </p:nvSpPr>
        <p:spPr>
          <a:xfrm>
            <a:off x="5" y="13927569"/>
            <a:ext cx="4434619" cy="734584"/>
          </a:xfrm>
          <a:prstGeom prst="rect">
            <a:avLst/>
          </a:prstGeom>
        </p:spPr>
        <p:txBody>
          <a:bodyPr vert="horz" lIns="130144" tIns="65074" rIns="130144" bIns="65074" rtlCol="0" anchor="b"/>
          <a:lstStyle>
            <a:lvl1pPr algn="l">
              <a:defRPr sz="2000"/>
            </a:lvl1pPr>
          </a:lstStyle>
          <a:p>
            <a:endParaRPr lang="en-SG"/>
          </a:p>
        </p:txBody>
      </p:sp>
      <p:sp>
        <p:nvSpPr>
          <p:cNvPr id="5" name="Slide Number Placeholder 4">
            <a:extLst>
              <a:ext uri="{FF2B5EF4-FFF2-40B4-BE49-F238E27FC236}">
                <a16:creationId xmlns:a16="http://schemas.microsoft.com/office/drawing/2014/main" id="{55C985B2-F601-421F-A633-2D022E1E3718}"/>
              </a:ext>
            </a:extLst>
          </p:cNvPr>
          <p:cNvSpPr>
            <a:spLocks noGrp="1"/>
          </p:cNvSpPr>
          <p:nvPr>
            <p:ph type="sldNum" sz="quarter" idx="3"/>
          </p:nvPr>
        </p:nvSpPr>
        <p:spPr>
          <a:xfrm>
            <a:off x="5797712" y="13927569"/>
            <a:ext cx="4434615" cy="734584"/>
          </a:xfrm>
          <a:prstGeom prst="rect">
            <a:avLst/>
          </a:prstGeom>
        </p:spPr>
        <p:txBody>
          <a:bodyPr vert="horz" lIns="130144" tIns="65074" rIns="130144" bIns="65074" rtlCol="0" anchor="b"/>
          <a:lstStyle>
            <a:lvl1pPr algn="r">
              <a:defRPr sz="2000"/>
            </a:lvl1pPr>
          </a:lstStyle>
          <a:p>
            <a:fld id="{782C6BD7-FA3C-4F30-9EFF-4ACF7C15B017}" type="slidenum">
              <a:rPr lang="en-SG" smtClean="0"/>
              <a:t>‹#›</a:t>
            </a:fld>
            <a:endParaRPr lang="en-SG"/>
          </a:p>
        </p:txBody>
      </p:sp>
    </p:spTree>
    <p:extLst>
      <p:ext uri="{BB962C8B-B14F-4D97-AF65-F5344CB8AC3E}">
        <p14:creationId xmlns:p14="http://schemas.microsoft.com/office/powerpoint/2010/main" val="38326057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434999" cy="735654"/>
          </a:xfrm>
          <a:prstGeom prst="rect">
            <a:avLst/>
          </a:prstGeom>
        </p:spPr>
        <p:txBody>
          <a:bodyPr vert="horz" lIns="141015" tIns="70506" rIns="141015" bIns="70506" rtlCol="0"/>
          <a:lstStyle>
            <a:lvl1pPr algn="l">
              <a:defRPr sz="2000"/>
            </a:lvl1pPr>
          </a:lstStyle>
          <a:p>
            <a:endParaRPr lang="en-SG"/>
          </a:p>
        </p:txBody>
      </p:sp>
      <p:sp>
        <p:nvSpPr>
          <p:cNvPr id="3" name="Date Placeholder 2"/>
          <p:cNvSpPr>
            <a:spLocks noGrp="1"/>
          </p:cNvSpPr>
          <p:nvPr>
            <p:ph type="dt" idx="1"/>
          </p:nvPr>
        </p:nvSpPr>
        <p:spPr>
          <a:xfrm>
            <a:off x="5797246" y="2"/>
            <a:ext cx="4434999" cy="735654"/>
          </a:xfrm>
          <a:prstGeom prst="rect">
            <a:avLst/>
          </a:prstGeom>
        </p:spPr>
        <p:txBody>
          <a:bodyPr vert="horz" lIns="141015" tIns="70506" rIns="141015" bIns="70506" rtlCol="0"/>
          <a:lstStyle>
            <a:lvl1pPr algn="r">
              <a:defRPr sz="2000"/>
            </a:lvl1pPr>
          </a:lstStyle>
          <a:p>
            <a:fld id="{44337A42-5D34-4F72-8CA3-09580D9F2949}" type="datetimeFigureOut">
              <a:rPr lang="en-SG" smtClean="0"/>
              <a:t>24/2/2023</a:t>
            </a:fld>
            <a:endParaRPr lang="en-SG"/>
          </a:p>
        </p:txBody>
      </p:sp>
      <p:sp>
        <p:nvSpPr>
          <p:cNvPr id="4" name="Slide Image Placeholder 3"/>
          <p:cNvSpPr>
            <a:spLocks noGrp="1" noRot="1" noChangeAspect="1"/>
          </p:cNvSpPr>
          <p:nvPr>
            <p:ph type="sldImg" idx="2"/>
          </p:nvPr>
        </p:nvSpPr>
        <p:spPr>
          <a:xfrm>
            <a:off x="717550" y="1831975"/>
            <a:ext cx="8799513" cy="4949825"/>
          </a:xfrm>
          <a:prstGeom prst="rect">
            <a:avLst/>
          </a:prstGeom>
          <a:noFill/>
          <a:ln w="12700">
            <a:solidFill>
              <a:prstClr val="black"/>
            </a:solidFill>
          </a:ln>
        </p:spPr>
        <p:txBody>
          <a:bodyPr vert="horz" lIns="141015" tIns="70506" rIns="141015" bIns="70506" rtlCol="0" anchor="ctr"/>
          <a:lstStyle/>
          <a:p>
            <a:endParaRPr lang="en-SG"/>
          </a:p>
        </p:txBody>
      </p:sp>
      <p:sp>
        <p:nvSpPr>
          <p:cNvPr id="5" name="Notes Placeholder 4"/>
          <p:cNvSpPr>
            <a:spLocks noGrp="1"/>
          </p:cNvSpPr>
          <p:nvPr>
            <p:ph type="body" sz="quarter" idx="3"/>
          </p:nvPr>
        </p:nvSpPr>
        <p:spPr>
          <a:xfrm>
            <a:off x="1023467" y="7056163"/>
            <a:ext cx="8187687" cy="5773222"/>
          </a:xfrm>
          <a:prstGeom prst="rect">
            <a:avLst/>
          </a:prstGeom>
        </p:spPr>
        <p:txBody>
          <a:bodyPr vert="horz" lIns="141015" tIns="70506" rIns="141015" bIns="7050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13926503"/>
            <a:ext cx="4434999" cy="735653"/>
          </a:xfrm>
          <a:prstGeom prst="rect">
            <a:avLst/>
          </a:prstGeom>
        </p:spPr>
        <p:txBody>
          <a:bodyPr vert="horz" lIns="141015" tIns="70506" rIns="141015" bIns="70506" rtlCol="0" anchor="b"/>
          <a:lstStyle>
            <a:lvl1pPr algn="l">
              <a:defRPr sz="2000"/>
            </a:lvl1pPr>
          </a:lstStyle>
          <a:p>
            <a:endParaRPr lang="en-SG"/>
          </a:p>
        </p:txBody>
      </p:sp>
      <p:sp>
        <p:nvSpPr>
          <p:cNvPr id="7" name="Slide Number Placeholder 6"/>
          <p:cNvSpPr>
            <a:spLocks noGrp="1"/>
          </p:cNvSpPr>
          <p:nvPr>
            <p:ph type="sldNum" sz="quarter" idx="5"/>
          </p:nvPr>
        </p:nvSpPr>
        <p:spPr>
          <a:xfrm>
            <a:off x="5797246" y="13926503"/>
            <a:ext cx="4434999" cy="735653"/>
          </a:xfrm>
          <a:prstGeom prst="rect">
            <a:avLst/>
          </a:prstGeom>
        </p:spPr>
        <p:txBody>
          <a:bodyPr vert="horz" lIns="141015" tIns="70506" rIns="141015" bIns="70506" rtlCol="0" anchor="b"/>
          <a:lstStyle>
            <a:lvl1pPr algn="r">
              <a:defRPr sz="2000"/>
            </a:lvl1pPr>
          </a:lstStyle>
          <a:p>
            <a:fld id="{BB238EFF-FC20-425D-BDF4-B4336E5AC6AD}" type="slidenum">
              <a:rPr lang="en-SG" smtClean="0"/>
              <a:t>‹#›</a:t>
            </a:fld>
            <a:endParaRPr lang="en-SG"/>
          </a:p>
        </p:txBody>
      </p:sp>
    </p:spTree>
    <p:extLst>
      <p:ext uri="{BB962C8B-B14F-4D97-AF65-F5344CB8AC3E}">
        <p14:creationId xmlns:p14="http://schemas.microsoft.com/office/powerpoint/2010/main" val="1185626196"/>
      </p:ext>
    </p:extLst>
  </p:cSld>
  <p:clrMap bg1="lt1" tx1="dk1" bg2="lt2" tx2="dk2" accent1="accent1" accent2="accent2" accent3="accent3" accent4="accent4" accent5="accent5" accent6="accent6" hlink="hlink" folHlink="folHlink"/>
  <p:hf sldNum="0" hdr="0" ftr="0" dt="0"/>
  <p:notesStyle>
    <a:lvl1pPr marL="0" algn="l" defTabSz="914296" rtl="0" eaLnBrk="1" latinLnBrk="0" hangingPunct="1">
      <a:defRPr sz="1200" kern="1200">
        <a:solidFill>
          <a:schemeClr val="tx1"/>
        </a:solidFill>
        <a:latin typeface="+mn-lt"/>
        <a:ea typeface="+mn-ea"/>
        <a:cs typeface="+mn-cs"/>
      </a:defRPr>
    </a:lvl1pPr>
    <a:lvl2pPr marL="457148" algn="l" defTabSz="914296" rtl="0" eaLnBrk="1" latinLnBrk="0" hangingPunct="1">
      <a:defRPr sz="1200" kern="1200">
        <a:solidFill>
          <a:schemeClr val="tx1"/>
        </a:solidFill>
        <a:latin typeface="+mn-lt"/>
        <a:ea typeface="+mn-ea"/>
        <a:cs typeface="+mn-cs"/>
      </a:defRPr>
    </a:lvl2pPr>
    <a:lvl3pPr marL="914296" algn="l" defTabSz="914296" rtl="0" eaLnBrk="1" latinLnBrk="0" hangingPunct="1">
      <a:defRPr sz="1200" kern="1200">
        <a:solidFill>
          <a:schemeClr val="tx1"/>
        </a:solidFill>
        <a:latin typeface="+mn-lt"/>
        <a:ea typeface="+mn-ea"/>
        <a:cs typeface="+mn-cs"/>
      </a:defRPr>
    </a:lvl3pPr>
    <a:lvl4pPr marL="1371444" algn="l" defTabSz="914296" rtl="0" eaLnBrk="1" latinLnBrk="0" hangingPunct="1">
      <a:defRPr sz="1200" kern="1200">
        <a:solidFill>
          <a:schemeClr val="tx1"/>
        </a:solidFill>
        <a:latin typeface="+mn-lt"/>
        <a:ea typeface="+mn-ea"/>
        <a:cs typeface="+mn-cs"/>
      </a:defRPr>
    </a:lvl4pPr>
    <a:lvl5pPr marL="1828592" algn="l" defTabSz="914296" rtl="0" eaLnBrk="1" latinLnBrk="0" hangingPunct="1">
      <a:defRPr sz="1200" kern="1200">
        <a:solidFill>
          <a:schemeClr val="tx1"/>
        </a:solidFill>
        <a:latin typeface="+mn-lt"/>
        <a:ea typeface="+mn-ea"/>
        <a:cs typeface="+mn-cs"/>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marL="0" indent="0">
              <a:buFontTx/>
              <a:buNone/>
            </a:pPr>
            <a:r>
              <a:rPr lang="en-US" dirty="0"/>
              <a:t>To extract the hidden pattern in data to understand the interrelation between factors—in future to establish causality</a:t>
            </a:r>
          </a:p>
        </p:txBody>
      </p:sp>
    </p:spTree>
    <p:extLst>
      <p:ext uri="{BB962C8B-B14F-4D97-AF65-F5344CB8AC3E}">
        <p14:creationId xmlns:p14="http://schemas.microsoft.com/office/powerpoint/2010/main" val="3702473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Overview</a:t>
            </a:r>
          </a:p>
        </p:txBody>
      </p:sp>
    </p:spTree>
    <p:extLst>
      <p:ext uri="{BB962C8B-B14F-4D97-AF65-F5344CB8AC3E}">
        <p14:creationId xmlns:p14="http://schemas.microsoft.com/office/powerpoint/2010/main" val="2314856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http://localhost:8888/notebooks/79%20Mass/notebooks/Visualize%20Graphs_NER.ipynb</a:t>
            </a:r>
          </a:p>
          <a:p>
            <a:r>
              <a:rPr lang="en-SG" dirty="0"/>
              <a:t>D:\66 CausalMap\</a:t>
            </a:r>
            <a:r>
              <a:rPr lang="en-SG" dirty="0" err="1"/>
              <a:t>SciLit_CausalMap</a:t>
            </a:r>
            <a:r>
              <a:rPr lang="en-SG" dirty="0"/>
              <a:t>\visualization\</a:t>
            </a:r>
            <a:r>
              <a:rPr lang="en-SG" dirty="0" err="1"/>
              <a:t>mir_ner</a:t>
            </a:r>
            <a:endParaRPr lang="en-SG" dirty="0"/>
          </a:p>
        </p:txBody>
      </p:sp>
    </p:spTree>
    <p:extLst>
      <p:ext uri="{BB962C8B-B14F-4D97-AF65-F5344CB8AC3E}">
        <p14:creationId xmlns:p14="http://schemas.microsoft.com/office/powerpoint/2010/main" val="298480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D:\66 CausalMap\</a:t>
            </a:r>
            <a:r>
              <a:rPr lang="en-SG" dirty="0" err="1"/>
              <a:t>SciLit_CausalMap</a:t>
            </a:r>
            <a:r>
              <a:rPr lang="en-SG" dirty="0"/>
              <a:t>\visualization\</a:t>
            </a:r>
            <a:r>
              <a:rPr lang="en-SG" dirty="0" err="1"/>
              <a:t>mir_ner</a:t>
            </a:r>
            <a:endParaRPr lang="en-SG" dirty="0"/>
          </a:p>
          <a:p>
            <a:pPr marL="171450" indent="-171450">
              <a:buFont typeface="Arial" panose="020B0604020202020204" pitchFamily="34" charset="0"/>
              <a:buChar char="•"/>
            </a:pPr>
            <a:r>
              <a:rPr lang="en-SG" dirty="0"/>
              <a:t>We visualize all graphs using the </a:t>
            </a:r>
            <a:r>
              <a:rPr lang="en-SG" dirty="0" err="1"/>
              <a:t>Cytoscape</a:t>
            </a:r>
            <a:r>
              <a:rPr lang="en-SG" dirty="0"/>
              <a:t> tool</a:t>
            </a:r>
          </a:p>
        </p:txBody>
      </p:sp>
    </p:spTree>
    <p:extLst>
      <p:ext uri="{BB962C8B-B14F-4D97-AF65-F5344CB8AC3E}">
        <p14:creationId xmlns:p14="http://schemas.microsoft.com/office/powerpoint/2010/main" val="2607850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http://localhost:8888/notebooks/79%20Mass/notebooks/NER%20Extraction%20for%20Nodes.ipynb</a:t>
            </a:r>
          </a:p>
          <a:p>
            <a:r>
              <a:rPr lang="en-SG" dirty="0"/>
              <a:t>http://localhost:8888/notebooks/79%20Mass/notebooks/Visualize%20Graphs_NER.ipynb</a:t>
            </a:r>
          </a:p>
          <a:p>
            <a:r>
              <a:rPr lang="en-SG" dirty="0"/>
              <a:t>D:\66 CausalMap\</a:t>
            </a:r>
            <a:r>
              <a:rPr lang="en-SG" dirty="0" err="1"/>
              <a:t>SciLit_CausalMap</a:t>
            </a:r>
            <a:r>
              <a:rPr lang="en-SG" dirty="0"/>
              <a:t>\visualization\</a:t>
            </a:r>
            <a:r>
              <a:rPr lang="en-SG" dirty="0" err="1"/>
              <a:t>mir_nerclust</a:t>
            </a:r>
            <a:endParaRPr lang="en-SG" dirty="0"/>
          </a:p>
        </p:txBody>
      </p:sp>
    </p:spTree>
    <p:extLst>
      <p:ext uri="{BB962C8B-B14F-4D97-AF65-F5344CB8AC3E}">
        <p14:creationId xmlns:p14="http://schemas.microsoft.com/office/powerpoint/2010/main" val="4141959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D:\66 CausalMap\</a:t>
            </a:r>
            <a:r>
              <a:rPr lang="en-SG" dirty="0" err="1"/>
              <a:t>SciLit_CausalMap</a:t>
            </a:r>
            <a:r>
              <a:rPr lang="en-SG" dirty="0"/>
              <a:t>\visualization\</a:t>
            </a:r>
            <a:r>
              <a:rPr lang="en-SG" dirty="0" err="1"/>
              <a:t>mir_nerclust</a:t>
            </a:r>
            <a:endParaRPr lang="en-SG" dirty="0"/>
          </a:p>
          <a:p>
            <a:pPr marL="171450" indent="-171450">
              <a:buFont typeface="Arial" panose="020B0604020202020204" pitchFamily="34" charset="0"/>
              <a:buChar char="•"/>
            </a:pPr>
            <a:r>
              <a:rPr lang="en-SG" dirty="0"/>
              <a:t>Orange box = common effect, “shortage </a:t>
            </a:r>
            <a:r>
              <a:rPr lang="en-SG" dirty="0">
                <a:sym typeface="Wingdings" panose="05000000000000000000" pitchFamily="2" charset="2"/>
              </a:rPr>
              <a:t> in month year drop, in quarterly net profits”</a:t>
            </a:r>
          </a:p>
          <a:p>
            <a:pPr marL="171450" indent="-171450">
              <a:buFont typeface="Arial" panose="020B0604020202020204" pitchFamily="34" charset="0"/>
              <a:buChar char="•"/>
            </a:pPr>
            <a:r>
              <a:rPr lang="en-SG" dirty="0">
                <a:sym typeface="Wingdings" panose="05000000000000000000" pitchFamily="2" charset="2"/>
              </a:rPr>
              <a:t>Note: there are more nodes with the word “shortage”, just showing 2 here for easier discussion</a:t>
            </a:r>
            <a:endParaRPr lang="en-SG" dirty="0"/>
          </a:p>
        </p:txBody>
      </p:sp>
    </p:spTree>
    <p:extLst>
      <p:ext uri="{BB962C8B-B14F-4D97-AF65-F5344CB8AC3E}">
        <p14:creationId xmlns:p14="http://schemas.microsoft.com/office/powerpoint/2010/main" val="3419617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http://localhost:8016/notebooks/79%20Mass/notebooks/Summarization%20for%20Nodes.ipynb &gt;&gt;&gt; Run on Server</a:t>
            </a:r>
          </a:p>
          <a:p>
            <a:r>
              <a:rPr lang="en-SG" dirty="0"/>
              <a:t>http://localhost:8888/notebooks/79%20Mass/notebooks/Visualize%20Graphs_Summarization.ipynb </a:t>
            </a:r>
          </a:p>
          <a:p>
            <a:r>
              <a:rPr lang="en-SG" dirty="0"/>
              <a:t>D:\66 CausalMap\</a:t>
            </a:r>
            <a:r>
              <a:rPr lang="en-SG" dirty="0" err="1"/>
              <a:t>SciLit_CausalMap</a:t>
            </a:r>
            <a:r>
              <a:rPr lang="en-SG" dirty="0"/>
              <a:t>\visualization\</a:t>
            </a:r>
            <a:r>
              <a:rPr lang="en-SG" dirty="0" err="1"/>
              <a:t>mir_summ</a:t>
            </a:r>
            <a:endParaRPr lang="en-SG" dirty="0"/>
          </a:p>
        </p:txBody>
      </p:sp>
    </p:spTree>
    <p:extLst>
      <p:ext uri="{BB962C8B-B14F-4D97-AF65-F5344CB8AC3E}">
        <p14:creationId xmlns:p14="http://schemas.microsoft.com/office/powerpoint/2010/main" val="375978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D:\66 CausalMap\</a:t>
            </a:r>
            <a:r>
              <a:rPr lang="en-SG" dirty="0" err="1"/>
              <a:t>SciLit_CausalMap</a:t>
            </a:r>
            <a:r>
              <a:rPr lang="en-SG" dirty="0"/>
              <a:t>\visualization\</a:t>
            </a:r>
            <a:r>
              <a:rPr lang="en-SG" dirty="0" err="1"/>
              <a:t>mir_nerclust</a:t>
            </a:r>
            <a:endParaRPr lang="en-SG" dirty="0"/>
          </a:p>
          <a:p>
            <a:r>
              <a:rPr lang="en-SG" dirty="0"/>
              <a:t>All connections to-from “shortage” node. </a:t>
            </a:r>
          </a:p>
          <a:p>
            <a:pPr marL="171450" indent="-171450">
              <a:buFont typeface="Arial" panose="020B0604020202020204" pitchFamily="34" charset="0"/>
              <a:buChar char="•"/>
            </a:pPr>
            <a:r>
              <a:rPr lang="en-SG" dirty="0"/>
              <a:t>Top part </a:t>
            </a:r>
            <a:r>
              <a:rPr lang="en-SG" dirty="0">
                <a:sym typeface="Wingdings" panose="05000000000000000000" pitchFamily="2" charset="2"/>
              </a:rPr>
              <a:t> more details/unique</a:t>
            </a:r>
          </a:p>
          <a:p>
            <a:pPr marL="171450" indent="-171450">
              <a:buFont typeface="Arial" panose="020B0604020202020204" pitchFamily="34" charset="0"/>
              <a:buChar char="•"/>
            </a:pPr>
            <a:r>
              <a:rPr lang="en-SG" dirty="0">
                <a:sym typeface="Wingdings" panose="05000000000000000000" pitchFamily="2" charset="2"/>
              </a:rPr>
              <a:t>Bottom part  too general?</a:t>
            </a:r>
            <a:endParaRPr lang="en-SG" dirty="0"/>
          </a:p>
        </p:txBody>
      </p:sp>
    </p:spTree>
    <p:extLst>
      <p:ext uri="{BB962C8B-B14F-4D97-AF65-F5344CB8AC3E}">
        <p14:creationId xmlns:p14="http://schemas.microsoft.com/office/powerpoint/2010/main" val="377414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Overview</a:t>
            </a:r>
          </a:p>
        </p:txBody>
      </p:sp>
    </p:spTree>
    <p:extLst>
      <p:ext uri="{BB962C8B-B14F-4D97-AF65-F5344CB8AC3E}">
        <p14:creationId xmlns:p14="http://schemas.microsoft.com/office/powerpoint/2010/main" val="2994458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02014"/>
            <a:r>
              <a:rPr lang="en-SG" dirty="0"/>
              <a:t>Again, #6-7 are viable to deploy, but will need 1-2 weeks to study and adjust to new data</a:t>
            </a:r>
          </a:p>
          <a:p>
            <a:pPr defTabSz="1302014"/>
            <a:endParaRPr lang="en-SG" dirty="0"/>
          </a:p>
          <a:p>
            <a:pPr defTabSz="1302014"/>
            <a:r>
              <a:rPr lang="en-US" dirty="0"/>
              <a:t>Many battery makers are ramping up production to meet soaring worldwide demand as car makers accelerate their shift to electric vehicles to comply with tougher emission rules aimed at tackling global warming .</a:t>
            </a:r>
            <a:endParaRPr lang="en-SG" dirty="0"/>
          </a:p>
          <a:p>
            <a:pPr defTabSz="1302014"/>
            <a:endParaRPr lang="en-SG" dirty="0"/>
          </a:p>
        </p:txBody>
      </p:sp>
    </p:spTree>
    <p:extLst>
      <p:ext uri="{BB962C8B-B14F-4D97-AF65-F5344CB8AC3E}">
        <p14:creationId xmlns:p14="http://schemas.microsoft.com/office/powerpoint/2010/main" val="1591838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SG" dirty="0"/>
              <a:t>"D:\66 CausalMap\</a:t>
            </a:r>
            <a:r>
              <a:rPr lang="en-SG" dirty="0" err="1"/>
              <a:t>Panasonic_Electronic_KG</a:t>
            </a:r>
            <a:r>
              <a:rPr lang="en-SG" dirty="0"/>
              <a:t>\Panasonic_Timeline.xlsx"</a:t>
            </a:r>
          </a:p>
        </p:txBody>
      </p:sp>
    </p:spTree>
    <p:extLst>
      <p:ext uri="{BB962C8B-B14F-4D97-AF65-F5344CB8AC3E}">
        <p14:creationId xmlns:p14="http://schemas.microsoft.com/office/powerpoint/2010/main" val="342724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defTabSz="1302014"/>
            <a:r>
              <a:rPr lang="en-SG" dirty="0"/>
              <a:t>#4 skipped cause too slow</a:t>
            </a:r>
          </a:p>
          <a:p>
            <a:pPr defTabSz="1302014"/>
            <a:r>
              <a:rPr lang="en-SG" dirty="0"/>
              <a:t>#6-7 are viable to deploy, but will need 1-2 weeks to adjust to new data</a:t>
            </a:r>
          </a:p>
        </p:txBody>
      </p:sp>
    </p:spTree>
    <p:extLst>
      <p:ext uri="{BB962C8B-B14F-4D97-AF65-F5344CB8AC3E}">
        <p14:creationId xmlns:p14="http://schemas.microsoft.com/office/powerpoint/2010/main" val="15175179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SG" dirty="0"/>
          </a:p>
          <a:p>
            <a:pPr marL="0" indent="0">
              <a:buFont typeface="Arial" panose="020B0604020202020204" pitchFamily="34" charset="0"/>
              <a:buNone/>
            </a:pPr>
            <a:r>
              <a:rPr lang="en-SG" dirty="0"/>
              <a:t>Evaluation – For Extraction</a:t>
            </a:r>
          </a:p>
          <a:p>
            <a:pPr marL="171450" indent="-171450">
              <a:buFont typeface="Arial" panose="020B0604020202020204" pitchFamily="34" charset="0"/>
              <a:buChar char="•"/>
            </a:pPr>
            <a:r>
              <a:rPr lang="en-SG" dirty="0"/>
              <a:t>Please annotate 10 articles (from one topic </a:t>
            </a:r>
            <a:r>
              <a:rPr lang="en-SG" dirty="0">
                <a:sym typeface="Wingdings" panose="05000000000000000000" pitchFamily="2" charset="2"/>
              </a:rPr>
              <a:t> E.g. shortage</a:t>
            </a:r>
            <a:r>
              <a:rPr lang="en-SG" dirty="0"/>
              <a:t>) with Cause &amp; Effect spans</a:t>
            </a:r>
          </a:p>
          <a:p>
            <a:pPr marL="171450" indent="-171450">
              <a:buFont typeface="Arial" panose="020B0604020202020204" pitchFamily="34" charset="0"/>
              <a:buChar char="•"/>
            </a:pPr>
            <a:r>
              <a:rPr lang="en-SG" dirty="0"/>
              <a:t>Evaluate 100 extracted causal relations’ sanity</a:t>
            </a:r>
          </a:p>
          <a:p>
            <a:pPr marL="171450" indent="-171450">
              <a:buFont typeface="Arial" panose="020B0604020202020204" pitchFamily="34" charset="0"/>
              <a:buChar char="•"/>
            </a:pPr>
            <a:endParaRPr lang="en-SG" dirty="0"/>
          </a:p>
          <a:p>
            <a:pPr marL="0" indent="0">
              <a:buFont typeface="Arial" panose="020B0604020202020204" pitchFamily="34" charset="0"/>
              <a:buNone/>
            </a:pPr>
            <a:r>
              <a:rPr lang="en-SG" dirty="0"/>
              <a:t>Evaluation – For Clustering</a:t>
            </a:r>
          </a:p>
          <a:p>
            <a:pPr marL="171450" indent="-171450">
              <a:buFont typeface="Arial" panose="020B0604020202020204" pitchFamily="34" charset="0"/>
              <a:buChar char="•"/>
            </a:pPr>
            <a:r>
              <a:rPr lang="en-SG" dirty="0"/>
              <a:t>From sample of 10 articles, identify clustering of spans. Compare “ideal” graph and ours.</a:t>
            </a:r>
          </a:p>
          <a:p>
            <a:pPr marL="171450" indent="-171450">
              <a:buFont typeface="Arial" panose="020B0604020202020204" pitchFamily="34" charset="0"/>
              <a:buChar char="•"/>
            </a:pPr>
            <a:r>
              <a:rPr lang="en-SG" dirty="0"/>
              <a:t>Evaluation 100 nodes’ </a:t>
            </a:r>
          </a:p>
          <a:p>
            <a:pPr marL="171450" indent="-171450">
              <a:buFont typeface="Arial" panose="020B0604020202020204" pitchFamily="34" charset="0"/>
              <a:buChar char="•"/>
            </a:pPr>
            <a:endParaRPr lang="en-SG" dirty="0"/>
          </a:p>
          <a:p>
            <a:pPr marL="0" indent="0">
              <a:buFont typeface="Arial" panose="020B0604020202020204" pitchFamily="34" charset="0"/>
              <a:buNone/>
            </a:pPr>
            <a:r>
              <a:rPr lang="en-SG" dirty="0"/>
              <a:t>Evaluation – Use-case dependent</a:t>
            </a:r>
          </a:p>
          <a:p>
            <a:pPr marL="0" indent="0">
              <a:buFont typeface="Arial" panose="020B0604020202020204" pitchFamily="34" charset="0"/>
              <a:buNone/>
            </a:pPr>
            <a:endParaRPr lang="en-SG" dirty="0"/>
          </a:p>
          <a:p>
            <a:r>
              <a:rPr lang="en-SG" dirty="0"/>
              <a:t>Use-case: </a:t>
            </a:r>
          </a:p>
          <a:p>
            <a:pPr marL="171450" indent="-171450">
              <a:buFont typeface="Arial" panose="020B0604020202020204" pitchFamily="34" charset="0"/>
              <a:buChar char="•"/>
            </a:pPr>
            <a:r>
              <a:rPr lang="en-SG" dirty="0"/>
              <a:t>New article -&gt; Extract events -&gt; Identify possible effects (+Links to old articles)</a:t>
            </a:r>
          </a:p>
          <a:p>
            <a:pPr marL="171450" indent="-171450">
              <a:buFont typeface="Arial" panose="020B0604020202020204" pitchFamily="34" charset="0"/>
              <a:buChar char="•"/>
            </a:pPr>
            <a:r>
              <a:rPr lang="en-SG" dirty="0"/>
              <a:t>End-of-month : Summarize NEW cause-effects, summarize TOP cause-effects</a:t>
            </a:r>
          </a:p>
        </p:txBody>
      </p:sp>
    </p:spTree>
    <p:extLst>
      <p:ext uri="{BB962C8B-B14F-4D97-AF65-F5344CB8AC3E}">
        <p14:creationId xmlns:p14="http://schemas.microsoft.com/office/powerpoint/2010/main" val="1826271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Can we aim to do these annotations by 20 Mar?</a:t>
            </a:r>
          </a:p>
        </p:txBody>
      </p:sp>
    </p:spTree>
    <p:extLst>
      <p:ext uri="{BB962C8B-B14F-4D97-AF65-F5344CB8AC3E}">
        <p14:creationId xmlns:p14="http://schemas.microsoft.com/office/powerpoint/2010/main" val="3163163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1302014">
              <a:buFont typeface="Arial" panose="020B0604020202020204" pitchFamily="34" charset="0"/>
              <a:buNone/>
            </a:pPr>
            <a:r>
              <a:rPr lang="en-SG" dirty="0"/>
              <a:t>Other details:</a:t>
            </a:r>
          </a:p>
          <a:p>
            <a:pPr marL="171450" indent="-171450" defTabSz="1302014">
              <a:buFont typeface="Arial" panose="020B0604020202020204" pitchFamily="34" charset="0"/>
              <a:buChar char="•"/>
            </a:pPr>
            <a:r>
              <a:rPr lang="en-US" dirty="0"/>
              <a:t>6384 unique articles, 55354 sentences in total to work with.</a:t>
            </a:r>
          </a:p>
          <a:p>
            <a:pPr marL="171450" indent="-171450" defTabSz="1302014">
              <a:buFont typeface="Arial" panose="020B0604020202020204" pitchFamily="34" charset="0"/>
              <a:buChar char="•"/>
            </a:pPr>
            <a:r>
              <a:rPr lang="en-US" dirty="0"/>
              <a:t>Should we prototype with all the articles or just a subset?</a:t>
            </a:r>
          </a:p>
          <a:p>
            <a:pPr marL="171450" indent="-171450" defTabSz="1302014">
              <a:buFont typeface="Arial" panose="020B0604020202020204" pitchFamily="34" charset="0"/>
              <a:buChar char="•"/>
            </a:pPr>
            <a:r>
              <a:rPr lang="en-US" dirty="0"/>
              <a:t>Are you sure causal relations are the only thing worth </a:t>
            </a:r>
            <a:r>
              <a:rPr lang="en-US" dirty="0" err="1"/>
              <a:t>analysing</a:t>
            </a:r>
            <a:r>
              <a:rPr lang="en-US" dirty="0"/>
              <a:t>? If the aim is to survey current trends and news, I think we need more than causal relations. It’s more of summary, highlight impactful sentences (maybe sentences with a lot of events), and maybe the causal part is a small point to note.</a:t>
            </a:r>
          </a:p>
          <a:p>
            <a:pPr marL="171450" marR="0" lvl="0" indent="-171450" algn="l" defTabSz="130201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dirty="0"/>
              <a:t>Multi-sentence issues</a:t>
            </a:r>
          </a:p>
          <a:p>
            <a:pPr marL="171450" indent="-171450" defTabSz="1302014">
              <a:buFont typeface="Arial" panose="020B0604020202020204" pitchFamily="34" charset="0"/>
              <a:buChar char="•"/>
            </a:pPr>
            <a:endParaRPr lang="en-US" dirty="0"/>
          </a:p>
          <a:p>
            <a:pPr marL="0" indent="0" defTabSz="1302014">
              <a:buFont typeface="Arial" panose="020B0604020202020204" pitchFamily="34" charset="0"/>
              <a:buNone/>
            </a:pPr>
            <a:r>
              <a:rPr lang="en-US" dirty="0"/>
              <a:t>Issues after curating relations (can discuss later):</a:t>
            </a:r>
          </a:p>
          <a:p>
            <a:pPr marL="171450" indent="-171450" defTabSz="1302014">
              <a:buFont typeface="Arial" panose="020B0604020202020204" pitchFamily="34" charset="0"/>
              <a:buChar char="•"/>
            </a:pPr>
            <a:r>
              <a:rPr lang="en-SG" dirty="0"/>
              <a:t>Synonyms/co-reference resolution/generalization issues</a:t>
            </a:r>
          </a:p>
          <a:p>
            <a:endParaRPr lang="en-SG" dirty="0"/>
          </a:p>
        </p:txBody>
      </p:sp>
    </p:spTree>
    <p:extLst>
      <p:ext uri="{BB962C8B-B14F-4D97-AF65-F5344CB8AC3E}">
        <p14:creationId xmlns:p14="http://schemas.microsoft.com/office/powerpoint/2010/main" val="531279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defTabSz="1302014"/>
            <a:endParaRPr lang="en-SG" dirty="0"/>
          </a:p>
        </p:txBody>
      </p:sp>
    </p:spTree>
    <p:extLst>
      <p:ext uri="{BB962C8B-B14F-4D97-AF65-F5344CB8AC3E}">
        <p14:creationId xmlns:p14="http://schemas.microsoft.com/office/powerpoint/2010/main" val="275476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addition: For </a:t>
            </a:r>
            <a:r>
              <a:rPr lang="en-US" dirty="0" err="1"/>
              <a:t>CauseNet</a:t>
            </a:r>
            <a:r>
              <a:rPr lang="en-US" dirty="0"/>
              <a:t>, we take all words around the Signal up to/from the Cause/Effect word.</a:t>
            </a:r>
          </a:p>
          <a:p>
            <a:endParaRPr lang="en-SG" dirty="0"/>
          </a:p>
        </p:txBody>
      </p:sp>
    </p:spTree>
    <p:extLst>
      <p:ext uri="{BB962C8B-B14F-4D97-AF65-F5344CB8AC3E}">
        <p14:creationId xmlns:p14="http://schemas.microsoft.com/office/powerpoint/2010/main" val="582524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3001945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Should I remove exactly same sentences (from different articles)? Or ignore/act as if they don’t exist (small sample size anyway)</a:t>
            </a:r>
          </a:p>
          <a:p>
            <a:r>
              <a:rPr lang="en-SG" dirty="0">
                <a:sym typeface="Wingdings" panose="05000000000000000000" pitchFamily="2" charset="2"/>
              </a:rPr>
              <a:t> verdict: Maybe repeated entries &lt;1 support, e.g. this example gets like 1.5 support or </a:t>
            </a:r>
            <a:r>
              <a:rPr lang="en-SG" dirty="0" err="1">
                <a:sym typeface="Wingdings" panose="05000000000000000000" pitchFamily="2" charset="2"/>
              </a:rPr>
              <a:t>smth</a:t>
            </a:r>
            <a:endParaRPr lang="en-SG" dirty="0"/>
          </a:p>
        </p:txBody>
      </p:sp>
    </p:spTree>
    <p:extLst>
      <p:ext uri="{BB962C8B-B14F-4D97-AF65-F5344CB8AC3E}">
        <p14:creationId xmlns:p14="http://schemas.microsoft.com/office/powerpoint/2010/main" val="676421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Main impact: </a:t>
            </a:r>
          </a:p>
          <a:p>
            <a:pPr marL="171450" indent="-171450">
              <a:buFont typeface="Arial" panose="020B0604020202020204" pitchFamily="34" charset="0"/>
              <a:buChar char="•"/>
            </a:pPr>
            <a:r>
              <a:rPr lang="en-SG" dirty="0"/>
              <a:t>Extraction not possible for information presented at the back of sequences</a:t>
            </a:r>
          </a:p>
          <a:p>
            <a:pPr marL="171450" marR="0" lvl="0" indent="-1714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Should we re-tokenize and re-run the code?</a:t>
            </a:r>
          </a:p>
          <a:p>
            <a:pPr marL="171450" indent="-171450">
              <a:buFont typeface="Arial" panose="020B0604020202020204" pitchFamily="34" charset="0"/>
              <a:buChar char="•"/>
            </a:pPr>
            <a:endParaRPr lang="en-SG" dirty="0"/>
          </a:p>
        </p:txBody>
      </p:sp>
    </p:spTree>
    <p:extLst>
      <p:ext uri="{BB962C8B-B14F-4D97-AF65-F5344CB8AC3E}">
        <p14:creationId xmlns:p14="http://schemas.microsoft.com/office/powerpoint/2010/main" val="1594434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02014"/>
            <a:r>
              <a:rPr lang="en-SG" dirty="0"/>
              <a:t>We wanted to add “levels” to the causal </a:t>
            </a:r>
            <a:r>
              <a:rPr lang="en-SG"/>
              <a:t>relations extracted</a:t>
            </a:r>
          </a:p>
          <a:p>
            <a:pPr defTabSz="1302014"/>
            <a:endParaRPr lang="en-SG" dirty="0"/>
          </a:p>
        </p:txBody>
      </p:sp>
    </p:spTree>
    <p:extLst>
      <p:ext uri="{BB962C8B-B14F-4D97-AF65-F5344CB8AC3E}">
        <p14:creationId xmlns:p14="http://schemas.microsoft.com/office/powerpoint/2010/main" val="3441653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Cleaned Relations depends on t</a:t>
            </a:r>
            <a:r>
              <a:rPr lang="en-SG" dirty="0">
                <a:sym typeface="Wingdings" panose="05000000000000000000" pitchFamily="2" charset="2"/>
              </a:rPr>
              <a:t>he next few slides first</a:t>
            </a:r>
            <a:endParaRPr lang="en-SG" dirty="0"/>
          </a:p>
        </p:txBody>
      </p:sp>
    </p:spTree>
    <p:extLst>
      <p:ext uri="{BB962C8B-B14F-4D97-AF65-F5344CB8AC3E}">
        <p14:creationId xmlns:p14="http://schemas.microsoft.com/office/powerpoint/2010/main" val="775923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dirty="0"/>
              <a:t>Some examples, the spans are all quite sound</a:t>
            </a:r>
          </a:p>
          <a:p>
            <a:pPr marL="171450" indent="-171450">
              <a:buFont typeface="Arial" panose="020B0604020202020204" pitchFamily="34" charset="0"/>
              <a:buChar char="•"/>
            </a:pPr>
            <a:r>
              <a:rPr lang="en-SG" dirty="0" err="1"/>
              <a:t>Qn</a:t>
            </a:r>
            <a:r>
              <a:rPr lang="en-SG" dirty="0"/>
              <a:t> now is how to group the Spans == Nodes?</a:t>
            </a:r>
          </a:p>
          <a:p>
            <a:pPr marL="171450" indent="-171450">
              <a:buFont typeface="Arial" panose="020B0604020202020204" pitchFamily="34" charset="0"/>
              <a:buChar char="•"/>
            </a:pPr>
            <a:endParaRPr lang="en-SG" dirty="0"/>
          </a:p>
        </p:txBody>
      </p:sp>
    </p:spTree>
    <p:extLst>
      <p:ext uri="{BB962C8B-B14F-4D97-AF65-F5344CB8AC3E}">
        <p14:creationId xmlns:p14="http://schemas.microsoft.com/office/powerpoint/2010/main" val="3409573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3746" y="1347683"/>
            <a:ext cx="7861604" cy="1597741"/>
          </a:xfrm>
        </p:spPr>
        <p:txBody>
          <a:bodyPr anchor="t"/>
          <a:lstStyle>
            <a:lvl1pPr algn="l">
              <a:defRPr sz="45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53746" y="3138382"/>
            <a:ext cx="7861604" cy="804968"/>
          </a:xfrm>
        </p:spPr>
        <p:txBody>
          <a:bodyPr/>
          <a:lstStyle>
            <a:lvl1pPr marL="0" indent="0" algn="l">
              <a:buNone/>
              <a:defRPr sz="1800">
                <a:solidFill>
                  <a:schemeClr val="bg1"/>
                </a:solidFill>
              </a:defRPr>
            </a:lvl1pPr>
            <a:lvl2pPr marL="342898" indent="0" algn="ctr">
              <a:buNone/>
              <a:defRPr sz="1500"/>
            </a:lvl2pPr>
            <a:lvl3pPr marL="685796" indent="0" algn="ctr">
              <a:buNone/>
              <a:defRPr sz="1350"/>
            </a:lvl3pPr>
            <a:lvl4pPr marL="1028694" indent="0" algn="ctr">
              <a:buNone/>
              <a:defRPr sz="1200"/>
            </a:lvl4pPr>
            <a:lvl5pPr marL="1371592" indent="0" algn="ctr">
              <a:buNone/>
              <a:defRPr sz="1200"/>
            </a:lvl5pPr>
            <a:lvl6pPr marL="1714490" indent="0" algn="ctr">
              <a:buNone/>
              <a:defRPr sz="1200"/>
            </a:lvl6pPr>
            <a:lvl7pPr marL="2057388" indent="0" algn="ctr">
              <a:buNone/>
              <a:defRPr sz="1200"/>
            </a:lvl7pPr>
            <a:lvl8pPr marL="2400286" indent="0" algn="ctr">
              <a:buNone/>
              <a:defRPr sz="1200"/>
            </a:lvl8pPr>
            <a:lvl9pPr marL="2743185" indent="0" algn="ctr">
              <a:buNone/>
              <a:defRPr sz="12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7" name="Text Box 20"/>
          <p:cNvSpPr txBox="1">
            <a:spLocks noChangeArrowheads="1"/>
          </p:cNvSpPr>
          <p:nvPr userDrawn="1"/>
        </p:nvSpPr>
        <p:spPr bwMode="auto">
          <a:xfrm>
            <a:off x="574616" y="4820594"/>
            <a:ext cx="2175596" cy="173124"/>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a:solidFill>
                  <a:schemeClr val="bg1"/>
                </a:solidFill>
                <a:latin typeface="Arial" panose="020B0604020202020204" pitchFamily="34" charset="0"/>
                <a:cs typeface="Arial" panose="020B0604020202020204" pitchFamily="34" charset="0"/>
              </a:rPr>
              <a:t>© Copyright National University of Singapore. All Rights Reserved. </a:t>
            </a:r>
          </a:p>
        </p:txBody>
      </p:sp>
      <p:sp>
        <p:nvSpPr>
          <p:cNvPr id="9" name="Rectangle 8"/>
          <p:cNvSpPr/>
          <p:nvPr userDrawn="1"/>
        </p:nvSpPr>
        <p:spPr>
          <a:xfrm>
            <a:off x="0" y="1391383"/>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1746" y="234151"/>
            <a:ext cx="1330200" cy="607622"/>
          </a:xfrm>
          <a:prstGeom prst="rect">
            <a:avLst/>
          </a:prstGeom>
        </p:spPr>
      </p:pic>
    </p:spTree>
    <p:extLst>
      <p:ext uri="{BB962C8B-B14F-4D97-AF65-F5344CB8AC3E}">
        <p14:creationId xmlns:p14="http://schemas.microsoft.com/office/powerpoint/2010/main" val="1855888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8" name="Rectangle 7"/>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569820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273845"/>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34223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8" name="Rectangle 7"/>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5832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282305"/>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9" y="3442099"/>
            <a:ext cx="7886700" cy="1125140"/>
          </a:xfrm>
        </p:spPr>
        <p:txBody>
          <a:bodyPr/>
          <a:lstStyle>
            <a:lvl1pPr marL="0" indent="0">
              <a:buNone/>
              <a:defRPr sz="1800">
                <a:solidFill>
                  <a:schemeClr val="tx1">
                    <a:tint val="75000"/>
                  </a:schemeClr>
                </a:solidFill>
              </a:defRPr>
            </a:lvl1pPr>
            <a:lvl2pPr marL="342898" indent="0">
              <a:buNone/>
              <a:defRPr sz="1500">
                <a:solidFill>
                  <a:schemeClr val="tx1">
                    <a:tint val="75000"/>
                  </a:schemeClr>
                </a:solidFill>
              </a:defRPr>
            </a:lvl2pPr>
            <a:lvl3pPr marL="685796" indent="0">
              <a:buNone/>
              <a:defRPr sz="1350">
                <a:solidFill>
                  <a:schemeClr val="tx1">
                    <a:tint val="75000"/>
                  </a:schemeClr>
                </a:solidFill>
              </a:defRPr>
            </a:lvl3pPr>
            <a:lvl4pPr marL="1028694" indent="0">
              <a:buNone/>
              <a:defRPr sz="1200">
                <a:solidFill>
                  <a:schemeClr val="tx1">
                    <a:tint val="75000"/>
                  </a:schemeClr>
                </a:solidFill>
              </a:defRPr>
            </a:lvl4pPr>
            <a:lvl5pPr marL="1371592" indent="0">
              <a:buNone/>
              <a:defRPr sz="1200">
                <a:solidFill>
                  <a:schemeClr val="tx1">
                    <a:tint val="75000"/>
                  </a:schemeClr>
                </a:solidFill>
              </a:defRPr>
            </a:lvl5pPr>
            <a:lvl6pPr marL="1714490" indent="0">
              <a:buNone/>
              <a:defRPr sz="1200">
                <a:solidFill>
                  <a:schemeClr val="tx1">
                    <a:tint val="75000"/>
                  </a:schemeClr>
                </a:solidFill>
              </a:defRPr>
            </a:lvl6pPr>
            <a:lvl7pPr marL="2057388" indent="0">
              <a:buNone/>
              <a:defRPr sz="1200">
                <a:solidFill>
                  <a:schemeClr val="tx1">
                    <a:tint val="75000"/>
                  </a:schemeClr>
                </a:solidFill>
              </a:defRPr>
            </a:lvl7pPr>
            <a:lvl8pPr marL="2400286" indent="0">
              <a:buNone/>
              <a:defRPr sz="1200">
                <a:solidFill>
                  <a:schemeClr val="tx1">
                    <a:tint val="75000"/>
                  </a:schemeClr>
                </a:solidFill>
              </a:defRPr>
            </a:lvl8pPr>
            <a:lvl9pPr marL="2743185"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8" name="Rectangle 7"/>
          <p:cNvSpPr/>
          <p:nvPr userDrawn="1"/>
        </p:nvSpPr>
        <p:spPr>
          <a:xfrm>
            <a:off x="0" y="2818482"/>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934082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
        <p:nvSpPr>
          <p:cNvPr id="9" name="Rectangle 8"/>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1649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898" indent="0">
              <a:buNone/>
              <a:defRPr sz="1500" b="1"/>
            </a:lvl2pPr>
            <a:lvl3pPr marL="685796" indent="0">
              <a:buNone/>
              <a:defRPr sz="1350" b="1"/>
            </a:lvl3pPr>
            <a:lvl4pPr marL="1028694" indent="0">
              <a:buNone/>
              <a:defRPr sz="1200" b="1"/>
            </a:lvl4pPr>
            <a:lvl5pPr marL="1371592" indent="0">
              <a:buNone/>
              <a:defRPr sz="1200" b="1"/>
            </a:lvl5pPr>
            <a:lvl6pPr marL="1714490" indent="0">
              <a:buNone/>
              <a:defRPr sz="1200" b="1"/>
            </a:lvl6pPr>
            <a:lvl7pPr marL="2057388" indent="0">
              <a:buNone/>
              <a:defRPr sz="1200" b="1"/>
            </a:lvl7pPr>
            <a:lvl8pPr marL="2400286" indent="0">
              <a:buNone/>
              <a:defRPr sz="1200" b="1"/>
            </a:lvl8pPr>
            <a:lvl9pPr marL="2743185"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898" indent="0">
              <a:buNone/>
              <a:defRPr sz="1500" b="1"/>
            </a:lvl2pPr>
            <a:lvl3pPr marL="685796" indent="0">
              <a:buNone/>
              <a:defRPr sz="1350" b="1"/>
            </a:lvl3pPr>
            <a:lvl4pPr marL="1028694" indent="0">
              <a:buNone/>
              <a:defRPr sz="1200" b="1"/>
            </a:lvl4pPr>
            <a:lvl5pPr marL="1371592" indent="0">
              <a:buNone/>
              <a:defRPr sz="1200" b="1"/>
            </a:lvl5pPr>
            <a:lvl6pPr marL="1714490" indent="0">
              <a:buNone/>
              <a:defRPr sz="1200" b="1"/>
            </a:lvl6pPr>
            <a:lvl7pPr marL="2057388" indent="0">
              <a:buNone/>
              <a:defRPr sz="1200" b="1"/>
            </a:lvl7pPr>
            <a:lvl8pPr marL="2400286" indent="0">
              <a:buNone/>
              <a:defRPr sz="1200" b="1"/>
            </a:lvl8pPr>
            <a:lvl9pPr marL="2743185"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C2E482B0-A764-7649-BFD8-7624B53F13A9}" type="slidenum">
              <a:rPr lang="en-GB" smtClean="0"/>
              <a:pPr/>
              <a:t>‹#›</a:t>
            </a:fld>
            <a:endParaRPr lang="en-GB" dirty="0"/>
          </a:p>
        </p:txBody>
      </p:sp>
      <p:sp>
        <p:nvSpPr>
          <p:cNvPr id="11" name="Rectangle 10"/>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28699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144329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2023292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2" y="1543051"/>
            <a:ext cx="2949178" cy="2858691"/>
          </a:xfrm>
        </p:spPr>
        <p:txBody>
          <a:bodyPr/>
          <a:lstStyle>
            <a:lvl1pPr marL="0" indent="0">
              <a:buNone/>
              <a:defRPr sz="1200"/>
            </a:lvl1pPr>
            <a:lvl2pPr marL="342898" indent="0">
              <a:buNone/>
              <a:defRPr sz="1050"/>
            </a:lvl2pPr>
            <a:lvl3pPr marL="685796" indent="0">
              <a:buNone/>
              <a:defRPr sz="900"/>
            </a:lvl3pPr>
            <a:lvl4pPr marL="1028694" indent="0">
              <a:buNone/>
              <a:defRPr sz="750"/>
            </a:lvl4pPr>
            <a:lvl5pPr marL="1371592" indent="0">
              <a:buNone/>
              <a:defRPr sz="750"/>
            </a:lvl5pPr>
            <a:lvl6pPr marL="1714490" indent="0">
              <a:buNone/>
              <a:defRPr sz="750"/>
            </a:lvl6pPr>
            <a:lvl7pPr marL="2057388" indent="0">
              <a:buNone/>
              <a:defRPr sz="750"/>
            </a:lvl7pPr>
            <a:lvl8pPr marL="2400286" indent="0">
              <a:buNone/>
              <a:defRPr sz="750"/>
            </a:lvl8pPr>
            <a:lvl9pPr marL="2743185"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
        <p:nvSpPr>
          <p:cNvPr id="9" name="Rectangle 8"/>
          <p:cNvSpPr/>
          <p:nvPr userDrawn="1"/>
        </p:nvSpPr>
        <p:spPr>
          <a:xfrm>
            <a:off x="0" y="883445"/>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7996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898" indent="0">
              <a:buNone/>
              <a:defRPr sz="2100"/>
            </a:lvl2pPr>
            <a:lvl3pPr marL="685796" indent="0">
              <a:buNone/>
              <a:defRPr sz="1800"/>
            </a:lvl3pPr>
            <a:lvl4pPr marL="1028694" indent="0">
              <a:buNone/>
              <a:defRPr sz="1500"/>
            </a:lvl4pPr>
            <a:lvl5pPr marL="1371592" indent="0">
              <a:buNone/>
              <a:defRPr sz="1500"/>
            </a:lvl5pPr>
            <a:lvl6pPr marL="1714490" indent="0">
              <a:buNone/>
              <a:defRPr sz="1500"/>
            </a:lvl6pPr>
            <a:lvl7pPr marL="2057388" indent="0">
              <a:buNone/>
              <a:defRPr sz="1500"/>
            </a:lvl7pPr>
            <a:lvl8pPr marL="2400286" indent="0">
              <a:buNone/>
              <a:defRPr sz="1500"/>
            </a:lvl8pPr>
            <a:lvl9pPr marL="2743185"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2" y="1543051"/>
            <a:ext cx="2949178" cy="2858691"/>
          </a:xfrm>
        </p:spPr>
        <p:txBody>
          <a:bodyPr/>
          <a:lstStyle>
            <a:lvl1pPr marL="0" indent="0">
              <a:buNone/>
              <a:defRPr sz="1200"/>
            </a:lvl1pPr>
            <a:lvl2pPr marL="342898" indent="0">
              <a:buNone/>
              <a:defRPr sz="1050"/>
            </a:lvl2pPr>
            <a:lvl3pPr marL="685796" indent="0">
              <a:buNone/>
              <a:defRPr sz="900"/>
            </a:lvl3pPr>
            <a:lvl4pPr marL="1028694" indent="0">
              <a:buNone/>
              <a:defRPr sz="750"/>
            </a:lvl4pPr>
            <a:lvl5pPr marL="1371592" indent="0">
              <a:buNone/>
              <a:defRPr sz="750"/>
            </a:lvl5pPr>
            <a:lvl6pPr marL="1714490" indent="0">
              <a:buNone/>
              <a:defRPr sz="750"/>
            </a:lvl6pPr>
            <a:lvl7pPr marL="2057388" indent="0">
              <a:buNone/>
              <a:defRPr sz="750"/>
            </a:lvl7pPr>
            <a:lvl8pPr marL="2400286" indent="0">
              <a:buNone/>
              <a:defRPr sz="750"/>
            </a:lvl8pPr>
            <a:lvl9pPr marL="2743185"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
        <p:nvSpPr>
          <p:cNvPr id="9" name="Rectangle 8"/>
          <p:cNvSpPr/>
          <p:nvPr userDrawn="1"/>
        </p:nvSpPr>
        <p:spPr>
          <a:xfrm>
            <a:off x="0" y="883445"/>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44056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1"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7772401" y="4767264"/>
            <a:ext cx="742950" cy="273844"/>
          </a:xfrm>
          <a:prstGeom prst="rect">
            <a:avLst/>
          </a:prstGeom>
        </p:spPr>
        <p:txBody>
          <a:bodyPr vert="horz" lIns="91440" tIns="45720" rIns="91440" bIns="45720" rtlCol="0" anchor="ctr"/>
          <a:lstStyle>
            <a:lvl1pPr algn="r">
              <a:defRPr sz="900">
                <a:solidFill>
                  <a:schemeClr val="tx1">
                    <a:tint val="75000"/>
                  </a:schemeClr>
                </a:solidFill>
                <a:latin typeface="Arial" charset="0"/>
                <a:ea typeface="Arial" charset="0"/>
                <a:cs typeface="Arial" charset="0"/>
              </a:defRPr>
            </a:lvl1pPr>
          </a:lstStyle>
          <a:p>
            <a:fld id="{C2E482B0-A764-7649-BFD8-7624B53F13A9}" type="slidenum">
              <a:rPr lang="en-GB" smtClean="0"/>
              <a:pPr/>
              <a:t>‹#›</a:t>
            </a:fld>
            <a:endParaRPr lang="en-GB" dirty="0"/>
          </a:p>
        </p:txBody>
      </p:sp>
      <p:sp>
        <p:nvSpPr>
          <p:cNvPr id="7" name="Text Box 20"/>
          <p:cNvSpPr txBox="1">
            <a:spLocks noChangeArrowheads="1"/>
          </p:cNvSpPr>
          <p:nvPr userDrawn="1"/>
        </p:nvSpPr>
        <p:spPr bwMode="auto">
          <a:xfrm>
            <a:off x="550021" y="4820594"/>
            <a:ext cx="2175596" cy="173124"/>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lgn="l">
              <a:defRPr/>
            </a:pPr>
            <a:r>
              <a:rPr lang="en-US" altLang="en-US" sz="525" dirty="0">
                <a:solidFill>
                  <a:srgbClr val="004282"/>
                </a:solidFill>
                <a:latin typeface="Arial" charset="0"/>
                <a:ea typeface="Arial" charset="0"/>
                <a:cs typeface="Arial" charset="0"/>
              </a:rPr>
              <a:t>© Copyright National University of Singapore. All Rights Reserved. </a:t>
            </a:r>
          </a:p>
        </p:txBody>
      </p:sp>
    </p:spTree>
    <p:extLst>
      <p:ext uri="{BB962C8B-B14F-4D97-AF65-F5344CB8AC3E}">
        <p14:creationId xmlns:p14="http://schemas.microsoft.com/office/powerpoint/2010/main" val="8826397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796" rtl="0" eaLnBrk="1" latinLnBrk="0" hangingPunct="1">
        <a:lnSpc>
          <a:spcPct val="90000"/>
        </a:lnSpc>
        <a:spcBef>
          <a:spcPct val="0"/>
        </a:spcBef>
        <a:buNone/>
        <a:defRPr sz="3300" kern="1200">
          <a:solidFill>
            <a:srgbClr val="004282"/>
          </a:solidFill>
          <a:latin typeface="Arial" charset="0"/>
          <a:ea typeface="Arial" charset="0"/>
          <a:cs typeface="Arial" charset="0"/>
        </a:defRPr>
      </a:lvl1pPr>
    </p:titleStyle>
    <p:bodyStyle>
      <a:lvl1pPr marL="171449" indent="-171449" algn="l" defTabSz="685796" rtl="0" eaLnBrk="1" latinLnBrk="0" hangingPunct="1">
        <a:lnSpc>
          <a:spcPct val="90000"/>
        </a:lnSpc>
        <a:spcBef>
          <a:spcPts val="750"/>
        </a:spcBef>
        <a:buFont typeface="Arial" panose="020B0604020202020204" pitchFamily="34" charset="0"/>
        <a:buChar char="•"/>
        <a:defRPr sz="2100" kern="1200">
          <a:solidFill>
            <a:srgbClr val="004282"/>
          </a:solidFill>
          <a:latin typeface="Arial" charset="0"/>
          <a:ea typeface="Arial" charset="0"/>
          <a:cs typeface="Arial" charset="0"/>
        </a:defRPr>
      </a:lvl1pPr>
      <a:lvl2pPr marL="514347" indent="-171449" algn="l" defTabSz="685796" rtl="0" eaLnBrk="1" latinLnBrk="0" hangingPunct="1">
        <a:lnSpc>
          <a:spcPct val="90000"/>
        </a:lnSpc>
        <a:spcBef>
          <a:spcPts val="375"/>
        </a:spcBef>
        <a:buFont typeface="Arial" panose="020B0604020202020204" pitchFamily="34" charset="0"/>
        <a:buChar char="•"/>
        <a:defRPr sz="1800" kern="1200">
          <a:solidFill>
            <a:srgbClr val="004282"/>
          </a:solidFill>
          <a:latin typeface="Arial" charset="0"/>
          <a:ea typeface="Arial" charset="0"/>
          <a:cs typeface="Arial" charset="0"/>
        </a:defRPr>
      </a:lvl2pPr>
      <a:lvl3pPr marL="857245" indent="-171449" algn="l" defTabSz="685796" rtl="0" eaLnBrk="1" latinLnBrk="0" hangingPunct="1">
        <a:lnSpc>
          <a:spcPct val="90000"/>
        </a:lnSpc>
        <a:spcBef>
          <a:spcPts val="375"/>
        </a:spcBef>
        <a:buFont typeface="Arial" panose="020B0604020202020204" pitchFamily="34" charset="0"/>
        <a:buChar char="•"/>
        <a:defRPr sz="1500" kern="1200">
          <a:solidFill>
            <a:srgbClr val="004282"/>
          </a:solidFill>
          <a:latin typeface="Arial" charset="0"/>
          <a:ea typeface="Arial" charset="0"/>
          <a:cs typeface="Arial" charset="0"/>
        </a:defRPr>
      </a:lvl3pPr>
      <a:lvl4pPr marL="1200143" indent="-171449" algn="l" defTabSz="685796"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4pPr>
      <a:lvl5pPr marL="1543041" indent="-171449" algn="l" defTabSz="685796"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5pPr>
      <a:lvl6pPr marL="1885939"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37"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35"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33"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96" rtl="0" eaLnBrk="1" latinLnBrk="0" hangingPunct="1">
        <a:defRPr sz="1350" kern="1200">
          <a:solidFill>
            <a:schemeClr val="tx1"/>
          </a:solidFill>
          <a:latin typeface="+mn-lt"/>
          <a:ea typeface="+mn-ea"/>
          <a:cs typeface="+mn-cs"/>
        </a:defRPr>
      </a:lvl1pPr>
      <a:lvl2pPr marL="342898" algn="l" defTabSz="685796" rtl="0" eaLnBrk="1" latinLnBrk="0" hangingPunct="1">
        <a:defRPr sz="1350" kern="1200">
          <a:solidFill>
            <a:schemeClr val="tx1"/>
          </a:solidFill>
          <a:latin typeface="+mn-lt"/>
          <a:ea typeface="+mn-ea"/>
          <a:cs typeface="+mn-cs"/>
        </a:defRPr>
      </a:lvl2pPr>
      <a:lvl3pPr marL="685796" algn="l" defTabSz="685796" rtl="0" eaLnBrk="1" latinLnBrk="0" hangingPunct="1">
        <a:defRPr sz="1350" kern="1200">
          <a:solidFill>
            <a:schemeClr val="tx1"/>
          </a:solidFill>
          <a:latin typeface="+mn-lt"/>
          <a:ea typeface="+mn-ea"/>
          <a:cs typeface="+mn-cs"/>
        </a:defRPr>
      </a:lvl3pPr>
      <a:lvl4pPr marL="1028694" algn="l" defTabSz="685796" rtl="0" eaLnBrk="1" latinLnBrk="0" hangingPunct="1">
        <a:defRPr sz="1350" kern="1200">
          <a:solidFill>
            <a:schemeClr val="tx1"/>
          </a:solidFill>
          <a:latin typeface="+mn-lt"/>
          <a:ea typeface="+mn-ea"/>
          <a:cs typeface="+mn-cs"/>
        </a:defRPr>
      </a:lvl4pPr>
      <a:lvl5pPr marL="1371592" algn="l" defTabSz="685796" rtl="0" eaLnBrk="1" latinLnBrk="0" hangingPunct="1">
        <a:defRPr sz="1350" kern="1200">
          <a:solidFill>
            <a:schemeClr val="tx1"/>
          </a:solidFill>
          <a:latin typeface="+mn-lt"/>
          <a:ea typeface="+mn-ea"/>
          <a:cs typeface="+mn-cs"/>
        </a:defRPr>
      </a:lvl5pPr>
      <a:lvl6pPr marL="1714490" algn="l" defTabSz="685796" rtl="0" eaLnBrk="1" latinLnBrk="0" hangingPunct="1">
        <a:defRPr sz="1350" kern="1200">
          <a:solidFill>
            <a:schemeClr val="tx1"/>
          </a:solidFill>
          <a:latin typeface="+mn-lt"/>
          <a:ea typeface="+mn-ea"/>
          <a:cs typeface="+mn-cs"/>
        </a:defRPr>
      </a:lvl6pPr>
      <a:lvl7pPr marL="2057388" algn="l" defTabSz="685796" rtl="0" eaLnBrk="1" latinLnBrk="0" hangingPunct="1">
        <a:defRPr sz="1350" kern="1200">
          <a:solidFill>
            <a:schemeClr val="tx1"/>
          </a:solidFill>
          <a:latin typeface="+mn-lt"/>
          <a:ea typeface="+mn-ea"/>
          <a:cs typeface="+mn-cs"/>
        </a:defRPr>
      </a:lvl7pPr>
      <a:lvl8pPr marL="2400286" algn="l" defTabSz="685796" rtl="0" eaLnBrk="1" latinLnBrk="0" hangingPunct="1">
        <a:defRPr sz="1350" kern="1200">
          <a:solidFill>
            <a:schemeClr val="tx1"/>
          </a:solidFill>
          <a:latin typeface="+mn-lt"/>
          <a:ea typeface="+mn-ea"/>
          <a:cs typeface="+mn-cs"/>
        </a:defRPr>
      </a:lvl8pPr>
      <a:lvl9pPr marL="2743185" algn="l" defTabSz="68579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tanfordnlp.github.io/stanza" TargetMode="External"/><Relationship Id="rId7" Type="http://schemas.openxmlformats.org/officeDocument/2006/relationships/hyperlink" Target="https://github.com/Gzhang-umich/1CademyTeamOfCASE/tree/subtask-2/xingran/CausalNewsCorpu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github.com/causenet-org/CIKM-20" TargetMode="External"/><Relationship Id="rId5" Type="http://schemas.openxmlformats.org/officeDocument/2006/relationships/hyperlink" Target="https://github.com/swabhs/open-sesame" TargetMode="External"/><Relationship Id="rId4" Type="http://schemas.openxmlformats.org/officeDocument/2006/relationships/hyperlink" Target="https://github.com/tanfiona/UniCausa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localhost:5006/mir"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3747" y="1347684"/>
            <a:ext cx="8006604" cy="1241822"/>
          </a:xfrm>
        </p:spPr>
        <p:txBody>
          <a:bodyPr anchor="t">
            <a:noAutofit/>
          </a:bodyPr>
          <a:lstStyle/>
          <a:p>
            <a:r>
              <a:rPr lang="en-US" sz="2400" b="1" dirty="0"/>
              <a:t>Extracting Causal Relations from </a:t>
            </a:r>
            <a:br>
              <a:rPr lang="en-US" sz="2400" b="1" dirty="0"/>
            </a:br>
            <a:r>
              <a:rPr lang="en-US" sz="2400" b="1" dirty="0"/>
              <a:t>Electronics &amp; Supply Chain News</a:t>
            </a:r>
            <a:endParaRPr lang="en-GB" sz="2400" b="1" dirty="0"/>
          </a:p>
        </p:txBody>
      </p:sp>
      <p:sp>
        <p:nvSpPr>
          <p:cNvPr id="3" name="Subtitle 2"/>
          <p:cNvSpPr>
            <a:spLocks noGrp="1"/>
          </p:cNvSpPr>
          <p:nvPr>
            <p:ph type="subTitle" idx="1"/>
          </p:nvPr>
        </p:nvSpPr>
        <p:spPr>
          <a:xfrm>
            <a:off x="832190" y="2865619"/>
            <a:ext cx="7291612" cy="1696953"/>
          </a:xfrm>
        </p:spPr>
        <p:txBody>
          <a:bodyPr>
            <a:normAutofit/>
          </a:bodyPr>
          <a:lstStyle/>
          <a:p>
            <a:r>
              <a:rPr lang="en-US" altLang="en-US" sz="1600" dirty="0"/>
              <a:t>Fiona Anting Tan</a:t>
            </a:r>
            <a:br>
              <a:rPr lang="en-US" altLang="en-US" sz="1600" dirty="0"/>
            </a:br>
            <a:r>
              <a:rPr lang="en-US" altLang="en-US" sz="1600" dirty="0"/>
              <a:t>Institute of Data Science</a:t>
            </a:r>
            <a:br>
              <a:rPr lang="en-US" altLang="en-US" sz="1600" dirty="0"/>
            </a:br>
            <a:r>
              <a:rPr lang="en-US" altLang="en-US" sz="1600" dirty="0"/>
              <a:t>National University of Singapore, Singapore</a:t>
            </a:r>
            <a:br>
              <a:rPr lang="en-US" altLang="en-US" sz="1600" dirty="0"/>
            </a:br>
            <a:r>
              <a:rPr lang="en-GB" sz="1600" dirty="0">
                <a:latin typeface="Batang" panose="020B0503020000020004" pitchFamily="18" charset="-127"/>
                <a:ea typeface="Batang" panose="020B0503020000020004" pitchFamily="18" charset="-127"/>
              </a:rPr>
              <a:t>tan.f@u.nus.edu</a:t>
            </a:r>
          </a:p>
          <a:p>
            <a:endParaRPr lang="en-GB" sz="1600" dirty="0">
              <a:latin typeface="Batang" panose="020B0503020000020004" pitchFamily="18" charset="-127"/>
              <a:ea typeface="Batang" panose="020B0503020000020004" pitchFamily="18" charset="-127"/>
            </a:endParaRPr>
          </a:p>
          <a:p>
            <a:r>
              <a:rPr lang="en-GB" sz="1600"/>
              <a:t>23</a:t>
            </a:r>
            <a:r>
              <a:rPr lang="en-GB" sz="1600" baseline="30000"/>
              <a:t>rd</a:t>
            </a:r>
            <a:r>
              <a:rPr lang="en-GB" sz="1600"/>
              <a:t> Feb </a:t>
            </a:r>
            <a:r>
              <a:rPr lang="en-GB" sz="1600" dirty="0"/>
              <a:t>2023</a:t>
            </a:r>
          </a:p>
        </p:txBody>
      </p:sp>
      <p:sp>
        <p:nvSpPr>
          <p:cNvPr id="4" name="Rectangle 3"/>
          <p:cNvSpPr/>
          <p:nvPr/>
        </p:nvSpPr>
        <p:spPr>
          <a:xfrm>
            <a:off x="751743" y="2921247"/>
            <a:ext cx="34290" cy="837467"/>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213951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Strategy to group nodes</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1" y="1399597"/>
            <a:ext cx="7755807" cy="297124"/>
          </a:xfrm>
        </p:spPr>
        <p:txBody>
          <a:bodyPr>
            <a:normAutofit fontScale="92500" lnSpcReduction="20000"/>
          </a:bodyPr>
          <a:lstStyle/>
          <a:p>
            <a:pPr marL="0" indent="0">
              <a:buNone/>
            </a:pPr>
            <a:r>
              <a:rPr lang="en-SG" sz="2000" i="1" dirty="0"/>
              <a:t>Summary</a:t>
            </a:r>
          </a:p>
          <a:p>
            <a:pPr marL="0" indent="0">
              <a:buNone/>
            </a:pPr>
            <a:endParaRPr lang="en-SG" sz="2000" i="1"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graphicFrame>
        <p:nvGraphicFramePr>
          <p:cNvPr id="4" name="Table 3">
            <a:extLst>
              <a:ext uri="{FF2B5EF4-FFF2-40B4-BE49-F238E27FC236}">
                <a16:creationId xmlns:a16="http://schemas.microsoft.com/office/drawing/2014/main" id="{23BAE664-765C-3ADB-5BBE-87969F990322}"/>
              </a:ext>
            </a:extLst>
          </p:cNvPr>
          <p:cNvGraphicFramePr>
            <a:graphicFrameLocks noGrp="1"/>
          </p:cNvGraphicFramePr>
          <p:nvPr/>
        </p:nvGraphicFramePr>
        <p:xfrm>
          <a:off x="584201" y="1767840"/>
          <a:ext cx="7975598" cy="2682241"/>
        </p:xfrm>
        <a:graphic>
          <a:graphicData uri="http://schemas.openxmlformats.org/drawingml/2006/table">
            <a:tbl>
              <a:tblPr>
                <a:tableStyleId>{5940675A-B579-460E-94D1-54222C63F5DA}</a:tableStyleId>
              </a:tblPr>
              <a:tblGrid>
                <a:gridCol w="547369">
                  <a:extLst>
                    <a:ext uri="{9D8B030D-6E8A-4147-A177-3AD203B41FA5}">
                      <a16:colId xmlns:a16="http://schemas.microsoft.com/office/drawing/2014/main" val="1133742114"/>
                    </a:ext>
                  </a:extLst>
                </a:gridCol>
                <a:gridCol w="1544320">
                  <a:extLst>
                    <a:ext uri="{9D8B030D-6E8A-4147-A177-3AD203B41FA5}">
                      <a16:colId xmlns:a16="http://schemas.microsoft.com/office/drawing/2014/main" val="1522298755"/>
                    </a:ext>
                  </a:extLst>
                </a:gridCol>
                <a:gridCol w="758190">
                  <a:extLst>
                    <a:ext uri="{9D8B030D-6E8A-4147-A177-3AD203B41FA5}">
                      <a16:colId xmlns:a16="http://schemas.microsoft.com/office/drawing/2014/main" val="705300518"/>
                    </a:ext>
                  </a:extLst>
                </a:gridCol>
                <a:gridCol w="664210">
                  <a:extLst>
                    <a:ext uri="{9D8B030D-6E8A-4147-A177-3AD203B41FA5}">
                      <a16:colId xmlns:a16="http://schemas.microsoft.com/office/drawing/2014/main" val="2900124350"/>
                    </a:ext>
                  </a:extLst>
                </a:gridCol>
                <a:gridCol w="1270000">
                  <a:extLst>
                    <a:ext uri="{9D8B030D-6E8A-4147-A177-3AD203B41FA5}">
                      <a16:colId xmlns:a16="http://schemas.microsoft.com/office/drawing/2014/main" val="707398458"/>
                    </a:ext>
                  </a:extLst>
                </a:gridCol>
                <a:gridCol w="965200">
                  <a:extLst>
                    <a:ext uri="{9D8B030D-6E8A-4147-A177-3AD203B41FA5}">
                      <a16:colId xmlns:a16="http://schemas.microsoft.com/office/drawing/2014/main" val="1944611031"/>
                    </a:ext>
                  </a:extLst>
                </a:gridCol>
                <a:gridCol w="2226309">
                  <a:extLst>
                    <a:ext uri="{9D8B030D-6E8A-4147-A177-3AD203B41FA5}">
                      <a16:colId xmlns:a16="http://schemas.microsoft.com/office/drawing/2014/main" val="2997705098"/>
                    </a:ext>
                  </a:extLst>
                </a:gridCol>
              </a:tblGrid>
              <a:tr h="308845">
                <a:tc gridSpan="2">
                  <a:txBody>
                    <a:bodyPr/>
                    <a:lstStyle/>
                    <a:p>
                      <a:pPr algn="ctr" fontAlgn="b"/>
                      <a:r>
                        <a:rPr lang="en-SG" sz="1600" b="1" u="none" strike="noStrike" dirty="0">
                          <a:effectLst/>
                          <a:latin typeface="Arial" panose="020B0604020202020204" pitchFamily="34" charset="0"/>
                          <a:cs typeface="Arial" panose="020B0604020202020204" pitchFamily="34" charset="0"/>
                        </a:rPr>
                        <a:t>Method</a:t>
                      </a:r>
                      <a:endParaRPr lang="en-SG" sz="16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solidFill>
                      <a:schemeClr val="bg1">
                        <a:lumMod val="85000"/>
                      </a:schemeClr>
                    </a:solidFill>
                  </a:tcPr>
                </a:tc>
                <a:tc hMerge="1">
                  <a:txBody>
                    <a:bodyPr/>
                    <a:lstStyle/>
                    <a:p>
                      <a:endParaRPr lang="en-SG"/>
                    </a:p>
                  </a:txBody>
                  <a:tcPr/>
                </a:tc>
                <a:tc gridSpan="2">
                  <a:txBody>
                    <a:bodyPr/>
                    <a:lstStyle/>
                    <a:p>
                      <a:pPr algn="ctr" fontAlgn="b"/>
                      <a:r>
                        <a:rPr lang="en-SG" sz="1600" b="1" u="none" strike="noStrike">
                          <a:effectLst/>
                          <a:latin typeface="Arial" panose="020B0604020202020204" pitchFamily="34" charset="0"/>
                          <a:cs typeface="Arial" panose="020B0604020202020204" pitchFamily="34" charset="0"/>
                        </a:rPr>
                        <a:t>Statistics</a:t>
                      </a:r>
                      <a:endParaRPr lang="en-SG" sz="1600" b="1"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solidFill>
                      <a:schemeClr val="bg1">
                        <a:lumMod val="85000"/>
                      </a:schemeClr>
                    </a:solidFill>
                  </a:tcPr>
                </a:tc>
                <a:tc hMerge="1">
                  <a:txBody>
                    <a:bodyPr/>
                    <a:lstStyle/>
                    <a:p>
                      <a:endParaRPr lang="en-SG"/>
                    </a:p>
                  </a:txBody>
                  <a:tcPr/>
                </a:tc>
                <a:tc gridSpan="3">
                  <a:txBody>
                    <a:bodyPr/>
                    <a:lstStyle/>
                    <a:p>
                      <a:pPr algn="ctr" fontAlgn="b"/>
                      <a:r>
                        <a:rPr lang="en-SG" sz="1600" b="1" u="none" strike="noStrike" dirty="0">
                          <a:effectLst/>
                          <a:latin typeface="Arial" panose="020B0604020202020204" pitchFamily="34" charset="0"/>
                          <a:cs typeface="Arial" panose="020B0604020202020204" pitchFamily="34" charset="0"/>
                        </a:rPr>
                        <a:t>Node Clustering</a:t>
                      </a:r>
                      <a:endParaRPr lang="en-SG" sz="16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solidFill>
                      <a:schemeClr val="bg1">
                        <a:lumMod val="85000"/>
                      </a:schemeClr>
                    </a:solidFill>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240078760"/>
                  </a:ext>
                </a:extLst>
              </a:tr>
              <a:tr h="593349">
                <a:tc>
                  <a:txBody>
                    <a:bodyPr/>
                    <a:lstStyle/>
                    <a:p>
                      <a:pPr algn="ctr" fontAlgn="b"/>
                      <a:r>
                        <a:rPr lang="en-SG" sz="1600" b="1" u="none" strike="noStrike" dirty="0">
                          <a:effectLst/>
                          <a:latin typeface="Arial" panose="020B0604020202020204" pitchFamily="34" charset="0"/>
                          <a:cs typeface="Arial" panose="020B0604020202020204" pitchFamily="34" charset="0"/>
                        </a:rPr>
                        <a:t>#</a:t>
                      </a:r>
                      <a:endParaRPr lang="en-SG" sz="16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solidFill>
                      <a:schemeClr val="bg1">
                        <a:lumMod val="85000"/>
                      </a:schemeClr>
                    </a:solidFill>
                  </a:tcPr>
                </a:tc>
                <a:tc>
                  <a:txBody>
                    <a:bodyPr/>
                    <a:lstStyle/>
                    <a:p>
                      <a:pPr algn="ctr" fontAlgn="b"/>
                      <a:r>
                        <a:rPr lang="en-SG" sz="1600" b="1" u="none" strike="noStrike" dirty="0">
                          <a:effectLst/>
                          <a:latin typeface="Arial" panose="020B0604020202020204" pitchFamily="34" charset="0"/>
                          <a:cs typeface="Arial" panose="020B0604020202020204" pitchFamily="34" charset="0"/>
                        </a:rPr>
                        <a:t>Name</a:t>
                      </a:r>
                      <a:endParaRPr lang="en-SG" sz="16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solidFill>
                      <a:schemeClr val="bg1">
                        <a:lumMod val="85000"/>
                      </a:schemeClr>
                    </a:solidFill>
                  </a:tcPr>
                </a:tc>
                <a:tc>
                  <a:txBody>
                    <a:bodyPr/>
                    <a:lstStyle/>
                    <a:p>
                      <a:pPr algn="ctr" fontAlgn="b"/>
                      <a:r>
                        <a:rPr lang="en-SG" sz="1600" b="1" u="none" strike="noStrike" dirty="0">
                          <a:effectLst/>
                          <a:latin typeface="Arial" panose="020B0604020202020204" pitchFamily="34" charset="0"/>
                          <a:cs typeface="Arial" panose="020B0604020202020204" pitchFamily="34" charset="0"/>
                        </a:rPr>
                        <a:t># </a:t>
                      </a:r>
                      <a:br>
                        <a:rPr lang="en-SG" sz="1600" b="1" u="none" strike="noStrike" dirty="0">
                          <a:effectLst/>
                          <a:latin typeface="Arial" panose="020B0604020202020204" pitchFamily="34" charset="0"/>
                          <a:cs typeface="Arial" panose="020B0604020202020204" pitchFamily="34" charset="0"/>
                        </a:rPr>
                      </a:br>
                      <a:r>
                        <a:rPr lang="en-SG" sz="1600" b="1" u="none" strike="noStrike" dirty="0" err="1">
                          <a:effectLst/>
                          <a:latin typeface="Arial" panose="020B0604020202020204" pitchFamily="34" charset="0"/>
                          <a:cs typeface="Arial" panose="020B0604020202020204" pitchFamily="34" charset="0"/>
                        </a:rPr>
                        <a:t>Rels</a:t>
                      </a:r>
                      <a:endParaRPr lang="en-SG" sz="16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solidFill>
                      <a:schemeClr val="bg1">
                        <a:lumMod val="85000"/>
                      </a:schemeClr>
                    </a:solidFill>
                  </a:tcPr>
                </a:tc>
                <a:tc>
                  <a:txBody>
                    <a:bodyPr/>
                    <a:lstStyle/>
                    <a:p>
                      <a:pPr algn="ctr" fontAlgn="b"/>
                      <a:r>
                        <a:rPr lang="en-SG" sz="1600" b="1" u="none" strike="noStrike" dirty="0">
                          <a:effectLst/>
                          <a:latin typeface="Arial" panose="020B0604020202020204" pitchFamily="34" charset="0"/>
                          <a:cs typeface="Arial" panose="020B0604020202020204" pitchFamily="34" charset="0"/>
                        </a:rPr>
                        <a:t># Nodes</a:t>
                      </a:r>
                      <a:endParaRPr lang="en-SG" sz="16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solidFill>
                      <a:schemeClr val="bg1">
                        <a:lumMod val="85000"/>
                      </a:schemeClr>
                    </a:solidFill>
                  </a:tcPr>
                </a:tc>
                <a:tc>
                  <a:txBody>
                    <a:bodyPr/>
                    <a:lstStyle/>
                    <a:p>
                      <a:pPr algn="ctr" fontAlgn="b"/>
                      <a:r>
                        <a:rPr lang="en-SG" sz="1600" b="1" u="none" strike="noStrike" dirty="0">
                          <a:effectLst/>
                          <a:latin typeface="Arial" panose="020B0604020202020204" pitchFamily="34" charset="0"/>
                          <a:cs typeface="Arial" panose="020B0604020202020204" pitchFamily="34" charset="0"/>
                        </a:rPr>
                        <a:t>Supervision</a:t>
                      </a:r>
                      <a:endParaRPr lang="en-SG" sz="16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solidFill>
                      <a:schemeClr val="bg1">
                        <a:lumMod val="85000"/>
                      </a:schemeClr>
                    </a:solidFill>
                  </a:tcPr>
                </a:tc>
                <a:tc>
                  <a:txBody>
                    <a:bodyPr/>
                    <a:lstStyle/>
                    <a:p>
                      <a:pPr algn="ctr" fontAlgn="b"/>
                      <a:r>
                        <a:rPr lang="en-SG" sz="1600" b="1" u="none" strike="noStrike" dirty="0" err="1">
                          <a:effectLst/>
                          <a:latin typeface="Arial" panose="020B0604020202020204" pitchFamily="34" charset="0"/>
                          <a:cs typeface="Arial" panose="020B0604020202020204" pitchFamily="34" charset="0"/>
                        </a:rPr>
                        <a:t>Seman</a:t>
                      </a:r>
                      <a:r>
                        <a:rPr lang="en-SG" sz="1600" b="1" u="none" strike="noStrike" dirty="0">
                          <a:effectLst/>
                          <a:latin typeface="Arial" panose="020B0604020202020204" pitchFamily="34" charset="0"/>
                          <a:cs typeface="Arial" panose="020B0604020202020204" pitchFamily="34" charset="0"/>
                        </a:rPr>
                        <a:t>-tics</a:t>
                      </a:r>
                      <a:endParaRPr lang="en-SG" sz="16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solidFill>
                      <a:schemeClr val="bg1">
                        <a:lumMod val="85000"/>
                      </a:schemeClr>
                    </a:solidFill>
                  </a:tcPr>
                </a:tc>
                <a:tc>
                  <a:txBody>
                    <a:bodyPr/>
                    <a:lstStyle/>
                    <a:p>
                      <a:pPr algn="ctr" fontAlgn="b"/>
                      <a:r>
                        <a:rPr lang="en-SG" sz="1600" b="1" u="none" strike="noStrike" dirty="0">
                          <a:effectLst/>
                          <a:latin typeface="Arial" panose="020B0604020202020204" pitchFamily="34" charset="0"/>
                          <a:cs typeface="Arial" panose="020B0604020202020204" pitchFamily="34" charset="0"/>
                        </a:rPr>
                        <a:t>Node Format</a:t>
                      </a:r>
                      <a:endParaRPr lang="en-SG" sz="16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solidFill>
                      <a:schemeClr val="bg1">
                        <a:lumMod val="85000"/>
                      </a:schemeClr>
                    </a:solidFill>
                  </a:tcPr>
                </a:tc>
                <a:extLst>
                  <a:ext uri="{0D108BD9-81ED-4DB2-BD59-A6C34878D82A}">
                    <a16:rowId xmlns:a16="http://schemas.microsoft.com/office/drawing/2014/main" val="2163898115"/>
                  </a:ext>
                </a:extLst>
              </a:tr>
              <a:tr h="593349">
                <a:tc>
                  <a:txBody>
                    <a:bodyPr/>
                    <a:lstStyle/>
                    <a:p>
                      <a:pPr algn="ctr" fontAlgn="b"/>
                      <a:r>
                        <a:rPr lang="en-SG" sz="1600" b="1" u="none" strike="noStrike" dirty="0">
                          <a:effectLst/>
                          <a:latin typeface="Arial" panose="020B0604020202020204" pitchFamily="34" charset="0"/>
                          <a:cs typeface="Arial" panose="020B0604020202020204" pitchFamily="34" charset="0"/>
                        </a:rPr>
                        <a:t>1</a:t>
                      </a:r>
                      <a:endParaRPr lang="en-SG" sz="16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l" fontAlgn="b"/>
                      <a:r>
                        <a:rPr lang="en-SG" sz="1600" u="none" strike="noStrike" dirty="0">
                          <a:effectLst/>
                          <a:latin typeface="Arial" panose="020B0604020202020204" pitchFamily="34" charset="0"/>
                          <a:cs typeface="Arial" panose="020B0604020202020204" pitchFamily="34" charset="0"/>
                        </a:rPr>
                        <a:t>POS &amp; NER Extraction</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dirty="0">
                          <a:effectLst/>
                          <a:latin typeface="Arial" panose="020B0604020202020204" pitchFamily="34" charset="0"/>
                          <a:cs typeface="Arial" panose="020B0604020202020204" pitchFamily="34" charset="0"/>
                        </a:rPr>
                        <a:t>5672</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a:effectLst/>
                          <a:latin typeface="Arial" panose="020B0604020202020204" pitchFamily="34" charset="0"/>
                          <a:cs typeface="Arial" panose="020B0604020202020204" pitchFamily="34" charset="0"/>
                        </a:rPr>
                        <a:t>10619</a:t>
                      </a:r>
                      <a:endParaRPr lang="en-SG" sz="16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dirty="0">
                          <a:effectLst/>
                          <a:latin typeface="Arial" panose="020B0604020202020204" pitchFamily="34" charset="0"/>
                          <a:cs typeface="Arial" panose="020B0604020202020204" pitchFamily="34" charset="0"/>
                        </a:rPr>
                        <a:t>Unsupervised</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a:effectLst/>
                          <a:latin typeface="Arial" panose="020B0604020202020204" pitchFamily="34" charset="0"/>
                          <a:cs typeface="Arial" panose="020B0604020202020204" pitchFamily="34" charset="0"/>
                        </a:rPr>
                        <a:t>No</a:t>
                      </a:r>
                      <a:endParaRPr lang="en-SG" sz="16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a:effectLst/>
                          <a:latin typeface="Arial" panose="020B0604020202020204" pitchFamily="34" charset="0"/>
                          <a:cs typeface="Arial" panose="020B0604020202020204" pitchFamily="34" charset="0"/>
                        </a:rPr>
                        <a:t>[Object, Action]</a:t>
                      </a:r>
                      <a:endParaRPr lang="en-SG" sz="16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extLst>
                  <a:ext uri="{0D108BD9-81ED-4DB2-BD59-A6C34878D82A}">
                    <a16:rowId xmlns:a16="http://schemas.microsoft.com/office/drawing/2014/main" val="2228308371"/>
                  </a:ext>
                </a:extLst>
              </a:tr>
              <a:tr h="593349">
                <a:tc>
                  <a:txBody>
                    <a:bodyPr/>
                    <a:lstStyle/>
                    <a:p>
                      <a:pPr algn="ctr" fontAlgn="b"/>
                      <a:r>
                        <a:rPr lang="en-SG" sz="1600" b="1" u="none" strike="noStrike" dirty="0">
                          <a:effectLst/>
                          <a:latin typeface="Arial" panose="020B0604020202020204" pitchFamily="34" charset="0"/>
                          <a:cs typeface="Arial" panose="020B0604020202020204" pitchFamily="34" charset="0"/>
                        </a:rPr>
                        <a:t>2</a:t>
                      </a:r>
                      <a:endParaRPr lang="en-SG" sz="16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l" fontAlgn="b"/>
                      <a:r>
                        <a:rPr lang="en-SG" sz="1600" u="none" strike="noStrike" dirty="0" err="1">
                          <a:effectLst/>
                          <a:latin typeface="Arial" panose="020B0604020202020204" pitchFamily="34" charset="0"/>
                          <a:cs typeface="Arial" panose="020B0604020202020204" pitchFamily="34" charset="0"/>
                        </a:rPr>
                        <a:t>NER+Topic</a:t>
                      </a:r>
                      <a:r>
                        <a:rPr lang="en-SG" sz="1600" u="none" strike="noStrike" dirty="0">
                          <a:effectLst/>
                          <a:latin typeface="Arial" panose="020B0604020202020204" pitchFamily="34" charset="0"/>
                          <a:cs typeface="Arial" panose="020B0604020202020204" pitchFamily="34" charset="0"/>
                        </a:rPr>
                        <a:t> Modelling</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dirty="0">
                          <a:effectLst/>
                          <a:latin typeface="Arial" panose="020B0604020202020204" pitchFamily="34" charset="0"/>
                          <a:cs typeface="Arial" panose="020B0604020202020204" pitchFamily="34" charset="0"/>
                        </a:rPr>
                        <a:t>5943</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a:effectLst/>
                          <a:latin typeface="Arial" panose="020B0604020202020204" pitchFamily="34" charset="0"/>
                          <a:cs typeface="Arial" panose="020B0604020202020204" pitchFamily="34" charset="0"/>
                        </a:rPr>
                        <a:t>3836</a:t>
                      </a:r>
                      <a:endParaRPr lang="en-SG" sz="16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dirty="0">
                          <a:effectLst/>
                          <a:latin typeface="Arial" panose="020B0604020202020204" pitchFamily="34" charset="0"/>
                          <a:cs typeface="Arial" panose="020B0604020202020204" pitchFamily="34" charset="0"/>
                        </a:rPr>
                        <a:t>Unsupervised</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a:effectLst/>
                          <a:latin typeface="Arial" panose="020B0604020202020204" pitchFamily="34" charset="0"/>
                          <a:cs typeface="Arial" panose="020B0604020202020204" pitchFamily="34" charset="0"/>
                        </a:rPr>
                        <a:t>Yes</a:t>
                      </a:r>
                      <a:endParaRPr lang="en-SG" sz="16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US" sz="1600" u="none" strike="noStrike" dirty="0">
                          <a:effectLst/>
                          <a:latin typeface="Arial" panose="020B0604020202020204" pitchFamily="34" charset="0"/>
                          <a:cs typeface="Arial" panose="020B0604020202020204" pitchFamily="34" charset="0"/>
                        </a:rPr>
                        <a:t>Top 3 words in topic</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extLst>
                  <a:ext uri="{0D108BD9-81ED-4DB2-BD59-A6C34878D82A}">
                    <a16:rowId xmlns:a16="http://schemas.microsoft.com/office/drawing/2014/main" val="152930143"/>
                  </a:ext>
                </a:extLst>
              </a:tr>
              <a:tr h="593349">
                <a:tc>
                  <a:txBody>
                    <a:bodyPr/>
                    <a:lstStyle/>
                    <a:p>
                      <a:pPr algn="ctr" fontAlgn="b"/>
                      <a:r>
                        <a:rPr lang="en-SG" sz="1600" b="1" u="none" strike="noStrike" dirty="0">
                          <a:effectLst/>
                          <a:latin typeface="Arial" panose="020B0604020202020204" pitchFamily="34" charset="0"/>
                          <a:cs typeface="Arial" panose="020B0604020202020204" pitchFamily="34" charset="0"/>
                        </a:rPr>
                        <a:t>3</a:t>
                      </a:r>
                      <a:endParaRPr lang="en-SG" sz="16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l" fontAlgn="b"/>
                      <a:r>
                        <a:rPr lang="en-SG" sz="1600" u="none" strike="noStrike" dirty="0">
                          <a:effectLst/>
                          <a:latin typeface="Arial" panose="020B0604020202020204" pitchFamily="34" charset="0"/>
                          <a:cs typeface="Arial" panose="020B0604020202020204" pitchFamily="34" charset="0"/>
                        </a:rPr>
                        <a:t>Summarization/ Seq2Seq</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dirty="0">
                          <a:effectLst/>
                          <a:latin typeface="Arial" panose="020B0604020202020204" pitchFamily="34" charset="0"/>
                          <a:cs typeface="Arial" panose="020B0604020202020204" pitchFamily="34" charset="0"/>
                        </a:rPr>
                        <a:t>3984</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dirty="0">
                          <a:effectLst/>
                          <a:latin typeface="Arial" panose="020B0604020202020204" pitchFamily="34" charset="0"/>
                          <a:cs typeface="Arial" panose="020B0604020202020204" pitchFamily="34" charset="0"/>
                        </a:rPr>
                        <a:t>4083</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dirty="0">
                          <a:effectLst/>
                          <a:latin typeface="Arial" panose="020B0604020202020204" pitchFamily="34" charset="0"/>
                          <a:cs typeface="Arial" panose="020B0604020202020204" pitchFamily="34" charset="0"/>
                        </a:rPr>
                        <a:t>Supervised</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dirty="0">
                          <a:effectLst/>
                          <a:latin typeface="Arial" panose="020B0604020202020204" pitchFamily="34" charset="0"/>
                          <a:cs typeface="Arial" panose="020B0604020202020204" pitchFamily="34" charset="0"/>
                        </a:rPr>
                        <a:t>Yes</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dirty="0">
                          <a:effectLst/>
                          <a:latin typeface="Arial" panose="020B0604020202020204" pitchFamily="34" charset="0"/>
                          <a:cs typeface="Arial" panose="020B0604020202020204" pitchFamily="34" charset="0"/>
                        </a:rPr>
                        <a:t>Open-ended generation</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extLst>
                  <a:ext uri="{0D108BD9-81ED-4DB2-BD59-A6C34878D82A}">
                    <a16:rowId xmlns:a16="http://schemas.microsoft.com/office/drawing/2014/main" val="701828028"/>
                  </a:ext>
                </a:extLst>
              </a:tr>
            </a:tbl>
          </a:graphicData>
        </a:graphic>
      </p:graphicFrame>
    </p:spTree>
    <p:extLst>
      <p:ext uri="{BB962C8B-B14F-4D97-AF65-F5344CB8AC3E}">
        <p14:creationId xmlns:p14="http://schemas.microsoft.com/office/powerpoint/2010/main" val="2191967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Strategy to group nodes</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0" y="1399596"/>
            <a:ext cx="7755807" cy="3416973"/>
          </a:xfrm>
        </p:spPr>
        <p:txBody>
          <a:bodyPr>
            <a:normAutofit fontScale="92500" lnSpcReduction="10000"/>
          </a:bodyPr>
          <a:lstStyle/>
          <a:p>
            <a:pPr marL="0" indent="0">
              <a:buNone/>
            </a:pPr>
            <a:r>
              <a:rPr lang="en-SG" b="1" u="sng" dirty="0"/>
              <a:t>Method 1: POS &amp; NER Extraction</a:t>
            </a:r>
          </a:p>
          <a:p>
            <a:r>
              <a:rPr lang="en-SG" b="1" dirty="0"/>
              <a:t>Steps: </a:t>
            </a:r>
          </a:p>
          <a:p>
            <a:pPr marL="685798" lvl="1" indent="-342900">
              <a:buFont typeface="+mj-lt"/>
              <a:buAutoNum type="arabicPeriod"/>
            </a:pPr>
            <a:r>
              <a:rPr lang="en-SG" dirty="0"/>
              <a:t>Extract POS &amp; NER information (Using NLTK &amp; Stanford NER Tagger)</a:t>
            </a:r>
          </a:p>
          <a:p>
            <a:pPr lvl="2"/>
            <a:r>
              <a:rPr lang="en-US" dirty="0"/>
              <a:t>7-classes for NER: Location, Person, Organization, Date, Time, Money, Percent</a:t>
            </a:r>
            <a:endParaRPr lang="en-SG" dirty="0"/>
          </a:p>
          <a:p>
            <a:pPr marL="685798" lvl="1" indent="-342900">
              <a:buFont typeface="+mj-lt"/>
              <a:buAutoNum type="arabicPeriod"/>
            </a:pPr>
            <a:r>
              <a:rPr lang="en-SG" dirty="0"/>
              <a:t>Format each Cause/Effect span into an Events template</a:t>
            </a:r>
          </a:p>
          <a:p>
            <a:pPr marL="685798" lvl="1" indent="-342900">
              <a:buFont typeface="+mj-lt"/>
              <a:buAutoNum type="arabicPeriod"/>
            </a:pPr>
            <a:r>
              <a:rPr lang="en-SG" dirty="0"/>
              <a:t>Cluster spans using [Object, Action] as topic</a:t>
            </a:r>
          </a:p>
          <a:p>
            <a:pPr lvl="2"/>
            <a:r>
              <a:rPr lang="en-SG" dirty="0"/>
              <a:t>Object: Nouns =/= NER</a:t>
            </a:r>
          </a:p>
          <a:p>
            <a:pPr lvl="2"/>
            <a:r>
              <a:rPr lang="en-SG" dirty="0"/>
              <a:t>Action: Verbs</a:t>
            </a:r>
          </a:p>
          <a:p>
            <a:r>
              <a:rPr lang="en-SG" b="1" dirty="0"/>
              <a:t>Pros:</a:t>
            </a:r>
            <a:r>
              <a:rPr lang="en-SG" dirty="0"/>
              <a:t> Relatively simple to implement</a:t>
            </a:r>
          </a:p>
          <a:p>
            <a:r>
              <a:rPr lang="en-SG" b="1" dirty="0"/>
              <a:t>Cons: </a:t>
            </a:r>
            <a:r>
              <a:rPr lang="en-SG" dirty="0"/>
              <a:t>(I) Sensitive to accuracy of NER parser, (II) Does not cluster semantically similar words (E.g. “cutback”, “cutbacks”, “reduction”), (III) Some nodes can be hard to interpret</a:t>
            </a:r>
            <a:endParaRPr lang="en-SG" sz="1700"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grpSp>
        <p:nvGrpSpPr>
          <p:cNvPr id="7" name="Group 6">
            <a:extLst>
              <a:ext uri="{FF2B5EF4-FFF2-40B4-BE49-F238E27FC236}">
                <a16:creationId xmlns:a16="http://schemas.microsoft.com/office/drawing/2014/main" id="{819BFEB5-2267-F2ED-C5DF-E3556D8D76C6}"/>
              </a:ext>
            </a:extLst>
          </p:cNvPr>
          <p:cNvGrpSpPr/>
          <p:nvPr/>
        </p:nvGrpSpPr>
        <p:grpSpPr>
          <a:xfrm>
            <a:off x="6844803" y="326931"/>
            <a:ext cx="1997434" cy="760190"/>
            <a:chOff x="4995428" y="1355297"/>
            <a:chExt cx="1997434" cy="1647465"/>
          </a:xfrm>
        </p:grpSpPr>
        <p:sp>
          <p:nvSpPr>
            <p:cNvPr id="8" name="Rectangle: Rounded Corners 7">
              <a:extLst>
                <a:ext uri="{FF2B5EF4-FFF2-40B4-BE49-F238E27FC236}">
                  <a16:creationId xmlns:a16="http://schemas.microsoft.com/office/drawing/2014/main" id="{F36AE44A-9726-D1BB-F740-B680D14A7E4B}"/>
                </a:ext>
              </a:extLst>
            </p:cNvPr>
            <p:cNvSpPr/>
            <p:nvPr/>
          </p:nvSpPr>
          <p:spPr>
            <a:xfrm>
              <a:off x="4995428" y="1355297"/>
              <a:ext cx="1997434" cy="164746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Rectangle: Rounded Corners 4">
              <a:extLst>
                <a:ext uri="{FF2B5EF4-FFF2-40B4-BE49-F238E27FC236}">
                  <a16:creationId xmlns:a16="http://schemas.microsoft.com/office/drawing/2014/main" id="{E2BB85B1-9496-3539-93CB-F04C068262C2}"/>
                </a:ext>
              </a:extLst>
            </p:cNvPr>
            <p:cNvSpPr txBox="1"/>
            <p:nvPr/>
          </p:nvSpPr>
          <p:spPr>
            <a:xfrm>
              <a:off x="5033341" y="1424296"/>
              <a:ext cx="1921608" cy="121861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r>
                <a:rPr lang="en-SG" sz="2100" kern="1200" dirty="0"/>
                <a:t>5672 relations</a:t>
              </a:r>
            </a:p>
            <a:p>
              <a:pPr marL="228600" lvl="1" indent="-228600" algn="l" defTabSz="933450">
                <a:lnSpc>
                  <a:spcPct val="90000"/>
                </a:lnSpc>
                <a:spcBef>
                  <a:spcPct val="0"/>
                </a:spcBef>
                <a:spcAft>
                  <a:spcPct val="15000"/>
                </a:spcAft>
                <a:buChar char="•"/>
              </a:pPr>
              <a:r>
                <a:rPr lang="en-SG" sz="2100" kern="1200" dirty="0"/>
                <a:t>10619 nodes</a:t>
              </a:r>
            </a:p>
          </p:txBody>
        </p:sp>
      </p:grpSp>
      <p:sp>
        <p:nvSpPr>
          <p:cNvPr id="10" name="TextBox 9">
            <a:extLst>
              <a:ext uri="{FF2B5EF4-FFF2-40B4-BE49-F238E27FC236}">
                <a16:creationId xmlns:a16="http://schemas.microsoft.com/office/drawing/2014/main" id="{38323382-9981-1EA9-49BD-86C8A0532461}"/>
              </a:ext>
            </a:extLst>
          </p:cNvPr>
          <p:cNvSpPr txBox="1"/>
          <p:nvPr/>
        </p:nvSpPr>
        <p:spPr>
          <a:xfrm>
            <a:off x="5668663" y="4701928"/>
            <a:ext cx="3361037" cy="246221"/>
          </a:xfrm>
          <a:prstGeom prst="rect">
            <a:avLst/>
          </a:prstGeom>
          <a:noFill/>
        </p:spPr>
        <p:txBody>
          <a:bodyPr wrap="square">
            <a:spAutoFit/>
          </a:bodyPr>
          <a:lstStyle/>
          <a:p>
            <a:r>
              <a:rPr lang="en-SG" sz="1000" dirty="0">
                <a:solidFill>
                  <a:schemeClr val="tx1">
                    <a:lumMod val="50000"/>
                    <a:lumOff val="50000"/>
                  </a:schemeClr>
                </a:solidFill>
              </a:rPr>
              <a:t>https://nlp.stanford.edu/software/CRF-NER.shtml#Download</a:t>
            </a:r>
          </a:p>
        </p:txBody>
      </p:sp>
    </p:spTree>
    <p:extLst>
      <p:ext uri="{BB962C8B-B14F-4D97-AF65-F5344CB8AC3E}">
        <p14:creationId xmlns:p14="http://schemas.microsoft.com/office/powerpoint/2010/main" val="162620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0027617-3117-F9CF-F06B-632D2A831D35}"/>
              </a:ext>
            </a:extLst>
          </p:cNvPr>
          <p:cNvSpPr/>
          <p:nvPr/>
        </p:nvSpPr>
        <p:spPr>
          <a:xfrm>
            <a:off x="203200" y="4673600"/>
            <a:ext cx="3769360"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5" name="Picture 14">
            <a:extLst>
              <a:ext uri="{FF2B5EF4-FFF2-40B4-BE49-F238E27FC236}">
                <a16:creationId xmlns:a16="http://schemas.microsoft.com/office/drawing/2014/main" id="{A56890C0-9359-2B8D-2D5D-68550D37EC8E}"/>
              </a:ext>
            </a:extLst>
          </p:cNvPr>
          <p:cNvPicPr>
            <a:picLocks noChangeAspect="1"/>
          </p:cNvPicPr>
          <p:nvPr/>
        </p:nvPicPr>
        <p:blipFill>
          <a:blip r:embed="rId3"/>
          <a:stretch>
            <a:fillRect/>
          </a:stretch>
        </p:blipFill>
        <p:spPr>
          <a:xfrm>
            <a:off x="1432559" y="1914510"/>
            <a:ext cx="6422575" cy="3086725"/>
          </a:xfrm>
          <a:prstGeom prst="rect">
            <a:avLst/>
          </a:prstGeom>
        </p:spPr>
      </p:pic>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Strategy to group nodes</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0" y="1268016"/>
            <a:ext cx="7755807" cy="2234726"/>
          </a:xfrm>
        </p:spPr>
        <p:txBody>
          <a:bodyPr>
            <a:normAutofit/>
          </a:bodyPr>
          <a:lstStyle/>
          <a:p>
            <a:pPr marL="0" indent="0">
              <a:buNone/>
            </a:pPr>
            <a:r>
              <a:rPr lang="en-SG" sz="1600" i="1" dirty="0"/>
              <a:t>Working example: Search “shortage” as root node</a:t>
            </a:r>
            <a:endParaRPr lang="en-SG" sz="1600" b="1" i="1" u="sng" dirty="0"/>
          </a:p>
          <a:p>
            <a:pPr marL="0" indent="0">
              <a:buNone/>
            </a:pPr>
            <a:r>
              <a:rPr lang="en-SG" sz="1600" b="1" u="sng" dirty="0"/>
              <a:t>Method 1: POS &amp; NER Extraction</a:t>
            </a:r>
          </a:p>
          <a:p>
            <a:pPr marL="0" indent="0">
              <a:buNone/>
            </a:pPr>
            <a:endParaRPr lang="en-SG" sz="1600" b="1" u="sng" dirty="0"/>
          </a:p>
          <a:p>
            <a:pPr marL="0" indent="0">
              <a:buNone/>
            </a:pPr>
            <a:endParaRPr lang="en-SG" sz="1200"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pic>
        <p:nvPicPr>
          <p:cNvPr id="13" name="Picture 12">
            <a:extLst>
              <a:ext uri="{FF2B5EF4-FFF2-40B4-BE49-F238E27FC236}">
                <a16:creationId xmlns:a16="http://schemas.microsoft.com/office/drawing/2014/main" id="{592D873C-52DD-E021-3A11-A6A4493E2DFB}"/>
              </a:ext>
            </a:extLst>
          </p:cNvPr>
          <p:cNvPicPr>
            <a:picLocks noChangeAspect="1"/>
          </p:cNvPicPr>
          <p:nvPr/>
        </p:nvPicPr>
        <p:blipFill>
          <a:blip r:embed="rId4"/>
          <a:stretch>
            <a:fillRect/>
          </a:stretch>
        </p:blipFill>
        <p:spPr>
          <a:xfrm>
            <a:off x="0" y="5319874"/>
            <a:ext cx="9144000" cy="2168880"/>
          </a:xfrm>
          <a:prstGeom prst="rect">
            <a:avLst/>
          </a:prstGeom>
        </p:spPr>
      </p:pic>
    </p:spTree>
    <p:extLst>
      <p:ext uri="{BB962C8B-B14F-4D97-AF65-F5344CB8AC3E}">
        <p14:creationId xmlns:p14="http://schemas.microsoft.com/office/powerpoint/2010/main" val="294617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Strategy to group nodes</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48" y="1399596"/>
            <a:ext cx="7755807" cy="3236486"/>
          </a:xfrm>
        </p:spPr>
        <p:txBody>
          <a:bodyPr>
            <a:normAutofit fontScale="92500" lnSpcReduction="10000"/>
          </a:bodyPr>
          <a:lstStyle/>
          <a:p>
            <a:pPr marL="0" indent="0">
              <a:buNone/>
            </a:pPr>
            <a:r>
              <a:rPr lang="en-SG" b="1" u="sng" dirty="0"/>
              <a:t>Method 2: </a:t>
            </a:r>
            <a:r>
              <a:rPr lang="en-SG" b="1" u="sng" dirty="0" err="1"/>
              <a:t>NER+Topic</a:t>
            </a:r>
            <a:r>
              <a:rPr lang="en-SG" b="1" u="sng" dirty="0"/>
              <a:t> Modelling</a:t>
            </a:r>
          </a:p>
          <a:p>
            <a:r>
              <a:rPr lang="en-SG" b="1" dirty="0"/>
              <a:t>Steps: </a:t>
            </a:r>
          </a:p>
          <a:p>
            <a:pPr marL="685798" lvl="1" indent="-342900">
              <a:buFont typeface="+mj-lt"/>
              <a:buAutoNum type="arabicPeriod"/>
            </a:pPr>
            <a:r>
              <a:rPr lang="en-SG" dirty="0"/>
              <a:t>Extract NER information to remove from span</a:t>
            </a:r>
          </a:p>
          <a:p>
            <a:pPr marL="685798" lvl="1" indent="-342900">
              <a:buFont typeface="+mj-lt"/>
              <a:buAutoNum type="arabicPeriod"/>
            </a:pPr>
            <a:r>
              <a:rPr lang="en-SG" dirty="0"/>
              <a:t>Generate BERT-based word embeddings (Using </a:t>
            </a:r>
            <a:r>
              <a:rPr lang="en-SG" dirty="0" err="1"/>
              <a:t>SimCSE</a:t>
            </a:r>
            <a:r>
              <a:rPr lang="en-SG" dirty="0"/>
              <a:t>)</a:t>
            </a:r>
          </a:p>
          <a:p>
            <a:pPr marL="685798" lvl="1" indent="-342900">
              <a:buFont typeface="+mj-lt"/>
              <a:buAutoNum type="arabicPeriod"/>
            </a:pPr>
            <a:r>
              <a:rPr lang="en-SG" dirty="0"/>
              <a:t>Optionally reduce feature dimension (Using UMAP)</a:t>
            </a:r>
          </a:p>
          <a:p>
            <a:pPr marL="685798" lvl="1" indent="-342900">
              <a:buFont typeface="+mj-lt"/>
              <a:buAutoNum type="arabicPeriod"/>
            </a:pPr>
            <a:r>
              <a:rPr lang="en-SG" dirty="0"/>
              <a:t>Cluster spans (Using K-Means)</a:t>
            </a:r>
          </a:p>
          <a:p>
            <a:pPr marL="685798" lvl="1" indent="-342900">
              <a:buFont typeface="+mj-lt"/>
              <a:buAutoNum type="arabicPeriod"/>
            </a:pPr>
            <a:r>
              <a:rPr lang="en-SG" dirty="0"/>
              <a:t>Use TF-IDF to find keywords per topic </a:t>
            </a:r>
            <a:r>
              <a:rPr lang="en-SG" dirty="0">
                <a:highlight>
                  <a:srgbClr val="FFFF00"/>
                </a:highlight>
              </a:rPr>
              <a:t>&gt;&gt; Or generate a title</a:t>
            </a:r>
          </a:p>
          <a:p>
            <a:r>
              <a:rPr lang="en-SG" b="1" dirty="0"/>
              <a:t>Pros: </a:t>
            </a:r>
            <a:r>
              <a:rPr lang="en-SG" dirty="0"/>
              <a:t>Improves semantic clustering of nodes</a:t>
            </a:r>
          </a:p>
          <a:p>
            <a:r>
              <a:rPr lang="en-SG" b="1" dirty="0"/>
              <a:t>Cons: </a:t>
            </a:r>
            <a:r>
              <a:rPr lang="en-SG" dirty="0"/>
              <a:t>(I) Nodes are a list of ‘common’ words, which might not be interpretable, (II) Unsupervised, hence unable to improve performance apart from tweaking some parameters</a:t>
            </a:r>
            <a:endParaRPr lang="en-SG" sz="1700"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pic>
        <p:nvPicPr>
          <p:cNvPr id="8" name="Picture 7">
            <a:extLst>
              <a:ext uri="{FF2B5EF4-FFF2-40B4-BE49-F238E27FC236}">
                <a16:creationId xmlns:a16="http://schemas.microsoft.com/office/drawing/2014/main" id="{10A22A8B-2F58-5D74-BBED-69866D90FA77}"/>
              </a:ext>
            </a:extLst>
          </p:cNvPr>
          <p:cNvPicPr>
            <a:picLocks noChangeAspect="1"/>
          </p:cNvPicPr>
          <p:nvPr/>
        </p:nvPicPr>
        <p:blipFill>
          <a:blip r:embed="rId3"/>
          <a:stretch>
            <a:fillRect/>
          </a:stretch>
        </p:blipFill>
        <p:spPr>
          <a:xfrm>
            <a:off x="971287" y="5392502"/>
            <a:ext cx="7070531" cy="1265712"/>
          </a:xfrm>
          <a:prstGeom prst="rect">
            <a:avLst/>
          </a:prstGeom>
        </p:spPr>
      </p:pic>
      <p:grpSp>
        <p:nvGrpSpPr>
          <p:cNvPr id="4" name="Group 3">
            <a:extLst>
              <a:ext uri="{FF2B5EF4-FFF2-40B4-BE49-F238E27FC236}">
                <a16:creationId xmlns:a16="http://schemas.microsoft.com/office/drawing/2014/main" id="{08AA2EBD-FEFF-4D1A-4AC0-DC1639E0B0E2}"/>
              </a:ext>
            </a:extLst>
          </p:cNvPr>
          <p:cNvGrpSpPr/>
          <p:nvPr/>
        </p:nvGrpSpPr>
        <p:grpSpPr>
          <a:xfrm>
            <a:off x="6844803" y="326931"/>
            <a:ext cx="1997434" cy="760190"/>
            <a:chOff x="4995428" y="1355297"/>
            <a:chExt cx="1997434" cy="1647465"/>
          </a:xfrm>
        </p:grpSpPr>
        <p:sp>
          <p:nvSpPr>
            <p:cNvPr id="6" name="Rectangle: Rounded Corners 5">
              <a:extLst>
                <a:ext uri="{FF2B5EF4-FFF2-40B4-BE49-F238E27FC236}">
                  <a16:creationId xmlns:a16="http://schemas.microsoft.com/office/drawing/2014/main" id="{269A38F9-F2A4-ADDF-D99E-10555A09EAF1}"/>
                </a:ext>
              </a:extLst>
            </p:cNvPr>
            <p:cNvSpPr/>
            <p:nvPr/>
          </p:nvSpPr>
          <p:spPr>
            <a:xfrm>
              <a:off x="4995428" y="1355297"/>
              <a:ext cx="1997434" cy="164746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ectangle: Rounded Corners 4">
              <a:extLst>
                <a:ext uri="{FF2B5EF4-FFF2-40B4-BE49-F238E27FC236}">
                  <a16:creationId xmlns:a16="http://schemas.microsoft.com/office/drawing/2014/main" id="{200012F4-45E6-5C24-A7D5-DF39D1B764BD}"/>
                </a:ext>
              </a:extLst>
            </p:cNvPr>
            <p:cNvSpPr txBox="1"/>
            <p:nvPr/>
          </p:nvSpPr>
          <p:spPr>
            <a:xfrm>
              <a:off x="5033341" y="1424296"/>
              <a:ext cx="1921608" cy="121861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r>
                <a:rPr lang="en-SG" sz="2100" kern="1200" dirty="0"/>
                <a:t>5943 relations</a:t>
              </a:r>
            </a:p>
            <a:p>
              <a:pPr marL="228600" lvl="1" indent="-228600" algn="l" defTabSz="933450">
                <a:lnSpc>
                  <a:spcPct val="90000"/>
                </a:lnSpc>
                <a:spcBef>
                  <a:spcPct val="0"/>
                </a:spcBef>
                <a:spcAft>
                  <a:spcPct val="15000"/>
                </a:spcAft>
                <a:buChar char="•"/>
              </a:pPr>
              <a:r>
                <a:rPr lang="en-SG" sz="2100" kern="1200" dirty="0"/>
                <a:t>3836 nodes</a:t>
              </a:r>
            </a:p>
          </p:txBody>
        </p:sp>
      </p:grpSp>
      <p:sp>
        <p:nvSpPr>
          <p:cNvPr id="9" name="TextBox 8">
            <a:extLst>
              <a:ext uri="{FF2B5EF4-FFF2-40B4-BE49-F238E27FC236}">
                <a16:creationId xmlns:a16="http://schemas.microsoft.com/office/drawing/2014/main" id="{6C02BE9D-D888-CC9B-DE84-F1783E4BA27B}"/>
              </a:ext>
            </a:extLst>
          </p:cNvPr>
          <p:cNvSpPr txBox="1"/>
          <p:nvPr/>
        </p:nvSpPr>
        <p:spPr>
          <a:xfrm>
            <a:off x="6844803" y="1135597"/>
            <a:ext cx="1997434" cy="430887"/>
          </a:xfrm>
          <a:prstGeom prst="rect">
            <a:avLst/>
          </a:prstGeom>
          <a:noFill/>
        </p:spPr>
        <p:txBody>
          <a:bodyPr wrap="square" rtlCol="0">
            <a:spAutoFit/>
          </a:bodyPr>
          <a:lstStyle/>
          <a:p>
            <a:r>
              <a:rPr lang="en-SG" sz="1100" dirty="0">
                <a:solidFill>
                  <a:schemeClr val="tx1">
                    <a:lumMod val="85000"/>
                    <a:lumOff val="15000"/>
                  </a:schemeClr>
                </a:solidFill>
              </a:rPr>
              <a:t>* Notice #rels&gt;#nodes, graph is very “connected” </a:t>
            </a:r>
          </a:p>
        </p:txBody>
      </p:sp>
      <p:sp>
        <p:nvSpPr>
          <p:cNvPr id="10" name="Rectangle 9">
            <a:extLst>
              <a:ext uri="{FF2B5EF4-FFF2-40B4-BE49-F238E27FC236}">
                <a16:creationId xmlns:a16="http://schemas.microsoft.com/office/drawing/2014/main" id="{E4F9177E-091F-0A9E-082C-0A9B50FEC97F}"/>
              </a:ext>
            </a:extLst>
          </p:cNvPr>
          <p:cNvSpPr/>
          <p:nvPr/>
        </p:nvSpPr>
        <p:spPr>
          <a:xfrm>
            <a:off x="5072877" y="2956176"/>
            <a:ext cx="3769360"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83E06188-FFAA-6FE8-DFF6-872C2CA2EFBD}"/>
              </a:ext>
            </a:extLst>
          </p:cNvPr>
          <p:cNvSpPr txBox="1"/>
          <p:nvPr/>
        </p:nvSpPr>
        <p:spPr>
          <a:xfrm>
            <a:off x="6133483" y="4636082"/>
            <a:ext cx="2973643" cy="400110"/>
          </a:xfrm>
          <a:prstGeom prst="rect">
            <a:avLst/>
          </a:prstGeom>
          <a:noFill/>
        </p:spPr>
        <p:txBody>
          <a:bodyPr wrap="square">
            <a:spAutoFit/>
          </a:bodyPr>
          <a:lstStyle/>
          <a:p>
            <a:r>
              <a:rPr lang="en-SG" sz="1000" dirty="0">
                <a:solidFill>
                  <a:schemeClr val="tx1">
                    <a:lumMod val="50000"/>
                    <a:lumOff val="50000"/>
                  </a:schemeClr>
                </a:solidFill>
              </a:rPr>
              <a:t>https://aclanthology.org/2022.naacl-main.285/</a:t>
            </a:r>
          </a:p>
          <a:p>
            <a:r>
              <a:rPr lang="en-SG" sz="1000" dirty="0">
                <a:solidFill>
                  <a:schemeClr val="tx1">
                    <a:lumMod val="50000"/>
                    <a:lumOff val="50000"/>
                  </a:schemeClr>
                </a:solidFill>
              </a:rPr>
              <a:t>https://github.com/princeton-nlp/SimCSE</a:t>
            </a:r>
          </a:p>
        </p:txBody>
      </p:sp>
    </p:spTree>
    <p:extLst>
      <p:ext uri="{BB962C8B-B14F-4D97-AF65-F5344CB8AC3E}">
        <p14:creationId xmlns:p14="http://schemas.microsoft.com/office/powerpoint/2010/main" val="387077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 schematic&#10;&#10;Description automatically generated">
            <a:extLst>
              <a:ext uri="{FF2B5EF4-FFF2-40B4-BE49-F238E27FC236}">
                <a16:creationId xmlns:a16="http://schemas.microsoft.com/office/drawing/2014/main" id="{BE9CFA90-8E09-859B-8F1A-F96D86DD1BDD}"/>
              </a:ext>
            </a:extLst>
          </p:cNvPr>
          <p:cNvPicPr>
            <a:picLocks noChangeAspect="1"/>
          </p:cNvPicPr>
          <p:nvPr/>
        </p:nvPicPr>
        <p:blipFill rotWithShape="1">
          <a:blip r:embed="rId3"/>
          <a:srcRect r="27224" b="3249"/>
          <a:stretch/>
        </p:blipFill>
        <p:spPr>
          <a:xfrm>
            <a:off x="-162559" y="946150"/>
            <a:ext cx="8798560" cy="4259992"/>
          </a:xfrm>
          <a:prstGeom prst="rect">
            <a:avLst/>
          </a:prstGeom>
        </p:spPr>
      </p:pic>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Strategy to group nodes</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0" y="1268016"/>
            <a:ext cx="7755807" cy="2234726"/>
          </a:xfrm>
        </p:spPr>
        <p:txBody>
          <a:bodyPr>
            <a:normAutofit/>
          </a:bodyPr>
          <a:lstStyle/>
          <a:p>
            <a:pPr marL="0" indent="0">
              <a:buNone/>
            </a:pPr>
            <a:r>
              <a:rPr lang="en-SG" sz="1600" i="1" dirty="0"/>
              <a:t>Working example: Search “shortage” as root node</a:t>
            </a:r>
            <a:endParaRPr lang="en-SG" sz="1600" b="1" i="1" u="sng" dirty="0"/>
          </a:p>
          <a:p>
            <a:pPr marL="0" indent="0">
              <a:buNone/>
            </a:pPr>
            <a:r>
              <a:rPr lang="nl-NL" sz="1600" b="1" u="sng" dirty="0"/>
              <a:t>Method 2: NER+Topic Modelling</a:t>
            </a:r>
          </a:p>
          <a:p>
            <a:pPr marL="0" indent="0">
              <a:buNone/>
            </a:pPr>
            <a:endParaRPr lang="en-SG" sz="1600" b="1" u="sng" dirty="0"/>
          </a:p>
          <a:p>
            <a:pPr marL="0" indent="0">
              <a:buNone/>
            </a:pPr>
            <a:endParaRPr lang="en-SG" sz="1200"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sp>
        <p:nvSpPr>
          <p:cNvPr id="12" name="Rectangle: Rounded Corners 11">
            <a:extLst>
              <a:ext uri="{FF2B5EF4-FFF2-40B4-BE49-F238E27FC236}">
                <a16:creationId xmlns:a16="http://schemas.microsoft.com/office/drawing/2014/main" id="{A902A35C-0928-54D3-E6D1-B5D5E786DF68}"/>
              </a:ext>
            </a:extLst>
          </p:cNvPr>
          <p:cNvSpPr/>
          <p:nvPr/>
        </p:nvSpPr>
        <p:spPr>
          <a:xfrm>
            <a:off x="4460240" y="3702194"/>
            <a:ext cx="914400" cy="1299042"/>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0709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969D424-BBCF-12E4-985A-0DED2FAA7DCA}"/>
              </a:ext>
            </a:extLst>
          </p:cNvPr>
          <p:cNvPicPr>
            <a:picLocks noChangeAspect="1"/>
          </p:cNvPicPr>
          <p:nvPr/>
        </p:nvPicPr>
        <p:blipFill>
          <a:blip r:embed="rId3"/>
          <a:stretch>
            <a:fillRect/>
          </a:stretch>
        </p:blipFill>
        <p:spPr>
          <a:xfrm>
            <a:off x="5353154" y="1170076"/>
            <a:ext cx="3384446" cy="2404284"/>
          </a:xfrm>
          <a:prstGeom prst="rect">
            <a:avLst/>
          </a:prstGeom>
        </p:spPr>
      </p:pic>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Strategy to group nodes</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48" y="1399594"/>
            <a:ext cx="8108952" cy="3601642"/>
          </a:xfrm>
        </p:spPr>
        <p:txBody>
          <a:bodyPr>
            <a:normAutofit lnSpcReduction="10000"/>
          </a:bodyPr>
          <a:lstStyle/>
          <a:p>
            <a:pPr marL="0" indent="0">
              <a:buNone/>
            </a:pPr>
            <a:r>
              <a:rPr lang="en-SG" sz="1800" b="1" u="sng" dirty="0"/>
              <a:t>Method 3: Summarization/ Seq2Seq</a:t>
            </a:r>
          </a:p>
          <a:p>
            <a:r>
              <a:rPr lang="en-SG" sz="1800" b="1" dirty="0"/>
              <a:t>Steps: </a:t>
            </a:r>
          </a:p>
          <a:p>
            <a:pPr marL="685798" lvl="1" indent="-342900">
              <a:buFont typeface="+mj-lt"/>
              <a:buAutoNum type="arabicPeriod"/>
            </a:pPr>
            <a:r>
              <a:rPr lang="en-SG" sz="1600" dirty="0"/>
              <a:t>Annotate a small set of spans with topic(s)</a:t>
            </a:r>
          </a:p>
          <a:p>
            <a:pPr marL="685798" lvl="1" indent="-342900">
              <a:buFont typeface="+mj-lt"/>
              <a:buAutoNum type="arabicPeriod"/>
            </a:pPr>
            <a:r>
              <a:rPr lang="en-SG" sz="1600" dirty="0"/>
              <a:t>Fine-tune Seq2Seq T5-small model to </a:t>
            </a:r>
            <a:br>
              <a:rPr lang="en-SG" sz="1600" dirty="0"/>
            </a:br>
            <a:r>
              <a:rPr lang="en-SG" sz="1600" dirty="0"/>
              <a:t>generate topics based on spans </a:t>
            </a:r>
          </a:p>
          <a:p>
            <a:pPr marL="685798" lvl="1" indent="-342900">
              <a:buFont typeface="+mj-lt"/>
              <a:buAutoNum type="arabicPeriod"/>
            </a:pPr>
            <a:r>
              <a:rPr lang="en-SG" sz="1600" dirty="0"/>
              <a:t>Generate topics for all Cause/Effect spans</a:t>
            </a:r>
          </a:p>
          <a:p>
            <a:r>
              <a:rPr lang="en-SG" sz="1800" b="1" dirty="0"/>
              <a:t>Pros: </a:t>
            </a:r>
            <a:r>
              <a:rPr lang="en-SG" sz="1800" dirty="0"/>
              <a:t>(I) Improves semantic clustering of </a:t>
            </a:r>
            <a:br>
              <a:rPr lang="en-SG" sz="1800" dirty="0"/>
            </a:br>
            <a:r>
              <a:rPr lang="en-SG" sz="1800" dirty="0"/>
              <a:t>nodes, (II) Supervised – learning and </a:t>
            </a:r>
            <a:br>
              <a:rPr lang="en-SG" sz="1800" dirty="0"/>
            </a:br>
            <a:r>
              <a:rPr lang="en-SG" sz="1800" dirty="0"/>
              <a:t>improvement is possible, esp. with more </a:t>
            </a:r>
            <a:br>
              <a:rPr lang="en-SG" sz="1800" dirty="0"/>
            </a:br>
            <a:r>
              <a:rPr lang="en-SG" sz="1800" dirty="0"/>
              <a:t>annotations, (III) Generated topics are more interpretable/ readable </a:t>
            </a:r>
          </a:p>
          <a:p>
            <a:r>
              <a:rPr lang="en-SG" sz="1800" b="1" dirty="0"/>
              <a:t>Cons: </a:t>
            </a:r>
            <a:r>
              <a:rPr lang="en-SG" sz="1800" dirty="0"/>
              <a:t>(I) Requires some annotations, (II) Model can generate wrong topic predictions and can lead to completely wrong causal interpretations, (III) Depending on use case, topics can be considered “too general”</a:t>
            </a:r>
            <a:endParaRPr lang="en-SG" sz="1400"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pic>
        <p:nvPicPr>
          <p:cNvPr id="8" name="Picture 7">
            <a:extLst>
              <a:ext uri="{FF2B5EF4-FFF2-40B4-BE49-F238E27FC236}">
                <a16:creationId xmlns:a16="http://schemas.microsoft.com/office/drawing/2014/main" id="{10A22A8B-2F58-5D74-BBED-69866D90FA77}"/>
              </a:ext>
            </a:extLst>
          </p:cNvPr>
          <p:cNvPicPr>
            <a:picLocks noChangeAspect="1"/>
          </p:cNvPicPr>
          <p:nvPr/>
        </p:nvPicPr>
        <p:blipFill>
          <a:blip r:embed="rId4"/>
          <a:stretch>
            <a:fillRect/>
          </a:stretch>
        </p:blipFill>
        <p:spPr>
          <a:xfrm>
            <a:off x="971287" y="5392502"/>
            <a:ext cx="7070531" cy="1265712"/>
          </a:xfrm>
          <a:prstGeom prst="rect">
            <a:avLst/>
          </a:prstGeom>
        </p:spPr>
      </p:pic>
      <p:grpSp>
        <p:nvGrpSpPr>
          <p:cNvPr id="4" name="Group 3">
            <a:extLst>
              <a:ext uri="{FF2B5EF4-FFF2-40B4-BE49-F238E27FC236}">
                <a16:creationId xmlns:a16="http://schemas.microsoft.com/office/drawing/2014/main" id="{08AA2EBD-FEFF-4D1A-4AC0-DC1639E0B0E2}"/>
              </a:ext>
            </a:extLst>
          </p:cNvPr>
          <p:cNvGrpSpPr/>
          <p:nvPr/>
        </p:nvGrpSpPr>
        <p:grpSpPr>
          <a:xfrm>
            <a:off x="6844803" y="326931"/>
            <a:ext cx="1997434" cy="760190"/>
            <a:chOff x="4995428" y="1355297"/>
            <a:chExt cx="1997434" cy="1647465"/>
          </a:xfrm>
        </p:grpSpPr>
        <p:sp>
          <p:nvSpPr>
            <p:cNvPr id="6" name="Rectangle: Rounded Corners 5">
              <a:extLst>
                <a:ext uri="{FF2B5EF4-FFF2-40B4-BE49-F238E27FC236}">
                  <a16:creationId xmlns:a16="http://schemas.microsoft.com/office/drawing/2014/main" id="{269A38F9-F2A4-ADDF-D99E-10555A09EAF1}"/>
                </a:ext>
              </a:extLst>
            </p:cNvPr>
            <p:cNvSpPr/>
            <p:nvPr/>
          </p:nvSpPr>
          <p:spPr>
            <a:xfrm>
              <a:off x="4995428" y="1355297"/>
              <a:ext cx="1997434" cy="164746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ectangle: Rounded Corners 4">
              <a:extLst>
                <a:ext uri="{FF2B5EF4-FFF2-40B4-BE49-F238E27FC236}">
                  <a16:creationId xmlns:a16="http://schemas.microsoft.com/office/drawing/2014/main" id="{200012F4-45E6-5C24-A7D5-DF39D1B764BD}"/>
                </a:ext>
              </a:extLst>
            </p:cNvPr>
            <p:cNvSpPr txBox="1"/>
            <p:nvPr/>
          </p:nvSpPr>
          <p:spPr>
            <a:xfrm>
              <a:off x="5033341" y="1424296"/>
              <a:ext cx="1921608" cy="121861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r>
                <a:rPr lang="en-SG" sz="2100" kern="1200" dirty="0"/>
                <a:t>3948 relations</a:t>
              </a:r>
            </a:p>
            <a:p>
              <a:pPr marL="228600" lvl="1" indent="-228600" algn="l" defTabSz="933450">
                <a:lnSpc>
                  <a:spcPct val="90000"/>
                </a:lnSpc>
                <a:spcBef>
                  <a:spcPct val="0"/>
                </a:spcBef>
                <a:spcAft>
                  <a:spcPct val="15000"/>
                </a:spcAft>
                <a:buChar char="•"/>
              </a:pPr>
              <a:r>
                <a:rPr lang="en-SG" sz="2100" kern="1200" dirty="0"/>
                <a:t>4083 nodes</a:t>
              </a:r>
            </a:p>
          </p:txBody>
        </p:sp>
      </p:grpSp>
    </p:spTree>
    <p:extLst>
      <p:ext uri="{BB962C8B-B14F-4D97-AF65-F5344CB8AC3E}">
        <p14:creationId xmlns:p14="http://schemas.microsoft.com/office/powerpoint/2010/main" val="292613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3C33B3-7585-180B-60E4-C95766DC34AB}"/>
              </a:ext>
            </a:extLst>
          </p:cNvPr>
          <p:cNvSpPr/>
          <p:nvPr/>
        </p:nvSpPr>
        <p:spPr>
          <a:xfrm>
            <a:off x="203200" y="4673600"/>
            <a:ext cx="3769360" cy="369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Strategy to group nodes</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0" y="1268016"/>
            <a:ext cx="7755807" cy="2234726"/>
          </a:xfrm>
        </p:spPr>
        <p:txBody>
          <a:bodyPr>
            <a:normAutofit/>
          </a:bodyPr>
          <a:lstStyle/>
          <a:p>
            <a:pPr marL="0" indent="0">
              <a:buNone/>
            </a:pPr>
            <a:r>
              <a:rPr lang="en-SG" sz="1600" i="1" dirty="0"/>
              <a:t>Working example: Search “shortage” as root node</a:t>
            </a:r>
            <a:endParaRPr lang="en-SG" sz="1600" b="1" i="1" u="sng" dirty="0"/>
          </a:p>
          <a:p>
            <a:pPr marL="0" indent="0">
              <a:buNone/>
            </a:pPr>
            <a:r>
              <a:rPr lang="en-SG" sz="1600" b="1" u="sng" dirty="0"/>
              <a:t>Method 3: Summarization/ Seq2Seq</a:t>
            </a:r>
          </a:p>
          <a:p>
            <a:pPr marL="0" indent="0">
              <a:buNone/>
            </a:pPr>
            <a:endParaRPr lang="en-SG" sz="1600" b="1" u="sng" dirty="0"/>
          </a:p>
          <a:p>
            <a:pPr marL="0" indent="0">
              <a:buNone/>
            </a:pPr>
            <a:endParaRPr lang="en-SG" sz="1200"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pic>
        <p:nvPicPr>
          <p:cNvPr id="15" name="Picture 14" descr="Chart&#10;&#10;Description automatically generated">
            <a:extLst>
              <a:ext uri="{FF2B5EF4-FFF2-40B4-BE49-F238E27FC236}">
                <a16:creationId xmlns:a16="http://schemas.microsoft.com/office/drawing/2014/main" id="{7E25C519-B410-D149-18CE-7C5B41CD5FB4}"/>
              </a:ext>
            </a:extLst>
          </p:cNvPr>
          <p:cNvPicPr>
            <a:picLocks noChangeAspect="1"/>
          </p:cNvPicPr>
          <p:nvPr/>
        </p:nvPicPr>
        <p:blipFill rotWithShape="1">
          <a:blip r:embed="rId3"/>
          <a:srcRect l="18111" t="10851" r="25778" b="4885"/>
          <a:stretch/>
        </p:blipFill>
        <p:spPr>
          <a:xfrm>
            <a:off x="-299119" y="-71120"/>
            <a:ext cx="9534497" cy="5214620"/>
          </a:xfrm>
          <a:prstGeom prst="rect">
            <a:avLst/>
          </a:prstGeom>
        </p:spPr>
      </p:pic>
      <p:pic>
        <p:nvPicPr>
          <p:cNvPr id="17" name="Picture 16">
            <a:extLst>
              <a:ext uri="{FF2B5EF4-FFF2-40B4-BE49-F238E27FC236}">
                <a16:creationId xmlns:a16="http://schemas.microsoft.com/office/drawing/2014/main" id="{792FF98F-9E2A-2AAB-80C8-FDE829269A3D}"/>
              </a:ext>
            </a:extLst>
          </p:cNvPr>
          <p:cNvPicPr>
            <a:picLocks noChangeAspect="1"/>
          </p:cNvPicPr>
          <p:nvPr/>
        </p:nvPicPr>
        <p:blipFill>
          <a:blip r:embed="rId4"/>
          <a:stretch>
            <a:fillRect/>
          </a:stretch>
        </p:blipFill>
        <p:spPr>
          <a:xfrm>
            <a:off x="-421040" y="5275080"/>
            <a:ext cx="9786119" cy="2569736"/>
          </a:xfrm>
          <a:prstGeom prst="rect">
            <a:avLst/>
          </a:prstGeom>
        </p:spPr>
      </p:pic>
    </p:spTree>
    <p:extLst>
      <p:ext uri="{BB962C8B-B14F-4D97-AF65-F5344CB8AC3E}">
        <p14:creationId xmlns:p14="http://schemas.microsoft.com/office/powerpoint/2010/main" val="557454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Strategy to group nodes</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1" y="1399597"/>
            <a:ext cx="7755807" cy="297124"/>
          </a:xfrm>
        </p:spPr>
        <p:txBody>
          <a:bodyPr>
            <a:normAutofit fontScale="92500" lnSpcReduction="20000"/>
          </a:bodyPr>
          <a:lstStyle/>
          <a:p>
            <a:pPr marL="0" indent="0">
              <a:buNone/>
            </a:pPr>
            <a:r>
              <a:rPr lang="en-SG" sz="2000" i="1" dirty="0"/>
              <a:t>Summary</a:t>
            </a:r>
          </a:p>
          <a:p>
            <a:pPr marL="0" indent="0">
              <a:buNone/>
            </a:pPr>
            <a:endParaRPr lang="en-SG" sz="2000" i="1"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graphicFrame>
        <p:nvGraphicFramePr>
          <p:cNvPr id="4" name="Table 3">
            <a:extLst>
              <a:ext uri="{FF2B5EF4-FFF2-40B4-BE49-F238E27FC236}">
                <a16:creationId xmlns:a16="http://schemas.microsoft.com/office/drawing/2014/main" id="{23BAE664-765C-3ADB-5BBE-87969F990322}"/>
              </a:ext>
            </a:extLst>
          </p:cNvPr>
          <p:cNvGraphicFramePr>
            <a:graphicFrameLocks noGrp="1"/>
          </p:cNvGraphicFramePr>
          <p:nvPr>
            <p:extLst>
              <p:ext uri="{D42A27DB-BD31-4B8C-83A1-F6EECF244321}">
                <p14:modId xmlns:p14="http://schemas.microsoft.com/office/powerpoint/2010/main" val="2758412395"/>
              </p:ext>
            </p:extLst>
          </p:nvPr>
        </p:nvGraphicFramePr>
        <p:xfrm>
          <a:off x="584201" y="1767840"/>
          <a:ext cx="7975598" cy="2682241"/>
        </p:xfrm>
        <a:graphic>
          <a:graphicData uri="http://schemas.openxmlformats.org/drawingml/2006/table">
            <a:tbl>
              <a:tblPr>
                <a:tableStyleId>{5940675A-B579-460E-94D1-54222C63F5DA}</a:tableStyleId>
              </a:tblPr>
              <a:tblGrid>
                <a:gridCol w="547369">
                  <a:extLst>
                    <a:ext uri="{9D8B030D-6E8A-4147-A177-3AD203B41FA5}">
                      <a16:colId xmlns:a16="http://schemas.microsoft.com/office/drawing/2014/main" val="1133742114"/>
                    </a:ext>
                  </a:extLst>
                </a:gridCol>
                <a:gridCol w="1544320">
                  <a:extLst>
                    <a:ext uri="{9D8B030D-6E8A-4147-A177-3AD203B41FA5}">
                      <a16:colId xmlns:a16="http://schemas.microsoft.com/office/drawing/2014/main" val="1522298755"/>
                    </a:ext>
                  </a:extLst>
                </a:gridCol>
                <a:gridCol w="758190">
                  <a:extLst>
                    <a:ext uri="{9D8B030D-6E8A-4147-A177-3AD203B41FA5}">
                      <a16:colId xmlns:a16="http://schemas.microsoft.com/office/drawing/2014/main" val="705300518"/>
                    </a:ext>
                  </a:extLst>
                </a:gridCol>
                <a:gridCol w="664210">
                  <a:extLst>
                    <a:ext uri="{9D8B030D-6E8A-4147-A177-3AD203B41FA5}">
                      <a16:colId xmlns:a16="http://schemas.microsoft.com/office/drawing/2014/main" val="2900124350"/>
                    </a:ext>
                  </a:extLst>
                </a:gridCol>
                <a:gridCol w="1270000">
                  <a:extLst>
                    <a:ext uri="{9D8B030D-6E8A-4147-A177-3AD203B41FA5}">
                      <a16:colId xmlns:a16="http://schemas.microsoft.com/office/drawing/2014/main" val="707398458"/>
                    </a:ext>
                  </a:extLst>
                </a:gridCol>
                <a:gridCol w="965200">
                  <a:extLst>
                    <a:ext uri="{9D8B030D-6E8A-4147-A177-3AD203B41FA5}">
                      <a16:colId xmlns:a16="http://schemas.microsoft.com/office/drawing/2014/main" val="1944611031"/>
                    </a:ext>
                  </a:extLst>
                </a:gridCol>
                <a:gridCol w="2226309">
                  <a:extLst>
                    <a:ext uri="{9D8B030D-6E8A-4147-A177-3AD203B41FA5}">
                      <a16:colId xmlns:a16="http://schemas.microsoft.com/office/drawing/2014/main" val="2997705098"/>
                    </a:ext>
                  </a:extLst>
                </a:gridCol>
              </a:tblGrid>
              <a:tr h="308845">
                <a:tc gridSpan="2">
                  <a:txBody>
                    <a:bodyPr/>
                    <a:lstStyle/>
                    <a:p>
                      <a:pPr algn="ctr" fontAlgn="b"/>
                      <a:r>
                        <a:rPr lang="en-SG" sz="1600" b="1" u="none" strike="noStrike" dirty="0">
                          <a:effectLst/>
                          <a:latin typeface="Arial" panose="020B0604020202020204" pitchFamily="34" charset="0"/>
                          <a:cs typeface="Arial" panose="020B0604020202020204" pitchFamily="34" charset="0"/>
                        </a:rPr>
                        <a:t>Method</a:t>
                      </a:r>
                      <a:endParaRPr lang="en-SG" sz="16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solidFill>
                      <a:schemeClr val="bg1">
                        <a:lumMod val="85000"/>
                      </a:schemeClr>
                    </a:solidFill>
                  </a:tcPr>
                </a:tc>
                <a:tc hMerge="1">
                  <a:txBody>
                    <a:bodyPr/>
                    <a:lstStyle/>
                    <a:p>
                      <a:endParaRPr lang="en-SG"/>
                    </a:p>
                  </a:txBody>
                  <a:tcPr/>
                </a:tc>
                <a:tc gridSpan="2">
                  <a:txBody>
                    <a:bodyPr/>
                    <a:lstStyle/>
                    <a:p>
                      <a:pPr algn="ctr" fontAlgn="b"/>
                      <a:r>
                        <a:rPr lang="en-SG" sz="1600" b="1" u="none" strike="noStrike">
                          <a:effectLst/>
                          <a:latin typeface="Arial" panose="020B0604020202020204" pitchFamily="34" charset="0"/>
                          <a:cs typeface="Arial" panose="020B0604020202020204" pitchFamily="34" charset="0"/>
                        </a:rPr>
                        <a:t>Statistics</a:t>
                      </a:r>
                      <a:endParaRPr lang="en-SG" sz="1600" b="1"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solidFill>
                      <a:schemeClr val="bg1">
                        <a:lumMod val="85000"/>
                      </a:schemeClr>
                    </a:solidFill>
                  </a:tcPr>
                </a:tc>
                <a:tc hMerge="1">
                  <a:txBody>
                    <a:bodyPr/>
                    <a:lstStyle/>
                    <a:p>
                      <a:endParaRPr lang="en-SG"/>
                    </a:p>
                  </a:txBody>
                  <a:tcPr/>
                </a:tc>
                <a:tc gridSpan="3">
                  <a:txBody>
                    <a:bodyPr/>
                    <a:lstStyle/>
                    <a:p>
                      <a:pPr algn="ctr" fontAlgn="b"/>
                      <a:r>
                        <a:rPr lang="en-SG" sz="1600" b="1" u="none" strike="noStrike" dirty="0">
                          <a:effectLst/>
                          <a:latin typeface="Arial" panose="020B0604020202020204" pitchFamily="34" charset="0"/>
                          <a:cs typeface="Arial" panose="020B0604020202020204" pitchFamily="34" charset="0"/>
                        </a:rPr>
                        <a:t>Node Clustering</a:t>
                      </a:r>
                      <a:endParaRPr lang="en-SG" sz="16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solidFill>
                      <a:schemeClr val="bg1">
                        <a:lumMod val="85000"/>
                      </a:schemeClr>
                    </a:solidFill>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3240078760"/>
                  </a:ext>
                </a:extLst>
              </a:tr>
              <a:tr h="593349">
                <a:tc>
                  <a:txBody>
                    <a:bodyPr/>
                    <a:lstStyle/>
                    <a:p>
                      <a:pPr algn="ctr" fontAlgn="b"/>
                      <a:r>
                        <a:rPr lang="en-SG" sz="1600" b="1" u="none" strike="noStrike" dirty="0">
                          <a:effectLst/>
                          <a:latin typeface="Arial" panose="020B0604020202020204" pitchFamily="34" charset="0"/>
                          <a:cs typeface="Arial" panose="020B0604020202020204" pitchFamily="34" charset="0"/>
                        </a:rPr>
                        <a:t>#</a:t>
                      </a:r>
                      <a:endParaRPr lang="en-SG" sz="16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solidFill>
                      <a:schemeClr val="bg1">
                        <a:lumMod val="85000"/>
                      </a:schemeClr>
                    </a:solidFill>
                  </a:tcPr>
                </a:tc>
                <a:tc>
                  <a:txBody>
                    <a:bodyPr/>
                    <a:lstStyle/>
                    <a:p>
                      <a:pPr algn="ctr" fontAlgn="b"/>
                      <a:r>
                        <a:rPr lang="en-SG" sz="1600" b="1" u="none" strike="noStrike" dirty="0">
                          <a:effectLst/>
                          <a:latin typeface="Arial" panose="020B0604020202020204" pitchFamily="34" charset="0"/>
                          <a:cs typeface="Arial" panose="020B0604020202020204" pitchFamily="34" charset="0"/>
                        </a:rPr>
                        <a:t>Name</a:t>
                      </a:r>
                      <a:endParaRPr lang="en-SG" sz="16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solidFill>
                      <a:schemeClr val="bg1">
                        <a:lumMod val="85000"/>
                      </a:schemeClr>
                    </a:solidFill>
                  </a:tcPr>
                </a:tc>
                <a:tc>
                  <a:txBody>
                    <a:bodyPr/>
                    <a:lstStyle/>
                    <a:p>
                      <a:pPr algn="ctr" fontAlgn="b"/>
                      <a:r>
                        <a:rPr lang="en-SG" sz="1600" b="1" u="none" strike="noStrike" dirty="0">
                          <a:effectLst/>
                          <a:latin typeface="Arial" panose="020B0604020202020204" pitchFamily="34" charset="0"/>
                          <a:cs typeface="Arial" panose="020B0604020202020204" pitchFamily="34" charset="0"/>
                        </a:rPr>
                        <a:t># </a:t>
                      </a:r>
                      <a:br>
                        <a:rPr lang="en-SG" sz="1600" b="1" u="none" strike="noStrike" dirty="0">
                          <a:effectLst/>
                          <a:latin typeface="Arial" panose="020B0604020202020204" pitchFamily="34" charset="0"/>
                          <a:cs typeface="Arial" panose="020B0604020202020204" pitchFamily="34" charset="0"/>
                        </a:rPr>
                      </a:br>
                      <a:r>
                        <a:rPr lang="en-SG" sz="1600" b="1" u="none" strike="noStrike" dirty="0" err="1">
                          <a:effectLst/>
                          <a:latin typeface="Arial" panose="020B0604020202020204" pitchFamily="34" charset="0"/>
                          <a:cs typeface="Arial" panose="020B0604020202020204" pitchFamily="34" charset="0"/>
                        </a:rPr>
                        <a:t>Rels</a:t>
                      </a:r>
                      <a:endParaRPr lang="en-SG" sz="16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solidFill>
                      <a:schemeClr val="bg1">
                        <a:lumMod val="85000"/>
                      </a:schemeClr>
                    </a:solidFill>
                  </a:tcPr>
                </a:tc>
                <a:tc>
                  <a:txBody>
                    <a:bodyPr/>
                    <a:lstStyle/>
                    <a:p>
                      <a:pPr algn="ctr" fontAlgn="b"/>
                      <a:r>
                        <a:rPr lang="en-SG" sz="1600" b="1" u="none" strike="noStrike" dirty="0">
                          <a:effectLst/>
                          <a:latin typeface="Arial" panose="020B0604020202020204" pitchFamily="34" charset="0"/>
                          <a:cs typeface="Arial" panose="020B0604020202020204" pitchFamily="34" charset="0"/>
                        </a:rPr>
                        <a:t># Nodes</a:t>
                      </a:r>
                      <a:endParaRPr lang="en-SG" sz="16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solidFill>
                      <a:schemeClr val="bg1">
                        <a:lumMod val="85000"/>
                      </a:schemeClr>
                    </a:solidFill>
                  </a:tcPr>
                </a:tc>
                <a:tc>
                  <a:txBody>
                    <a:bodyPr/>
                    <a:lstStyle/>
                    <a:p>
                      <a:pPr algn="ctr" fontAlgn="b"/>
                      <a:r>
                        <a:rPr lang="en-SG" sz="1600" b="1" u="none" strike="noStrike" dirty="0">
                          <a:effectLst/>
                          <a:latin typeface="Arial" panose="020B0604020202020204" pitchFamily="34" charset="0"/>
                          <a:cs typeface="Arial" panose="020B0604020202020204" pitchFamily="34" charset="0"/>
                        </a:rPr>
                        <a:t>Supervision</a:t>
                      </a:r>
                      <a:endParaRPr lang="en-SG" sz="16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solidFill>
                      <a:schemeClr val="bg1">
                        <a:lumMod val="85000"/>
                      </a:schemeClr>
                    </a:solidFill>
                  </a:tcPr>
                </a:tc>
                <a:tc>
                  <a:txBody>
                    <a:bodyPr/>
                    <a:lstStyle/>
                    <a:p>
                      <a:pPr algn="ctr" fontAlgn="b"/>
                      <a:r>
                        <a:rPr lang="en-SG" sz="1600" b="1" u="none" strike="noStrike" dirty="0" err="1">
                          <a:effectLst/>
                          <a:latin typeface="Arial" panose="020B0604020202020204" pitchFamily="34" charset="0"/>
                          <a:cs typeface="Arial" panose="020B0604020202020204" pitchFamily="34" charset="0"/>
                        </a:rPr>
                        <a:t>Seman</a:t>
                      </a:r>
                      <a:r>
                        <a:rPr lang="en-SG" sz="1600" b="1" u="none" strike="noStrike" dirty="0">
                          <a:effectLst/>
                          <a:latin typeface="Arial" panose="020B0604020202020204" pitchFamily="34" charset="0"/>
                          <a:cs typeface="Arial" panose="020B0604020202020204" pitchFamily="34" charset="0"/>
                        </a:rPr>
                        <a:t>-tics</a:t>
                      </a:r>
                      <a:endParaRPr lang="en-SG" sz="16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solidFill>
                      <a:schemeClr val="bg1">
                        <a:lumMod val="85000"/>
                      </a:schemeClr>
                    </a:solidFill>
                  </a:tcPr>
                </a:tc>
                <a:tc>
                  <a:txBody>
                    <a:bodyPr/>
                    <a:lstStyle/>
                    <a:p>
                      <a:pPr algn="ctr" fontAlgn="b"/>
                      <a:r>
                        <a:rPr lang="en-SG" sz="1600" b="1" u="none" strike="noStrike" dirty="0">
                          <a:effectLst/>
                          <a:latin typeface="Arial" panose="020B0604020202020204" pitchFamily="34" charset="0"/>
                          <a:cs typeface="Arial" panose="020B0604020202020204" pitchFamily="34" charset="0"/>
                        </a:rPr>
                        <a:t>Node Format</a:t>
                      </a:r>
                      <a:endParaRPr lang="en-SG" sz="16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solidFill>
                      <a:schemeClr val="bg1">
                        <a:lumMod val="85000"/>
                      </a:schemeClr>
                    </a:solidFill>
                  </a:tcPr>
                </a:tc>
                <a:extLst>
                  <a:ext uri="{0D108BD9-81ED-4DB2-BD59-A6C34878D82A}">
                    <a16:rowId xmlns:a16="http://schemas.microsoft.com/office/drawing/2014/main" val="2163898115"/>
                  </a:ext>
                </a:extLst>
              </a:tr>
              <a:tr h="593349">
                <a:tc>
                  <a:txBody>
                    <a:bodyPr/>
                    <a:lstStyle/>
                    <a:p>
                      <a:pPr algn="ctr" fontAlgn="b"/>
                      <a:r>
                        <a:rPr lang="en-SG" sz="1600" b="1" u="none" strike="noStrike" dirty="0">
                          <a:effectLst/>
                          <a:latin typeface="Arial" panose="020B0604020202020204" pitchFamily="34" charset="0"/>
                          <a:cs typeface="Arial" panose="020B0604020202020204" pitchFamily="34" charset="0"/>
                        </a:rPr>
                        <a:t>1</a:t>
                      </a:r>
                      <a:endParaRPr lang="en-SG" sz="16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l" fontAlgn="b"/>
                      <a:r>
                        <a:rPr lang="en-SG" sz="1600" u="none" strike="noStrike" dirty="0">
                          <a:effectLst/>
                          <a:latin typeface="Arial" panose="020B0604020202020204" pitchFamily="34" charset="0"/>
                          <a:cs typeface="Arial" panose="020B0604020202020204" pitchFamily="34" charset="0"/>
                        </a:rPr>
                        <a:t>POS &amp; NER Extraction</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dirty="0">
                          <a:effectLst/>
                          <a:latin typeface="Arial" panose="020B0604020202020204" pitchFamily="34" charset="0"/>
                          <a:cs typeface="Arial" panose="020B0604020202020204" pitchFamily="34" charset="0"/>
                        </a:rPr>
                        <a:t>5672</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a:effectLst/>
                          <a:latin typeface="Arial" panose="020B0604020202020204" pitchFamily="34" charset="0"/>
                          <a:cs typeface="Arial" panose="020B0604020202020204" pitchFamily="34" charset="0"/>
                        </a:rPr>
                        <a:t>10619</a:t>
                      </a:r>
                      <a:endParaRPr lang="en-SG" sz="16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dirty="0">
                          <a:effectLst/>
                          <a:latin typeface="Arial" panose="020B0604020202020204" pitchFamily="34" charset="0"/>
                          <a:cs typeface="Arial" panose="020B0604020202020204" pitchFamily="34" charset="0"/>
                        </a:rPr>
                        <a:t>Unsupervised</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a:effectLst/>
                          <a:latin typeface="Arial" panose="020B0604020202020204" pitchFamily="34" charset="0"/>
                          <a:cs typeface="Arial" panose="020B0604020202020204" pitchFamily="34" charset="0"/>
                        </a:rPr>
                        <a:t>No</a:t>
                      </a:r>
                      <a:endParaRPr lang="en-SG" sz="16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dirty="0">
                          <a:effectLst/>
                          <a:latin typeface="Arial" panose="020B0604020202020204" pitchFamily="34" charset="0"/>
                          <a:cs typeface="Arial" panose="020B0604020202020204" pitchFamily="34" charset="0"/>
                        </a:rPr>
                        <a:t>[Object, Action]</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extLst>
                  <a:ext uri="{0D108BD9-81ED-4DB2-BD59-A6C34878D82A}">
                    <a16:rowId xmlns:a16="http://schemas.microsoft.com/office/drawing/2014/main" val="2228308371"/>
                  </a:ext>
                </a:extLst>
              </a:tr>
              <a:tr h="593349">
                <a:tc>
                  <a:txBody>
                    <a:bodyPr/>
                    <a:lstStyle/>
                    <a:p>
                      <a:pPr algn="ctr" fontAlgn="b"/>
                      <a:r>
                        <a:rPr lang="en-SG" sz="1600" b="1" u="none" strike="noStrike" dirty="0">
                          <a:effectLst/>
                          <a:latin typeface="Arial" panose="020B0604020202020204" pitchFamily="34" charset="0"/>
                          <a:cs typeface="Arial" panose="020B0604020202020204" pitchFamily="34" charset="0"/>
                        </a:rPr>
                        <a:t>2</a:t>
                      </a:r>
                      <a:endParaRPr lang="en-SG" sz="16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l" fontAlgn="b"/>
                      <a:r>
                        <a:rPr lang="en-SG" sz="1600" u="none" strike="noStrike" dirty="0" err="1">
                          <a:effectLst/>
                          <a:latin typeface="Arial" panose="020B0604020202020204" pitchFamily="34" charset="0"/>
                          <a:cs typeface="Arial" panose="020B0604020202020204" pitchFamily="34" charset="0"/>
                        </a:rPr>
                        <a:t>NER+Topic</a:t>
                      </a:r>
                      <a:r>
                        <a:rPr lang="en-SG" sz="1600" u="none" strike="noStrike" dirty="0">
                          <a:effectLst/>
                          <a:latin typeface="Arial" panose="020B0604020202020204" pitchFamily="34" charset="0"/>
                          <a:cs typeface="Arial" panose="020B0604020202020204" pitchFamily="34" charset="0"/>
                        </a:rPr>
                        <a:t> Modelling</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dirty="0">
                          <a:effectLst/>
                          <a:latin typeface="Arial" panose="020B0604020202020204" pitchFamily="34" charset="0"/>
                          <a:cs typeface="Arial" panose="020B0604020202020204" pitchFamily="34" charset="0"/>
                        </a:rPr>
                        <a:t>5943</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dirty="0">
                          <a:effectLst/>
                          <a:latin typeface="Arial" panose="020B0604020202020204" pitchFamily="34" charset="0"/>
                          <a:cs typeface="Arial" panose="020B0604020202020204" pitchFamily="34" charset="0"/>
                        </a:rPr>
                        <a:t>3836</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dirty="0">
                          <a:effectLst/>
                          <a:latin typeface="Arial" panose="020B0604020202020204" pitchFamily="34" charset="0"/>
                          <a:cs typeface="Arial" panose="020B0604020202020204" pitchFamily="34" charset="0"/>
                        </a:rPr>
                        <a:t>Unsupervised</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dirty="0">
                          <a:effectLst/>
                          <a:latin typeface="Arial" panose="020B0604020202020204" pitchFamily="34" charset="0"/>
                          <a:cs typeface="Arial" panose="020B0604020202020204" pitchFamily="34" charset="0"/>
                        </a:rPr>
                        <a:t>Yes</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US" sz="1600" u="none" strike="noStrike" dirty="0">
                          <a:effectLst/>
                          <a:latin typeface="Arial" panose="020B0604020202020204" pitchFamily="34" charset="0"/>
                          <a:cs typeface="Arial" panose="020B0604020202020204" pitchFamily="34" charset="0"/>
                        </a:rPr>
                        <a:t>Top 3 words in topic</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extLst>
                  <a:ext uri="{0D108BD9-81ED-4DB2-BD59-A6C34878D82A}">
                    <a16:rowId xmlns:a16="http://schemas.microsoft.com/office/drawing/2014/main" val="152930143"/>
                  </a:ext>
                </a:extLst>
              </a:tr>
              <a:tr h="593349">
                <a:tc>
                  <a:txBody>
                    <a:bodyPr/>
                    <a:lstStyle/>
                    <a:p>
                      <a:pPr algn="ctr" fontAlgn="b"/>
                      <a:r>
                        <a:rPr lang="en-SG" sz="1600" b="1" u="none" strike="noStrike" dirty="0">
                          <a:effectLst/>
                          <a:latin typeface="Arial" panose="020B0604020202020204" pitchFamily="34" charset="0"/>
                          <a:cs typeface="Arial" panose="020B0604020202020204" pitchFamily="34" charset="0"/>
                        </a:rPr>
                        <a:t>3</a:t>
                      </a:r>
                      <a:endParaRPr lang="en-SG" sz="16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l" fontAlgn="b"/>
                      <a:r>
                        <a:rPr lang="en-SG" sz="1600" u="none" strike="noStrike" dirty="0">
                          <a:effectLst/>
                          <a:latin typeface="Arial" panose="020B0604020202020204" pitchFamily="34" charset="0"/>
                          <a:cs typeface="Arial" panose="020B0604020202020204" pitchFamily="34" charset="0"/>
                        </a:rPr>
                        <a:t>Summarization/ Seq2Seq</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dirty="0">
                          <a:effectLst/>
                          <a:latin typeface="Arial" panose="020B0604020202020204" pitchFamily="34" charset="0"/>
                          <a:cs typeface="Arial" panose="020B0604020202020204" pitchFamily="34" charset="0"/>
                        </a:rPr>
                        <a:t>3984</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dirty="0">
                          <a:effectLst/>
                          <a:latin typeface="Arial" panose="020B0604020202020204" pitchFamily="34" charset="0"/>
                          <a:cs typeface="Arial" panose="020B0604020202020204" pitchFamily="34" charset="0"/>
                        </a:rPr>
                        <a:t>4083</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dirty="0">
                          <a:effectLst/>
                          <a:latin typeface="Arial" panose="020B0604020202020204" pitchFamily="34" charset="0"/>
                          <a:cs typeface="Arial" panose="020B0604020202020204" pitchFamily="34" charset="0"/>
                        </a:rPr>
                        <a:t>Supervised</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dirty="0">
                          <a:effectLst/>
                          <a:latin typeface="Arial" panose="020B0604020202020204" pitchFamily="34" charset="0"/>
                          <a:cs typeface="Arial" panose="020B0604020202020204" pitchFamily="34" charset="0"/>
                        </a:rPr>
                        <a:t>Yes</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tc>
                  <a:txBody>
                    <a:bodyPr/>
                    <a:lstStyle/>
                    <a:p>
                      <a:pPr algn="ctr" fontAlgn="b"/>
                      <a:r>
                        <a:rPr lang="en-SG" sz="1600" u="none" strike="noStrike" dirty="0">
                          <a:effectLst/>
                          <a:latin typeface="Arial" panose="020B0604020202020204" pitchFamily="34" charset="0"/>
                          <a:cs typeface="Arial" panose="020B0604020202020204" pitchFamily="34" charset="0"/>
                        </a:rPr>
                        <a:t>Open-ended text</a:t>
                      </a:r>
                      <a:endParaRPr lang="en-SG" sz="16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ctr"/>
                </a:tc>
                <a:extLst>
                  <a:ext uri="{0D108BD9-81ED-4DB2-BD59-A6C34878D82A}">
                    <a16:rowId xmlns:a16="http://schemas.microsoft.com/office/drawing/2014/main" val="701828028"/>
                  </a:ext>
                </a:extLst>
              </a:tr>
            </a:tbl>
          </a:graphicData>
        </a:graphic>
      </p:graphicFrame>
    </p:spTree>
    <p:extLst>
      <p:ext uri="{BB962C8B-B14F-4D97-AF65-F5344CB8AC3E}">
        <p14:creationId xmlns:p14="http://schemas.microsoft.com/office/powerpoint/2010/main" val="1020701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Multiple causal relations per sentence</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1" y="1369217"/>
            <a:ext cx="7886700" cy="3704227"/>
          </a:xfrm>
        </p:spPr>
        <p:txBody>
          <a:bodyPr>
            <a:normAutofit/>
          </a:bodyPr>
          <a:lstStyle/>
          <a:p>
            <a:r>
              <a:rPr lang="en-SG" dirty="0"/>
              <a:t>Problem: Current model cannot handle multiple relations in one sentence</a:t>
            </a:r>
          </a:p>
          <a:p>
            <a:r>
              <a:rPr lang="en-SG" dirty="0"/>
              <a:t>Solution: Use </a:t>
            </a:r>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spTree>
    <p:extLst>
      <p:ext uri="{BB962C8B-B14F-4D97-AF65-F5344CB8AC3E}">
        <p14:creationId xmlns:p14="http://schemas.microsoft.com/office/powerpoint/2010/main" val="1658613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B2DAF04-6249-2676-967B-F77C711820E5}"/>
              </a:ext>
            </a:extLst>
          </p:cNvPr>
          <p:cNvPicPr>
            <a:picLocks noChangeAspect="1"/>
          </p:cNvPicPr>
          <p:nvPr/>
        </p:nvPicPr>
        <p:blipFill>
          <a:blip r:embed="rId3"/>
          <a:stretch>
            <a:fillRect/>
          </a:stretch>
        </p:blipFill>
        <p:spPr>
          <a:xfrm>
            <a:off x="0" y="1323988"/>
            <a:ext cx="9144000" cy="2495524"/>
          </a:xfrm>
          <a:prstGeom prst="rect">
            <a:avLst/>
          </a:prstGeom>
        </p:spPr>
      </p:pic>
      <p:sp>
        <p:nvSpPr>
          <p:cNvPr id="2" name="Title 1">
            <a:extLst>
              <a:ext uri="{FF2B5EF4-FFF2-40B4-BE49-F238E27FC236}">
                <a16:creationId xmlns:a16="http://schemas.microsoft.com/office/drawing/2014/main" id="{5DD410B8-6A5E-BC0C-2307-1B24FFE47F64}"/>
              </a:ext>
            </a:extLst>
          </p:cNvPr>
          <p:cNvSpPr>
            <a:spLocks noGrp="1"/>
          </p:cNvSpPr>
          <p:nvPr>
            <p:ph type="title"/>
          </p:nvPr>
        </p:nvSpPr>
        <p:spPr/>
        <p:txBody>
          <a:bodyPr/>
          <a:lstStyle/>
          <a:p>
            <a:r>
              <a:rPr lang="en-SG" dirty="0"/>
              <a:t>Timeline</a:t>
            </a:r>
          </a:p>
        </p:txBody>
      </p:sp>
      <p:sp>
        <p:nvSpPr>
          <p:cNvPr id="3" name="Content Placeholder 2">
            <a:extLst>
              <a:ext uri="{FF2B5EF4-FFF2-40B4-BE49-F238E27FC236}">
                <a16:creationId xmlns:a16="http://schemas.microsoft.com/office/drawing/2014/main" id="{4B4A733A-6115-56A8-1BFB-0D785F8AE9FC}"/>
              </a:ext>
            </a:extLst>
          </p:cNvPr>
          <p:cNvSpPr>
            <a:spLocks noGrp="1"/>
          </p:cNvSpPr>
          <p:nvPr>
            <p:ph idx="1"/>
          </p:nvPr>
        </p:nvSpPr>
        <p:spPr>
          <a:xfrm>
            <a:off x="628651" y="4053839"/>
            <a:ext cx="7886700" cy="578883"/>
          </a:xfrm>
        </p:spPr>
        <p:txBody>
          <a:bodyPr/>
          <a:lstStyle/>
          <a:p>
            <a:pPr marL="0" indent="0">
              <a:buNone/>
            </a:pPr>
            <a:endParaRPr lang="en-SG" dirty="0"/>
          </a:p>
        </p:txBody>
      </p:sp>
      <p:cxnSp>
        <p:nvCxnSpPr>
          <p:cNvPr id="9" name="Straight Arrow Connector 8">
            <a:extLst>
              <a:ext uri="{FF2B5EF4-FFF2-40B4-BE49-F238E27FC236}">
                <a16:creationId xmlns:a16="http://schemas.microsoft.com/office/drawing/2014/main" id="{5B1397A3-5119-6D84-9DCE-0A13CADC319A}"/>
              </a:ext>
            </a:extLst>
          </p:cNvPr>
          <p:cNvCxnSpPr/>
          <p:nvPr/>
        </p:nvCxnSpPr>
        <p:spPr>
          <a:xfrm>
            <a:off x="1402080" y="2641600"/>
            <a:ext cx="28448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51140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t>NLP Tools</a:t>
            </a:r>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endParaRPr lang="en-GB" sz="2100" b="1" dirty="0">
              <a:solidFill>
                <a:schemeClr val="bg1"/>
              </a:solidFill>
            </a:endParaRPr>
          </a:p>
        </p:txBody>
      </p:sp>
      <p:sp>
        <p:nvSpPr>
          <p:cNvPr id="5" name="TextBox 4">
            <a:extLst>
              <a:ext uri="{FF2B5EF4-FFF2-40B4-BE49-F238E27FC236}">
                <a16:creationId xmlns:a16="http://schemas.microsoft.com/office/drawing/2014/main" id="{F8B802DB-E480-4319-8E9E-CCC64A41EA2B}"/>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METHODOLOGY</a:t>
            </a:r>
            <a:endParaRPr lang="en-SG" dirty="0">
              <a:solidFill>
                <a:schemeClr val="tx1">
                  <a:lumMod val="85000"/>
                  <a:lumOff val="15000"/>
                </a:schemeClr>
              </a:solidFill>
            </a:endParaRPr>
          </a:p>
        </p:txBody>
      </p:sp>
      <p:sp>
        <p:nvSpPr>
          <p:cNvPr id="6" name="Content Placeholder 2">
            <a:extLst>
              <a:ext uri="{FF2B5EF4-FFF2-40B4-BE49-F238E27FC236}">
                <a16:creationId xmlns:a16="http://schemas.microsoft.com/office/drawing/2014/main" id="{95CB7D74-EACF-4F26-B0F7-CB1D20988E4C}"/>
              </a:ext>
            </a:extLst>
          </p:cNvPr>
          <p:cNvSpPr>
            <a:spLocks noGrp="1"/>
          </p:cNvSpPr>
          <p:nvPr>
            <p:ph idx="1"/>
          </p:nvPr>
        </p:nvSpPr>
        <p:spPr>
          <a:xfrm>
            <a:off x="628650" y="1369219"/>
            <a:ext cx="7992835" cy="3153620"/>
          </a:xfrm>
        </p:spPr>
        <p:txBody>
          <a:bodyPr>
            <a:normAutofit fontScale="92500" lnSpcReduction="10000"/>
          </a:bodyPr>
          <a:lstStyle/>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POS / Dependency Parsing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3"/>
              </a:rPr>
              <a:t>Stanza</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Causal Sentence Classification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4"/>
              </a:rPr>
              <a:t>UniCausal</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Cause-Effect Span Detection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4"/>
              </a:rPr>
              <a:t>UniCausal</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strike="sngStrike" dirty="0">
                <a:effectLst/>
                <a:latin typeface="Arial" panose="020B0604020202020204" pitchFamily="34" charset="0"/>
                <a:ea typeface="Times New Roman" panose="02020603050405020304" pitchFamily="18" charset="0"/>
                <a:cs typeface="Arial" panose="020B0604020202020204" pitchFamily="34" charset="0"/>
              </a:rPr>
              <a:t>Frames Parsing with </a:t>
            </a:r>
            <a:r>
              <a:rPr lang="en-SG" u="sng" strike="sngStrike"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5"/>
              </a:rPr>
              <a:t>OpenSESAME</a:t>
            </a:r>
            <a:endParaRPr lang="en-SG" strike="sngStrike"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Cause-Effect Argument Detection with adapted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6"/>
              </a:rPr>
              <a:t>CauseNet</a:t>
            </a:r>
            <a:endPar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05000"/>
              </a:lnSpc>
              <a:buFont typeface="+mj-lt"/>
              <a:buAutoNum type="arabicPeriod"/>
            </a:pPr>
            <a:endPar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05000"/>
              </a:lnSpc>
              <a:buFont typeface="+mj-lt"/>
              <a:buAutoNum type="arabicPeriod"/>
            </a:pPr>
            <a:r>
              <a:rPr lang="en-US" dirty="0">
                <a:latin typeface="Arial" panose="020B0604020202020204" pitchFamily="34" charset="0"/>
                <a:cs typeface="Arial" panose="020B0604020202020204" pitchFamily="34" charset="0"/>
              </a:rPr>
              <a:t>Cause-Effect-Signal Span Detection with </a:t>
            </a:r>
            <a:r>
              <a:rPr lang="en-US" dirty="0">
                <a:latin typeface="Arial" panose="020B0604020202020204" pitchFamily="34" charset="0"/>
                <a:cs typeface="Arial" panose="020B0604020202020204" pitchFamily="34" charset="0"/>
                <a:hlinkClick r:id="rId7"/>
              </a:rPr>
              <a:t>1Cademy</a:t>
            </a:r>
            <a:endParaRPr lang="en-US" dirty="0">
              <a:latin typeface="Arial" panose="020B0604020202020204" pitchFamily="34" charset="0"/>
              <a:cs typeface="Arial" panose="020B0604020202020204" pitchFamily="34" charset="0"/>
            </a:endParaRPr>
          </a:p>
          <a:p>
            <a:pPr marL="342900" indent="-342900">
              <a:lnSpc>
                <a:spcPct val="105000"/>
              </a:lnSpc>
              <a:buFont typeface="+mj-lt"/>
              <a:buAutoNum type="arabicPeriod"/>
            </a:pPr>
            <a:r>
              <a:rPr lang="en-US" dirty="0">
                <a:latin typeface="Arial" panose="020B0604020202020204" pitchFamily="34" charset="0"/>
                <a:cs typeface="Arial" panose="020B0604020202020204" pitchFamily="34" charset="0"/>
              </a:rPr>
              <a:t>Causal Pair Classification with </a:t>
            </a:r>
            <a:r>
              <a:rPr lang="en-US" dirty="0" err="1">
                <a:latin typeface="Arial" panose="020B0604020202020204" pitchFamily="34" charset="0"/>
                <a:cs typeface="Arial" panose="020B0604020202020204" pitchFamily="34" charset="0"/>
              </a:rPr>
              <a:t>UniCausal</a:t>
            </a:r>
            <a:endParaRPr lang="en-US" dirty="0">
              <a:latin typeface="Arial" panose="020B0604020202020204" pitchFamily="34" charset="0"/>
              <a:cs typeface="Arial" panose="020B0604020202020204" pitchFamily="34" charset="0"/>
            </a:endParaRPr>
          </a:p>
          <a:p>
            <a:pPr marL="342900" lvl="0" indent="-342900">
              <a:lnSpc>
                <a:spcPct val="105000"/>
              </a:lnSpc>
              <a:buFont typeface="+mj-lt"/>
              <a:buAutoNum type="arabicPeriod"/>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184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FE87F8-EC2A-3432-2F93-CABA3E59996D}"/>
              </a:ext>
            </a:extLst>
          </p:cNvPr>
          <p:cNvPicPr>
            <a:picLocks noChangeAspect="1"/>
          </p:cNvPicPr>
          <p:nvPr/>
        </p:nvPicPr>
        <p:blipFill>
          <a:blip r:embed="rId3"/>
          <a:stretch>
            <a:fillRect/>
          </a:stretch>
        </p:blipFill>
        <p:spPr>
          <a:xfrm>
            <a:off x="628651" y="1354504"/>
            <a:ext cx="6772275" cy="3257550"/>
          </a:xfrm>
          <a:prstGeom prst="rect">
            <a:avLst/>
          </a:prstGeom>
        </p:spPr>
      </p:pic>
      <p:sp>
        <p:nvSpPr>
          <p:cNvPr id="2" name="Title 1">
            <a:extLst>
              <a:ext uri="{FF2B5EF4-FFF2-40B4-BE49-F238E27FC236}">
                <a16:creationId xmlns:a16="http://schemas.microsoft.com/office/drawing/2014/main" id="{BC75A876-F552-2E59-921C-D94752EE2B91}"/>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44940BEE-482A-6879-63E7-24037BC70CB2}"/>
              </a:ext>
            </a:extLst>
          </p:cNvPr>
          <p:cNvSpPr>
            <a:spLocks noGrp="1"/>
          </p:cNvSpPr>
          <p:nvPr>
            <p:ph idx="1"/>
          </p:nvPr>
        </p:nvSpPr>
        <p:spPr>
          <a:xfrm>
            <a:off x="5914103" y="1747684"/>
            <a:ext cx="2654710" cy="2743199"/>
          </a:xfrm>
        </p:spPr>
        <p:txBody>
          <a:bodyPr>
            <a:noAutofit/>
          </a:bodyPr>
          <a:lstStyle/>
          <a:p>
            <a:pPr marL="0" indent="0">
              <a:buNone/>
            </a:pPr>
            <a:r>
              <a:rPr lang="en-SG" sz="1100" b="1" u="sng" dirty="0"/>
              <a:t>Research Contributions</a:t>
            </a:r>
          </a:p>
          <a:p>
            <a:pPr marL="228600" indent="-228600">
              <a:buAutoNum type="arabicParenBoth"/>
            </a:pPr>
            <a:r>
              <a:rPr lang="en-SG" sz="1100" b="1" dirty="0"/>
              <a:t>SOTA CRE methods that extracts more causal relations:</a:t>
            </a:r>
            <a:r>
              <a:rPr lang="en-SG" sz="1100" dirty="0"/>
              <a:t> </a:t>
            </a:r>
            <a:br>
              <a:rPr lang="en-SG" sz="1100" dirty="0"/>
            </a:br>
            <a:r>
              <a:rPr lang="en-SG" sz="1100" dirty="0"/>
              <a:t>UniCausal extracts 5-6x more relations than just CauseNet template version alone</a:t>
            </a:r>
          </a:p>
          <a:p>
            <a:pPr marL="228600" indent="-228600">
              <a:buAutoNum type="arabicParenBoth"/>
            </a:pPr>
            <a:r>
              <a:rPr lang="en-SG" sz="1100" b="1" dirty="0"/>
              <a:t>Span Co-reference Resolution:</a:t>
            </a:r>
            <a:r>
              <a:rPr lang="en-SG" sz="1100" dirty="0"/>
              <a:t> Unique/Tailored approach to group nodes that allows for </a:t>
            </a:r>
            <a:br>
              <a:rPr lang="en-SG" sz="1100" dirty="0"/>
            </a:br>
            <a:r>
              <a:rPr lang="en-SG" sz="1100" dirty="0"/>
              <a:t>(A) new topics to show, and </a:t>
            </a:r>
            <a:br>
              <a:rPr lang="en-SG" sz="1100" dirty="0"/>
            </a:br>
            <a:r>
              <a:rPr lang="en-SG" sz="1100" dirty="0"/>
              <a:t>(B) clustering by semantics</a:t>
            </a:r>
          </a:p>
          <a:p>
            <a:pPr marL="228600" indent="-228600">
              <a:buAutoNum type="arabicParenBoth"/>
            </a:pPr>
            <a:r>
              <a:rPr lang="en-SG" sz="1100" b="1" dirty="0"/>
              <a:t>Industry application &amp; feedback: </a:t>
            </a:r>
            <a:br>
              <a:rPr lang="en-SG" sz="1100" b="1" dirty="0"/>
            </a:br>
            <a:r>
              <a:rPr lang="en-SG" sz="1100" dirty="0"/>
              <a:t>Describe a good use-case, and some user-evaluation</a:t>
            </a:r>
          </a:p>
        </p:txBody>
      </p:sp>
      <p:pic>
        <p:nvPicPr>
          <p:cNvPr id="7" name="Picture 6">
            <a:extLst>
              <a:ext uri="{FF2B5EF4-FFF2-40B4-BE49-F238E27FC236}">
                <a16:creationId xmlns:a16="http://schemas.microsoft.com/office/drawing/2014/main" id="{0D35AFBC-DD62-50B3-D503-284AD50381B2}"/>
              </a:ext>
            </a:extLst>
          </p:cNvPr>
          <p:cNvPicPr>
            <a:picLocks noChangeAspect="1"/>
          </p:cNvPicPr>
          <p:nvPr/>
        </p:nvPicPr>
        <p:blipFill>
          <a:blip r:embed="rId4"/>
          <a:stretch>
            <a:fillRect/>
          </a:stretch>
        </p:blipFill>
        <p:spPr>
          <a:xfrm>
            <a:off x="628651" y="298877"/>
            <a:ext cx="1657350" cy="1162050"/>
          </a:xfrm>
          <a:prstGeom prst="rect">
            <a:avLst/>
          </a:prstGeom>
        </p:spPr>
      </p:pic>
      <p:sp>
        <p:nvSpPr>
          <p:cNvPr id="9" name="TextBox 8">
            <a:extLst>
              <a:ext uri="{FF2B5EF4-FFF2-40B4-BE49-F238E27FC236}">
                <a16:creationId xmlns:a16="http://schemas.microsoft.com/office/drawing/2014/main" id="{27C7B9CB-239C-2F71-2B47-E37E6C167046}"/>
              </a:ext>
            </a:extLst>
          </p:cNvPr>
          <p:cNvSpPr txBox="1"/>
          <p:nvPr/>
        </p:nvSpPr>
        <p:spPr>
          <a:xfrm>
            <a:off x="5614714" y="4671184"/>
            <a:ext cx="3529286" cy="246221"/>
          </a:xfrm>
          <a:prstGeom prst="rect">
            <a:avLst/>
          </a:prstGeom>
          <a:noFill/>
        </p:spPr>
        <p:txBody>
          <a:bodyPr wrap="square">
            <a:spAutoFit/>
          </a:bodyPr>
          <a:lstStyle/>
          <a:p>
            <a:r>
              <a:rPr lang="en-SG" sz="1000" dirty="0">
                <a:solidFill>
                  <a:schemeClr val="tx1">
                    <a:lumMod val="50000"/>
                    <a:lumOff val="50000"/>
                  </a:schemeClr>
                </a:solidFill>
              </a:rPr>
              <a:t>https://2023.ecmlpkdd.org/submissions/key-dates-deadlines/</a:t>
            </a:r>
          </a:p>
        </p:txBody>
      </p:sp>
    </p:spTree>
    <p:extLst>
      <p:ext uri="{BB962C8B-B14F-4D97-AF65-F5344CB8AC3E}">
        <p14:creationId xmlns:p14="http://schemas.microsoft.com/office/powerpoint/2010/main" val="3058065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F99F0-F92B-37EA-2AB7-32C581857F9C}"/>
              </a:ext>
            </a:extLst>
          </p:cNvPr>
          <p:cNvSpPr>
            <a:spLocks noGrp="1"/>
          </p:cNvSpPr>
          <p:nvPr>
            <p:ph type="title"/>
          </p:nvPr>
        </p:nvSpPr>
        <p:spPr/>
        <p:txBody>
          <a:bodyPr/>
          <a:lstStyle/>
          <a:p>
            <a:r>
              <a:rPr lang="en-SG" dirty="0"/>
              <a:t>Evaluation</a:t>
            </a:r>
          </a:p>
        </p:txBody>
      </p:sp>
      <p:sp>
        <p:nvSpPr>
          <p:cNvPr id="3" name="Content Placeholder 2">
            <a:extLst>
              <a:ext uri="{FF2B5EF4-FFF2-40B4-BE49-F238E27FC236}">
                <a16:creationId xmlns:a16="http://schemas.microsoft.com/office/drawing/2014/main" id="{75A0B131-ACE8-283B-EA9A-E08065EE980B}"/>
              </a:ext>
            </a:extLst>
          </p:cNvPr>
          <p:cNvSpPr>
            <a:spLocks noGrp="1"/>
          </p:cNvSpPr>
          <p:nvPr>
            <p:ph idx="1"/>
          </p:nvPr>
        </p:nvSpPr>
        <p:spPr>
          <a:xfrm>
            <a:off x="628651" y="1369219"/>
            <a:ext cx="7886700" cy="3355182"/>
          </a:xfrm>
        </p:spPr>
        <p:txBody>
          <a:bodyPr>
            <a:normAutofit fontScale="92500" lnSpcReduction="10000"/>
          </a:bodyPr>
          <a:lstStyle/>
          <a:p>
            <a:pPr marL="457200" indent="-457200">
              <a:buFont typeface="+mj-lt"/>
              <a:buAutoNum type="alphaUcPeriod"/>
            </a:pPr>
            <a:r>
              <a:rPr lang="en-SG" dirty="0"/>
              <a:t>For Extraction</a:t>
            </a:r>
          </a:p>
          <a:p>
            <a:pPr marL="685798" lvl="1" indent="-342900">
              <a:buFont typeface="+mj-lt"/>
              <a:buAutoNum type="arabicParenR"/>
            </a:pPr>
            <a:r>
              <a:rPr lang="en-SG" dirty="0">
                <a:highlight>
                  <a:srgbClr val="FFFF00"/>
                </a:highlight>
              </a:rPr>
              <a:t>Annotate 10 articles (from one topic) with Cause-Effect spans</a:t>
            </a:r>
          </a:p>
          <a:p>
            <a:pPr marL="685798" lvl="1" indent="-342900">
              <a:buFont typeface="+mj-lt"/>
              <a:buAutoNum type="arabicParenR"/>
            </a:pPr>
            <a:r>
              <a:rPr lang="en-SG" dirty="0"/>
              <a:t>Evaluate 100 extracted causal relations’ sanity (Labels: Pass/Fail)</a:t>
            </a:r>
          </a:p>
          <a:p>
            <a:pPr marL="457200" indent="-457200">
              <a:buFont typeface="+mj-lt"/>
              <a:buAutoNum type="alphaUcPeriod"/>
            </a:pPr>
            <a:r>
              <a:rPr lang="en-SG" dirty="0"/>
              <a:t>For Clustering</a:t>
            </a:r>
          </a:p>
          <a:p>
            <a:pPr marL="685798" lvl="1" indent="-342900">
              <a:buFont typeface="+mj-lt"/>
              <a:buAutoNum type="arabicParenR"/>
            </a:pPr>
            <a:r>
              <a:rPr lang="en-SG" dirty="0">
                <a:highlight>
                  <a:srgbClr val="FFFF00"/>
                </a:highlight>
              </a:rPr>
              <a:t>From the 10 articles, identify clustering of spans. Compare the ideal human-annotated graph </a:t>
            </a:r>
            <a:r>
              <a:rPr lang="en-SG" i="1" dirty="0">
                <a:highlight>
                  <a:srgbClr val="FFFF00"/>
                </a:highlight>
              </a:rPr>
              <a:t>vs. </a:t>
            </a:r>
            <a:r>
              <a:rPr lang="en-SG" dirty="0">
                <a:highlight>
                  <a:srgbClr val="FFFF00"/>
                </a:highlight>
              </a:rPr>
              <a:t>automatically extracted one.</a:t>
            </a:r>
          </a:p>
          <a:p>
            <a:pPr marL="685798" lvl="1" indent="-342900">
              <a:buFont typeface="+mj-lt"/>
              <a:buAutoNum type="arabicParenR"/>
            </a:pPr>
            <a:r>
              <a:rPr lang="en-SG" dirty="0"/>
              <a:t>Evaluate 100 nodes’ clustered spans’ sanity (Labels: Pass/Fail)</a:t>
            </a:r>
          </a:p>
          <a:p>
            <a:pPr marL="457200" indent="-457200">
              <a:buFont typeface="+mj-lt"/>
              <a:buAutoNum type="alphaUcPeriod"/>
            </a:pPr>
            <a:r>
              <a:rPr lang="en-SG" dirty="0"/>
              <a:t>Use-Case Dependent</a:t>
            </a:r>
          </a:p>
          <a:p>
            <a:pPr marL="685798" lvl="1" indent="-342900">
              <a:buFont typeface="+mj-lt"/>
              <a:buAutoNum type="arabicParenR"/>
            </a:pPr>
            <a:r>
              <a:rPr lang="en-SG" dirty="0"/>
              <a:t>New article report: Extract events, identify possible effects (+Links to old articles)</a:t>
            </a:r>
          </a:p>
          <a:p>
            <a:pPr marL="685798" lvl="1" indent="-342900">
              <a:buFont typeface="+mj-lt"/>
              <a:buAutoNum type="arabicParenR"/>
            </a:pPr>
            <a:r>
              <a:rPr lang="en-SG" dirty="0"/>
              <a:t>End-of-month report: Summarize new/top cause-effects</a:t>
            </a:r>
          </a:p>
          <a:p>
            <a:pPr lvl="1"/>
            <a:r>
              <a:rPr lang="en-SG" dirty="0"/>
              <a:t>Evaluate usefulness of each report</a:t>
            </a:r>
          </a:p>
          <a:p>
            <a:pPr marL="342898" lvl="1" indent="0">
              <a:buNone/>
            </a:pPr>
            <a:endParaRPr lang="en-SG" dirty="0"/>
          </a:p>
          <a:p>
            <a:pPr lvl="2"/>
            <a:endParaRPr lang="en-SG" dirty="0"/>
          </a:p>
          <a:p>
            <a:pPr marL="457200" indent="-457200">
              <a:buFont typeface="+mj-lt"/>
              <a:buAutoNum type="alphaUcPeriod"/>
            </a:pPr>
            <a:endParaRPr lang="en-SG" dirty="0"/>
          </a:p>
        </p:txBody>
      </p:sp>
      <p:sp>
        <p:nvSpPr>
          <p:cNvPr id="5" name="TextBox 4">
            <a:extLst>
              <a:ext uri="{FF2B5EF4-FFF2-40B4-BE49-F238E27FC236}">
                <a16:creationId xmlns:a16="http://schemas.microsoft.com/office/drawing/2014/main" id="{FAE6F3CE-4763-07FC-5782-311F1BEEDD1B}"/>
              </a:ext>
            </a:extLst>
          </p:cNvPr>
          <p:cNvSpPr txBox="1"/>
          <p:nvPr/>
        </p:nvSpPr>
        <p:spPr>
          <a:xfrm>
            <a:off x="7051039" y="4401235"/>
            <a:ext cx="1696721" cy="369332"/>
          </a:xfrm>
          <a:prstGeom prst="rect">
            <a:avLst/>
          </a:prstGeom>
          <a:noFill/>
        </p:spPr>
        <p:txBody>
          <a:bodyPr wrap="square">
            <a:spAutoFit/>
          </a:bodyPr>
          <a:lstStyle/>
          <a:p>
            <a:r>
              <a:rPr lang="en-SG" dirty="0"/>
              <a:t>by 20 Mar?</a:t>
            </a:r>
          </a:p>
        </p:txBody>
      </p:sp>
    </p:spTree>
    <p:extLst>
      <p:ext uri="{BB962C8B-B14F-4D97-AF65-F5344CB8AC3E}">
        <p14:creationId xmlns:p14="http://schemas.microsoft.com/office/powerpoint/2010/main" val="387985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DDED-FECB-3C20-ABDD-4D7D857BC48E}"/>
              </a:ext>
            </a:extLst>
          </p:cNvPr>
          <p:cNvSpPr>
            <a:spLocks noGrp="1"/>
          </p:cNvSpPr>
          <p:nvPr>
            <p:ph type="title"/>
          </p:nvPr>
        </p:nvSpPr>
        <p:spPr/>
        <p:txBody>
          <a:bodyPr/>
          <a:lstStyle/>
          <a:p>
            <a:r>
              <a:rPr lang="en-SG" b="1" dirty="0"/>
              <a:t>Discussion</a:t>
            </a:r>
          </a:p>
        </p:txBody>
      </p:sp>
      <p:sp>
        <p:nvSpPr>
          <p:cNvPr id="3" name="Content Placeholder 2">
            <a:extLst>
              <a:ext uri="{FF2B5EF4-FFF2-40B4-BE49-F238E27FC236}">
                <a16:creationId xmlns:a16="http://schemas.microsoft.com/office/drawing/2014/main" id="{69AF6275-E446-D8AF-ED00-2C9BD08A71D0}"/>
              </a:ext>
            </a:extLst>
          </p:cNvPr>
          <p:cNvSpPr>
            <a:spLocks noGrp="1"/>
          </p:cNvSpPr>
          <p:nvPr>
            <p:ph idx="1"/>
          </p:nvPr>
        </p:nvSpPr>
        <p:spPr/>
        <p:txBody>
          <a:bodyPr>
            <a:normAutofit fontScale="92500" lnSpcReduction="10000"/>
          </a:bodyPr>
          <a:lstStyle/>
          <a:p>
            <a:r>
              <a:rPr lang="en-SG" dirty="0"/>
              <a:t>Causal relations curation rules: </a:t>
            </a:r>
            <a:br>
              <a:rPr lang="en-SG" dirty="0"/>
            </a:br>
            <a:r>
              <a:rPr lang="en-SG" dirty="0"/>
              <a:t>All, add levels to the CE extracted</a:t>
            </a:r>
          </a:p>
          <a:p>
            <a:pPr>
              <a:buFont typeface="Wingdings" panose="05000000000000000000" pitchFamily="2" charset="2"/>
              <a:buChar char="ü"/>
            </a:pPr>
            <a:r>
              <a:rPr lang="en-SG" dirty="0"/>
              <a:t>Prototype data size: </a:t>
            </a:r>
            <a:br>
              <a:rPr lang="en-SG" dirty="0"/>
            </a:br>
            <a:r>
              <a:rPr lang="en-SG" dirty="0"/>
              <a:t>Full dataset, or split by quarters</a:t>
            </a:r>
          </a:p>
          <a:p>
            <a:r>
              <a:rPr lang="en-SG" dirty="0"/>
              <a:t>Evaluation strategy: TBD</a:t>
            </a:r>
          </a:p>
          <a:p>
            <a:r>
              <a:rPr lang="en-SG" dirty="0"/>
              <a:t>Product identification</a:t>
            </a:r>
          </a:p>
          <a:p>
            <a:r>
              <a:rPr lang="en-SG" dirty="0"/>
              <a:t>Temporal &amp; sentiment aspect</a:t>
            </a:r>
          </a:p>
          <a:p>
            <a:pPr marL="0" indent="0">
              <a:buNone/>
            </a:pPr>
            <a:endParaRPr lang="en-SG" dirty="0"/>
          </a:p>
          <a:p>
            <a:r>
              <a:rPr lang="en-SG" dirty="0"/>
              <a:t>Importance of other relation types</a:t>
            </a:r>
          </a:p>
          <a:p>
            <a:r>
              <a:rPr lang="en-SG" dirty="0"/>
              <a:t>Cross-sentence relations</a:t>
            </a:r>
          </a:p>
        </p:txBody>
      </p:sp>
      <p:pic>
        <p:nvPicPr>
          <p:cNvPr id="4" name="図 5">
            <a:extLst>
              <a:ext uri="{FF2B5EF4-FFF2-40B4-BE49-F238E27FC236}">
                <a16:creationId xmlns:a16="http://schemas.microsoft.com/office/drawing/2014/main" id="{4D82A187-C312-E983-DD0B-FE4CCEDCC13C}"/>
              </a:ext>
            </a:extLst>
          </p:cNvPr>
          <p:cNvPicPr>
            <a:picLocks noChangeAspect="1"/>
          </p:cNvPicPr>
          <p:nvPr/>
        </p:nvPicPr>
        <p:blipFill>
          <a:blip r:embed="rId3"/>
          <a:stretch>
            <a:fillRect/>
          </a:stretch>
        </p:blipFill>
        <p:spPr>
          <a:xfrm>
            <a:off x="5042109" y="2082483"/>
            <a:ext cx="3758768" cy="1213169"/>
          </a:xfrm>
          <a:prstGeom prst="rect">
            <a:avLst/>
          </a:prstGeom>
        </p:spPr>
      </p:pic>
      <p:sp>
        <p:nvSpPr>
          <p:cNvPr id="5" name="TextBox 4">
            <a:extLst>
              <a:ext uri="{FF2B5EF4-FFF2-40B4-BE49-F238E27FC236}">
                <a16:creationId xmlns:a16="http://schemas.microsoft.com/office/drawing/2014/main" id="{A05E0FCD-0389-1CE6-9799-993A8070F300}"/>
              </a:ext>
            </a:extLst>
          </p:cNvPr>
          <p:cNvSpPr txBox="1"/>
          <p:nvPr/>
        </p:nvSpPr>
        <p:spPr>
          <a:xfrm>
            <a:off x="5215947" y="3295652"/>
            <a:ext cx="2672861" cy="276999"/>
          </a:xfrm>
          <a:prstGeom prst="rect">
            <a:avLst/>
          </a:prstGeom>
          <a:noFill/>
        </p:spPr>
        <p:txBody>
          <a:bodyPr wrap="square" rtlCol="0">
            <a:spAutoFit/>
          </a:bodyPr>
          <a:lstStyle/>
          <a:p>
            <a:r>
              <a:rPr lang="en-SG" sz="1200" i="1" dirty="0">
                <a:solidFill>
                  <a:schemeClr val="tx1">
                    <a:lumMod val="50000"/>
                    <a:lumOff val="50000"/>
                  </a:schemeClr>
                </a:solidFill>
              </a:rPr>
              <a:t>Source: Panasonic Industry </a:t>
            </a:r>
          </a:p>
        </p:txBody>
      </p:sp>
    </p:spTree>
    <p:extLst>
      <p:ext uri="{BB962C8B-B14F-4D97-AF65-F5344CB8AC3E}">
        <p14:creationId xmlns:p14="http://schemas.microsoft.com/office/powerpoint/2010/main" val="99513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GB" sz="2400" b="1" dirty="0"/>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endParaRPr lang="en-GB" sz="2100" b="1" dirty="0">
              <a:solidFill>
                <a:schemeClr val="bg1"/>
              </a:solidFill>
            </a:endParaRPr>
          </a:p>
        </p:txBody>
      </p:sp>
      <p:sp>
        <p:nvSpPr>
          <p:cNvPr id="5" name="TextBox 4">
            <a:extLst>
              <a:ext uri="{FF2B5EF4-FFF2-40B4-BE49-F238E27FC236}">
                <a16:creationId xmlns:a16="http://schemas.microsoft.com/office/drawing/2014/main" id="{F8B802DB-E480-4319-8E9E-CCC64A41EA2B}"/>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CONCLUSION</a:t>
            </a:r>
            <a:endParaRPr lang="en-SG" dirty="0">
              <a:solidFill>
                <a:schemeClr val="tx1">
                  <a:lumMod val="85000"/>
                  <a:lumOff val="15000"/>
                </a:schemeClr>
              </a:solidFill>
            </a:endParaRPr>
          </a:p>
        </p:txBody>
      </p:sp>
      <p:sp>
        <p:nvSpPr>
          <p:cNvPr id="6" name="Content Placeholder 2">
            <a:extLst>
              <a:ext uri="{FF2B5EF4-FFF2-40B4-BE49-F238E27FC236}">
                <a16:creationId xmlns:a16="http://schemas.microsoft.com/office/drawing/2014/main" id="{95CB7D74-EACF-4F26-B0F7-CB1D20988E4C}"/>
              </a:ext>
            </a:extLst>
          </p:cNvPr>
          <p:cNvSpPr>
            <a:spLocks noGrp="1"/>
          </p:cNvSpPr>
          <p:nvPr>
            <p:ph idx="1"/>
          </p:nvPr>
        </p:nvSpPr>
        <p:spPr>
          <a:xfrm>
            <a:off x="628651" y="1369219"/>
            <a:ext cx="7886700" cy="3263504"/>
          </a:xfrm>
        </p:spPr>
        <p:txBody>
          <a:bodyPr/>
          <a:lstStyle/>
          <a:p>
            <a:endParaRPr lang="en-SG" dirty="0"/>
          </a:p>
        </p:txBody>
      </p:sp>
    </p:spTree>
    <p:extLst>
      <p:ext uri="{BB962C8B-B14F-4D97-AF65-F5344CB8AC3E}">
        <p14:creationId xmlns:p14="http://schemas.microsoft.com/office/powerpoint/2010/main" val="254272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Outline</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1" y="1369217"/>
            <a:ext cx="7886700" cy="3301105"/>
          </a:xfrm>
        </p:spPr>
        <p:txBody>
          <a:bodyPr>
            <a:normAutofit/>
          </a:bodyPr>
          <a:lstStyle/>
          <a:p>
            <a:pPr marL="457200" indent="-457200">
              <a:buFont typeface="+mj-lt"/>
              <a:buAutoNum type="arabicPeriod"/>
            </a:pPr>
            <a:r>
              <a:rPr lang="en-US" sz="2000" dirty="0"/>
              <a:t>Extract NLP information using tools</a:t>
            </a:r>
          </a:p>
          <a:p>
            <a:pPr marL="457200" indent="-457200">
              <a:buFont typeface="+mj-lt"/>
              <a:buAutoNum type="arabicPeriod"/>
            </a:pPr>
            <a:r>
              <a:rPr lang="en-US" sz="2000" dirty="0"/>
              <a:t>Clean up </a:t>
            </a:r>
            <a:r>
              <a:rPr lang="en-US" sz="2000" dirty="0" err="1"/>
              <a:t>UniCausal</a:t>
            </a:r>
            <a:r>
              <a:rPr lang="en-US" sz="2000" dirty="0"/>
              <a:t> Causal Examples</a:t>
            </a:r>
          </a:p>
          <a:p>
            <a:pPr lvl="1"/>
            <a:r>
              <a:rPr lang="en-US" sz="1700" dirty="0"/>
              <a:t>Link up same arguments that are sequential in text (`</a:t>
            </a:r>
            <a:r>
              <a:rPr lang="en-US" sz="1700" dirty="0" err="1"/>
              <a:t>join_neighbouring_args</a:t>
            </a:r>
            <a:r>
              <a:rPr lang="en-US" sz="1700" dirty="0"/>
              <a:t>`)</a:t>
            </a:r>
          </a:p>
          <a:p>
            <a:pPr marL="457200" indent="-457200">
              <a:buFont typeface="+mj-lt"/>
              <a:buAutoNum type="arabicPeriod"/>
            </a:pPr>
            <a:r>
              <a:rPr lang="en-US" sz="2000" dirty="0"/>
              <a:t>Clean up </a:t>
            </a:r>
            <a:r>
              <a:rPr lang="en-US" sz="2000" dirty="0" err="1"/>
              <a:t>CauseNet</a:t>
            </a:r>
            <a:r>
              <a:rPr lang="en-US" sz="2000" dirty="0"/>
              <a:t> Causal Examples</a:t>
            </a:r>
          </a:p>
          <a:p>
            <a:pPr lvl="1"/>
            <a:r>
              <a:rPr lang="en-US" sz="1700" dirty="0"/>
              <a:t>Link up relations in same sentence, with same causal pattern, and one same argument (`</a:t>
            </a:r>
            <a:r>
              <a:rPr lang="en-US" sz="1700" dirty="0" err="1"/>
              <a:t>combine_causenet_args</a:t>
            </a:r>
            <a:r>
              <a:rPr lang="en-US" sz="1700" dirty="0"/>
              <a:t>`)</a:t>
            </a:r>
          </a:p>
          <a:p>
            <a:pPr lvl="1"/>
            <a:r>
              <a:rPr lang="en-US" sz="1700" dirty="0">
                <a:highlight>
                  <a:srgbClr val="FFFF00"/>
                </a:highlight>
              </a:rPr>
              <a:t>Treat spans as words between root word and signal</a:t>
            </a:r>
          </a:p>
          <a:p>
            <a:pPr marL="457200" indent="-457200">
              <a:buFont typeface="+mj-lt"/>
              <a:buAutoNum type="arabicPeriod"/>
            </a:pPr>
            <a:r>
              <a:rPr lang="en-US" sz="2000" dirty="0"/>
              <a:t>Align </a:t>
            </a:r>
            <a:r>
              <a:rPr lang="en-US" sz="2000" dirty="0" err="1"/>
              <a:t>UniCausal</a:t>
            </a:r>
            <a:r>
              <a:rPr lang="en-US" sz="2000" dirty="0"/>
              <a:t> and </a:t>
            </a:r>
            <a:r>
              <a:rPr lang="en-US" sz="2000" dirty="0" err="1"/>
              <a:t>CauseNet</a:t>
            </a:r>
            <a:r>
              <a:rPr lang="en-US" sz="2000" dirty="0"/>
              <a:t> Causal Examples</a:t>
            </a:r>
          </a:p>
          <a:p>
            <a:pPr marL="457200" indent="-457200">
              <a:buFont typeface="+mj-lt"/>
              <a:buAutoNum type="arabicPeriod"/>
            </a:pPr>
            <a:r>
              <a:rPr lang="en-US" sz="2000" dirty="0"/>
              <a:t>Grouping and Stemming Arguments</a:t>
            </a:r>
          </a:p>
          <a:p>
            <a:endParaRPr lang="en-US" sz="2000"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METHODOLOGY</a:t>
            </a:r>
            <a:endParaRPr lang="en-SG" dirty="0">
              <a:solidFill>
                <a:schemeClr val="tx1">
                  <a:lumMod val="85000"/>
                  <a:lumOff val="15000"/>
                </a:schemeClr>
              </a:solidFill>
            </a:endParaRPr>
          </a:p>
        </p:txBody>
      </p:sp>
    </p:spTree>
    <p:extLst>
      <p:ext uri="{BB962C8B-B14F-4D97-AF65-F5344CB8AC3E}">
        <p14:creationId xmlns:p14="http://schemas.microsoft.com/office/powerpoint/2010/main" val="376638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92400-C0F1-08C3-8D63-67722353F8DF}"/>
              </a:ext>
            </a:extLst>
          </p:cNvPr>
          <p:cNvSpPr>
            <a:spLocks noGrp="1"/>
          </p:cNvSpPr>
          <p:nvPr>
            <p:ph type="title"/>
          </p:nvPr>
        </p:nvSpPr>
        <p:spPr/>
        <p:txBody>
          <a:bodyPr/>
          <a:lstStyle/>
          <a:p>
            <a:r>
              <a:rPr lang="en-SG" dirty="0"/>
              <a:t>Issues for Discussion</a:t>
            </a:r>
          </a:p>
        </p:txBody>
      </p:sp>
      <p:sp>
        <p:nvSpPr>
          <p:cNvPr id="3" name="Content Placeholder 2">
            <a:extLst>
              <a:ext uri="{FF2B5EF4-FFF2-40B4-BE49-F238E27FC236}">
                <a16:creationId xmlns:a16="http://schemas.microsoft.com/office/drawing/2014/main" id="{8A7D2613-D7BA-CD5E-7986-8AF4B7D0392D}"/>
              </a:ext>
            </a:extLst>
          </p:cNvPr>
          <p:cNvSpPr>
            <a:spLocks noGrp="1"/>
          </p:cNvSpPr>
          <p:nvPr>
            <p:ph idx="1"/>
          </p:nvPr>
        </p:nvSpPr>
        <p:spPr/>
        <p:txBody>
          <a:bodyPr/>
          <a:lstStyle/>
          <a:p>
            <a:pPr marL="457200" indent="-457200">
              <a:buFont typeface="+mj-lt"/>
              <a:buAutoNum type="arabicPeriod"/>
            </a:pPr>
            <a:r>
              <a:rPr lang="en-SG" dirty="0"/>
              <a:t>Duplicate data                                         </a:t>
            </a:r>
            <a:r>
              <a:rPr lang="en-SG" b="1" dirty="0">
                <a:solidFill>
                  <a:schemeClr val="accent6"/>
                </a:solidFill>
              </a:rPr>
              <a:t>✓</a:t>
            </a:r>
          </a:p>
          <a:p>
            <a:pPr marL="457200" indent="-457200">
              <a:buFont typeface="+mj-lt"/>
              <a:buAutoNum type="arabicPeriod"/>
            </a:pPr>
            <a:r>
              <a:rPr lang="en-SG" dirty="0"/>
              <a:t>Long sentences/paragraphs                    </a:t>
            </a:r>
            <a:r>
              <a:rPr lang="en-SG" b="1" dirty="0">
                <a:solidFill>
                  <a:schemeClr val="accent6"/>
                </a:solidFill>
              </a:rPr>
              <a:t>✓</a:t>
            </a:r>
          </a:p>
          <a:p>
            <a:pPr marL="457200" indent="-457200">
              <a:buFont typeface="+mj-lt"/>
              <a:buAutoNum type="arabicPeriod"/>
            </a:pPr>
            <a:r>
              <a:rPr lang="en-SG" dirty="0"/>
              <a:t>Causal relations curation rules                </a:t>
            </a:r>
            <a:r>
              <a:rPr lang="en-SG" b="1" dirty="0">
                <a:solidFill>
                  <a:schemeClr val="accent6"/>
                </a:solidFill>
              </a:rPr>
              <a:t>✓</a:t>
            </a:r>
            <a:endParaRPr lang="en-SG" b="1" dirty="0">
              <a:solidFill>
                <a:srgbClr val="ED7F0D"/>
              </a:solidFill>
            </a:endParaRPr>
          </a:p>
          <a:p>
            <a:pPr marL="457200" indent="-457200">
              <a:buFont typeface="+mj-lt"/>
              <a:buAutoNum type="arabicPeriod"/>
            </a:pPr>
            <a:r>
              <a:rPr lang="en-SG" dirty="0"/>
              <a:t>Strategy to group nodes                          </a:t>
            </a:r>
            <a:r>
              <a:rPr lang="en-SG" b="1" dirty="0">
                <a:solidFill>
                  <a:srgbClr val="ED7F0D"/>
                </a:solidFill>
              </a:rPr>
              <a:t>!!</a:t>
            </a:r>
          </a:p>
          <a:p>
            <a:pPr marL="457200" indent="-457200">
              <a:buFont typeface="+mj-lt"/>
              <a:buAutoNum type="arabicPeriod"/>
            </a:pPr>
            <a:r>
              <a:rPr lang="en-SG" dirty="0"/>
              <a:t>Multiple causal relations per sentence     </a:t>
            </a:r>
            <a:r>
              <a:rPr lang="en-SG" b="1" dirty="0">
                <a:solidFill>
                  <a:srgbClr val="FF0000"/>
                </a:solidFill>
              </a:rPr>
              <a:t>x</a:t>
            </a:r>
            <a:endParaRPr lang="en-SG" dirty="0">
              <a:solidFill>
                <a:srgbClr val="FF0000"/>
              </a:solidFill>
            </a:endParaRPr>
          </a:p>
        </p:txBody>
      </p:sp>
      <p:sp>
        <p:nvSpPr>
          <p:cNvPr id="4" name="TextBox 3">
            <a:extLst>
              <a:ext uri="{FF2B5EF4-FFF2-40B4-BE49-F238E27FC236}">
                <a16:creationId xmlns:a16="http://schemas.microsoft.com/office/drawing/2014/main" id="{5BCF5823-28CE-5B32-DC9A-80F7EA4E5FA0}"/>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spTree>
    <p:extLst>
      <p:ext uri="{BB962C8B-B14F-4D97-AF65-F5344CB8AC3E}">
        <p14:creationId xmlns:p14="http://schemas.microsoft.com/office/powerpoint/2010/main" val="2456744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Duplicate Data</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1" y="1369218"/>
            <a:ext cx="7886700" cy="1103774"/>
          </a:xfrm>
        </p:spPr>
        <p:txBody>
          <a:bodyPr>
            <a:normAutofit fontScale="92500" lnSpcReduction="20000"/>
          </a:bodyPr>
          <a:lstStyle/>
          <a:p>
            <a:r>
              <a:rPr lang="en-US" sz="2000" b="1" dirty="0"/>
              <a:t>Problem: </a:t>
            </a:r>
            <a:r>
              <a:rPr lang="en-US" sz="2000" dirty="0"/>
              <a:t>Even after deduplication, there are articles that are very similar, which we did not remove</a:t>
            </a:r>
          </a:p>
          <a:p>
            <a:r>
              <a:rPr lang="en-US" sz="2000" b="1" dirty="0"/>
              <a:t>Solution: </a:t>
            </a:r>
            <a:r>
              <a:rPr lang="en-US" sz="2000" dirty="0"/>
              <a:t>Removed exact duplicates (ignoring spaces), keep very similar entries for further processing</a:t>
            </a:r>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pic>
        <p:nvPicPr>
          <p:cNvPr id="6" name="Picture 5">
            <a:extLst>
              <a:ext uri="{FF2B5EF4-FFF2-40B4-BE49-F238E27FC236}">
                <a16:creationId xmlns:a16="http://schemas.microsoft.com/office/drawing/2014/main" id="{6806B6C7-594D-802E-40FF-EE17CE85D530}"/>
              </a:ext>
            </a:extLst>
          </p:cNvPr>
          <p:cNvPicPr>
            <a:picLocks noChangeAspect="1"/>
          </p:cNvPicPr>
          <p:nvPr/>
        </p:nvPicPr>
        <p:blipFill>
          <a:blip r:embed="rId3"/>
          <a:stretch>
            <a:fillRect/>
          </a:stretch>
        </p:blipFill>
        <p:spPr>
          <a:xfrm>
            <a:off x="628649" y="2670508"/>
            <a:ext cx="8059994" cy="2300384"/>
          </a:xfrm>
          <a:prstGeom prst="rect">
            <a:avLst/>
          </a:prstGeom>
        </p:spPr>
      </p:pic>
    </p:spTree>
    <p:extLst>
      <p:ext uri="{BB962C8B-B14F-4D97-AF65-F5344CB8AC3E}">
        <p14:creationId xmlns:p14="http://schemas.microsoft.com/office/powerpoint/2010/main" val="910276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Long Sentences/Paragraphs</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1" y="1369217"/>
            <a:ext cx="7886700" cy="3306021"/>
          </a:xfrm>
        </p:spPr>
        <p:txBody>
          <a:bodyPr>
            <a:normAutofit lnSpcReduction="10000"/>
          </a:bodyPr>
          <a:lstStyle/>
          <a:p>
            <a:r>
              <a:rPr lang="en-US" sz="1800" b="1" dirty="0"/>
              <a:t>Problem: </a:t>
            </a:r>
            <a:r>
              <a:rPr lang="en-US" sz="1800" dirty="0"/>
              <a:t>Sentence tokenizer doesn’t work for examples with poor spacing</a:t>
            </a:r>
          </a:p>
          <a:p>
            <a:r>
              <a:rPr lang="en-US" sz="1800" b="1" dirty="0"/>
              <a:t>Solution: </a:t>
            </a:r>
            <a:r>
              <a:rPr lang="en-US" sz="1800" dirty="0"/>
              <a:t>Added whitespaces after periods (.) that have trailing words right after it</a:t>
            </a:r>
          </a:p>
          <a:p>
            <a:endParaRPr lang="en-US" sz="1800" dirty="0"/>
          </a:p>
          <a:p>
            <a:endParaRPr lang="en-US" sz="1800" dirty="0"/>
          </a:p>
          <a:p>
            <a:endParaRPr lang="en-US" sz="1800" dirty="0"/>
          </a:p>
          <a:p>
            <a:endParaRPr lang="en-US" sz="1800" dirty="0"/>
          </a:p>
          <a:p>
            <a:endParaRPr lang="en-US" sz="1800" dirty="0"/>
          </a:p>
          <a:p>
            <a:r>
              <a:rPr lang="en-US" sz="1800" b="1" dirty="0"/>
              <a:t>Outcome: </a:t>
            </a:r>
            <a:r>
              <a:rPr lang="en-US" sz="1800" dirty="0"/>
              <a:t>55354 </a:t>
            </a:r>
            <a:r>
              <a:rPr lang="en-US" sz="1800" dirty="0">
                <a:sym typeface="Wingdings" panose="05000000000000000000" pitchFamily="2" charset="2"/>
              </a:rPr>
              <a:t> 62151 </a:t>
            </a:r>
            <a:r>
              <a:rPr lang="en-US" sz="1800" dirty="0"/>
              <a:t>sentences* </a:t>
            </a:r>
          </a:p>
          <a:p>
            <a:pPr marL="0" indent="0">
              <a:buNone/>
            </a:pPr>
            <a:r>
              <a:rPr lang="en-US" sz="800" dirty="0"/>
              <a:t>*automatically split</a:t>
            </a:r>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pic>
        <p:nvPicPr>
          <p:cNvPr id="6" name="Picture 5">
            <a:extLst>
              <a:ext uri="{FF2B5EF4-FFF2-40B4-BE49-F238E27FC236}">
                <a16:creationId xmlns:a16="http://schemas.microsoft.com/office/drawing/2014/main" id="{8EDE70F3-2788-668B-4527-EE6B42E3CF06}"/>
              </a:ext>
            </a:extLst>
          </p:cNvPr>
          <p:cNvPicPr>
            <a:picLocks noChangeAspect="1"/>
          </p:cNvPicPr>
          <p:nvPr/>
        </p:nvPicPr>
        <p:blipFill>
          <a:blip r:embed="rId3"/>
          <a:stretch>
            <a:fillRect/>
          </a:stretch>
        </p:blipFill>
        <p:spPr>
          <a:xfrm>
            <a:off x="1238863" y="2571750"/>
            <a:ext cx="6009969" cy="1256285"/>
          </a:xfrm>
          <a:prstGeom prst="rect">
            <a:avLst/>
          </a:prstGeom>
        </p:spPr>
      </p:pic>
    </p:spTree>
    <p:extLst>
      <p:ext uri="{BB962C8B-B14F-4D97-AF65-F5344CB8AC3E}">
        <p14:creationId xmlns:p14="http://schemas.microsoft.com/office/powerpoint/2010/main" val="1461142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Causal relations curation rules</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1" y="1369217"/>
            <a:ext cx="7886700" cy="896463"/>
          </a:xfrm>
        </p:spPr>
        <p:txBody>
          <a:bodyPr>
            <a:normAutofit fontScale="85000" lnSpcReduction="20000"/>
          </a:bodyPr>
          <a:lstStyle/>
          <a:p>
            <a:r>
              <a:rPr lang="en-SG" b="1" dirty="0"/>
              <a:t>UniCausal: </a:t>
            </a:r>
            <a:r>
              <a:rPr lang="en-SG" dirty="0"/>
              <a:t>Only keep predictions with 1 predicted relation</a:t>
            </a:r>
          </a:p>
          <a:p>
            <a:r>
              <a:rPr lang="en-SG" b="1" dirty="0"/>
              <a:t>CauseNet: </a:t>
            </a:r>
            <a:r>
              <a:rPr lang="en-SG" dirty="0"/>
              <a:t>Keep all predictions</a:t>
            </a:r>
          </a:p>
          <a:p>
            <a:r>
              <a:rPr lang="en-SG" b="1" dirty="0"/>
              <a:t>Both: </a:t>
            </a:r>
            <a:r>
              <a:rPr lang="en-SG" dirty="0"/>
              <a:t>If both methods detects the same relation, support=2</a:t>
            </a:r>
          </a:p>
          <a:p>
            <a:pPr marL="0" indent="0">
              <a:buNone/>
            </a:pPr>
            <a:endParaRPr lang="en-SG"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pic>
        <p:nvPicPr>
          <p:cNvPr id="6" name="Picture 5">
            <a:extLst>
              <a:ext uri="{FF2B5EF4-FFF2-40B4-BE49-F238E27FC236}">
                <a16:creationId xmlns:a16="http://schemas.microsoft.com/office/drawing/2014/main" id="{D7B90BE8-7C17-CD49-DC3E-204154A1F651}"/>
              </a:ext>
            </a:extLst>
          </p:cNvPr>
          <p:cNvPicPr>
            <a:picLocks noChangeAspect="1"/>
          </p:cNvPicPr>
          <p:nvPr/>
        </p:nvPicPr>
        <p:blipFill>
          <a:blip r:embed="rId3"/>
          <a:stretch>
            <a:fillRect/>
          </a:stretch>
        </p:blipFill>
        <p:spPr>
          <a:xfrm>
            <a:off x="366136" y="2372452"/>
            <a:ext cx="8239648" cy="2188196"/>
          </a:xfrm>
          <a:prstGeom prst="rect">
            <a:avLst/>
          </a:prstGeom>
        </p:spPr>
      </p:pic>
    </p:spTree>
    <p:extLst>
      <p:ext uri="{BB962C8B-B14F-4D97-AF65-F5344CB8AC3E}">
        <p14:creationId xmlns:p14="http://schemas.microsoft.com/office/powerpoint/2010/main" val="194405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a:t>Data &amp; Findings</a:t>
            </a:r>
            <a:endParaRPr lang="en-SG"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a:solidFill>
                  <a:schemeClr val="tx1">
                    <a:lumMod val="85000"/>
                    <a:lumOff val="15000"/>
                  </a:schemeClr>
                </a:solidFill>
              </a:rPr>
              <a:t>FINDINGS</a:t>
            </a:r>
            <a:endParaRPr lang="en-SG" dirty="0">
              <a:solidFill>
                <a:schemeClr val="tx1">
                  <a:lumMod val="85000"/>
                  <a:lumOff val="15000"/>
                </a:schemeClr>
              </a:solidFill>
            </a:endParaRPr>
          </a:p>
        </p:txBody>
      </p:sp>
      <p:graphicFrame>
        <p:nvGraphicFramePr>
          <p:cNvPr id="7" name="Diagram 6">
            <a:extLst>
              <a:ext uri="{FF2B5EF4-FFF2-40B4-BE49-F238E27FC236}">
                <a16:creationId xmlns:a16="http://schemas.microsoft.com/office/drawing/2014/main" id="{30C09769-3937-6087-36C0-6621091B1D1B}"/>
              </a:ext>
            </a:extLst>
          </p:cNvPr>
          <p:cNvGraphicFramePr/>
          <p:nvPr>
            <p:extLst>
              <p:ext uri="{D42A27DB-BD31-4B8C-83A1-F6EECF244321}">
                <p14:modId xmlns:p14="http://schemas.microsoft.com/office/powerpoint/2010/main" val="1665150394"/>
              </p:ext>
            </p:extLst>
          </p:nvPr>
        </p:nvGraphicFramePr>
        <p:xfrm>
          <a:off x="964565" y="643176"/>
          <a:ext cx="7214869" cy="43580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F766D560-CD01-6D99-025D-F0C531490C21}"/>
              </a:ext>
            </a:extLst>
          </p:cNvPr>
          <p:cNvSpPr txBox="1"/>
          <p:nvPr/>
        </p:nvSpPr>
        <p:spPr>
          <a:xfrm>
            <a:off x="9539551" y="3634547"/>
            <a:ext cx="3422822" cy="923330"/>
          </a:xfrm>
          <a:prstGeom prst="rect">
            <a:avLst/>
          </a:prstGeom>
          <a:noFill/>
        </p:spPr>
        <p:txBody>
          <a:bodyPr wrap="square">
            <a:spAutoFit/>
          </a:bodyPr>
          <a:lstStyle/>
          <a:p>
            <a:r>
              <a:rPr lang="en-SG" dirty="0"/>
              <a:t>Simple visualization at: </a:t>
            </a:r>
            <a:r>
              <a:rPr lang="en-SG" dirty="0">
                <a:hlinkClick r:id="rId8"/>
              </a:rPr>
              <a:t>http://localhost:5006/mir</a:t>
            </a:r>
            <a:endParaRPr lang="en-SG" dirty="0"/>
          </a:p>
          <a:p>
            <a:endParaRPr lang="en-SG" dirty="0"/>
          </a:p>
        </p:txBody>
      </p:sp>
    </p:spTree>
    <p:extLst>
      <p:ext uri="{BB962C8B-B14F-4D97-AF65-F5344CB8AC3E}">
        <p14:creationId xmlns:p14="http://schemas.microsoft.com/office/powerpoint/2010/main" val="48144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8A15A-AB64-0105-9435-8E2B92BAB45B}"/>
              </a:ext>
            </a:extLst>
          </p:cNvPr>
          <p:cNvSpPr>
            <a:spLocks noGrp="1"/>
          </p:cNvSpPr>
          <p:nvPr>
            <p:ph type="title"/>
          </p:nvPr>
        </p:nvSpPr>
        <p:spPr/>
        <p:txBody>
          <a:bodyPr/>
          <a:lstStyle/>
          <a:p>
            <a:r>
              <a:rPr lang="en-US" sz="3600" dirty="0"/>
              <a:t>Causal examples</a:t>
            </a:r>
            <a:endParaRPr lang="en-SG" dirty="0"/>
          </a:p>
        </p:txBody>
      </p:sp>
      <p:graphicFrame>
        <p:nvGraphicFramePr>
          <p:cNvPr id="4" name="Content Placeholder 3">
            <a:extLst>
              <a:ext uri="{FF2B5EF4-FFF2-40B4-BE49-F238E27FC236}">
                <a16:creationId xmlns:a16="http://schemas.microsoft.com/office/drawing/2014/main" id="{3506B5CC-EBE0-1653-BAB5-500C770D917E}"/>
              </a:ext>
            </a:extLst>
          </p:cNvPr>
          <p:cNvGraphicFramePr>
            <a:graphicFrameLocks noGrp="1"/>
          </p:cNvGraphicFramePr>
          <p:nvPr>
            <p:ph idx="1"/>
            <p:extLst>
              <p:ext uri="{D42A27DB-BD31-4B8C-83A1-F6EECF244321}">
                <p14:modId xmlns:p14="http://schemas.microsoft.com/office/powerpoint/2010/main" val="3285124166"/>
              </p:ext>
            </p:extLst>
          </p:nvPr>
        </p:nvGraphicFramePr>
        <p:xfrm>
          <a:off x="927100" y="1247697"/>
          <a:ext cx="7289800" cy="3393440"/>
        </p:xfrm>
        <a:graphic>
          <a:graphicData uri="http://schemas.openxmlformats.org/drawingml/2006/table">
            <a:tbl>
              <a:tblPr>
                <a:tableStyleId>{5940675A-B579-460E-94D1-54222C63F5DA}</a:tableStyleId>
              </a:tblPr>
              <a:tblGrid>
                <a:gridCol w="1663700">
                  <a:extLst>
                    <a:ext uri="{9D8B030D-6E8A-4147-A177-3AD203B41FA5}">
                      <a16:colId xmlns:a16="http://schemas.microsoft.com/office/drawing/2014/main" val="2554219647"/>
                    </a:ext>
                  </a:extLst>
                </a:gridCol>
                <a:gridCol w="1663700">
                  <a:extLst>
                    <a:ext uri="{9D8B030D-6E8A-4147-A177-3AD203B41FA5}">
                      <a16:colId xmlns:a16="http://schemas.microsoft.com/office/drawing/2014/main" val="3874672239"/>
                    </a:ext>
                  </a:extLst>
                </a:gridCol>
                <a:gridCol w="3962400">
                  <a:extLst>
                    <a:ext uri="{9D8B030D-6E8A-4147-A177-3AD203B41FA5}">
                      <a16:colId xmlns:a16="http://schemas.microsoft.com/office/drawing/2014/main" val="3683904222"/>
                    </a:ext>
                  </a:extLst>
                </a:gridCol>
              </a:tblGrid>
              <a:tr h="339971">
                <a:tc>
                  <a:txBody>
                    <a:bodyPr/>
                    <a:lstStyle/>
                    <a:p>
                      <a:pPr algn="l" fontAlgn="b"/>
                      <a:r>
                        <a:rPr lang="en-SG" sz="1100" b="1" u="none" strike="noStrike" dirty="0">
                          <a:effectLst/>
                          <a:latin typeface="Arial" panose="020B0604020202020204" pitchFamily="34" charset="0"/>
                          <a:cs typeface="Arial" panose="020B0604020202020204" pitchFamily="34" charset="0"/>
                        </a:rPr>
                        <a:t>Cause Span</a:t>
                      </a:r>
                      <a:endParaRPr lang="en-SG" sz="11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bg1">
                        <a:lumMod val="85000"/>
                      </a:schemeClr>
                    </a:solidFill>
                  </a:tcPr>
                </a:tc>
                <a:tc>
                  <a:txBody>
                    <a:bodyPr/>
                    <a:lstStyle/>
                    <a:p>
                      <a:pPr algn="l" fontAlgn="b"/>
                      <a:r>
                        <a:rPr lang="en-SG" sz="1100" b="1" u="none" strike="noStrike" dirty="0">
                          <a:effectLst/>
                          <a:latin typeface="Arial" panose="020B0604020202020204" pitchFamily="34" charset="0"/>
                          <a:cs typeface="Arial" panose="020B0604020202020204" pitchFamily="34" charset="0"/>
                        </a:rPr>
                        <a:t>Effect Span</a:t>
                      </a:r>
                      <a:endParaRPr lang="en-SG" sz="11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bg1">
                        <a:lumMod val="85000"/>
                      </a:schemeClr>
                    </a:solidFill>
                  </a:tcPr>
                </a:tc>
                <a:tc>
                  <a:txBody>
                    <a:bodyPr/>
                    <a:lstStyle/>
                    <a:p>
                      <a:pPr algn="l" fontAlgn="b"/>
                      <a:r>
                        <a:rPr lang="en-SG" sz="1100" b="1" u="none" strike="noStrike" dirty="0">
                          <a:effectLst/>
                          <a:latin typeface="Arial" panose="020B0604020202020204" pitchFamily="34" charset="0"/>
                          <a:cs typeface="Arial" panose="020B0604020202020204" pitchFamily="34" charset="0"/>
                        </a:rPr>
                        <a:t>Evidence</a:t>
                      </a:r>
                      <a:endParaRPr lang="en-SG" sz="11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bg1">
                        <a:lumMod val="85000"/>
                      </a:schemeClr>
                    </a:solidFill>
                  </a:tcPr>
                </a:tc>
                <a:extLst>
                  <a:ext uri="{0D108BD9-81ED-4DB2-BD59-A6C34878D82A}">
                    <a16:rowId xmlns:a16="http://schemas.microsoft.com/office/drawing/2014/main" val="1244675245"/>
                  </a:ext>
                </a:extLst>
              </a:tr>
              <a:tr h="589409">
                <a:tc>
                  <a:txBody>
                    <a:bodyPr/>
                    <a:lstStyle/>
                    <a:p>
                      <a:pPr algn="l" fontAlgn="b"/>
                      <a:r>
                        <a:rPr lang="en-US" sz="1100" u="none" strike="noStrike">
                          <a:effectLst/>
                          <a:latin typeface="Arial" panose="020B0604020202020204" pitchFamily="34" charset="0"/>
                          <a:cs typeface="Arial" panose="020B0604020202020204" pitchFamily="34" charset="0"/>
                        </a:rPr>
                        <a:t>to get similar to the low cost available in China .</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l" fontAlgn="b"/>
                      <a:r>
                        <a:rPr lang="en-US" sz="1100" u="none" strike="noStrike">
                          <a:effectLst/>
                          <a:latin typeface="Arial" panose="020B0604020202020204" pitchFamily="34" charset="0"/>
                          <a:cs typeface="Arial" panose="020B0604020202020204" pitchFamily="34" charset="0"/>
                        </a:rPr>
                        <a:t>" A U . S . facility would need a better U . S . supply chain</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l" fontAlgn="b"/>
                      <a:r>
                        <a:rPr lang="en-US" sz="1100" u="none" strike="noStrike" dirty="0">
                          <a:effectLst/>
                          <a:latin typeface="Arial" panose="020B0604020202020204" pitchFamily="34" charset="0"/>
                          <a:cs typeface="Arial" panose="020B0604020202020204" pitchFamily="34" charset="0"/>
                        </a:rPr>
                        <a:t>"A U.S. facility would need a better U.S. supply chain </a:t>
                      </a:r>
                      <a:r>
                        <a:rPr lang="en-US" sz="1100" b="1" u="none" strike="noStrike" dirty="0">
                          <a:effectLst/>
                          <a:latin typeface="Arial" panose="020B0604020202020204" pitchFamily="34" charset="0"/>
                          <a:cs typeface="Arial" panose="020B0604020202020204" pitchFamily="34" charset="0"/>
                        </a:rPr>
                        <a:t>to</a:t>
                      </a:r>
                      <a:r>
                        <a:rPr lang="en-US" sz="1100" u="none" strike="noStrike" dirty="0">
                          <a:effectLst/>
                          <a:latin typeface="Arial" panose="020B0604020202020204" pitchFamily="34" charset="0"/>
                          <a:cs typeface="Arial" panose="020B0604020202020204" pitchFamily="34" charset="0"/>
                        </a:rPr>
                        <a:t> get similar to the low cost available in China."</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1730078965"/>
                  </a:ext>
                </a:extLst>
              </a:tr>
              <a:tr h="785880">
                <a:tc>
                  <a:txBody>
                    <a:bodyPr/>
                    <a:lstStyle/>
                    <a:p>
                      <a:pPr algn="l" fontAlgn="b"/>
                      <a:r>
                        <a:rPr lang="en-US" sz="1100" u="none" strike="noStrike">
                          <a:effectLst/>
                          <a:latin typeface="Arial" panose="020B0604020202020204" pitchFamily="34" charset="0"/>
                          <a:cs typeface="Arial" panose="020B0604020202020204" pitchFamily="34" charset="0"/>
                        </a:rPr>
                        <a:t>they don ' t have the cash reserves</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l" fontAlgn="b"/>
                      <a:r>
                        <a:rPr lang="en-US" sz="1100" u="none" strike="noStrike">
                          <a:effectLst/>
                          <a:latin typeface="Arial" panose="020B0604020202020204" pitchFamily="34" charset="0"/>
                          <a:cs typeface="Arial" panose="020B0604020202020204" pitchFamily="34" charset="0"/>
                        </a:rPr>
                        <a:t>" The smaller borrowers , especially those in manufacturing are really suffering this time round</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l" fontAlgn="b"/>
                      <a:r>
                        <a:rPr lang="en-US" sz="1100" u="none" strike="noStrike" dirty="0">
                          <a:effectLst/>
                          <a:latin typeface="Arial" panose="020B0604020202020204" pitchFamily="34" charset="0"/>
                          <a:cs typeface="Arial" panose="020B0604020202020204" pitchFamily="34" charset="0"/>
                        </a:rPr>
                        <a:t>"The smaller borrowers, especially those in manufacturing are really suffering this time round, </a:t>
                      </a:r>
                      <a:r>
                        <a:rPr lang="en-US" sz="1100" b="1" u="none" strike="noStrike" dirty="0">
                          <a:effectLst/>
                          <a:latin typeface="Arial" panose="020B0604020202020204" pitchFamily="34" charset="0"/>
                          <a:cs typeface="Arial" panose="020B0604020202020204" pitchFamily="34" charset="0"/>
                        </a:rPr>
                        <a:t>because</a:t>
                      </a:r>
                      <a:r>
                        <a:rPr lang="en-US" sz="1100" u="none" strike="noStrike" dirty="0">
                          <a:effectLst/>
                          <a:latin typeface="Arial" panose="020B0604020202020204" pitchFamily="34" charset="0"/>
                          <a:cs typeface="Arial" panose="020B0604020202020204" pitchFamily="34" charset="0"/>
                        </a:rPr>
                        <a:t> they don't have the cash reserves," she said.</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2742633439"/>
                  </a:ext>
                </a:extLst>
              </a:tr>
              <a:tr h="589409">
                <a:tc>
                  <a:txBody>
                    <a:bodyPr/>
                    <a:lstStyle/>
                    <a:p>
                      <a:pPr algn="l" fontAlgn="b"/>
                      <a:r>
                        <a:rPr lang="en-US" sz="1100" u="none" strike="noStrike">
                          <a:effectLst/>
                          <a:latin typeface="Arial" panose="020B0604020202020204" pitchFamily="34" charset="0"/>
                          <a:cs typeface="Arial" panose="020B0604020202020204" pitchFamily="34" charset="0"/>
                        </a:rPr>
                        <a:t>to produce good , low - cost , and high - performance batteries</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l" fontAlgn="b"/>
                      <a:r>
                        <a:rPr lang="en-US" sz="1100" u="none" strike="noStrike" dirty="0">
                          <a:effectLst/>
                          <a:latin typeface="Arial" panose="020B0604020202020204" pitchFamily="34" charset="0"/>
                          <a:cs typeface="Arial" panose="020B0604020202020204" pitchFamily="34" charset="0"/>
                        </a:rPr>
                        <a:t>" We are focusing on safety , long service life , and high - level quality</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l" fontAlgn="b"/>
                      <a:r>
                        <a:rPr lang="en-US" sz="1100" u="none" strike="noStrike" dirty="0">
                          <a:effectLst/>
                          <a:latin typeface="Arial" panose="020B0604020202020204" pitchFamily="34" charset="0"/>
                          <a:cs typeface="Arial" panose="020B0604020202020204" pitchFamily="34" charset="0"/>
                        </a:rPr>
                        <a:t>"We are focusing on safety, long service life, and high-level quality </a:t>
                      </a:r>
                      <a:r>
                        <a:rPr lang="en-US" sz="1100" b="1" u="none" strike="noStrike" dirty="0">
                          <a:effectLst/>
                          <a:latin typeface="Arial" panose="020B0604020202020204" pitchFamily="34" charset="0"/>
                          <a:cs typeface="Arial" panose="020B0604020202020204" pitchFamily="34" charset="0"/>
                        </a:rPr>
                        <a:t>to</a:t>
                      </a:r>
                      <a:r>
                        <a:rPr lang="en-US" sz="1100" u="none" strike="noStrike" dirty="0">
                          <a:effectLst/>
                          <a:latin typeface="Arial" panose="020B0604020202020204" pitchFamily="34" charset="0"/>
                          <a:cs typeface="Arial" panose="020B0604020202020204" pitchFamily="34" charset="0"/>
                        </a:rPr>
                        <a:t> produce good, low-cost, and high-performance batteries," Maeda said.</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3789466887"/>
                  </a:ext>
                </a:extLst>
              </a:tr>
              <a:tr h="1088771">
                <a:tc>
                  <a:txBody>
                    <a:bodyPr/>
                    <a:lstStyle/>
                    <a:p>
                      <a:pPr algn="l" fontAlgn="b"/>
                      <a:r>
                        <a:rPr lang="en-US" sz="1100" u="none" strike="noStrike">
                          <a:effectLst/>
                          <a:latin typeface="Arial" panose="020B0604020202020204" pitchFamily="34" charset="0"/>
                          <a:cs typeface="Arial" panose="020B0604020202020204" pitchFamily="34" charset="0"/>
                        </a:rPr>
                        <a:t>the chip crisis and the surge in Covid cases in some parts of the world .</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l" fontAlgn="b"/>
                      <a:r>
                        <a:rPr lang="en-US" sz="1100" u="none" strike="noStrike">
                          <a:effectLst/>
                          <a:latin typeface="Arial" panose="020B0604020202020204" pitchFamily="34" charset="0"/>
                          <a:cs typeface="Arial" panose="020B0604020202020204" pitchFamily="34" charset="0"/>
                        </a:rPr>
                        <a:t>##Global car manufacturers like Toyota Motor Corp and Ford Motor Corp have decided to slash production sharply</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l" fontAlgn="b"/>
                      <a:r>
                        <a:rPr lang="en-US" sz="1100" u="none" strike="noStrike" dirty="0">
                          <a:effectLst/>
                          <a:latin typeface="Arial" panose="020B0604020202020204" pitchFamily="34" charset="0"/>
                          <a:cs typeface="Arial" panose="020B0604020202020204" pitchFamily="34" charset="0"/>
                        </a:rPr>
                        <a:t>Decoded | Impact of semiconductor chip shortage on global </a:t>
                      </a:r>
                      <a:r>
                        <a:rPr lang="en-US" sz="1100" u="none" strike="noStrike" dirty="0" err="1">
                          <a:effectLst/>
                          <a:latin typeface="Arial" panose="020B0604020202020204" pitchFamily="34" charset="0"/>
                          <a:cs typeface="Arial" panose="020B0604020202020204" pitchFamily="34" charset="0"/>
                        </a:rPr>
                        <a:t>economyGlobal</a:t>
                      </a:r>
                      <a:r>
                        <a:rPr lang="en-US" sz="1100" u="none" strike="noStrike" dirty="0">
                          <a:effectLst/>
                          <a:latin typeface="Arial" panose="020B0604020202020204" pitchFamily="34" charset="0"/>
                          <a:cs typeface="Arial" panose="020B0604020202020204" pitchFamily="34" charset="0"/>
                        </a:rPr>
                        <a:t> car manufacturers like Toyota Motor Corp and Ford Motor Corp have decided to slash production sharply </a:t>
                      </a:r>
                      <a:r>
                        <a:rPr lang="en-US" sz="1100" b="1" u="none" strike="noStrike" dirty="0">
                          <a:effectLst/>
                          <a:latin typeface="Arial" panose="020B0604020202020204" pitchFamily="34" charset="0"/>
                          <a:cs typeface="Arial" panose="020B0604020202020204" pitchFamily="34" charset="0"/>
                        </a:rPr>
                        <a:t>in the wake of </a:t>
                      </a:r>
                      <a:r>
                        <a:rPr lang="en-US" sz="1100" u="none" strike="noStrike" dirty="0">
                          <a:effectLst/>
                          <a:latin typeface="Arial" panose="020B0604020202020204" pitchFamily="34" charset="0"/>
                          <a:cs typeface="Arial" panose="020B0604020202020204" pitchFamily="34" charset="0"/>
                        </a:rPr>
                        <a:t>the chip crisis and the surge in Covid cases in some parts of the world.</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1460041669"/>
                  </a:ext>
                </a:extLst>
              </a:tr>
            </a:tbl>
          </a:graphicData>
        </a:graphic>
      </p:graphicFrame>
      <p:grpSp>
        <p:nvGrpSpPr>
          <p:cNvPr id="5" name="Group 4">
            <a:extLst>
              <a:ext uri="{FF2B5EF4-FFF2-40B4-BE49-F238E27FC236}">
                <a16:creationId xmlns:a16="http://schemas.microsoft.com/office/drawing/2014/main" id="{F1229445-4098-74BE-A52F-BD3174CE45B9}"/>
              </a:ext>
            </a:extLst>
          </p:cNvPr>
          <p:cNvGrpSpPr/>
          <p:nvPr/>
        </p:nvGrpSpPr>
        <p:grpSpPr>
          <a:xfrm>
            <a:off x="6817360" y="162009"/>
            <a:ext cx="2222540" cy="742231"/>
            <a:chOff x="2497748" y="1355297"/>
            <a:chExt cx="1997434" cy="1647465"/>
          </a:xfrm>
        </p:grpSpPr>
        <p:sp>
          <p:nvSpPr>
            <p:cNvPr id="6" name="Rectangle: Rounded Corners 5">
              <a:extLst>
                <a:ext uri="{FF2B5EF4-FFF2-40B4-BE49-F238E27FC236}">
                  <a16:creationId xmlns:a16="http://schemas.microsoft.com/office/drawing/2014/main" id="{1853B445-F4DE-7AC4-4682-984D3AFDE9B0}"/>
                </a:ext>
              </a:extLst>
            </p:cNvPr>
            <p:cNvSpPr/>
            <p:nvPr/>
          </p:nvSpPr>
          <p:spPr>
            <a:xfrm>
              <a:off x="2497748" y="1355297"/>
              <a:ext cx="1997434" cy="164746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ectangle: Rounded Corners 4">
              <a:extLst>
                <a:ext uri="{FF2B5EF4-FFF2-40B4-BE49-F238E27FC236}">
                  <a16:creationId xmlns:a16="http://schemas.microsoft.com/office/drawing/2014/main" id="{2073E010-9004-1DC5-FECB-79D3512F7DD8}"/>
                </a:ext>
              </a:extLst>
            </p:cNvPr>
            <p:cNvSpPr txBox="1"/>
            <p:nvPr/>
          </p:nvSpPr>
          <p:spPr>
            <a:xfrm>
              <a:off x="2573574" y="1471807"/>
              <a:ext cx="1921608" cy="141444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r>
                <a:rPr lang="en-SG" sz="2100" kern="1200" dirty="0"/>
                <a:t>6613 relations </a:t>
              </a:r>
            </a:p>
            <a:p>
              <a:pPr marL="228600" lvl="1" indent="-228600" algn="l" defTabSz="933450">
                <a:lnSpc>
                  <a:spcPct val="90000"/>
                </a:lnSpc>
                <a:spcBef>
                  <a:spcPct val="0"/>
                </a:spcBef>
                <a:spcAft>
                  <a:spcPct val="15000"/>
                </a:spcAft>
                <a:buChar char="•"/>
              </a:pPr>
              <a:r>
                <a:rPr lang="en-SG" sz="2100" kern="1200" dirty="0"/>
                <a:t>6876 sentences</a:t>
              </a:r>
            </a:p>
          </p:txBody>
        </p:sp>
      </p:grpSp>
      <p:grpSp>
        <p:nvGrpSpPr>
          <p:cNvPr id="8" name="Group 7">
            <a:extLst>
              <a:ext uri="{FF2B5EF4-FFF2-40B4-BE49-F238E27FC236}">
                <a16:creationId xmlns:a16="http://schemas.microsoft.com/office/drawing/2014/main" id="{EC8D5FB4-E969-DDEB-050A-F16DFB9AFECE}"/>
              </a:ext>
            </a:extLst>
          </p:cNvPr>
          <p:cNvGrpSpPr/>
          <p:nvPr/>
        </p:nvGrpSpPr>
        <p:grpSpPr>
          <a:xfrm>
            <a:off x="5470199" y="180095"/>
            <a:ext cx="1225815" cy="706056"/>
            <a:chOff x="2941622" y="1002268"/>
            <a:chExt cx="1775497" cy="706056"/>
          </a:xfrm>
        </p:grpSpPr>
        <p:sp>
          <p:nvSpPr>
            <p:cNvPr id="9" name="Rectangle: Rounded Corners 8">
              <a:extLst>
                <a:ext uri="{FF2B5EF4-FFF2-40B4-BE49-F238E27FC236}">
                  <a16:creationId xmlns:a16="http://schemas.microsoft.com/office/drawing/2014/main" id="{8A4601A5-B8AA-A681-1BEE-0ACE842B67B5}"/>
                </a:ext>
              </a:extLst>
            </p:cNvPr>
            <p:cNvSpPr/>
            <p:nvPr/>
          </p:nvSpPr>
          <p:spPr>
            <a:xfrm>
              <a:off x="2941622" y="1002268"/>
              <a:ext cx="1775497" cy="70605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angle: Rounded Corners 4">
              <a:extLst>
                <a:ext uri="{FF2B5EF4-FFF2-40B4-BE49-F238E27FC236}">
                  <a16:creationId xmlns:a16="http://schemas.microsoft.com/office/drawing/2014/main" id="{DA84A513-366A-3181-4DAE-4F9216423FEB}"/>
                </a:ext>
              </a:extLst>
            </p:cNvPr>
            <p:cNvSpPr txBox="1"/>
            <p:nvPr/>
          </p:nvSpPr>
          <p:spPr>
            <a:xfrm>
              <a:off x="2962304" y="1022948"/>
              <a:ext cx="1734136" cy="6646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SG" sz="2100" kern="1200" dirty="0"/>
                <a:t>Extracted Data</a:t>
              </a:r>
            </a:p>
          </p:txBody>
        </p:sp>
      </p:grpSp>
    </p:spTree>
    <p:extLst>
      <p:ext uri="{BB962C8B-B14F-4D97-AF65-F5344CB8AC3E}">
        <p14:creationId xmlns:p14="http://schemas.microsoft.com/office/powerpoint/2010/main" val="30481661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19472</TotalTime>
  <Words>2129</Words>
  <Application>Microsoft Office PowerPoint</Application>
  <PresentationFormat>On-screen Show (16:9)</PresentationFormat>
  <Paragraphs>296</Paragraphs>
  <Slides>23</Slides>
  <Notes>23</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Batang</vt:lpstr>
      <vt:lpstr>Arial</vt:lpstr>
      <vt:lpstr>Calibri</vt:lpstr>
      <vt:lpstr>Wingdings</vt:lpstr>
      <vt:lpstr>Office Theme</vt:lpstr>
      <vt:lpstr>Extracting Causal Relations from  Electronics &amp; Supply Chain News</vt:lpstr>
      <vt:lpstr>NLP Tools</vt:lpstr>
      <vt:lpstr>Outline</vt:lpstr>
      <vt:lpstr>Issues for Discussion</vt:lpstr>
      <vt:lpstr>Duplicate Data</vt:lpstr>
      <vt:lpstr>Long Sentences/Paragraphs</vt:lpstr>
      <vt:lpstr>Causal relations curation rules</vt:lpstr>
      <vt:lpstr>Data &amp; Findings</vt:lpstr>
      <vt:lpstr>Causal examples</vt:lpstr>
      <vt:lpstr>Strategy to group nodes</vt:lpstr>
      <vt:lpstr>Strategy to group nodes</vt:lpstr>
      <vt:lpstr>Strategy to group nodes</vt:lpstr>
      <vt:lpstr>Strategy to group nodes</vt:lpstr>
      <vt:lpstr>Strategy to group nodes</vt:lpstr>
      <vt:lpstr>Strategy to group nodes</vt:lpstr>
      <vt:lpstr>Strategy to group nodes</vt:lpstr>
      <vt:lpstr>Strategy to group nodes</vt:lpstr>
      <vt:lpstr>Multiple causal relations per sentence</vt:lpstr>
      <vt:lpstr>Timeline</vt:lpstr>
      <vt:lpstr>PowerPoint Presentation</vt:lpstr>
      <vt:lpstr>Evaluation</vt:lpstr>
      <vt:lpstr>Discussion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Fiona TAN</dc:creator>
  <cp:lastModifiedBy>Fiona Tan</cp:lastModifiedBy>
  <cp:revision>478</cp:revision>
  <cp:lastPrinted>2021-06-24T08:21:19Z</cp:lastPrinted>
  <dcterms:created xsi:type="dcterms:W3CDTF">2018-08-16T03:57:50Z</dcterms:created>
  <dcterms:modified xsi:type="dcterms:W3CDTF">2023-02-24T06:55:38Z</dcterms:modified>
</cp:coreProperties>
</file>