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413" r:id="rId3"/>
    <p:sldId id="416" r:id="rId4"/>
    <p:sldId id="415" r:id="rId5"/>
    <p:sldId id="400" r:id="rId6"/>
    <p:sldId id="412" r:id="rId7"/>
    <p:sldId id="414" r:id="rId8"/>
    <p:sldId id="388" r:id="rId9"/>
    <p:sldId id="281" r:id="rId10"/>
  </p:sldIdLst>
  <p:sldSz cx="9144000" cy="5143500" type="screen16x9"/>
  <p:notesSz cx="10234613" cy="14662150"/>
  <p:defaultTextStyle>
    <a:defPPr>
      <a:defRPr lang="en-US"/>
    </a:defPPr>
    <a:lvl1pPr marL="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85ACA5B-DAE1-4503-84A5-51D01CD7F70F}">
          <p14:sldIdLst>
            <p14:sldId id="256"/>
            <p14:sldId id="413"/>
            <p14:sldId id="416"/>
            <p14:sldId id="415"/>
            <p14:sldId id="400"/>
            <p14:sldId id="412"/>
            <p14:sldId id="414"/>
            <p14:sldId id="388"/>
          </p14:sldIdLst>
        </p14:section>
        <p14:section name="template" id="{76135CD9-06F6-4FC3-90C8-7CE64098C711}">
          <p14:sldIdLst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82"/>
    <a:srgbClr val="ED7F0D"/>
    <a:srgbClr val="B1DDAF"/>
    <a:srgbClr val="FFF2CC"/>
    <a:srgbClr val="F5C2C2"/>
    <a:srgbClr val="FBE5D6"/>
    <a:srgbClr val="4472C4"/>
    <a:srgbClr val="006DB7"/>
    <a:srgbClr val="006DC9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0328" autoAdjust="0"/>
  </p:normalViewPr>
  <p:slideViewPr>
    <p:cSldViewPr snapToGrid="0" snapToObjects="1">
      <p:cViewPr varScale="1">
        <p:scale>
          <a:sx n="84" d="100"/>
          <a:sy n="84" d="100"/>
        </p:scale>
        <p:origin x="1454" y="62"/>
      </p:cViewPr>
      <p:guideLst/>
    </p:cSldViewPr>
  </p:slideViewPr>
  <p:notesTextViewPr>
    <p:cViewPr>
      <p:scale>
        <a:sx n="3" d="2"/>
        <a:sy n="3" d="2"/>
      </p:scale>
      <p:origin x="0" y="-43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6B042C-875E-4FE1-860A-13516284C6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5" y="5"/>
            <a:ext cx="4434619" cy="734584"/>
          </a:xfrm>
          <a:prstGeom prst="rect">
            <a:avLst/>
          </a:prstGeom>
        </p:spPr>
        <p:txBody>
          <a:bodyPr vert="horz" lIns="130144" tIns="65074" rIns="130144" bIns="65074" rtlCol="0"/>
          <a:lstStyle>
            <a:lvl1pPr algn="l">
              <a:defRPr sz="2000"/>
            </a:lvl1pPr>
          </a:lstStyle>
          <a:p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59F62F-F458-4CEA-B5C0-8CE56EDDED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712" y="5"/>
            <a:ext cx="4434615" cy="734584"/>
          </a:xfrm>
          <a:prstGeom prst="rect">
            <a:avLst/>
          </a:prstGeom>
        </p:spPr>
        <p:txBody>
          <a:bodyPr vert="horz" lIns="130144" tIns="65074" rIns="130144" bIns="65074" rtlCol="0"/>
          <a:lstStyle>
            <a:lvl1pPr algn="r">
              <a:defRPr sz="2000"/>
            </a:lvl1pPr>
          </a:lstStyle>
          <a:p>
            <a:fld id="{E238A188-91A2-4E01-9E96-2F1FEC9A01E6}" type="datetimeFigureOut">
              <a:rPr lang="en-SG" smtClean="0"/>
              <a:t>5/4/2023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4453C-25FB-449C-B5A1-21A94DE332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5" y="13927569"/>
            <a:ext cx="4434619" cy="734584"/>
          </a:xfrm>
          <a:prstGeom prst="rect">
            <a:avLst/>
          </a:prstGeom>
        </p:spPr>
        <p:txBody>
          <a:bodyPr vert="horz" lIns="130144" tIns="65074" rIns="130144" bIns="65074" rtlCol="0" anchor="b"/>
          <a:lstStyle>
            <a:lvl1pPr algn="l">
              <a:defRPr sz="2000"/>
            </a:lvl1pPr>
          </a:lstStyle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985B2-F601-421F-A633-2D022E1E37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712" y="13927569"/>
            <a:ext cx="4434615" cy="734584"/>
          </a:xfrm>
          <a:prstGeom prst="rect">
            <a:avLst/>
          </a:prstGeom>
        </p:spPr>
        <p:txBody>
          <a:bodyPr vert="horz" lIns="130144" tIns="65074" rIns="130144" bIns="65074" rtlCol="0" anchor="b"/>
          <a:lstStyle>
            <a:lvl1pPr algn="r">
              <a:defRPr sz="2000"/>
            </a:lvl1pPr>
          </a:lstStyle>
          <a:p>
            <a:fld id="{782C6BD7-FA3C-4F30-9EFF-4ACF7C15B0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260574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434999" cy="735654"/>
          </a:xfrm>
          <a:prstGeom prst="rect">
            <a:avLst/>
          </a:prstGeom>
        </p:spPr>
        <p:txBody>
          <a:bodyPr vert="horz" lIns="141015" tIns="70506" rIns="141015" bIns="70506" rtlCol="0"/>
          <a:lstStyle>
            <a:lvl1pPr algn="l">
              <a:defRPr sz="20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6" y="2"/>
            <a:ext cx="4434999" cy="735654"/>
          </a:xfrm>
          <a:prstGeom prst="rect">
            <a:avLst/>
          </a:prstGeom>
        </p:spPr>
        <p:txBody>
          <a:bodyPr vert="horz" lIns="141015" tIns="70506" rIns="141015" bIns="70506" rtlCol="0"/>
          <a:lstStyle>
            <a:lvl1pPr algn="r">
              <a:defRPr sz="2000"/>
            </a:lvl1pPr>
          </a:lstStyle>
          <a:p>
            <a:fld id="{44337A42-5D34-4F72-8CA3-09580D9F2949}" type="datetimeFigureOut">
              <a:rPr lang="en-SG" smtClean="0"/>
              <a:t>5/4/2023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831975"/>
            <a:ext cx="8799513" cy="4949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41015" tIns="70506" rIns="141015" bIns="70506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7" y="7056163"/>
            <a:ext cx="8187687" cy="5773222"/>
          </a:xfrm>
          <a:prstGeom prst="rect">
            <a:avLst/>
          </a:prstGeom>
        </p:spPr>
        <p:txBody>
          <a:bodyPr vert="horz" lIns="141015" tIns="70506" rIns="141015" bIns="7050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926503"/>
            <a:ext cx="4434999" cy="735653"/>
          </a:xfrm>
          <a:prstGeom prst="rect">
            <a:avLst/>
          </a:prstGeom>
        </p:spPr>
        <p:txBody>
          <a:bodyPr vert="horz" lIns="141015" tIns="70506" rIns="141015" bIns="70506" rtlCol="0" anchor="b"/>
          <a:lstStyle>
            <a:lvl1pPr algn="l">
              <a:defRPr sz="20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6" y="13926503"/>
            <a:ext cx="4434999" cy="735653"/>
          </a:xfrm>
          <a:prstGeom prst="rect">
            <a:avLst/>
          </a:prstGeom>
        </p:spPr>
        <p:txBody>
          <a:bodyPr vert="horz" lIns="141015" tIns="70506" rIns="141015" bIns="70506" rtlCol="0" anchor="b"/>
          <a:lstStyle>
            <a:lvl1pPr algn="r">
              <a:defRPr sz="2000"/>
            </a:lvl1pPr>
          </a:lstStyle>
          <a:p>
            <a:fld id="{BB238EFF-FC20-425D-BDF4-B4336E5AC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56261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831975"/>
            <a:ext cx="8799513" cy="4949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To extract the hidden pattern in data to understand the interrelation between factors—in future to establish causality</a:t>
            </a:r>
          </a:p>
        </p:txBody>
      </p:sp>
    </p:spTree>
    <p:extLst>
      <p:ext uri="{BB962C8B-B14F-4D97-AF65-F5344CB8AC3E}">
        <p14:creationId xmlns:p14="http://schemas.microsoft.com/office/powerpoint/2010/main" val="3702473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SG" dirty="0"/>
              <a:t>"D:\66 CausalMap\</a:t>
            </a:r>
            <a:r>
              <a:rPr lang="en-SG" dirty="0" err="1"/>
              <a:t>Panasonic_Electronic_KG</a:t>
            </a:r>
            <a:r>
              <a:rPr lang="en-SG" dirty="0"/>
              <a:t>\Panasonic_Timeline.xlsx"</a:t>
            </a:r>
          </a:p>
        </p:txBody>
      </p:sp>
    </p:spTree>
    <p:extLst>
      <p:ext uri="{BB962C8B-B14F-4D97-AF65-F5344CB8AC3E}">
        <p14:creationId xmlns:p14="http://schemas.microsoft.com/office/powerpoint/2010/main" val="342724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Should we continue to do these? In anticipation of resubmission/ another paper. </a:t>
            </a:r>
            <a:r>
              <a:rPr lang="en-SG" dirty="0" err="1"/>
              <a:t>Esp</a:t>
            </a:r>
            <a:r>
              <a:rPr lang="en-SG" dirty="0"/>
              <a:t> since B, we found we needed much more data.</a:t>
            </a:r>
          </a:p>
          <a:p>
            <a:r>
              <a:rPr lang="en-SG" dirty="0"/>
              <a:t>Alternatively, can we brainstorm on how to do #A2 and #B2? Can we integrate into the deployment? Users click TICK / </a:t>
            </a:r>
            <a:r>
              <a:rPr lang="en-SG"/>
              <a:t>CROSS directly?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63163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https://huggingface.co/cristian-popa/bart-tl-ng</a:t>
            </a:r>
          </a:p>
          <a:p>
            <a:r>
              <a:rPr lang="en-SG" dirty="0"/>
              <a:t>https://aclanthology.org/2021.eacl-main.121.pdf</a:t>
            </a:r>
          </a:p>
        </p:txBody>
      </p:sp>
    </p:spTree>
    <p:extLst>
      <p:ext uri="{BB962C8B-B14F-4D97-AF65-F5344CB8AC3E}">
        <p14:creationId xmlns:p14="http://schemas.microsoft.com/office/powerpoint/2010/main" val="4252071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Review/ Summary Slide</a:t>
            </a:r>
          </a:p>
        </p:txBody>
      </p:sp>
    </p:spTree>
    <p:extLst>
      <p:ext uri="{BB962C8B-B14F-4D97-AF65-F5344CB8AC3E}">
        <p14:creationId xmlns:p14="http://schemas.microsoft.com/office/powerpoint/2010/main" val="531279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831975"/>
            <a:ext cx="8799513" cy="4949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302014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5476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3746" y="1347683"/>
            <a:ext cx="7861604" cy="1597741"/>
          </a:xfrm>
        </p:spPr>
        <p:txBody>
          <a:bodyPr anchor="t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3746" y="3138382"/>
            <a:ext cx="7861604" cy="804968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898" indent="0" algn="ctr">
              <a:buNone/>
              <a:defRPr sz="1500"/>
            </a:lvl2pPr>
            <a:lvl3pPr marL="685796" indent="0" algn="ctr">
              <a:buNone/>
              <a:defRPr sz="1350"/>
            </a:lvl3pPr>
            <a:lvl4pPr marL="1028694" indent="0" algn="ctr">
              <a:buNone/>
              <a:defRPr sz="1200"/>
            </a:lvl4pPr>
            <a:lvl5pPr marL="1371592" indent="0" algn="ctr">
              <a:buNone/>
              <a:defRPr sz="1200"/>
            </a:lvl5pPr>
            <a:lvl6pPr marL="1714490" indent="0" algn="ctr">
              <a:buNone/>
              <a:defRPr sz="1200"/>
            </a:lvl6pPr>
            <a:lvl7pPr marL="2057388" indent="0" algn="ctr">
              <a:buNone/>
              <a:defRPr sz="1200"/>
            </a:lvl7pPr>
            <a:lvl8pPr marL="2400286" indent="0" algn="ctr">
              <a:buNone/>
              <a:defRPr sz="1200"/>
            </a:lvl8pPr>
            <a:lvl9pPr marL="2743185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Box 20"/>
          <p:cNvSpPr txBox="1">
            <a:spLocks noChangeArrowheads="1"/>
          </p:cNvSpPr>
          <p:nvPr userDrawn="1"/>
        </p:nvSpPr>
        <p:spPr bwMode="auto">
          <a:xfrm>
            <a:off x="574616" y="4820594"/>
            <a:ext cx="2175596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52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Copyright National University of Singapore. All Rights Reserved.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1391383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46" y="234151"/>
            <a:ext cx="1330200" cy="60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88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56982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23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85832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9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8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8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2818482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93408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81649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8" indent="0">
              <a:buNone/>
              <a:defRPr sz="1500" b="1"/>
            </a:lvl2pPr>
            <a:lvl3pPr marL="685796" indent="0">
              <a:buNone/>
              <a:defRPr sz="1350" b="1"/>
            </a:lvl3pPr>
            <a:lvl4pPr marL="1028694" indent="0">
              <a:buNone/>
              <a:defRPr sz="1200" b="1"/>
            </a:lvl4pPr>
            <a:lvl5pPr marL="1371592" indent="0">
              <a:buNone/>
              <a:defRPr sz="1200" b="1"/>
            </a:lvl5pPr>
            <a:lvl6pPr marL="1714490" indent="0">
              <a:buNone/>
              <a:defRPr sz="1200" b="1"/>
            </a:lvl6pPr>
            <a:lvl7pPr marL="2057388" indent="0">
              <a:buNone/>
              <a:defRPr sz="1200" b="1"/>
            </a:lvl7pPr>
            <a:lvl8pPr marL="2400286" indent="0">
              <a:buNone/>
              <a:defRPr sz="1200" b="1"/>
            </a:lvl8pPr>
            <a:lvl9pPr marL="274318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8" indent="0">
              <a:buNone/>
              <a:defRPr sz="1500" b="1"/>
            </a:lvl2pPr>
            <a:lvl3pPr marL="685796" indent="0">
              <a:buNone/>
              <a:defRPr sz="1350" b="1"/>
            </a:lvl3pPr>
            <a:lvl4pPr marL="1028694" indent="0">
              <a:buNone/>
              <a:defRPr sz="1200" b="1"/>
            </a:lvl4pPr>
            <a:lvl5pPr marL="1371592" indent="0">
              <a:buNone/>
              <a:defRPr sz="1200" b="1"/>
            </a:lvl5pPr>
            <a:lvl6pPr marL="1714490" indent="0">
              <a:buNone/>
              <a:defRPr sz="1200" b="1"/>
            </a:lvl6pPr>
            <a:lvl7pPr marL="2057388" indent="0">
              <a:buNone/>
              <a:defRPr sz="1200" b="1"/>
            </a:lvl7pPr>
            <a:lvl8pPr marL="2400286" indent="0">
              <a:buNone/>
              <a:defRPr sz="1200" b="1"/>
            </a:lvl8pPr>
            <a:lvl9pPr marL="274318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28699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432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29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8" indent="0">
              <a:buNone/>
              <a:defRPr sz="1050"/>
            </a:lvl2pPr>
            <a:lvl3pPr marL="685796" indent="0">
              <a:buNone/>
              <a:defRPr sz="900"/>
            </a:lvl3pPr>
            <a:lvl4pPr marL="1028694" indent="0">
              <a:buNone/>
              <a:defRPr sz="750"/>
            </a:lvl4pPr>
            <a:lvl5pPr marL="1371592" indent="0">
              <a:buNone/>
              <a:defRPr sz="750"/>
            </a:lvl5pPr>
            <a:lvl6pPr marL="1714490" indent="0">
              <a:buNone/>
              <a:defRPr sz="750"/>
            </a:lvl6pPr>
            <a:lvl7pPr marL="2057388" indent="0">
              <a:buNone/>
              <a:defRPr sz="750"/>
            </a:lvl7pPr>
            <a:lvl8pPr marL="2400286" indent="0">
              <a:buNone/>
              <a:defRPr sz="750"/>
            </a:lvl8pPr>
            <a:lvl9pPr marL="274318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883445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7996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98" indent="0">
              <a:buNone/>
              <a:defRPr sz="2100"/>
            </a:lvl2pPr>
            <a:lvl3pPr marL="685796" indent="0">
              <a:buNone/>
              <a:defRPr sz="1800"/>
            </a:lvl3pPr>
            <a:lvl4pPr marL="1028694" indent="0">
              <a:buNone/>
              <a:defRPr sz="1500"/>
            </a:lvl4pPr>
            <a:lvl5pPr marL="1371592" indent="0">
              <a:buNone/>
              <a:defRPr sz="1500"/>
            </a:lvl5pPr>
            <a:lvl6pPr marL="1714490" indent="0">
              <a:buNone/>
              <a:defRPr sz="1500"/>
            </a:lvl6pPr>
            <a:lvl7pPr marL="2057388" indent="0">
              <a:buNone/>
              <a:defRPr sz="1500"/>
            </a:lvl7pPr>
            <a:lvl8pPr marL="2400286" indent="0">
              <a:buNone/>
              <a:defRPr sz="1500"/>
            </a:lvl8pPr>
            <a:lvl9pPr marL="2743185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8" indent="0">
              <a:buNone/>
              <a:defRPr sz="1050"/>
            </a:lvl2pPr>
            <a:lvl3pPr marL="685796" indent="0">
              <a:buNone/>
              <a:defRPr sz="900"/>
            </a:lvl3pPr>
            <a:lvl4pPr marL="1028694" indent="0">
              <a:buNone/>
              <a:defRPr sz="750"/>
            </a:lvl4pPr>
            <a:lvl5pPr marL="1371592" indent="0">
              <a:buNone/>
              <a:defRPr sz="750"/>
            </a:lvl5pPr>
            <a:lvl6pPr marL="1714490" indent="0">
              <a:buNone/>
              <a:defRPr sz="750"/>
            </a:lvl6pPr>
            <a:lvl7pPr marL="2057388" indent="0">
              <a:buNone/>
              <a:defRPr sz="750"/>
            </a:lvl7pPr>
            <a:lvl8pPr marL="2400286" indent="0">
              <a:buNone/>
              <a:defRPr sz="750"/>
            </a:lvl8pPr>
            <a:lvl9pPr marL="274318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883445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84405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1" y="4767264"/>
            <a:ext cx="7429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Box 20"/>
          <p:cNvSpPr txBox="1">
            <a:spLocks noChangeArrowheads="1"/>
          </p:cNvSpPr>
          <p:nvPr userDrawn="1"/>
        </p:nvSpPr>
        <p:spPr bwMode="auto">
          <a:xfrm>
            <a:off x="550021" y="4820594"/>
            <a:ext cx="2175596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defRPr/>
            </a:pPr>
            <a:r>
              <a:rPr lang="en-US" altLang="en-US" sz="525" dirty="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rPr>
              <a:t>© Copyright National University of Singapore.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8263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79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1pPr>
    </p:titleStyle>
    <p:bodyStyle>
      <a:lvl1pPr marL="171449" indent="-171449" algn="l" defTabSz="68579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1pPr>
      <a:lvl2pPr marL="514347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2pPr>
      <a:lvl3pPr marL="857245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3pPr>
      <a:lvl4pPr marL="1200143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4pPr>
      <a:lvl5pPr marL="1543041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5pPr>
      <a:lvl6pPr marL="1885939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37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35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33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8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6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4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2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90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88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86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85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FraBle/python-sutime" TargetMode="External"/><Relationship Id="rId4" Type="http://schemas.openxmlformats.org/officeDocument/2006/relationships/hyperlink" Target="https://nlp.stanford.edu/software/sutime.s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zhongxiaoshi/syntim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THU-KEG/MAVEN-ER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3747" y="1347684"/>
            <a:ext cx="8006604" cy="1241822"/>
          </a:xfrm>
        </p:spPr>
        <p:txBody>
          <a:bodyPr anchor="t">
            <a:noAutofit/>
          </a:bodyPr>
          <a:lstStyle/>
          <a:p>
            <a:r>
              <a:rPr lang="en-US" sz="2400" b="1" dirty="0"/>
              <a:t>Extracting Causal Relations from </a:t>
            </a:r>
            <a:br>
              <a:rPr lang="en-US" sz="2400" b="1" dirty="0"/>
            </a:br>
            <a:r>
              <a:rPr lang="en-US" sz="2400" b="1" dirty="0"/>
              <a:t>Electronics &amp; Supply Chain News</a:t>
            </a:r>
            <a:endParaRPr lang="en-GB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2190" y="2865619"/>
            <a:ext cx="7291612" cy="1696953"/>
          </a:xfrm>
        </p:spPr>
        <p:txBody>
          <a:bodyPr>
            <a:normAutofit/>
          </a:bodyPr>
          <a:lstStyle/>
          <a:p>
            <a:r>
              <a:rPr lang="en-US" altLang="en-US" sz="1600" dirty="0"/>
              <a:t>Fiona Anting Tan</a:t>
            </a:r>
            <a:br>
              <a:rPr lang="en-US" altLang="en-US" sz="1600" dirty="0"/>
            </a:br>
            <a:r>
              <a:rPr lang="en-US" altLang="en-US" sz="1600" dirty="0"/>
              <a:t>Institute of Data Science</a:t>
            </a:r>
            <a:br>
              <a:rPr lang="en-US" altLang="en-US" sz="1600" dirty="0"/>
            </a:br>
            <a:r>
              <a:rPr lang="en-US" altLang="en-US" sz="1600" dirty="0"/>
              <a:t>National University of Singapore, Singapore</a:t>
            </a:r>
            <a:br>
              <a:rPr lang="en-US" altLang="en-US" sz="1600" dirty="0"/>
            </a:br>
            <a:r>
              <a:rPr lang="en-GB" sz="1600" dirty="0">
                <a:latin typeface="Batang" panose="020B0503020000020004" pitchFamily="18" charset="-127"/>
                <a:ea typeface="Batang" panose="020B0503020000020004" pitchFamily="18" charset="-127"/>
              </a:rPr>
              <a:t>tan.f@u.nus.edu</a:t>
            </a:r>
          </a:p>
          <a:p>
            <a:endParaRPr lang="en-GB" sz="1600" dirty="0">
              <a:latin typeface="Batang" panose="020B0503020000020004" pitchFamily="18" charset="-127"/>
              <a:ea typeface="Batang" panose="020B0503020000020004" pitchFamily="18" charset="-127"/>
            </a:endParaRPr>
          </a:p>
          <a:p>
            <a:r>
              <a:rPr lang="en-GB" sz="1600" dirty="0"/>
              <a:t>6</a:t>
            </a:r>
            <a:r>
              <a:rPr lang="en-GB" sz="1600" baseline="30000" dirty="0"/>
              <a:t>th</a:t>
            </a:r>
            <a:r>
              <a:rPr lang="en-GB" sz="1600" dirty="0"/>
              <a:t> Apr 2023</a:t>
            </a:r>
          </a:p>
        </p:txBody>
      </p:sp>
      <p:sp>
        <p:nvSpPr>
          <p:cNvPr id="4" name="Rectangle 3"/>
          <p:cNvSpPr/>
          <p:nvPr/>
        </p:nvSpPr>
        <p:spPr>
          <a:xfrm>
            <a:off x="751743" y="2921247"/>
            <a:ext cx="34290" cy="837467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BFCBAC8-4363-8747-A37D-7F9CB6B9F4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520"/>
          <a:stretch/>
        </p:blipFill>
        <p:spPr>
          <a:xfrm>
            <a:off x="932688" y="3028836"/>
            <a:ext cx="4351491" cy="12413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DF68B2-48BD-8D87-4D83-57424F32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Temporal Extraction – Lit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19FA-1883-B898-B666-85FD020B1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4812029" cy="1659617"/>
          </a:xfrm>
        </p:spPr>
        <p:txBody>
          <a:bodyPr>
            <a:normAutofit fontScale="92500" lnSpcReduction="10000"/>
          </a:bodyPr>
          <a:lstStyle/>
          <a:p>
            <a:r>
              <a:rPr lang="en-SG" dirty="0" err="1"/>
              <a:t>SUTime</a:t>
            </a:r>
            <a:r>
              <a:rPr lang="en-SG" dirty="0"/>
              <a:t> (Chang and Manning, 2012 &amp; 2013)</a:t>
            </a:r>
          </a:p>
          <a:p>
            <a:pPr lvl="1"/>
            <a:r>
              <a:rPr lang="en-US" dirty="0"/>
              <a:t>Library for recognizing and normalizing time expressions</a:t>
            </a:r>
          </a:p>
          <a:p>
            <a:pPr lvl="1"/>
            <a:r>
              <a:rPr lang="en-US" dirty="0"/>
              <a:t>Output: TIMEX3 for type and value</a:t>
            </a:r>
          </a:p>
          <a:p>
            <a:pPr lvl="1"/>
            <a:r>
              <a:rPr lang="en-US" dirty="0"/>
              <a:t>Data: TempEval-2</a:t>
            </a:r>
            <a:endParaRPr lang="en-SG" dirty="0"/>
          </a:p>
          <a:p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BD06F2-1A57-E473-F9BD-EDCDCDE89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639" y="1368916"/>
            <a:ext cx="2506404" cy="3662172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ABDEF987-7EFC-8417-281D-69F030267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0608" y="340043"/>
            <a:ext cx="170992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ui-monospace"/>
                <a:cs typeface="Arial" panose="020B0604020202020204" pitchFamily="34" charset="0"/>
              </a:rPr>
              <a:t>Input Text: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ui-monospace"/>
                <a:cs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ui-monospace"/>
                <a:cs typeface="Arial" panose="020B0604020202020204" pitchFamily="34" charset="0"/>
              </a:rPr>
              <a:t>“I need a desk for tomorrow from 2pm to 3pm”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B0278-34FE-22EC-ECAA-395FFE66C539}"/>
              </a:ext>
            </a:extLst>
          </p:cNvPr>
          <p:cNvSpPr txBox="1"/>
          <p:nvPr/>
        </p:nvSpPr>
        <p:spPr>
          <a:xfrm>
            <a:off x="50525" y="4524601"/>
            <a:ext cx="523365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/>
            <a:r>
              <a:rPr lang="en-SG" sz="1200" dirty="0">
                <a:hlinkClick r:id="rId4"/>
              </a:rPr>
              <a:t>https://nlp.stanford.edu/software/sutime.shtml</a:t>
            </a:r>
            <a:endParaRPr lang="en-SG" sz="1200" dirty="0"/>
          </a:p>
          <a:p>
            <a:pPr lvl="1"/>
            <a:r>
              <a:rPr lang="en-SG" sz="1200" dirty="0">
                <a:hlinkClick r:id="rId5"/>
              </a:rPr>
              <a:t>https://github.com/FraBle/python-sutime</a:t>
            </a:r>
            <a:endParaRPr lang="en-SG" sz="1200" dirty="0"/>
          </a:p>
          <a:p>
            <a:pPr lvl="1"/>
            <a:endParaRPr lang="en-SG" sz="1200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C942607-707C-BF38-B019-0382B4448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0680" y="1094095"/>
            <a:ext cx="170992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ui-monospace"/>
                <a:cs typeface="Arial" panose="020B0604020202020204" pitchFamily="34" charset="0"/>
              </a:rPr>
              <a:t>Output: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2FC55BF-529F-E4F5-5316-76F059ADB2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929"/>
          <a:stretch/>
        </p:blipFill>
        <p:spPr>
          <a:xfrm>
            <a:off x="932688" y="4297603"/>
            <a:ext cx="4277722" cy="22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26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F68B2-48BD-8D87-4D83-57424F32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Temporal Extraction – Lit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19FA-1883-B898-B666-85FD020B1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3395925" cy="1620869"/>
          </a:xfrm>
        </p:spPr>
        <p:txBody>
          <a:bodyPr>
            <a:normAutofit fontScale="85000" lnSpcReduction="10000"/>
          </a:bodyPr>
          <a:lstStyle/>
          <a:p>
            <a:r>
              <a:rPr lang="en-SG" dirty="0" err="1"/>
              <a:t>SynTime</a:t>
            </a:r>
            <a:r>
              <a:rPr lang="en-SG" dirty="0"/>
              <a:t> (Zhong et al., 2017)</a:t>
            </a:r>
          </a:p>
          <a:p>
            <a:pPr lvl="1"/>
            <a:r>
              <a:rPr lang="en-US" dirty="0"/>
              <a:t>Code for recognizing time expressions</a:t>
            </a:r>
          </a:p>
          <a:p>
            <a:pPr lvl="1"/>
            <a:r>
              <a:rPr lang="en-US" dirty="0"/>
              <a:t>Output: </a:t>
            </a:r>
            <a:r>
              <a:rPr lang="en-SG" dirty="0"/>
              <a:t>Time Token, Modifier, Numeral</a:t>
            </a:r>
          </a:p>
          <a:p>
            <a:pPr lvl="1"/>
            <a:r>
              <a:rPr lang="en-SG" dirty="0"/>
              <a:t>Data: Timebank, </a:t>
            </a:r>
            <a:r>
              <a:rPr lang="en-SG" dirty="0" err="1"/>
              <a:t>Gigaword</a:t>
            </a:r>
            <a:r>
              <a:rPr lang="en-SG" dirty="0"/>
              <a:t>, </a:t>
            </a:r>
            <a:r>
              <a:rPr lang="en-SG" dirty="0" err="1"/>
              <a:t>WikiWars</a:t>
            </a:r>
            <a:r>
              <a:rPr lang="en-SG" dirty="0"/>
              <a:t>, Tweets</a:t>
            </a:r>
          </a:p>
          <a:p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B0278-34FE-22EC-ECAA-395FFE66C539}"/>
              </a:ext>
            </a:extLst>
          </p:cNvPr>
          <p:cNvSpPr txBox="1"/>
          <p:nvPr/>
        </p:nvSpPr>
        <p:spPr>
          <a:xfrm>
            <a:off x="50525" y="4545343"/>
            <a:ext cx="5233654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/>
            <a:r>
              <a:rPr lang="en-SG" sz="1200" dirty="0">
                <a:hlinkClick r:id="rId2"/>
              </a:rPr>
              <a:t>https://github.com/zhongxiaoshi/syntime</a:t>
            </a:r>
            <a:endParaRPr lang="en-SG" sz="1200" dirty="0"/>
          </a:p>
          <a:p>
            <a:pPr lvl="1"/>
            <a:endParaRPr lang="en-SG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0C7041-3059-C40E-8EA1-4D315C606C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266"/>
          <a:stretch/>
        </p:blipFill>
        <p:spPr>
          <a:xfrm>
            <a:off x="468023" y="3100149"/>
            <a:ext cx="3395925" cy="12598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61401B-11D1-952E-CFD6-53B0E6013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79913" y="2485668"/>
            <a:ext cx="3303842" cy="12598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A4B3F3-2DDE-D974-EA01-153B996BCD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8714" y="1690925"/>
            <a:ext cx="5054389" cy="290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8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F68B2-48BD-8D87-4D83-57424F32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Temporal Extraction – Lit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19FA-1883-B898-B666-85FD020B1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5296661" cy="2672429"/>
          </a:xfrm>
        </p:spPr>
        <p:txBody>
          <a:bodyPr>
            <a:normAutofit/>
          </a:bodyPr>
          <a:lstStyle/>
          <a:p>
            <a:r>
              <a:rPr lang="en-SG" dirty="0"/>
              <a:t>MAVEN-ERE (Wang et al., 2022)</a:t>
            </a:r>
          </a:p>
          <a:p>
            <a:pPr lvl="1"/>
            <a:r>
              <a:rPr lang="en-US" dirty="0"/>
              <a:t>Unified large-scale dataset for events relation extraction with baseline codes, data sizes: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B0278-34FE-22EC-ECAA-395FFE66C539}"/>
              </a:ext>
            </a:extLst>
          </p:cNvPr>
          <p:cNvSpPr txBox="1"/>
          <p:nvPr/>
        </p:nvSpPr>
        <p:spPr>
          <a:xfrm>
            <a:off x="50525" y="4379976"/>
            <a:ext cx="2866411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/>
            <a:r>
              <a:rPr lang="en-SG" sz="1200" dirty="0">
                <a:hlinkClick r:id="rId2"/>
              </a:rPr>
              <a:t>https://github.com/THU-KEG/MAVEN-ERE</a:t>
            </a:r>
            <a:endParaRPr lang="en-SG" sz="1200" dirty="0"/>
          </a:p>
          <a:p>
            <a:pPr lvl="1"/>
            <a:endParaRPr lang="en-SG" sz="1200" dirty="0"/>
          </a:p>
          <a:p>
            <a:pPr lvl="1"/>
            <a:endParaRPr lang="en-SG" sz="1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121596A-85CB-62EA-F097-3D0A6F1FD6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47"/>
          <a:stretch/>
        </p:blipFill>
        <p:spPr bwMode="auto">
          <a:xfrm>
            <a:off x="6288024" y="948038"/>
            <a:ext cx="2336292" cy="197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E795432D-697E-F2C3-D10B-533DCCBDBD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1"/>
          <a:stretch/>
        </p:blipFill>
        <p:spPr bwMode="auto">
          <a:xfrm>
            <a:off x="3136392" y="2893969"/>
            <a:ext cx="5487924" cy="197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4541AA-5EA4-F3F5-8642-65B1171ACBF2}"/>
              </a:ext>
            </a:extLst>
          </p:cNvPr>
          <p:cNvSpPr txBox="1">
            <a:spLocks/>
          </p:cNvSpPr>
          <p:nvPr/>
        </p:nvSpPr>
        <p:spPr>
          <a:xfrm>
            <a:off x="583693" y="2328186"/>
            <a:ext cx="2644139" cy="18146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71449" indent="-171449" algn="l" defTabSz="68579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  <a:lvl2pPr marL="514347" indent="-171449" algn="l" defTabSz="68579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2pPr>
            <a:lvl3pPr marL="857245" indent="-171449" algn="l" defTabSz="68579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3pPr>
            <a:lvl4pPr marL="1200143" indent="-171449" algn="l" defTabSz="68579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4pPr>
            <a:lvl5pPr marL="1543041" indent="-171449" algn="l" defTabSz="68579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39" indent="-171449" algn="l" defTabSz="68579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37" indent="-171449" algn="l" defTabSz="68579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35" indent="-171449" algn="l" defTabSz="68579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33" indent="-171449" algn="l" defTabSz="68579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/>
              <a:t>103,193 coreference chains, </a:t>
            </a:r>
          </a:p>
          <a:p>
            <a:pPr lvl="2"/>
            <a:r>
              <a:rPr lang="en-US" dirty="0"/>
              <a:t>1,216,217 temporal relations, </a:t>
            </a:r>
          </a:p>
          <a:p>
            <a:pPr lvl="2"/>
            <a:r>
              <a:rPr lang="en-US" dirty="0"/>
              <a:t>15,841 subevent relations, </a:t>
            </a:r>
          </a:p>
          <a:p>
            <a:pPr lvl="2"/>
            <a:r>
              <a:rPr lang="en-US" dirty="0"/>
              <a:t>57,992 causal relations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2836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143BEE-E0B0-2F59-CCC0-F35B526A3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4741"/>
            <a:ext cx="9144000" cy="28540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D410B8-6A5E-BC0C-2307-1B24FFE47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A733A-6115-56A8-1BFB-0D785F8AE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4053839"/>
            <a:ext cx="7886700" cy="578883"/>
          </a:xfrm>
        </p:spPr>
        <p:txBody>
          <a:bodyPr/>
          <a:lstStyle/>
          <a:p>
            <a:pPr marL="0" indent="0">
              <a:buNone/>
            </a:pPr>
            <a:endParaRPr lang="en-S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1397A3-5119-6D84-9DCE-0A13CADC319A}"/>
              </a:ext>
            </a:extLst>
          </p:cNvPr>
          <p:cNvCxnSpPr>
            <a:cxnSpLocks/>
          </p:cNvCxnSpPr>
          <p:nvPr/>
        </p:nvCxnSpPr>
        <p:spPr>
          <a:xfrm flipH="1">
            <a:off x="2896108" y="3062224"/>
            <a:ext cx="315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AB71B0-6072-0E91-B803-65F7AF23EE1D}"/>
              </a:ext>
            </a:extLst>
          </p:cNvPr>
          <p:cNvCxnSpPr>
            <a:cxnSpLocks/>
          </p:cNvCxnSpPr>
          <p:nvPr/>
        </p:nvCxnSpPr>
        <p:spPr>
          <a:xfrm flipH="1">
            <a:off x="2890520" y="2775712"/>
            <a:ext cx="315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140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F99F0-F92B-37EA-2AB7-32C58185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B131-ACE8-283B-EA9A-E08065EE9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7886700" cy="335518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lphaUcPeriod"/>
            </a:pPr>
            <a:r>
              <a:rPr lang="en-SG" dirty="0"/>
              <a:t>For Extraction</a:t>
            </a:r>
          </a:p>
          <a:p>
            <a:pPr marL="685798" lvl="1" indent="-342900">
              <a:buFont typeface="+mj-lt"/>
              <a:buAutoNum type="arabicParenR"/>
            </a:pPr>
            <a:r>
              <a:rPr lang="en-SG" dirty="0">
                <a:highlight>
                  <a:srgbClr val="FFFF00"/>
                </a:highlight>
              </a:rPr>
              <a:t>Annotate 10 articles (from one topic) with Cause-Effect spans</a:t>
            </a:r>
          </a:p>
          <a:p>
            <a:pPr marL="685798" lvl="1" indent="-342900">
              <a:buFont typeface="+mj-lt"/>
              <a:buAutoNum type="arabicParenR"/>
            </a:pPr>
            <a:r>
              <a:rPr lang="en-SG" dirty="0"/>
              <a:t>Evaluate 100 extracted causal relations’ sanity (Labels: Pass/Fail)</a:t>
            </a:r>
          </a:p>
          <a:p>
            <a:pPr marL="457200" indent="-457200">
              <a:buFont typeface="+mj-lt"/>
              <a:buAutoNum type="alphaUcPeriod"/>
            </a:pPr>
            <a:r>
              <a:rPr lang="en-SG" dirty="0"/>
              <a:t>For Clustering</a:t>
            </a:r>
          </a:p>
          <a:p>
            <a:pPr marL="685798" lvl="1" indent="-342900">
              <a:buFont typeface="+mj-lt"/>
              <a:buAutoNum type="arabicParenR"/>
            </a:pPr>
            <a:r>
              <a:rPr lang="en-SG" dirty="0">
                <a:highlight>
                  <a:srgbClr val="FFFF00"/>
                </a:highlight>
              </a:rPr>
              <a:t>From the 10 articles, identify clustering of spans. Compare the ideal human-annotated graph </a:t>
            </a:r>
            <a:r>
              <a:rPr lang="en-SG" i="1" dirty="0">
                <a:highlight>
                  <a:srgbClr val="FFFF00"/>
                </a:highlight>
              </a:rPr>
              <a:t>vs. </a:t>
            </a:r>
            <a:r>
              <a:rPr lang="en-SG" dirty="0">
                <a:highlight>
                  <a:srgbClr val="FFFF00"/>
                </a:highlight>
              </a:rPr>
              <a:t>automatically extracted one.</a:t>
            </a:r>
          </a:p>
          <a:p>
            <a:pPr marL="685798" lvl="1" indent="-342900">
              <a:buFont typeface="+mj-lt"/>
              <a:buAutoNum type="arabicParenR"/>
            </a:pPr>
            <a:r>
              <a:rPr lang="en-SG" dirty="0"/>
              <a:t>Evaluate 100 nodes’ clustered spans’ sanity (Labels: Pass/Fail)</a:t>
            </a:r>
          </a:p>
          <a:p>
            <a:pPr marL="457200" indent="-457200">
              <a:buFont typeface="+mj-lt"/>
              <a:buAutoNum type="alphaUcPeriod"/>
            </a:pPr>
            <a:r>
              <a:rPr lang="en-SG" dirty="0"/>
              <a:t>Use-Case Dependent</a:t>
            </a:r>
          </a:p>
          <a:p>
            <a:pPr marL="685798" lvl="1" indent="-342900">
              <a:buFont typeface="+mj-lt"/>
              <a:buAutoNum type="arabicParenR"/>
            </a:pPr>
            <a:r>
              <a:rPr lang="en-SG" dirty="0"/>
              <a:t>New article report: Extract events, identify possible effects (+Links to old articles)</a:t>
            </a:r>
          </a:p>
          <a:p>
            <a:pPr marL="685798" lvl="1" indent="-342900">
              <a:buFont typeface="+mj-lt"/>
              <a:buAutoNum type="arabicParenR"/>
            </a:pPr>
            <a:r>
              <a:rPr lang="en-SG" dirty="0"/>
              <a:t>End-of-month report: Summarize new/top cause-effects</a:t>
            </a:r>
          </a:p>
          <a:p>
            <a:pPr lvl="1"/>
            <a:r>
              <a:rPr lang="en-SG" dirty="0"/>
              <a:t>Evaluate usefulness of each report</a:t>
            </a:r>
          </a:p>
          <a:p>
            <a:pPr marL="342898" lvl="1" indent="0">
              <a:buNone/>
            </a:pPr>
            <a:endParaRPr lang="en-SG" dirty="0"/>
          </a:p>
          <a:p>
            <a:pPr lvl="2"/>
            <a:endParaRPr lang="en-SG" dirty="0"/>
          </a:p>
          <a:p>
            <a:pPr marL="457200" indent="-457200">
              <a:buFont typeface="+mj-lt"/>
              <a:buAutoNum type="alphaU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7985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869EA3C-2EEC-8D42-1A8A-D6CB59AF2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051" y="2640248"/>
            <a:ext cx="4370832" cy="18595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4AEB01-A12A-C49A-F2B6-593764B3CF3D}"/>
              </a:ext>
            </a:extLst>
          </p:cNvPr>
          <p:cNvSpPr txBox="1"/>
          <p:nvPr/>
        </p:nvSpPr>
        <p:spPr>
          <a:xfrm>
            <a:off x="1549730" y="3102766"/>
            <a:ext cx="10966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/>
              <a:t>the risk of fire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49404-E6F6-9275-A91C-83E00995D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Node 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3182D-7B9D-192C-8434-E8F740358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8"/>
            <a:ext cx="7886700" cy="1202531"/>
          </a:xfrm>
        </p:spPr>
        <p:txBody>
          <a:bodyPr>
            <a:normAutofit fontScale="85000" lnSpcReduction="20000"/>
          </a:bodyPr>
          <a:lstStyle/>
          <a:p>
            <a:r>
              <a:rPr lang="en-SG" dirty="0"/>
              <a:t>Pre-filtering: Topic label generation (</a:t>
            </a:r>
            <a:r>
              <a:rPr lang="en-SG" dirty="0" err="1"/>
              <a:t>E.g.BART</a:t>
            </a:r>
            <a:r>
              <a:rPr lang="en-SG" dirty="0"/>
              <a:t>-TL (Popa and </a:t>
            </a:r>
            <a:r>
              <a:rPr lang="en-SG" dirty="0" err="1"/>
              <a:t>Rebedea</a:t>
            </a:r>
            <a:r>
              <a:rPr lang="en-SG" dirty="0"/>
              <a:t>, 2021) </a:t>
            </a:r>
          </a:p>
          <a:p>
            <a:r>
              <a:rPr lang="en-SG" dirty="0"/>
              <a:t>Post-filtering: If the node contains only one span, we could reflect the span directly (i.e. no topic generation needed) </a:t>
            </a:r>
          </a:p>
          <a:p>
            <a:pPr lvl="1"/>
            <a:r>
              <a:rPr lang="en-SG" dirty="0"/>
              <a:t>E.g. Qn. “Why did companies recall their vehicles?”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8AFAC3-3447-E2E7-CF25-07F7EFDF6A81}"/>
              </a:ext>
            </a:extLst>
          </p:cNvPr>
          <p:cNvSpPr txBox="1"/>
          <p:nvPr/>
        </p:nvSpPr>
        <p:spPr>
          <a:xfrm>
            <a:off x="2305898" y="3972573"/>
            <a:ext cx="126155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/>
              <a:t>air bag non-deployment concerns in 2018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F18997-E44D-7711-7F3A-7689B96A3E2F}"/>
              </a:ext>
            </a:extLst>
          </p:cNvPr>
          <p:cNvSpPr txBox="1"/>
          <p:nvPr/>
        </p:nvSpPr>
        <p:spPr>
          <a:xfrm>
            <a:off x="3873108" y="4424940"/>
            <a:ext cx="152821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/>
              <a:t>the vehicles could catch fire while parked and turned off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198CE3-14A5-AF16-729E-62BC25CD413B}"/>
              </a:ext>
            </a:extLst>
          </p:cNvPr>
          <p:cNvSpPr txBox="1"/>
          <p:nvPr/>
        </p:nvSpPr>
        <p:spPr>
          <a:xfrm>
            <a:off x="5640472" y="3771165"/>
            <a:ext cx="130097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/>
              <a:t>not meeting federal tail pipe emission standards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486B23-C478-A5E4-05EC-9E83379FADCE}"/>
              </a:ext>
            </a:extLst>
          </p:cNvPr>
          <p:cNvSpPr txBox="1"/>
          <p:nvPr/>
        </p:nvSpPr>
        <p:spPr>
          <a:xfrm>
            <a:off x="6231826" y="3211807"/>
            <a:ext cx="130097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/>
              <a:t>to replace a wheel hub bolt</a:t>
            </a:r>
          </a:p>
        </p:txBody>
      </p:sp>
    </p:spTree>
    <p:extLst>
      <p:ext uri="{BB962C8B-B14F-4D97-AF65-F5344CB8AC3E}">
        <p14:creationId xmlns:p14="http://schemas.microsoft.com/office/powerpoint/2010/main" val="150448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9DDED-FECB-3C20-ABDD-4D7D857BC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F6275-E446-D8AF-ED00-2C9BD08A7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SG" dirty="0"/>
              <a:t>Causal relations curation rules: </a:t>
            </a:r>
            <a:br>
              <a:rPr lang="en-SG" dirty="0"/>
            </a:br>
            <a:r>
              <a:rPr lang="en-SG" dirty="0"/>
              <a:t>All, add levels to the CE extracted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SG" dirty="0"/>
              <a:t>Prototype data size: </a:t>
            </a:r>
            <a:br>
              <a:rPr lang="en-SG" dirty="0"/>
            </a:br>
            <a:r>
              <a:rPr lang="en-SG" dirty="0"/>
              <a:t>Full dataset, or split by quarters</a:t>
            </a:r>
          </a:p>
          <a:p>
            <a:r>
              <a:rPr lang="en-SG" dirty="0"/>
              <a:t>Evaluation strategy: In Progress</a:t>
            </a:r>
          </a:p>
          <a:p>
            <a:r>
              <a:rPr lang="en-SG" dirty="0"/>
              <a:t>Product identification</a:t>
            </a:r>
          </a:p>
          <a:p>
            <a:r>
              <a:rPr lang="en-SG" dirty="0"/>
              <a:t>Temporal &amp; sentiment aspect : In Progress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Importance of other relation types</a:t>
            </a:r>
          </a:p>
          <a:p>
            <a:r>
              <a:rPr lang="en-SG" dirty="0"/>
              <a:t>Cross-sentence relations</a:t>
            </a:r>
          </a:p>
        </p:txBody>
      </p:sp>
      <p:pic>
        <p:nvPicPr>
          <p:cNvPr id="4" name="図 5">
            <a:extLst>
              <a:ext uri="{FF2B5EF4-FFF2-40B4-BE49-F238E27FC236}">
                <a16:creationId xmlns:a16="http://schemas.microsoft.com/office/drawing/2014/main" id="{4D82A187-C312-E983-DD0B-FE4CCEDCC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109" y="2082483"/>
            <a:ext cx="3758768" cy="12131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5E0FCD-0389-1CE6-9799-993A8070F300}"/>
              </a:ext>
            </a:extLst>
          </p:cNvPr>
          <p:cNvSpPr txBox="1"/>
          <p:nvPr/>
        </p:nvSpPr>
        <p:spPr>
          <a:xfrm>
            <a:off x="5215947" y="3295652"/>
            <a:ext cx="2672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Panasonic Industry </a:t>
            </a:r>
          </a:p>
        </p:txBody>
      </p:sp>
    </p:spTree>
    <p:extLst>
      <p:ext uri="{BB962C8B-B14F-4D97-AF65-F5344CB8AC3E}">
        <p14:creationId xmlns:p14="http://schemas.microsoft.com/office/powerpoint/2010/main" val="99513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 sz="24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655" y="273845"/>
            <a:ext cx="5769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GB" sz="21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802DB-E480-4319-8E9E-CCC64A41EA2B}"/>
              </a:ext>
            </a:extLst>
          </p:cNvPr>
          <p:cNvSpPr txBox="1"/>
          <p:nvPr/>
        </p:nvSpPr>
        <p:spPr>
          <a:xfrm>
            <a:off x="51655" y="142264"/>
            <a:ext cx="6040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  <a:endParaRPr lang="en-S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CB7D74-EACF-4F26-B0F7-CB1D20988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7886700" cy="3263504"/>
          </a:xfrm>
        </p:spPr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42729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19738</TotalTime>
  <Words>568</Words>
  <Application>Microsoft Office PowerPoint</Application>
  <PresentationFormat>On-screen Show (16:9)</PresentationFormat>
  <Paragraphs>67</Paragraphs>
  <Slides>9</Slides>
  <Notes>6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Batang</vt:lpstr>
      <vt:lpstr>Arial</vt:lpstr>
      <vt:lpstr>Calibri</vt:lpstr>
      <vt:lpstr>Wingdings</vt:lpstr>
      <vt:lpstr>Office Theme</vt:lpstr>
      <vt:lpstr>Extracting Causal Relations from  Electronics &amp; Supply Chain News</vt:lpstr>
      <vt:lpstr>Temporal Extraction – Lit Review</vt:lpstr>
      <vt:lpstr>Temporal Extraction – Lit Review</vt:lpstr>
      <vt:lpstr>Temporal Extraction – Lit Review</vt:lpstr>
      <vt:lpstr>Timeline</vt:lpstr>
      <vt:lpstr>Evaluation</vt:lpstr>
      <vt:lpstr>Node readability</vt:lpstr>
      <vt:lpstr>Discussion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Fiona TAN</dc:creator>
  <cp:lastModifiedBy>Fiona Tan</cp:lastModifiedBy>
  <cp:revision>486</cp:revision>
  <cp:lastPrinted>2021-06-24T08:21:19Z</cp:lastPrinted>
  <dcterms:created xsi:type="dcterms:W3CDTF">2018-08-16T03:57:50Z</dcterms:created>
  <dcterms:modified xsi:type="dcterms:W3CDTF">2023-04-05T12:59:58Z</dcterms:modified>
</cp:coreProperties>
</file>