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413" r:id="rId3"/>
    <p:sldId id="418" r:id="rId4"/>
    <p:sldId id="400" r:id="rId5"/>
    <p:sldId id="420" r:id="rId6"/>
    <p:sldId id="419" r:id="rId7"/>
    <p:sldId id="388" r:id="rId8"/>
    <p:sldId id="281" r:id="rId9"/>
  </p:sldIdLst>
  <p:sldSz cx="9144000" cy="5143500" type="screen16x9"/>
  <p:notesSz cx="10234613" cy="14662150"/>
  <p:defaultTextStyle>
    <a:defPPr>
      <a:defRPr lang="en-US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5ACA5B-DAE1-4503-84A5-51D01CD7F70F}">
          <p14:sldIdLst>
            <p14:sldId id="256"/>
            <p14:sldId id="413"/>
            <p14:sldId id="418"/>
            <p14:sldId id="400"/>
            <p14:sldId id="420"/>
            <p14:sldId id="419"/>
            <p14:sldId id="388"/>
          </p14:sldIdLst>
        </p14:section>
        <p14:section name="template" id="{76135CD9-06F6-4FC3-90C8-7CE64098C711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ED7F0D"/>
    <a:srgbClr val="B1DDAF"/>
    <a:srgbClr val="FFF2CC"/>
    <a:srgbClr val="F5C2C2"/>
    <a:srgbClr val="FBE5D6"/>
    <a:srgbClr val="4472C4"/>
    <a:srgbClr val="006DB7"/>
    <a:srgbClr val="006DC9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3033" autoAdjust="0"/>
  </p:normalViewPr>
  <p:slideViewPr>
    <p:cSldViewPr snapToGrid="0" snapToObjects="1">
      <p:cViewPr varScale="1">
        <p:scale>
          <a:sx n="97" d="100"/>
          <a:sy n="97" d="100"/>
        </p:scale>
        <p:origin x="107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6B042C-875E-4FE1-860A-13516284C6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5" y="5"/>
            <a:ext cx="4434619" cy="734584"/>
          </a:xfrm>
          <a:prstGeom prst="rect">
            <a:avLst/>
          </a:prstGeom>
        </p:spPr>
        <p:txBody>
          <a:bodyPr vert="horz" lIns="130144" tIns="65074" rIns="130144" bIns="65074" rtlCol="0"/>
          <a:lstStyle>
            <a:lvl1pPr algn="l">
              <a:defRPr sz="20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9F62F-F458-4CEA-B5C0-8CE56EDDED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12" y="5"/>
            <a:ext cx="4434615" cy="734584"/>
          </a:xfrm>
          <a:prstGeom prst="rect">
            <a:avLst/>
          </a:prstGeom>
        </p:spPr>
        <p:txBody>
          <a:bodyPr vert="horz" lIns="130144" tIns="65074" rIns="130144" bIns="65074" rtlCol="0"/>
          <a:lstStyle>
            <a:lvl1pPr algn="r">
              <a:defRPr sz="2000"/>
            </a:lvl1pPr>
          </a:lstStyle>
          <a:p>
            <a:fld id="{E238A188-91A2-4E01-9E96-2F1FEC9A01E6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4453C-25FB-449C-B5A1-21A94DE332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5" y="13927569"/>
            <a:ext cx="4434619" cy="734584"/>
          </a:xfrm>
          <a:prstGeom prst="rect">
            <a:avLst/>
          </a:prstGeom>
        </p:spPr>
        <p:txBody>
          <a:bodyPr vert="horz" lIns="130144" tIns="65074" rIns="130144" bIns="65074" rtlCol="0" anchor="b"/>
          <a:lstStyle>
            <a:lvl1pPr algn="l">
              <a:defRPr sz="20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985B2-F601-421F-A633-2D022E1E37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12" y="13927569"/>
            <a:ext cx="4434615" cy="734584"/>
          </a:xfrm>
          <a:prstGeom prst="rect">
            <a:avLst/>
          </a:prstGeom>
        </p:spPr>
        <p:txBody>
          <a:bodyPr vert="horz" lIns="130144" tIns="65074" rIns="130144" bIns="65074" rtlCol="0" anchor="b"/>
          <a:lstStyle>
            <a:lvl1pPr algn="r">
              <a:defRPr sz="2000"/>
            </a:lvl1pPr>
          </a:lstStyle>
          <a:p>
            <a:fld id="{782C6BD7-FA3C-4F30-9EFF-4ACF7C15B0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6057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434999" cy="735654"/>
          </a:xfrm>
          <a:prstGeom prst="rect">
            <a:avLst/>
          </a:prstGeom>
        </p:spPr>
        <p:txBody>
          <a:bodyPr vert="horz" lIns="141015" tIns="70506" rIns="141015" bIns="70506" rtlCol="0"/>
          <a:lstStyle>
            <a:lvl1pPr algn="l">
              <a:defRPr sz="20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2"/>
            <a:ext cx="4434999" cy="735654"/>
          </a:xfrm>
          <a:prstGeom prst="rect">
            <a:avLst/>
          </a:prstGeom>
        </p:spPr>
        <p:txBody>
          <a:bodyPr vert="horz" lIns="141015" tIns="70506" rIns="141015" bIns="70506" rtlCol="0"/>
          <a:lstStyle>
            <a:lvl1pPr algn="r">
              <a:defRPr sz="2000"/>
            </a:lvl1pPr>
          </a:lstStyle>
          <a:p>
            <a:fld id="{44337A42-5D34-4F72-8CA3-09580D9F2949}" type="datetimeFigureOut">
              <a:rPr lang="en-SG" smtClean="0"/>
              <a:t>21/4/2023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831975"/>
            <a:ext cx="8799513" cy="494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015" tIns="70506" rIns="141015" bIns="70506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7" y="7056163"/>
            <a:ext cx="8187687" cy="5773222"/>
          </a:xfrm>
          <a:prstGeom prst="rect">
            <a:avLst/>
          </a:prstGeom>
        </p:spPr>
        <p:txBody>
          <a:bodyPr vert="horz" lIns="141015" tIns="70506" rIns="141015" bIns="7050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926503"/>
            <a:ext cx="4434999" cy="735653"/>
          </a:xfrm>
          <a:prstGeom prst="rect">
            <a:avLst/>
          </a:prstGeom>
        </p:spPr>
        <p:txBody>
          <a:bodyPr vert="horz" lIns="141015" tIns="70506" rIns="141015" bIns="70506" rtlCol="0" anchor="b"/>
          <a:lstStyle>
            <a:lvl1pPr algn="l">
              <a:defRPr sz="20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13926503"/>
            <a:ext cx="4434999" cy="735653"/>
          </a:xfrm>
          <a:prstGeom prst="rect">
            <a:avLst/>
          </a:prstGeom>
        </p:spPr>
        <p:txBody>
          <a:bodyPr vert="horz" lIns="141015" tIns="70506" rIns="141015" bIns="70506" rtlCol="0" anchor="b"/>
          <a:lstStyle>
            <a:lvl1pPr algn="r">
              <a:defRPr sz="2000"/>
            </a:lvl1pPr>
          </a:lstStyle>
          <a:p>
            <a:fld id="{BB238EFF-FC20-425D-BDF4-B4336E5AC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626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831975"/>
            <a:ext cx="8799513" cy="494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To extract the hidden pattern in data to understand the interrelation between factors—in future to establish causality</a:t>
            </a:r>
          </a:p>
        </p:txBody>
      </p:sp>
    </p:spTree>
    <p:extLst>
      <p:ext uri="{BB962C8B-B14F-4D97-AF65-F5344CB8AC3E}">
        <p14:creationId xmlns:p14="http://schemas.microsoft.com/office/powerpoint/2010/main" val="370247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5330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"D:\66 CausalMap\</a:t>
            </a:r>
            <a:r>
              <a:rPr lang="en-SG" dirty="0" err="1"/>
              <a:t>Panasonic_Electronic_KG</a:t>
            </a:r>
            <a:r>
              <a:rPr lang="en-SG" dirty="0"/>
              <a:t>\Panasonic_Timeline.xlsx"</a:t>
            </a:r>
          </a:p>
        </p:txBody>
      </p:sp>
    </p:spTree>
    <p:extLst>
      <p:ext uri="{BB962C8B-B14F-4D97-AF65-F5344CB8AC3E}">
        <p14:creationId xmlns:p14="http://schemas.microsoft.com/office/powerpoint/2010/main" val="342724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411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Review/ Summary Slide</a:t>
            </a:r>
          </a:p>
        </p:txBody>
      </p:sp>
    </p:spTree>
    <p:extLst>
      <p:ext uri="{BB962C8B-B14F-4D97-AF65-F5344CB8AC3E}">
        <p14:creationId xmlns:p14="http://schemas.microsoft.com/office/powerpoint/2010/main" val="53127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831975"/>
            <a:ext cx="8799513" cy="494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02014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47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6" y="1347683"/>
            <a:ext cx="7861604" cy="1597741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74616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391383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234151"/>
            <a:ext cx="1330200" cy="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98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583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818482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340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164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8" indent="0">
              <a:buNone/>
              <a:defRPr sz="1500" b="1"/>
            </a:lvl2pPr>
            <a:lvl3pPr marL="685796" indent="0">
              <a:buNone/>
              <a:defRPr sz="1350" b="1"/>
            </a:lvl3pPr>
            <a:lvl4pPr marL="1028694" indent="0">
              <a:buNone/>
              <a:defRPr sz="1200" b="1"/>
            </a:lvl4pPr>
            <a:lvl5pPr marL="1371592" indent="0">
              <a:buNone/>
              <a:defRPr sz="1200" b="1"/>
            </a:lvl5pPr>
            <a:lvl6pPr marL="1714490" indent="0">
              <a:buNone/>
              <a:defRPr sz="1200" b="1"/>
            </a:lvl6pPr>
            <a:lvl7pPr marL="2057388" indent="0">
              <a:buNone/>
              <a:defRPr sz="1200" b="1"/>
            </a:lvl7pPr>
            <a:lvl8pPr marL="2400286" indent="0">
              <a:buNone/>
              <a:defRPr sz="1200" b="1"/>
            </a:lvl8pPr>
            <a:lvl9pPr marL="27431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8" indent="0">
              <a:buNone/>
              <a:defRPr sz="1500" b="1"/>
            </a:lvl2pPr>
            <a:lvl3pPr marL="685796" indent="0">
              <a:buNone/>
              <a:defRPr sz="1350" b="1"/>
            </a:lvl3pPr>
            <a:lvl4pPr marL="1028694" indent="0">
              <a:buNone/>
              <a:defRPr sz="1200" b="1"/>
            </a:lvl4pPr>
            <a:lvl5pPr marL="1371592" indent="0">
              <a:buNone/>
              <a:defRPr sz="1200" b="1"/>
            </a:lvl5pPr>
            <a:lvl6pPr marL="1714490" indent="0">
              <a:buNone/>
              <a:defRPr sz="1200" b="1"/>
            </a:lvl6pPr>
            <a:lvl7pPr marL="2057388" indent="0">
              <a:buNone/>
              <a:defRPr sz="1200" b="1"/>
            </a:lvl7pPr>
            <a:lvl8pPr marL="2400286" indent="0">
              <a:buNone/>
              <a:defRPr sz="1200" b="1"/>
            </a:lvl8pPr>
            <a:lvl9pPr marL="27431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869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3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2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8" indent="0">
              <a:buNone/>
              <a:defRPr sz="1050"/>
            </a:lvl2pPr>
            <a:lvl3pPr marL="685796" indent="0">
              <a:buNone/>
              <a:defRPr sz="900"/>
            </a:lvl3pPr>
            <a:lvl4pPr marL="1028694" indent="0">
              <a:buNone/>
              <a:defRPr sz="750"/>
            </a:lvl4pPr>
            <a:lvl5pPr marL="1371592" indent="0">
              <a:buNone/>
              <a:defRPr sz="750"/>
            </a:lvl5pPr>
            <a:lvl6pPr marL="1714490" indent="0">
              <a:buNone/>
              <a:defRPr sz="750"/>
            </a:lvl6pPr>
            <a:lvl7pPr marL="2057388" indent="0">
              <a:buNone/>
              <a:defRPr sz="750"/>
            </a:lvl7pPr>
            <a:lvl8pPr marL="2400286" indent="0">
              <a:buNone/>
              <a:defRPr sz="750"/>
            </a:lvl8pPr>
            <a:lvl9pPr marL="27431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9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8" indent="0">
              <a:buNone/>
              <a:defRPr sz="2100"/>
            </a:lvl2pPr>
            <a:lvl3pPr marL="685796" indent="0">
              <a:buNone/>
              <a:defRPr sz="1800"/>
            </a:lvl3pPr>
            <a:lvl4pPr marL="1028694" indent="0">
              <a:buNone/>
              <a:defRPr sz="1500"/>
            </a:lvl4pPr>
            <a:lvl5pPr marL="1371592" indent="0">
              <a:buNone/>
              <a:defRPr sz="1500"/>
            </a:lvl5pPr>
            <a:lvl6pPr marL="1714490" indent="0">
              <a:buNone/>
              <a:defRPr sz="1500"/>
            </a:lvl6pPr>
            <a:lvl7pPr marL="2057388" indent="0">
              <a:buNone/>
              <a:defRPr sz="1500"/>
            </a:lvl7pPr>
            <a:lvl8pPr marL="2400286" indent="0">
              <a:buNone/>
              <a:defRPr sz="1500"/>
            </a:lvl8pPr>
            <a:lvl9pPr marL="2743185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8" indent="0">
              <a:buNone/>
              <a:defRPr sz="1050"/>
            </a:lvl2pPr>
            <a:lvl3pPr marL="685796" indent="0">
              <a:buNone/>
              <a:defRPr sz="900"/>
            </a:lvl3pPr>
            <a:lvl4pPr marL="1028694" indent="0">
              <a:buNone/>
              <a:defRPr sz="750"/>
            </a:lvl4pPr>
            <a:lvl5pPr marL="1371592" indent="0">
              <a:buNone/>
              <a:defRPr sz="750"/>
            </a:lvl5pPr>
            <a:lvl6pPr marL="1714490" indent="0">
              <a:buNone/>
              <a:defRPr sz="750"/>
            </a:lvl6pPr>
            <a:lvl7pPr marL="2057388" indent="0">
              <a:buNone/>
              <a:defRPr sz="750"/>
            </a:lvl7pPr>
            <a:lvl8pPr marL="2400286" indent="0">
              <a:buNone/>
              <a:defRPr sz="750"/>
            </a:lvl8pPr>
            <a:lvl9pPr marL="27431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440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1" y="4767264"/>
            <a:ext cx="7429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0021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defRPr/>
            </a:pPr>
            <a:r>
              <a:rPr lang="en-US" altLang="en-US" sz="525" dirty="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2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49" indent="-171449" algn="l" defTabSz="6857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4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4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4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41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39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oftware/sutime.s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lp.stanford.edu/software/sutime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ytoscape.org/downloa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www.govtech.com/sponsored/creating-an-ai-implementation-strategy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7" y="1347684"/>
            <a:ext cx="8006604" cy="1241822"/>
          </a:xfrm>
        </p:spPr>
        <p:txBody>
          <a:bodyPr anchor="t">
            <a:noAutofit/>
          </a:bodyPr>
          <a:lstStyle/>
          <a:p>
            <a:r>
              <a:rPr lang="en-US" sz="2400" b="1" dirty="0"/>
              <a:t>Extracting Causal Relations from </a:t>
            </a:r>
            <a:br>
              <a:rPr lang="en-US" sz="2400" b="1" dirty="0"/>
            </a:br>
            <a:r>
              <a:rPr lang="en-US" sz="2400" b="1" dirty="0"/>
              <a:t>Electronics &amp; Supply Chain News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190" y="2865619"/>
            <a:ext cx="7291612" cy="1696953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Fiona Anting Tan</a:t>
            </a:r>
            <a:br>
              <a:rPr lang="en-US" altLang="en-US" sz="1600" dirty="0"/>
            </a:br>
            <a:r>
              <a:rPr lang="en-US" altLang="en-US" sz="1600" dirty="0"/>
              <a:t>Institute of Data Science</a:t>
            </a:r>
            <a:br>
              <a:rPr lang="en-US" altLang="en-US" sz="1600" dirty="0"/>
            </a:br>
            <a:r>
              <a:rPr lang="en-US" altLang="en-US" sz="1600" dirty="0"/>
              <a:t>National University of Singapore, Singapore</a:t>
            </a:r>
            <a:br>
              <a:rPr lang="en-US" altLang="en-US" sz="1600" dirty="0"/>
            </a:br>
            <a:r>
              <a:rPr lang="en-GB" sz="1600" dirty="0">
                <a:latin typeface="Batang" panose="020B0503020000020004" pitchFamily="18" charset="-127"/>
                <a:ea typeface="Batang" panose="020B0503020000020004" pitchFamily="18" charset="-127"/>
              </a:rPr>
              <a:t>tan.f@u.nus.edu</a:t>
            </a:r>
          </a:p>
          <a:p>
            <a:endParaRPr lang="en-GB" sz="1600" dirty="0">
              <a:latin typeface="Batang" panose="020B0503020000020004" pitchFamily="18" charset="-127"/>
              <a:ea typeface="Batang" panose="020B0503020000020004" pitchFamily="18" charset="-127"/>
            </a:endParaRPr>
          </a:p>
          <a:p>
            <a:r>
              <a:rPr lang="en-GB" sz="1600" dirty="0"/>
              <a:t>21</a:t>
            </a:r>
            <a:r>
              <a:rPr lang="en-GB" sz="1600" baseline="30000" dirty="0"/>
              <a:t>st</a:t>
            </a:r>
            <a:r>
              <a:rPr lang="en-GB" sz="1600" dirty="0"/>
              <a:t> Apr 2023</a:t>
            </a:r>
          </a:p>
        </p:txBody>
      </p:sp>
      <p:sp>
        <p:nvSpPr>
          <p:cNvPr id="4" name="Rectangle 3"/>
          <p:cNvSpPr/>
          <p:nvPr/>
        </p:nvSpPr>
        <p:spPr>
          <a:xfrm>
            <a:off x="751743" y="2921247"/>
            <a:ext cx="3429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68B2-48BD-8D87-4D83-57424F32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Temporal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19FA-1883-B898-B666-85FD020B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20"/>
            <a:ext cx="7966709" cy="407568"/>
          </a:xfrm>
        </p:spPr>
        <p:txBody>
          <a:bodyPr>
            <a:normAutofit/>
          </a:bodyPr>
          <a:lstStyle/>
          <a:p>
            <a:r>
              <a:rPr lang="en-SG" dirty="0" err="1"/>
              <a:t>SUTime</a:t>
            </a:r>
            <a:r>
              <a:rPr lang="en-SG" dirty="0"/>
              <a:t> (Chang and Manning, 2012 &amp; 2013)</a:t>
            </a:r>
          </a:p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B0278-34FE-22EC-ECAA-395FFE66C539}"/>
              </a:ext>
            </a:extLst>
          </p:cNvPr>
          <p:cNvSpPr txBox="1"/>
          <p:nvPr/>
        </p:nvSpPr>
        <p:spPr>
          <a:xfrm>
            <a:off x="0" y="4745278"/>
            <a:ext cx="523365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SG" sz="1200" dirty="0">
                <a:hlinkClick r:id="rId3"/>
              </a:rPr>
              <a:t>https://nlp.stanford.edu/software/sutime.shtml</a:t>
            </a:r>
            <a:endParaRPr lang="en-SG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BCFCD-A8C7-F6F7-F0DD-6740574B4701}"/>
              </a:ext>
            </a:extLst>
          </p:cNvPr>
          <p:cNvSpPr txBox="1"/>
          <p:nvPr/>
        </p:nvSpPr>
        <p:spPr>
          <a:xfrm>
            <a:off x="653569" y="2154425"/>
            <a:ext cx="390242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dirty="0"/>
              <a:t>Ford India rack ed up more than $ 2 b n in losses over </a:t>
            </a:r>
            <a:r>
              <a:rPr lang="en-SG" sz="1300" dirty="0">
                <a:highlight>
                  <a:srgbClr val="FFFF00"/>
                </a:highlight>
              </a:rPr>
              <a:t>the past decade </a:t>
            </a:r>
            <a:r>
              <a:rPr lang="en-SG" sz="1300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EDEFC-45F4-03F9-4C42-D65D0B77332F}"/>
              </a:ext>
            </a:extLst>
          </p:cNvPr>
          <p:cNvSpPr txBox="1"/>
          <p:nvPr/>
        </p:nvSpPr>
        <p:spPr>
          <a:xfrm>
            <a:off x="4946906" y="2151390"/>
            <a:ext cx="356844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dirty="0"/>
              <a:t>Ford is shutting its car factories in India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44BCD7-AFA6-A1DF-EE1C-32C9F8FB3142}"/>
              </a:ext>
            </a:extLst>
          </p:cNvPr>
          <p:cNvSpPr txBox="1"/>
          <p:nvPr/>
        </p:nvSpPr>
        <p:spPr>
          <a:xfrm>
            <a:off x="1964623" y="2358570"/>
            <a:ext cx="241439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b="1" dirty="0">
                <a:solidFill>
                  <a:schemeClr val="accent2"/>
                </a:solidFill>
              </a:rPr>
              <a:t>DATE: PREV_IMMEDIATE P10Y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5A566-C0F3-7DC8-FAC6-54963B16C790}"/>
              </a:ext>
            </a:extLst>
          </p:cNvPr>
          <p:cNvSpPr txBox="1"/>
          <p:nvPr/>
        </p:nvSpPr>
        <p:spPr>
          <a:xfrm>
            <a:off x="653569" y="2696447"/>
            <a:ext cx="391843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The company launched the Sc or </a:t>
            </a:r>
            <a:r>
              <a:rPr lang="en-US" sz="1300" dirty="0" err="1"/>
              <a:t>pio</a:t>
            </a:r>
            <a:r>
              <a:rPr lang="en-US" sz="1300" dirty="0"/>
              <a:t> - N on </a:t>
            </a:r>
            <a:r>
              <a:rPr lang="en-US" sz="1300" dirty="0">
                <a:highlight>
                  <a:srgbClr val="FFFF00"/>
                </a:highlight>
              </a:rPr>
              <a:t>June 27 </a:t>
            </a:r>
            <a:endParaRPr lang="en-SG" sz="13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C2D75C-50EC-CB6E-37E0-3A37376D2DCB}"/>
              </a:ext>
            </a:extLst>
          </p:cNvPr>
          <p:cNvSpPr txBox="1"/>
          <p:nvPr/>
        </p:nvSpPr>
        <p:spPr>
          <a:xfrm>
            <a:off x="4946905" y="2696447"/>
            <a:ext cx="36728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and this is expected to help it regain share in the SUV market and capital </a:t>
            </a:r>
            <a:r>
              <a:rPr lang="en-US" sz="1300" dirty="0" err="1"/>
              <a:t>ise</a:t>
            </a:r>
            <a:r>
              <a:rPr lang="en-US" sz="1300" dirty="0"/>
              <a:t> on the demand .</a:t>
            </a:r>
            <a:endParaRPr lang="en-SG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68F1D-0F74-4C20-87E2-F96165F8A96D}"/>
              </a:ext>
            </a:extLst>
          </p:cNvPr>
          <p:cNvSpPr txBox="1"/>
          <p:nvPr/>
        </p:nvSpPr>
        <p:spPr>
          <a:xfrm>
            <a:off x="3170868" y="2910024"/>
            <a:ext cx="271919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b="1" dirty="0">
                <a:solidFill>
                  <a:schemeClr val="accent2"/>
                </a:solidFill>
              </a:rPr>
              <a:t>DATE: XXXX-06-27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D3A893-05F9-22D7-2538-D9719622795F}"/>
              </a:ext>
            </a:extLst>
          </p:cNvPr>
          <p:cNvSpPr txBox="1"/>
          <p:nvPr/>
        </p:nvSpPr>
        <p:spPr>
          <a:xfrm>
            <a:off x="731521" y="1870064"/>
            <a:ext cx="40812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b="1" dirty="0"/>
              <a:t>CAUSE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6BB3D-5F89-AE08-5D4B-1E857BA8E3A2}"/>
              </a:ext>
            </a:extLst>
          </p:cNvPr>
          <p:cNvSpPr txBox="1"/>
          <p:nvPr/>
        </p:nvSpPr>
        <p:spPr>
          <a:xfrm>
            <a:off x="4812792" y="1870064"/>
            <a:ext cx="3806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b="1" dirty="0"/>
              <a:t>EFFECT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43796F-BB08-D697-AC46-48906E25C294}"/>
              </a:ext>
            </a:extLst>
          </p:cNvPr>
          <p:cNvCxnSpPr>
            <a:cxnSpLocks/>
          </p:cNvCxnSpPr>
          <p:nvPr/>
        </p:nvCxnSpPr>
        <p:spPr>
          <a:xfrm>
            <a:off x="621792" y="2153645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E841F0-E416-18B8-3E5E-793E9ABC1CC3}"/>
              </a:ext>
            </a:extLst>
          </p:cNvPr>
          <p:cNvCxnSpPr>
            <a:cxnSpLocks/>
          </p:cNvCxnSpPr>
          <p:nvPr/>
        </p:nvCxnSpPr>
        <p:spPr>
          <a:xfrm>
            <a:off x="621792" y="2675602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A7970D-E77E-3BE6-49A3-BE282F550A3B}"/>
              </a:ext>
            </a:extLst>
          </p:cNvPr>
          <p:cNvCxnSpPr>
            <a:cxnSpLocks/>
          </p:cNvCxnSpPr>
          <p:nvPr/>
        </p:nvCxnSpPr>
        <p:spPr>
          <a:xfrm>
            <a:off x="612648" y="1860132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17B4E71-0A88-A320-36CA-D729D3014518}"/>
              </a:ext>
            </a:extLst>
          </p:cNvPr>
          <p:cNvSpPr txBox="1"/>
          <p:nvPr/>
        </p:nvSpPr>
        <p:spPr>
          <a:xfrm>
            <a:off x="653569" y="3222830"/>
            <a:ext cx="336499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it showed the nine - dash - line on a map . </a:t>
            </a:r>
            <a:endParaRPr lang="en-SG" sz="13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F6AAFC-AFEB-3F27-0455-6AFB00596518}"/>
              </a:ext>
            </a:extLst>
          </p:cNvPr>
          <p:cNvSpPr txBox="1"/>
          <p:nvPr/>
        </p:nvSpPr>
        <p:spPr>
          <a:xfrm>
            <a:off x="4946906" y="3236766"/>
            <a:ext cx="3594886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Vietnam ordered cinemas to halt screening s of Dream Works Animation ' s " A </a:t>
            </a:r>
            <a:r>
              <a:rPr lang="en-US" sz="1300" dirty="0" err="1"/>
              <a:t>bo</a:t>
            </a:r>
            <a:r>
              <a:rPr lang="en-US" sz="1300" dirty="0"/>
              <a:t> mina </a:t>
            </a:r>
            <a:r>
              <a:rPr lang="en-US" sz="1300" dirty="0" err="1"/>
              <a:t>ble</a:t>
            </a:r>
            <a:r>
              <a:rPr lang="en-US" sz="1300" dirty="0"/>
              <a:t> " </a:t>
            </a:r>
            <a:r>
              <a:rPr lang="en-US" sz="1300" dirty="0">
                <a:highlight>
                  <a:srgbClr val="FFFF00"/>
                </a:highlight>
              </a:rPr>
              <a:t>last month</a:t>
            </a:r>
            <a:endParaRPr lang="en-SG" sz="1300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EDB7C4-8414-09AC-1A07-C0182DA085FE}"/>
              </a:ext>
            </a:extLst>
          </p:cNvPr>
          <p:cNvSpPr txBox="1"/>
          <p:nvPr/>
        </p:nvSpPr>
        <p:spPr>
          <a:xfrm>
            <a:off x="6037325" y="3620108"/>
            <a:ext cx="4572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b="1" dirty="0">
                <a:solidFill>
                  <a:schemeClr val="accent2"/>
                </a:solidFill>
              </a:rPr>
              <a:t>DATE: THIS P1M OFFSET P-1M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45FC33-57EE-8008-F366-AF914117427D}"/>
              </a:ext>
            </a:extLst>
          </p:cNvPr>
          <p:cNvCxnSpPr>
            <a:cxnSpLocks/>
          </p:cNvCxnSpPr>
          <p:nvPr/>
        </p:nvCxnSpPr>
        <p:spPr>
          <a:xfrm>
            <a:off x="621792" y="3213172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6DB17B-4733-B2EE-3299-F97F9C8559CD}"/>
              </a:ext>
            </a:extLst>
          </p:cNvPr>
          <p:cNvCxnSpPr>
            <a:cxnSpLocks/>
          </p:cNvCxnSpPr>
          <p:nvPr/>
        </p:nvCxnSpPr>
        <p:spPr>
          <a:xfrm>
            <a:off x="609600" y="3946896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20DEDB-5CCD-1EFD-DF07-AADA46B5C782}"/>
              </a:ext>
            </a:extLst>
          </p:cNvPr>
          <p:cNvSpPr txBox="1"/>
          <p:nvPr/>
        </p:nvSpPr>
        <p:spPr>
          <a:xfrm>
            <a:off x="6309360" y="14030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accent2"/>
                </a:solidFill>
              </a:rPr>
              <a:t>&lt;TYPE&gt; : &lt;VALUE&gt;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5863A9-65B7-CAF7-03E8-8C9AC081EDAC}"/>
              </a:ext>
            </a:extLst>
          </p:cNvPr>
          <p:cNvSpPr txBox="1"/>
          <p:nvPr/>
        </p:nvSpPr>
        <p:spPr>
          <a:xfrm>
            <a:off x="628651" y="3972164"/>
            <a:ext cx="391843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would cease </a:t>
            </a:r>
            <a:r>
              <a:rPr lang="en-US" sz="1300" dirty="0">
                <a:highlight>
                  <a:srgbClr val="FFFF00"/>
                </a:highlight>
              </a:rPr>
              <a:t>more than a century</a:t>
            </a:r>
            <a:r>
              <a:rPr lang="en-US" sz="1300" dirty="0"/>
              <a:t> of manufacturing in Brazil </a:t>
            </a:r>
            <a:endParaRPr lang="en-SG" sz="1300" dirty="0">
              <a:highlight>
                <a:srgbClr val="FFFF00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543E3D-AE00-1C2F-A553-9E098EC1D448}"/>
              </a:ext>
            </a:extLst>
          </p:cNvPr>
          <p:cNvSpPr txBox="1"/>
          <p:nvPr/>
        </p:nvSpPr>
        <p:spPr>
          <a:xfrm>
            <a:off x="4921987" y="3972164"/>
            <a:ext cx="367284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 and took a $ 4 . 1 billion charge .</a:t>
            </a:r>
            <a:endParaRPr lang="en-SG" sz="13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08AACD-77A3-6130-AEBC-46D7785D0E7D}"/>
              </a:ext>
            </a:extLst>
          </p:cNvPr>
          <p:cNvSpPr txBox="1"/>
          <p:nvPr/>
        </p:nvSpPr>
        <p:spPr>
          <a:xfrm>
            <a:off x="1583281" y="4166361"/>
            <a:ext cx="271919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b="1" dirty="0">
                <a:solidFill>
                  <a:schemeClr val="accent2"/>
                </a:solidFill>
              </a:rPr>
              <a:t>DURATION: P100Y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D5D6C8-EB29-ACC8-42E1-9B664B40FFAD}"/>
              </a:ext>
            </a:extLst>
          </p:cNvPr>
          <p:cNvCxnSpPr>
            <a:cxnSpLocks/>
          </p:cNvCxnSpPr>
          <p:nvPr/>
        </p:nvCxnSpPr>
        <p:spPr>
          <a:xfrm>
            <a:off x="596874" y="4461457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33" grpId="0"/>
      <p:bldP spid="34" grpId="0"/>
      <p:bldP spid="35" grpId="0"/>
      <p:bldP spid="4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68B2-48BD-8D87-4D83-57424F32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Temporal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19FA-1883-B898-B666-85FD020B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20"/>
            <a:ext cx="7966709" cy="1190215"/>
          </a:xfrm>
        </p:spPr>
        <p:txBody>
          <a:bodyPr>
            <a:normAutofit/>
          </a:bodyPr>
          <a:lstStyle/>
          <a:p>
            <a:r>
              <a:rPr lang="en-SG" dirty="0" err="1"/>
              <a:t>SUTime</a:t>
            </a:r>
            <a:r>
              <a:rPr lang="en-SG" dirty="0"/>
              <a:t> (Chang and Manning, 2012 &amp; 2013)</a:t>
            </a:r>
          </a:p>
          <a:p>
            <a:pPr lvl="1"/>
            <a:r>
              <a:rPr lang="en-SG" dirty="0"/>
              <a:t>~15% Cause-Effect examples contain time information (Initial n=100)</a:t>
            </a:r>
          </a:p>
          <a:p>
            <a:pPr lvl="1"/>
            <a:r>
              <a:rPr lang="en-SG" dirty="0"/>
              <a:t>How do you want the information to be presented?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B0278-34FE-22EC-ECAA-395FFE66C539}"/>
              </a:ext>
            </a:extLst>
          </p:cNvPr>
          <p:cNvSpPr txBox="1"/>
          <p:nvPr/>
        </p:nvSpPr>
        <p:spPr>
          <a:xfrm>
            <a:off x="0" y="4745278"/>
            <a:ext cx="523365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SG" sz="1200" dirty="0">
                <a:hlinkClick r:id="rId2"/>
              </a:rPr>
              <a:t>https://nlp.stanford.edu/software/sutime.shtml</a:t>
            </a:r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DE026-C636-954A-F6AC-2C4FE79D62F3}"/>
              </a:ext>
            </a:extLst>
          </p:cNvPr>
          <p:cNvSpPr txBox="1"/>
          <p:nvPr/>
        </p:nvSpPr>
        <p:spPr>
          <a:xfrm>
            <a:off x="653569" y="3736337"/>
            <a:ext cx="390242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dirty="0"/>
              <a:t>Ford India rack ed up more than $ 2 b n in losses over </a:t>
            </a:r>
            <a:r>
              <a:rPr lang="en-SG" sz="1300" dirty="0">
                <a:highlight>
                  <a:srgbClr val="FFFF00"/>
                </a:highlight>
              </a:rPr>
              <a:t>the past decade </a:t>
            </a:r>
            <a:r>
              <a:rPr lang="en-SG" sz="1300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2DF42-C25F-3419-B412-938287AA4D2A}"/>
              </a:ext>
            </a:extLst>
          </p:cNvPr>
          <p:cNvSpPr txBox="1"/>
          <p:nvPr/>
        </p:nvSpPr>
        <p:spPr>
          <a:xfrm>
            <a:off x="4946906" y="3733302"/>
            <a:ext cx="356844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dirty="0"/>
              <a:t>Ford is shutting its car factories in India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ECD4D-DD3F-4169-4194-E02BA9769A8C}"/>
              </a:ext>
            </a:extLst>
          </p:cNvPr>
          <p:cNvSpPr txBox="1"/>
          <p:nvPr/>
        </p:nvSpPr>
        <p:spPr>
          <a:xfrm>
            <a:off x="1964623" y="3940482"/>
            <a:ext cx="241439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00" b="1" dirty="0">
                <a:solidFill>
                  <a:schemeClr val="accent2"/>
                </a:solidFill>
              </a:rPr>
              <a:t>DATE: PREV_IMMEDIATE P10Y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02B41-C5B3-5F1F-1A93-0A15CF91303E}"/>
              </a:ext>
            </a:extLst>
          </p:cNvPr>
          <p:cNvSpPr txBox="1"/>
          <p:nvPr/>
        </p:nvSpPr>
        <p:spPr>
          <a:xfrm>
            <a:off x="731521" y="3451976"/>
            <a:ext cx="40812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b="1" dirty="0"/>
              <a:t>CAUSE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8F263-121B-CAFA-381A-1E227DD4B4D4}"/>
              </a:ext>
            </a:extLst>
          </p:cNvPr>
          <p:cNvSpPr txBox="1"/>
          <p:nvPr/>
        </p:nvSpPr>
        <p:spPr>
          <a:xfrm>
            <a:off x="4812792" y="3451976"/>
            <a:ext cx="3806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b="1" dirty="0"/>
              <a:t>EFFECT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AF87DD-24EF-7231-106E-9FD127263941}"/>
              </a:ext>
            </a:extLst>
          </p:cNvPr>
          <p:cNvCxnSpPr>
            <a:cxnSpLocks/>
          </p:cNvCxnSpPr>
          <p:nvPr/>
        </p:nvCxnSpPr>
        <p:spPr>
          <a:xfrm>
            <a:off x="621792" y="3735557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9C63E3-CDF8-E46A-0F01-19FC90CD9CCB}"/>
              </a:ext>
            </a:extLst>
          </p:cNvPr>
          <p:cNvCxnSpPr>
            <a:cxnSpLocks/>
          </p:cNvCxnSpPr>
          <p:nvPr/>
        </p:nvCxnSpPr>
        <p:spPr>
          <a:xfrm>
            <a:off x="621792" y="4257514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82A58A-B5F1-148D-AEAD-9B31A0A8E1E6}"/>
              </a:ext>
            </a:extLst>
          </p:cNvPr>
          <p:cNvCxnSpPr>
            <a:cxnSpLocks/>
          </p:cNvCxnSpPr>
          <p:nvPr/>
        </p:nvCxnSpPr>
        <p:spPr>
          <a:xfrm>
            <a:off x="612648" y="3442044"/>
            <a:ext cx="79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87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42809A-B4E3-8D0D-1E66-7EB7B773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535"/>
            <a:ext cx="9144000" cy="2852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410B8-6A5E-BC0C-2307-1B24FFE4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733A-6115-56A8-1BFB-0D785F8A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4053839"/>
            <a:ext cx="7886700" cy="578883"/>
          </a:xfrm>
        </p:spPr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397A3-5119-6D84-9DCE-0A13CADC319A}"/>
              </a:ext>
            </a:extLst>
          </p:cNvPr>
          <p:cNvCxnSpPr>
            <a:cxnSpLocks/>
          </p:cNvCxnSpPr>
          <p:nvPr/>
        </p:nvCxnSpPr>
        <p:spPr>
          <a:xfrm flipH="1">
            <a:off x="2896108" y="3062224"/>
            <a:ext cx="315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AB71B0-6072-0E91-B803-65F7AF23EE1D}"/>
              </a:ext>
            </a:extLst>
          </p:cNvPr>
          <p:cNvCxnSpPr>
            <a:cxnSpLocks/>
          </p:cNvCxnSpPr>
          <p:nvPr/>
        </p:nvCxnSpPr>
        <p:spPr>
          <a:xfrm flipH="1">
            <a:off x="2890520" y="2775712"/>
            <a:ext cx="315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4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1DEC-B7E1-CAD8-B325-7A126546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Processed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1DEA2-E64C-5359-4510-E7AAF2E4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/>
              <a:t>I can send over the final graph (used in our Paper), for your team to study/ demo with the users to get feedback:</a:t>
            </a:r>
          </a:p>
          <a:p>
            <a:pPr marL="0" indent="0">
              <a:buNone/>
            </a:pPr>
            <a:endParaRPr lang="en-SG" sz="2000" dirty="0"/>
          </a:p>
          <a:p>
            <a:pPr marL="457200" indent="-457200">
              <a:buFont typeface="+mj-lt"/>
              <a:buAutoNum type="arabicPeriod"/>
            </a:pPr>
            <a:r>
              <a:rPr lang="en-SG" sz="2000" dirty="0"/>
              <a:t>graph.csv (With original spans)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/>
              <a:t>graph_clustered.csv (After spans are clustered)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 err="1"/>
              <a:t>graph.gml</a:t>
            </a:r>
            <a:r>
              <a:rPr lang="en-SG" sz="2000" dirty="0"/>
              <a:t> (Use this with </a:t>
            </a:r>
            <a:r>
              <a:rPr lang="en-SG" sz="2000" dirty="0" err="1"/>
              <a:t>Cytoscape</a:t>
            </a:r>
            <a:r>
              <a:rPr lang="en-SG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SG" sz="2000" dirty="0"/>
          </a:p>
          <a:p>
            <a:pPr marL="0" indent="0">
              <a:buNone/>
            </a:pPr>
            <a:r>
              <a:rPr lang="en-SG" sz="2000" dirty="0">
                <a:hlinkClick r:id="rId2"/>
              </a:rPr>
              <a:t>Download </a:t>
            </a:r>
            <a:r>
              <a:rPr lang="en-SG" sz="2000" dirty="0" err="1">
                <a:hlinkClick r:id="rId2"/>
              </a:rPr>
              <a:t>Cytoscape</a:t>
            </a:r>
            <a:r>
              <a:rPr lang="en-SG" sz="2000" dirty="0">
                <a:hlinkClick r:id="rId2"/>
              </a:rPr>
              <a:t> here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04482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6138-7A04-718A-7AB8-5DD8B20C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6EFA-319B-16FD-15F1-8E220FC3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1179871"/>
          </a:xfrm>
        </p:spPr>
        <p:txBody>
          <a:bodyPr>
            <a:normAutofit fontScale="92500" lnSpcReduction="20000"/>
          </a:bodyPr>
          <a:lstStyle/>
          <a:p>
            <a:r>
              <a:rPr lang="en-SG" sz="2000" dirty="0"/>
              <a:t>Find a template</a:t>
            </a:r>
          </a:p>
          <a:p>
            <a:r>
              <a:rPr lang="en-SG" sz="2000" dirty="0"/>
              <a:t>Plan short-term and long-term targets</a:t>
            </a:r>
            <a:endParaRPr lang="en-SG" sz="1700" dirty="0"/>
          </a:p>
          <a:p>
            <a:r>
              <a:rPr lang="en-SG" sz="2000" dirty="0"/>
              <a:t>Indicate stakeholders and responsibilities</a:t>
            </a:r>
          </a:p>
          <a:p>
            <a:r>
              <a:rPr lang="en-SG" sz="1400" dirty="0"/>
              <a:t>See: </a:t>
            </a:r>
            <a:r>
              <a:rPr lang="en-SG" sz="1400" dirty="0">
                <a:hlinkClick r:id="rId3"/>
              </a:rPr>
              <a:t>https://www.govtech.com/sponsored/creating-an-ai-implementation-strategy</a:t>
            </a:r>
            <a:endParaRPr lang="en-SG" sz="1400" dirty="0"/>
          </a:p>
          <a:p>
            <a:endParaRPr lang="en-SG" sz="2000" dirty="0"/>
          </a:p>
        </p:txBody>
      </p:sp>
      <p:pic>
        <p:nvPicPr>
          <p:cNvPr id="1026" name="Picture 2" descr="Project development implementation plan and timeline Slide01">
            <a:extLst>
              <a:ext uri="{FF2B5EF4-FFF2-40B4-BE49-F238E27FC236}">
                <a16:creationId xmlns:a16="http://schemas.microsoft.com/office/drawing/2014/main" id="{1078A467-7F74-03FC-A251-6B004F1D4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427" y="820004"/>
            <a:ext cx="4760976" cy="357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C3D69699-6C5D-4D63-34D4-2D3EC47B7AC4}"/>
              </a:ext>
            </a:extLst>
          </p:cNvPr>
          <p:cNvGrpSpPr/>
          <p:nvPr/>
        </p:nvGrpSpPr>
        <p:grpSpPr>
          <a:xfrm>
            <a:off x="2277051" y="3567776"/>
            <a:ext cx="1386596" cy="966281"/>
            <a:chOff x="1924581" y="2995995"/>
            <a:chExt cx="1075341" cy="873372"/>
          </a:xfrm>
          <a:noFill/>
        </p:grpSpPr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9055922D-36D4-9B6E-1AD1-B22F0C268A87}"/>
                </a:ext>
              </a:extLst>
            </p:cNvPr>
            <p:cNvSpPr/>
            <p:nvPr/>
          </p:nvSpPr>
          <p:spPr>
            <a:xfrm>
              <a:off x="1924581" y="2995995"/>
              <a:ext cx="1075341" cy="670247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storage &amp; management</a:t>
              </a:r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53245BB1-4116-86DC-6FF4-740CA51058D6}"/>
                </a:ext>
              </a:extLst>
            </p:cNvPr>
            <p:cNvSpPr/>
            <p:nvPr/>
          </p:nvSpPr>
          <p:spPr>
            <a:xfrm>
              <a:off x="1924581" y="3666242"/>
              <a:ext cx="1075339" cy="203125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Dept.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D6D988E-A9C3-BBA2-A3B3-1EA7287C8AC4}"/>
              </a:ext>
            </a:extLst>
          </p:cNvPr>
          <p:cNvGrpSpPr/>
          <p:nvPr/>
        </p:nvGrpSpPr>
        <p:grpSpPr>
          <a:xfrm>
            <a:off x="3864090" y="3567776"/>
            <a:ext cx="1386596" cy="966281"/>
            <a:chOff x="1924581" y="2995995"/>
            <a:chExt cx="1075341" cy="873372"/>
          </a:xfrm>
          <a:noFill/>
        </p:grpSpPr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A6CD7571-4347-31B0-78F6-27D5F29D3D5E}"/>
                </a:ext>
              </a:extLst>
            </p:cNvPr>
            <p:cNvSpPr/>
            <p:nvPr/>
          </p:nvSpPr>
          <p:spPr>
            <a:xfrm>
              <a:off x="1924581" y="2995995"/>
              <a:ext cx="1075341" cy="6702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Feed data through Cause-Effect extractors &amp; </a:t>
              </a:r>
              <a:b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graphing tool</a:t>
              </a:r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3CC3DA06-863C-ADF8-42C9-BCE131E76ABD}"/>
                </a:ext>
              </a:extLst>
            </p:cNvPr>
            <p:cNvSpPr/>
            <p:nvPr/>
          </p:nvSpPr>
          <p:spPr>
            <a:xfrm>
              <a:off x="1924581" y="3666242"/>
              <a:ext cx="1075339" cy="203125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Dept.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DD29D-B9BA-6D5E-DA9B-5FE4F2C31F7F}"/>
              </a:ext>
            </a:extLst>
          </p:cNvPr>
          <p:cNvGrpSpPr/>
          <p:nvPr/>
        </p:nvGrpSpPr>
        <p:grpSpPr>
          <a:xfrm>
            <a:off x="5451126" y="3567776"/>
            <a:ext cx="1386596" cy="966281"/>
            <a:chOff x="1924581" y="2995995"/>
            <a:chExt cx="1075341" cy="873372"/>
          </a:xfrm>
          <a:noFill/>
        </p:grpSpPr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295B66DC-069A-87FD-7EF7-9A13541A2454}"/>
                </a:ext>
              </a:extLst>
            </p:cNvPr>
            <p:cNvSpPr/>
            <p:nvPr/>
          </p:nvSpPr>
          <p:spPr>
            <a:xfrm>
              <a:off x="1924581" y="2995995"/>
              <a:ext cx="1075341" cy="6702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Display graph/ create dashboard</a:t>
              </a: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9DC42204-312B-AB88-9F9F-6A24DCB80350}"/>
                </a:ext>
              </a:extLst>
            </p:cNvPr>
            <p:cNvSpPr/>
            <p:nvPr/>
          </p:nvSpPr>
          <p:spPr>
            <a:xfrm>
              <a:off x="1924581" y="3666242"/>
              <a:ext cx="1075339" cy="203125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Dept.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2D4731-7EFF-D546-5DE3-4F01A0E5B440}"/>
              </a:ext>
            </a:extLst>
          </p:cNvPr>
          <p:cNvGrpSpPr/>
          <p:nvPr/>
        </p:nvGrpSpPr>
        <p:grpSpPr>
          <a:xfrm>
            <a:off x="7020357" y="3567776"/>
            <a:ext cx="1386596" cy="966281"/>
            <a:chOff x="1924581" y="2995995"/>
            <a:chExt cx="1075341" cy="873372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DAD187F8-8A04-DAAA-259F-A54F04BE4F64}"/>
                </a:ext>
              </a:extLst>
            </p:cNvPr>
            <p:cNvSpPr/>
            <p:nvPr/>
          </p:nvSpPr>
          <p:spPr>
            <a:xfrm>
              <a:off x="1924581" y="2995995"/>
              <a:ext cx="1075341" cy="67024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User interaction &amp; evaluation</a:t>
              </a: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4082DABC-231B-F8C7-2F46-430359509525}"/>
                </a:ext>
              </a:extLst>
            </p:cNvPr>
            <p:cNvSpPr/>
            <p:nvPr/>
          </p:nvSpPr>
          <p:spPr>
            <a:xfrm>
              <a:off x="1924581" y="3666242"/>
              <a:ext cx="1075339" cy="20312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 Division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413B62-B217-C2CF-D95E-AFD8BF4D3C49}"/>
              </a:ext>
            </a:extLst>
          </p:cNvPr>
          <p:cNvCxnSpPr>
            <a:cxnSpLocks/>
          </p:cNvCxnSpPr>
          <p:nvPr/>
        </p:nvCxnSpPr>
        <p:spPr>
          <a:xfrm>
            <a:off x="3663647" y="3938550"/>
            <a:ext cx="2004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F78B6C-DF57-EB50-AE21-EFB50071DC34}"/>
              </a:ext>
            </a:extLst>
          </p:cNvPr>
          <p:cNvCxnSpPr>
            <a:cxnSpLocks/>
          </p:cNvCxnSpPr>
          <p:nvPr/>
        </p:nvCxnSpPr>
        <p:spPr>
          <a:xfrm>
            <a:off x="5250686" y="3938550"/>
            <a:ext cx="200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C1B4C9-53C1-D743-1162-A8317D421004}"/>
              </a:ext>
            </a:extLst>
          </p:cNvPr>
          <p:cNvCxnSpPr>
            <a:cxnSpLocks/>
            <a:endCxn id="1024" idx="1"/>
          </p:cNvCxnSpPr>
          <p:nvPr/>
        </p:nvCxnSpPr>
        <p:spPr>
          <a:xfrm>
            <a:off x="6837722" y="3938550"/>
            <a:ext cx="1826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Robot">
            <a:extLst>
              <a:ext uri="{FF2B5EF4-FFF2-40B4-BE49-F238E27FC236}">
                <a16:creationId xmlns:a16="http://schemas.microsoft.com/office/drawing/2014/main" id="{C09681EC-241F-DC0C-5C9D-EF0F019DA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8731" y="2787447"/>
            <a:ext cx="741514" cy="668894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FECD9DE9-BDD5-687B-FCB3-E27D2FC3B6E6}"/>
              </a:ext>
            </a:extLst>
          </p:cNvPr>
          <p:cNvGrpSpPr/>
          <p:nvPr/>
        </p:nvGrpSpPr>
        <p:grpSpPr>
          <a:xfrm>
            <a:off x="757605" y="3567776"/>
            <a:ext cx="1386596" cy="966281"/>
            <a:chOff x="1924581" y="2995995"/>
            <a:chExt cx="1075341" cy="873372"/>
          </a:xfrm>
          <a:noFill/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F8B9486-CC14-A19E-D2C3-67DA2E11820A}"/>
                </a:ext>
              </a:extLst>
            </p:cNvPr>
            <p:cNvSpPr/>
            <p:nvPr/>
          </p:nvSpPr>
          <p:spPr>
            <a:xfrm>
              <a:off x="1924581" y="2995995"/>
              <a:ext cx="1075341" cy="670247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Crawl data daily/weekly/monthly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55888B2-000D-F2E3-C994-1B0DE9C0675B}"/>
                </a:ext>
              </a:extLst>
            </p:cNvPr>
            <p:cNvSpPr/>
            <p:nvPr/>
          </p:nvSpPr>
          <p:spPr>
            <a:xfrm>
              <a:off x="1924581" y="3666242"/>
              <a:ext cx="1075339" cy="203125"/>
            </a:xfrm>
            <a:prstGeom prst="rect">
              <a:avLst/>
            </a:prstGeom>
            <a:grpFill/>
            <a:ln>
              <a:solidFill>
                <a:schemeClr val="tx2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defTabSz="457200">
                <a:defRPr/>
              </a:pP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Dept.</a:t>
              </a:r>
            </a:p>
          </p:txBody>
        </p:sp>
      </p:grpSp>
      <p:pic>
        <p:nvPicPr>
          <p:cNvPr id="58" name="Graphic 57" descr="Robot">
            <a:extLst>
              <a:ext uri="{FF2B5EF4-FFF2-40B4-BE49-F238E27FC236}">
                <a16:creationId xmlns:a16="http://schemas.microsoft.com/office/drawing/2014/main" id="{6EF74CB6-693C-BA6D-C895-73D366A16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0879" y="2787447"/>
            <a:ext cx="707578" cy="668894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8BBC3E-F9BD-23A9-4EF0-16A1C20481D6}"/>
              </a:ext>
            </a:extLst>
          </p:cNvPr>
          <p:cNvCxnSpPr>
            <a:cxnSpLocks/>
            <a:stCxn id="62" idx="3"/>
            <a:endCxn id="1031" idx="1"/>
          </p:cNvCxnSpPr>
          <p:nvPr/>
        </p:nvCxnSpPr>
        <p:spPr>
          <a:xfrm>
            <a:off x="2144201" y="3938550"/>
            <a:ext cx="1328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Graphic 1035" descr="Hammer with solid fill">
            <a:extLst>
              <a:ext uri="{FF2B5EF4-FFF2-40B4-BE49-F238E27FC236}">
                <a16:creationId xmlns:a16="http://schemas.microsoft.com/office/drawing/2014/main" id="{F3723CE7-B2FA-E28B-B739-4BD5283041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1423" y="2758253"/>
            <a:ext cx="707579" cy="707579"/>
          </a:xfrm>
          <a:prstGeom prst="rect">
            <a:avLst/>
          </a:prstGeom>
        </p:spPr>
      </p:pic>
      <p:pic>
        <p:nvPicPr>
          <p:cNvPr id="1039" name="Graphic 1038" descr="Hammer with solid fill">
            <a:extLst>
              <a:ext uri="{FF2B5EF4-FFF2-40B4-BE49-F238E27FC236}">
                <a16:creationId xmlns:a16="http://schemas.microsoft.com/office/drawing/2014/main" id="{0A5505C8-4198-C36B-9EF5-1257AA5935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0528" y="2777429"/>
            <a:ext cx="707579" cy="707579"/>
          </a:xfrm>
          <a:prstGeom prst="rect">
            <a:avLst/>
          </a:prstGeom>
        </p:spPr>
      </p:pic>
      <p:pic>
        <p:nvPicPr>
          <p:cNvPr id="1040" name="Graphic 1039" descr="Hammer with solid fill">
            <a:extLst>
              <a:ext uri="{FF2B5EF4-FFF2-40B4-BE49-F238E27FC236}">
                <a16:creationId xmlns:a16="http://schemas.microsoft.com/office/drawing/2014/main" id="{F84F08CE-69CA-544C-3A51-C45DB8F5E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9863" y="2787447"/>
            <a:ext cx="707579" cy="7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9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DDED-FECB-3C20-ABDD-4D7D857B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6275-E446-D8AF-ED00-2C9BD08A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SG" dirty="0"/>
              <a:t>Causal relations curation rules: </a:t>
            </a:r>
            <a:br>
              <a:rPr lang="en-SG" dirty="0"/>
            </a:br>
            <a:r>
              <a:rPr lang="en-SG" dirty="0"/>
              <a:t>All, add levels to the CE extracted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dirty="0"/>
              <a:t>Prototype data size: </a:t>
            </a:r>
            <a:br>
              <a:rPr lang="en-SG" dirty="0"/>
            </a:br>
            <a:r>
              <a:rPr lang="en-SG" dirty="0"/>
              <a:t>Full dataset, or split by quarters</a:t>
            </a:r>
          </a:p>
          <a:p>
            <a:r>
              <a:rPr lang="en-SG" dirty="0"/>
              <a:t>Evaluation strategy: In Progress</a:t>
            </a:r>
          </a:p>
          <a:p>
            <a:r>
              <a:rPr lang="en-SG" dirty="0"/>
              <a:t>Product identification</a:t>
            </a:r>
          </a:p>
          <a:p>
            <a:r>
              <a:rPr lang="en-SG" dirty="0"/>
              <a:t>Temporal &amp; sentiment aspect : In Progress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Importance of other relation types</a:t>
            </a:r>
          </a:p>
          <a:p>
            <a:r>
              <a:rPr lang="en-SG" dirty="0"/>
              <a:t>Cross-sentence relations</a:t>
            </a:r>
          </a:p>
        </p:txBody>
      </p:sp>
      <p:pic>
        <p:nvPicPr>
          <p:cNvPr id="4" name="図 5">
            <a:extLst>
              <a:ext uri="{FF2B5EF4-FFF2-40B4-BE49-F238E27FC236}">
                <a16:creationId xmlns:a16="http://schemas.microsoft.com/office/drawing/2014/main" id="{4D82A187-C312-E983-DD0B-FE4CCEDCC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09" y="2082483"/>
            <a:ext cx="3758768" cy="1213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5E0FCD-0389-1CE6-9799-993A8070F300}"/>
              </a:ext>
            </a:extLst>
          </p:cNvPr>
          <p:cNvSpPr txBox="1"/>
          <p:nvPr/>
        </p:nvSpPr>
        <p:spPr>
          <a:xfrm>
            <a:off x="5215947" y="3295652"/>
            <a:ext cx="267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Panasonic Industry </a:t>
            </a:r>
          </a:p>
        </p:txBody>
      </p:sp>
    </p:spTree>
    <p:extLst>
      <p:ext uri="{BB962C8B-B14F-4D97-AF65-F5344CB8AC3E}">
        <p14:creationId xmlns:p14="http://schemas.microsoft.com/office/powerpoint/2010/main" val="9951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2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802DB-E480-4319-8E9E-CCC64A41EA2B}"/>
              </a:ext>
            </a:extLst>
          </p:cNvPr>
          <p:cNvSpPr txBox="1"/>
          <p:nvPr/>
        </p:nvSpPr>
        <p:spPr>
          <a:xfrm>
            <a:off x="51655" y="142264"/>
            <a:ext cx="604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CB7D74-EACF-4F26-B0F7-CB1D20988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</p:spPr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72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21967</TotalTime>
  <Words>520</Words>
  <Application>Microsoft Office PowerPoint</Application>
  <PresentationFormat>On-screen Show (16:9)</PresentationFormat>
  <Paragraphs>70</Paragraphs>
  <Slides>8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Batang</vt:lpstr>
      <vt:lpstr>Arial</vt:lpstr>
      <vt:lpstr>Calibri</vt:lpstr>
      <vt:lpstr>Wingdings</vt:lpstr>
      <vt:lpstr>Office Theme</vt:lpstr>
      <vt:lpstr>Extracting Causal Relations from  Electronics &amp; Supply Chain News</vt:lpstr>
      <vt:lpstr>Temporal Extraction</vt:lpstr>
      <vt:lpstr>Temporal Extraction</vt:lpstr>
      <vt:lpstr>Timeline</vt:lpstr>
      <vt:lpstr>Processed Files</vt:lpstr>
      <vt:lpstr>Implementation Plan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TAN</dc:creator>
  <cp:lastModifiedBy>Fiona Tan</cp:lastModifiedBy>
  <cp:revision>497</cp:revision>
  <cp:lastPrinted>2021-06-24T08:21:19Z</cp:lastPrinted>
  <dcterms:created xsi:type="dcterms:W3CDTF">2018-08-16T03:57:50Z</dcterms:created>
  <dcterms:modified xsi:type="dcterms:W3CDTF">2023-04-21T05:29:22Z</dcterms:modified>
</cp:coreProperties>
</file>