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6" r:id="rId4"/>
    <p:sldId id="278" r:id="rId5"/>
    <p:sldId id="263" r:id="rId6"/>
    <p:sldId id="282" r:id="rId7"/>
    <p:sldId id="279" r:id="rId8"/>
    <p:sldId id="280" r:id="rId9"/>
    <p:sldId id="281" r:id="rId10"/>
    <p:sldId id="283" r:id="rId11"/>
    <p:sldId id="284" r:id="rId12"/>
    <p:sldId id="285" r:id="rId13"/>
    <p:sldId id="287" r:id="rId14"/>
    <p:sldId id="288" r:id="rId15"/>
    <p:sldId id="286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1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1016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08.12.20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08.12.20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FCDB-1185-4577-9DF3-70621F1C1C8C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2933-04F7-47CB-8A38-CB2AEF9898B2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0F24-25B5-4B00-B088-EC5C9712ED16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AECA-CC4F-4278-9CF2-4E0FE95033E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1786-5A47-4527-A769-3CBADA4035C4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07E-BE71-472F-8EB5-DDFCE3787025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3FE-804B-4097-9AB0-D388382553C6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169-55FF-4F13-8DFE-AEA115ABA65A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E41318-BF38-4F98-8A8A-5F7846BDDE5F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8290BD1-4CFE-486A-B738-AAF908955FBB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6752492" cy="3205970"/>
          </a:xfrm>
        </p:spPr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disorders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pedriatic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00" y="4223911"/>
            <a:ext cx="4680000" cy="1008000"/>
          </a:xfrm>
        </p:spPr>
        <p:txBody>
          <a:bodyPr/>
          <a:lstStyle/>
          <a:p>
            <a:r>
              <a:rPr lang="de-DE" b="1" dirty="0"/>
              <a:t>Paul-Louis </a:t>
            </a:r>
            <a:r>
              <a:rPr lang="de-DE" b="1" dirty="0" err="1"/>
              <a:t>Delacour</a:t>
            </a:r>
            <a:endParaRPr lang="de-DE" b="1" dirty="0"/>
          </a:p>
          <a:p>
            <a:r>
              <a:rPr lang="de-DE" b="1" dirty="0"/>
              <a:t>Mathieu </a:t>
            </a:r>
            <a:r>
              <a:rPr lang="de-DE" b="1" dirty="0" err="1"/>
              <a:t>Chevalley</a:t>
            </a:r>
            <a:endParaRPr lang="de-DE" b="1" dirty="0"/>
          </a:p>
          <a:p>
            <a:r>
              <a:rPr lang="de-DE" b="1" dirty="0"/>
              <a:t>Tristan </a:t>
            </a:r>
            <a:r>
              <a:rPr lang="de-DE" b="1" dirty="0" err="1"/>
              <a:t>Meynier</a:t>
            </a:r>
            <a:endParaRPr lang="de-DE" b="1" dirty="0"/>
          </a:p>
          <a:p>
            <a:r>
              <a:rPr lang="de-DE" dirty="0"/>
              <a:t>17. </a:t>
            </a:r>
            <a:r>
              <a:rPr lang="de-DE" dirty="0" err="1"/>
              <a:t>Dec</a:t>
            </a:r>
            <a:r>
              <a:rPr lang="de-DE" dirty="0"/>
              <a:t> 2020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A23F0C7-4AF0-034C-8A95-19874833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Disentangled Latent Representation of EEG features with bate-VAE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EECA5-E68E-034B-855D-4450F0B9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45" y="1552357"/>
            <a:ext cx="4311218" cy="2902648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Confirm and discover factors of variations</a:t>
            </a:r>
          </a:p>
          <a:p>
            <a:pPr lvl="1"/>
            <a:r>
              <a:rPr lang="en-US" dirty="0"/>
              <a:t>Facilitate downstream tasks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8505767-2511-AC4B-840A-995D6DF2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https://</a:t>
            </a:r>
            <a:r>
              <a:rPr lang="de-DE" dirty="0" err="1"/>
              <a:t>towardsdatascience.com</a:t>
            </a:r>
            <a:r>
              <a:rPr lang="de-DE" dirty="0"/>
              <a:t>/understanding-variational-autoencoders-vaes-f70510919f73</a:t>
            </a:r>
            <a:endParaRPr lang="de-CH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7B5A93-A3C6-0349-9731-2F7039E2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" y="1848478"/>
            <a:ext cx="7035782" cy="3412352"/>
          </a:xfrm>
          <a:prstGeom prst="rect">
            <a:avLst/>
          </a:prstGeom>
          <a:noFill/>
        </p:spPr>
      </p:pic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F067DA4C-DC3A-FB43-BA13-3A87CD9B8594}"/>
              </a:ext>
            </a:extLst>
          </p:cNvPr>
          <p:cNvCxnSpPr>
            <a:cxnSpLocks/>
          </p:cNvCxnSpPr>
          <p:nvPr/>
        </p:nvCxnSpPr>
        <p:spPr>
          <a:xfrm flipV="1">
            <a:off x="4752109" y="5067946"/>
            <a:ext cx="269342" cy="75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/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CH" sz="2500" dirty="0">
                  <a:ea typeface="Cambria Math" panose="02040503050406030204" pitchFamily="18" charset="0"/>
                </a:endParaRPr>
              </a:p>
              <a:p>
                <a:endParaRPr lang="en-CH" sz="2500" dirty="0"/>
              </a:p>
            </p:txBody>
          </p:sp>
        </mc:Choice>
        <mc:Fallback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66D12C-0A73-7E42-8C43-E933129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Latent factors</a:t>
            </a:r>
            <a:br>
              <a:rPr lang="en-CH" sz="2800" dirty="0"/>
            </a:br>
            <a:endParaRPr lang="en-CH" sz="2800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24A96F2D-0AB1-C94C-B1FC-FCBF049F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36409"/>
              </p:ext>
            </p:extLst>
          </p:nvPr>
        </p:nvGraphicFramePr>
        <p:xfrm>
          <a:off x="5851235" y="1965960"/>
          <a:ext cx="489527" cy="292608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1678020083"/>
                    </a:ext>
                  </a:extLst>
                </a:gridCol>
              </a:tblGrid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53414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789435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75093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038961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68632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33575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155060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0985334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7D352C76-E1B1-4B41-A73A-5FCCABBED1A0}"/>
              </a:ext>
            </a:extLst>
          </p:cNvPr>
          <p:cNvCxnSpPr/>
          <p:nvPr/>
        </p:nvCxnSpPr>
        <p:spPr>
          <a:xfrm flipH="1" flipV="1">
            <a:off x="6470073" y="2563091"/>
            <a:ext cx="2119745" cy="26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B9AF81A-5C4C-FB40-BCD1-830244FD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9" y="1680088"/>
            <a:ext cx="3143722" cy="2161309"/>
          </a:xfrm>
          <a:prstGeom prst="rect">
            <a:avLst/>
          </a:prstGeom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D8DAD7A2-B4F3-0649-BA8E-9C09BED44779}"/>
              </a:ext>
            </a:extLst>
          </p:cNvPr>
          <p:cNvCxnSpPr/>
          <p:nvPr/>
        </p:nvCxnSpPr>
        <p:spPr>
          <a:xfrm flipV="1">
            <a:off x="3588327" y="3269673"/>
            <a:ext cx="2105891" cy="678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FDE7ECA1-4128-2148-89FD-EDA6E9E6AD12}"/>
              </a:ext>
            </a:extLst>
          </p:cNvPr>
          <p:cNvCxnSpPr/>
          <p:nvPr/>
        </p:nvCxnSpPr>
        <p:spPr>
          <a:xfrm>
            <a:off x="3588327" y="3948545"/>
            <a:ext cx="2105891" cy="38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4359304E-ADAF-0843-BD3E-A05845838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164772"/>
            <a:ext cx="3446319" cy="3446319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768AC087-939C-2248-8903-D89F0CEB5FBF}"/>
              </a:ext>
            </a:extLst>
          </p:cNvPr>
          <p:cNvSpPr txBox="1"/>
          <p:nvPr/>
        </p:nvSpPr>
        <p:spPr>
          <a:xfrm>
            <a:off x="7606145" y="455814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Gives interpretability =&gt; if predictions (e.g LASSO) based on those latent dimensions, may be only spurrious correlations from data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31854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84B7-9972-2644-B54B-7ADC7546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Downstream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C04B9-892F-1941-9125-EE3277C5D207}"/>
              </a:ext>
            </a:extLst>
          </p:cNvPr>
          <p:cNvSpPr txBox="1"/>
          <p:nvPr/>
        </p:nvSpPr>
        <p:spPr>
          <a:xfrm>
            <a:off x="2493818" y="1486833"/>
            <a:ext cx="7204363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Latent representation keeps signal: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Can predict Age, Sex accurately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Makes predicting SRS scores possible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Confirm SRS signal in EEG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SWAN score prediction based on Age and Sex latent factors =&gt; non interesting correlation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In general: easy to fit models, simple models yield good results</a:t>
            </a:r>
          </a:p>
        </p:txBody>
      </p:sp>
    </p:spTree>
    <p:extLst>
      <p:ext uri="{BB962C8B-B14F-4D97-AF65-F5344CB8AC3E}">
        <p14:creationId xmlns:p14="http://schemas.microsoft.com/office/powerpoint/2010/main" val="7255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F0EE69-2251-2244-97DE-94F29B1A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psychiatric</a:t>
            </a:r>
            <a:r>
              <a:rPr lang="fr-FR" dirty="0"/>
              <a:t> scores</a:t>
            </a:r>
            <a:endParaRPr lang="en-CH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AB4E9D6-1167-47BD-B3CE-341B4A8D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noProof="0"/>
              <a:t>Organisationseinheit verbal </a:t>
            </a:r>
            <a:r>
              <a:rPr lang="de-CH"/>
              <a:t>(Anpassung über «Einfügen» &gt; «Kopf- und Fusszeile …»)</a:t>
            </a:r>
            <a:endParaRPr lang="de-CH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34A98-0E01-C845-98DF-26ACE98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13</a:t>
            </a:fld>
            <a:endParaRPr lang="de-CH" noProof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F882D9C-44C4-2B45-B679-E07FA8D7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9" y="1160351"/>
            <a:ext cx="6907942" cy="4514101"/>
          </a:xfrm>
          <a:prstGeom prst="rect">
            <a:avLst/>
          </a:prstGeom>
        </p:spPr>
      </p:pic>
      <p:graphicFrame>
        <p:nvGraphicFramePr>
          <p:cNvPr id="25" name="Tableau 10">
            <a:extLst>
              <a:ext uri="{FF2B5EF4-FFF2-40B4-BE49-F238E27FC236}">
                <a16:creationId xmlns:a16="http://schemas.microsoft.com/office/drawing/2014/main" id="{086BE703-BB5C-0247-ACC2-B48609A91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4198"/>
              </p:ext>
            </p:extLst>
          </p:nvPr>
        </p:nvGraphicFramePr>
        <p:xfrm>
          <a:off x="8049614" y="2373504"/>
          <a:ext cx="381627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548">
                  <a:extLst>
                    <a:ext uri="{9D8B030D-6E8A-4147-A177-3AD203B41FA5}">
                      <a16:colId xmlns:a16="http://schemas.microsoft.com/office/drawing/2014/main" val="3221914099"/>
                    </a:ext>
                  </a:extLst>
                </a:gridCol>
                <a:gridCol w="1193369">
                  <a:extLst>
                    <a:ext uri="{9D8B030D-6E8A-4147-A177-3AD203B41FA5}">
                      <a16:colId xmlns:a16="http://schemas.microsoft.com/office/drawing/2014/main" val="2327890206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1000493312"/>
                    </a:ext>
                  </a:extLst>
                </a:gridCol>
              </a:tblGrid>
              <a:tr h="5203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MSE without 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2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SWAN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68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SWAN 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SRS RRB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SRS SCI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237456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8E4CBFA2-CE7C-324A-9428-2C8DB08525EC}"/>
              </a:ext>
            </a:extLst>
          </p:cNvPr>
          <p:cNvSpPr txBox="1"/>
          <p:nvPr/>
        </p:nvSpPr>
        <p:spPr>
          <a:xfrm>
            <a:off x="8317424" y="5028121"/>
            <a:ext cx="387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MSE for the </a:t>
            </a:r>
          </a:p>
          <a:p>
            <a:r>
              <a:rPr lang="en-US" dirty="0"/>
              <a:t>prediction of different scores</a:t>
            </a:r>
          </a:p>
        </p:txBody>
      </p:sp>
    </p:spTree>
    <p:extLst>
      <p:ext uri="{BB962C8B-B14F-4D97-AF65-F5344CB8AC3E}">
        <p14:creationId xmlns:p14="http://schemas.microsoft.com/office/powerpoint/2010/main" val="116935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34A98-0E01-C845-98DF-26ACE98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3FBDFA-17ED-2F45-94D7-017B494E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psychiatric</a:t>
            </a:r>
            <a:r>
              <a:rPr lang="fr-FR" dirty="0"/>
              <a:t> scores</a:t>
            </a:r>
            <a:endParaRPr lang="en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E6BA32-3666-2A45-ACC5-C809C2A5C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2" y="1798902"/>
            <a:ext cx="7064892" cy="3673744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2B2C420-05B8-6C44-A7F4-0E236196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64788"/>
              </p:ext>
            </p:extLst>
          </p:nvPr>
        </p:nvGraphicFramePr>
        <p:xfrm>
          <a:off x="7437948" y="2642517"/>
          <a:ext cx="41644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632">
                  <a:extLst>
                    <a:ext uri="{9D8B030D-6E8A-4147-A177-3AD203B41FA5}">
                      <a16:colId xmlns:a16="http://schemas.microsoft.com/office/drawing/2014/main" val="3221914099"/>
                    </a:ext>
                  </a:extLst>
                </a:gridCol>
                <a:gridCol w="1272496">
                  <a:extLst>
                    <a:ext uri="{9D8B030D-6E8A-4147-A177-3AD203B41FA5}">
                      <a16:colId xmlns:a16="http://schemas.microsoft.com/office/drawing/2014/main" val="2668412588"/>
                    </a:ext>
                  </a:extLst>
                </a:gridCol>
                <a:gridCol w="1441342">
                  <a:extLst>
                    <a:ext uri="{9D8B030D-6E8A-4147-A177-3AD203B41FA5}">
                      <a16:colId xmlns:a16="http://schemas.microsoft.com/office/drawing/2014/main" val="2632975078"/>
                    </a:ext>
                  </a:extLst>
                </a:gridCol>
              </a:tblGrid>
              <a:tr h="6055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Without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Including 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2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SWAN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68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SWAN 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SRS RRB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SRS SCI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237456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192B923-346B-7D4E-BDC1-D51EC9EB5782}"/>
              </a:ext>
            </a:extLst>
          </p:cNvPr>
          <p:cNvSpPr txBox="1"/>
          <p:nvPr/>
        </p:nvSpPr>
        <p:spPr>
          <a:xfrm>
            <a:off x="8028122" y="5287980"/>
            <a:ext cx="387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MSE in models </a:t>
            </a:r>
          </a:p>
          <a:p>
            <a:r>
              <a:rPr lang="en-US" dirty="0"/>
              <a:t>with and without residuals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27C13B-EC73-3E48-B0A0-457C922C092F}"/>
              </a:ext>
            </a:extLst>
          </p:cNvPr>
          <p:cNvSpPr txBox="1">
            <a:spLocks/>
          </p:cNvSpPr>
          <p:nvPr/>
        </p:nvSpPr>
        <p:spPr>
          <a:xfrm>
            <a:off x="1772996" y="1205757"/>
            <a:ext cx="4658801" cy="593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Can </a:t>
            </a:r>
            <a:r>
              <a:rPr lang="fr-FR" sz="2000" b="1" dirty="0" err="1"/>
              <a:t>residuals</a:t>
            </a:r>
            <a:r>
              <a:rPr lang="fr-FR" sz="2000" b="1" dirty="0"/>
              <a:t> impact the </a:t>
            </a:r>
            <a:r>
              <a:rPr lang="fr-FR" sz="2000" b="1" dirty="0" err="1"/>
              <a:t>prediction</a:t>
            </a:r>
            <a:r>
              <a:rPr lang="fr-FR" sz="2000" b="1" dirty="0"/>
              <a:t> ?</a:t>
            </a:r>
            <a:endParaRPr lang="en-CH" sz="2000" b="1"/>
          </a:p>
        </p:txBody>
      </p:sp>
    </p:spTree>
    <p:extLst>
      <p:ext uri="{BB962C8B-B14F-4D97-AF65-F5344CB8AC3E}">
        <p14:creationId xmlns:p14="http://schemas.microsoft.com/office/powerpoint/2010/main" val="273067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F46E-88C9-CF40-B6E3-2A3302C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3FE-804B-4097-9AB0-D388382553C6}" type="datetime1">
              <a:rPr lang="de-CH" noProof="0" smtClean="0"/>
              <a:t>13.12.20</a:t>
            </a:fld>
            <a:endParaRPr lang="de-CH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0AE920-5EF2-9C4E-B041-DF73CEE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7" y="412751"/>
            <a:ext cx="10728325" cy="900000"/>
          </a:xfrm>
        </p:spPr>
        <p:txBody>
          <a:bodyPr/>
          <a:lstStyle/>
          <a:p>
            <a:pPr algn="ctr"/>
            <a:r>
              <a:rPr lang="en-CH" dirty="0"/>
              <a:t>Conclusion and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5D2C00-6145-094B-9229-7C881A55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190" y="2051209"/>
            <a:ext cx="7816418" cy="30603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H" dirty="0"/>
              <a:t>Not enough signal in EEG features for diagnosis</a:t>
            </a:r>
          </a:p>
          <a:p>
            <a:pPr>
              <a:lnSpc>
                <a:spcPct val="200000"/>
              </a:lnSpc>
            </a:pPr>
            <a:r>
              <a:rPr lang="en-CH" dirty="0"/>
              <a:t>Age and </a:t>
            </a:r>
            <a:r>
              <a:rPr lang="en-CH"/>
              <a:t>Sex st</a:t>
            </a:r>
            <a:r>
              <a:rPr lang="fr-FR" dirty="0"/>
              <a:t>x</a:t>
            </a:r>
            <a:r>
              <a:rPr lang="en-CH"/>
              <a:t>rong </a:t>
            </a:r>
            <a:r>
              <a:rPr lang="en-CH" dirty="0"/>
              <a:t>factors of variations =&gt; need to be careful in analysis</a:t>
            </a:r>
          </a:p>
          <a:p>
            <a:pPr>
              <a:lnSpc>
                <a:spcPct val="200000"/>
              </a:lnSpc>
            </a:pPr>
            <a:r>
              <a:rPr lang="en-CH" dirty="0"/>
              <a:t>Some signal about SRS (autism) in the brain</a:t>
            </a:r>
          </a:p>
          <a:p>
            <a:pPr>
              <a:lnSpc>
                <a:spcPct val="200000"/>
              </a:lnSpc>
            </a:pPr>
            <a:r>
              <a:rPr lang="en-CH" dirty="0"/>
              <a:t>Should try using raw EEG recodings and fit deep learning models </a:t>
            </a:r>
            <a:r>
              <a:rPr lang="en-CH"/>
              <a:t>on them</a:t>
            </a:r>
            <a:r>
              <a:rPr lang="fr-FR" dirty="0"/>
              <a:t>x</a:t>
            </a:r>
            <a:endParaRPr lang="en-CH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AC73527-768C-4D4A-B3E9-340447DE89B1}"/>
              </a:ext>
            </a:extLst>
          </p:cNvPr>
          <p:cNvSpPr txBox="1">
            <a:spLocks/>
          </p:cNvSpPr>
          <p:nvPr/>
        </p:nvSpPr>
        <p:spPr>
          <a:xfrm>
            <a:off x="10626092" y="66748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270F24-25B5-4B00-B088-EC5C9712ED16}" type="datetime1">
              <a:rPr lang="de-CH" smtClean="0"/>
              <a:pPr/>
              <a:t>13.12.20</a:t>
            </a:fld>
            <a:endParaRPr lang="de-C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F75DD7-D263-C04B-90EB-72BCAEEC4061}"/>
              </a:ext>
            </a:extLst>
          </p:cNvPr>
          <p:cNvSpPr txBox="1">
            <a:spLocks/>
          </p:cNvSpPr>
          <p:nvPr/>
        </p:nvSpPr>
        <p:spPr>
          <a:xfrm>
            <a:off x="11289985" y="66748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CA52AF-F19D-405C-AD5F-7D94B96A5CC3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Paul-Louis </a:t>
            </a:r>
            <a:r>
              <a:rPr lang="de-DE" dirty="0" err="1"/>
              <a:t>Delacour</a:t>
            </a:r>
            <a:r>
              <a:rPr lang="de-DE" dirty="0"/>
              <a:t> 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pdelacour@student.ethz.ch</a:t>
            </a:r>
            <a:endParaRPr lang="de-CH" dirty="0"/>
          </a:p>
          <a:p>
            <a:endParaRPr lang="de-DE" dirty="0"/>
          </a:p>
          <a:p>
            <a:r>
              <a:rPr lang="de-DE" dirty="0"/>
              <a:t>Tristan </a:t>
            </a:r>
            <a:r>
              <a:rPr lang="de-DE" dirty="0" err="1"/>
              <a:t>Meynier</a:t>
            </a:r>
            <a:r>
              <a:rPr lang="de-DE" dirty="0"/>
              <a:t> Georges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temynier@student.ethz.ch</a:t>
            </a:r>
            <a:endParaRPr lang="de-DE" dirty="0"/>
          </a:p>
          <a:p>
            <a:endParaRPr lang="de-DE" dirty="0"/>
          </a:p>
          <a:p>
            <a:r>
              <a:rPr lang="de-DE" dirty="0"/>
              <a:t>Mathieu </a:t>
            </a:r>
            <a:r>
              <a:rPr lang="de-DE" dirty="0" err="1"/>
              <a:t>Chevalley</a:t>
            </a:r>
            <a:endParaRPr lang="de-DE" dirty="0"/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mchevalley@student.ethz.ch</a:t>
            </a:r>
            <a:endParaRPr lang="de-DE" dirty="0"/>
          </a:p>
          <a:p>
            <a:r>
              <a:rPr lang="de-DE" dirty="0"/>
              <a:t>  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A First </a:t>
            </a:r>
            <a:r>
              <a:rPr lang="de-DE" sz="2800" dirty="0" err="1"/>
              <a:t>approach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understand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relation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disorder</a:t>
            </a:r>
            <a:endParaRPr lang="de-DE" sz="2800" dirty="0"/>
          </a:p>
          <a:p>
            <a:r>
              <a:rPr lang="de-DE" sz="2800" dirty="0" err="1"/>
              <a:t>Analysing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</a:t>
            </a:r>
            <a:r>
              <a:rPr lang="de-DE" sz="2800" dirty="0" err="1"/>
              <a:t>age</a:t>
            </a:r>
            <a:r>
              <a:rPr lang="de-DE" sz="2800" dirty="0"/>
              <a:t> </a:t>
            </a:r>
            <a:r>
              <a:rPr lang="de-DE" sz="2800" dirty="0" err="1"/>
              <a:t>residuals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Statistics</a:t>
            </a:r>
            <a:endParaRPr lang="de-DE" sz="2800" dirty="0"/>
          </a:p>
          <a:p>
            <a:r>
              <a:rPr lang="de-DE" sz="2800" dirty="0" err="1"/>
              <a:t>Analysing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EEG </a:t>
            </a:r>
            <a:r>
              <a:rPr lang="de-DE" sz="2800" dirty="0" err="1"/>
              <a:t>features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Beta VAE</a:t>
            </a:r>
          </a:p>
          <a:p>
            <a:pPr marL="0" indent="0">
              <a:buNone/>
            </a:pPr>
            <a:r>
              <a:rPr lang="de-DE" sz="2800" dirty="0"/>
              <a:t>4.  </a:t>
            </a:r>
            <a:r>
              <a:rPr lang="de-DE" sz="2800" dirty="0" err="1"/>
              <a:t>Deep</a:t>
            </a:r>
            <a:r>
              <a:rPr lang="de-DE" sz="2800" dirty="0"/>
              <a:t> Learning </a:t>
            </a:r>
            <a:r>
              <a:rPr lang="de-DE" sz="2800" dirty="0" err="1"/>
              <a:t>approach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severity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disease</a:t>
            </a:r>
            <a:endParaRPr lang="de-CH" sz="2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BCA2-6631-41B0-80B4-64F442514329}" type="datetime1">
              <a:rPr lang="de-CH" noProof="0" smtClean="0"/>
              <a:t>14.12.20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DD9CE-0B2F-3A41-AC01-BC85EE5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A2B9-D241-784D-860E-221FA4CC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0F272F-D91D-F940-AF58-5354E329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06" y="1851855"/>
            <a:ext cx="4731435" cy="31542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452564-D894-3544-84CE-C7FB07AB0142}"/>
              </a:ext>
            </a:extLst>
          </p:cNvPr>
          <p:cNvSpPr txBox="1"/>
          <p:nvPr/>
        </p:nvSpPr>
        <p:spPr>
          <a:xfrm>
            <a:off x="5151884" y="764887"/>
            <a:ext cx="24531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Young Patients</a:t>
            </a:r>
          </a:p>
          <a:p>
            <a:endParaRPr lang="en-US" dirty="0"/>
          </a:p>
        </p:txBody>
      </p:sp>
      <p:pic>
        <p:nvPicPr>
          <p:cNvPr id="13" name="Image 12" descr="Une image contenant habits, personne, vêtement de protection&#10;&#10;Description générée automatiquement">
            <a:extLst>
              <a:ext uri="{FF2B5EF4-FFF2-40B4-BE49-F238E27FC236}">
                <a16:creationId xmlns:a16="http://schemas.microsoft.com/office/drawing/2014/main" id="{FF195914-07AA-284A-B9D1-7F1AE7A69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/>
          <a:stretch/>
        </p:blipFill>
        <p:spPr>
          <a:xfrm>
            <a:off x="237338" y="2082520"/>
            <a:ext cx="2715452" cy="2227065"/>
          </a:xfrm>
          <a:prstGeom prst="rect">
            <a:avLst/>
          </a:prstGeom>
        </p:spPr>
      </p:pic>
      <p:pic>
        <p:nvPicPr>
          <p:cNvPr id="17" name="Image 16" descr="Une image contenant texte, document&#10;&#10;Description générée automatiquement">
            <a:extLst>
              <a:ext uri="{FF2B5EF4-FFF2-40B4-BE49-F238E27FC236}">
                <a16:creationId xmlns:a16="http://schemas.microsoft.com/office/drawing/2014/main" id="{51020F3B-7D03-C746-81FB-E142D095B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8" y="1671916"/>
            <a:ext cx="1689043" cy="15080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D2D80A4-B17D-F84E-85F6-92392DF3E570}"/>
              </a:ext>
            </a:extLst>
          </p:cNvPr>
          <p:cNvSpPr txBox="1"/>
          <p:nvPr/>
        </p:nvSpPr>
        <p:spPr>
          <a:xfrm>
            <a:off x="690044" y="5859975"/>
            <a:ext cx="621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neurolite.ch</a:t>
            </a:r>
            <a:r>
              <a:rPr lang="en-US" sz="800" dirty="0"/>
              <a:t>/</a:t>
            </a:r>
            <a:r>
              <a:rPr lang="en-US" sz="800" dirty="0" err="1"/>
              <a:t>fr</a:t>
            </a:r>
            <a:r>
              <a:rPr lang="en-US" sz="800" dirty="0"/>
              <a:t>/</a:t>
            </a:r>
            <a:r>
              <a:rPr lang="en-US" sz="800" dirty="0" err="1"/>
              <a:t>produits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-sans-fil-</a:t>
            </a:r>
            <a:r>
              <a:rPr lang="en-US" sz="800" dirty="0" err="1"/>
              <a:t>enobio</a:t>
            </a:r>
            <a:endParaRPr lang="en-US" sz="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E174DC-11C0-4A4E-9005-7585A1CC3937}"/>
              </a:ext>
            </a:extLst>
          </p:cNvPr>
          <p:cNvSpPr txBox="1"/>
          <p:nvPr/>
        </p:nvSpPr>
        <p:spPr>
          <a:xfrm>
            <a:off x="690044" y="5982287"/>
            <a:ext cx="795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www.dr-dechaumont-palacin-neurologue-toulouse.fr</a:t>
            </a:r>
            <a:r>
              <a:rPr lang="en-US" sz="800" dirty="0"/>
              <a:t>/</a:t>
            </a:r>
            <a:r>
              <a:rPr lang="en-US" sz="800" dirty="0" err="1"/>
              <a:t>neurologie</a:t>
            </a:r>
            <a:r>
              <a:rPr lang="en-US" sz="800" dirty="0"/>
              <a:t>/electroenc%C3%A9phalographie-eeg/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F6AB579F-F9A1-D443-A62F-F084DB0A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405"/>
              </p:ext>
            </p:extLst>
          </p:nvPr>
        </p:nvGraphicFramePr>
        <p:xfrm>
          <a:off x="8965942" y="2563780"/>
          <a:ext cx="2748893" cy="153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93">
                  <a:extLst>
                    <a:ext uri="{9D8B030D-6E8A-4147-A177-3AD203B41FA5}">
                      <a16:colId xmlns:a16="http://schemas.microsoft.com/office/drawing/2014/main" val="829122665"/>
                    </a:ext>
                  </a:extLst>
                </a:gridCol>
                <a:gridCol w="2217200">
                  <a:extLst>
                    <a:ext uri="{9D8B030D-6E8A-4147-A177-3AD203B41FA5}">
                      <a16:colId xmlns:a16="http://schemas.microsoft.com/office/drawing/2014/main" val="2633785851"/>
                    </a:ext>
                  </a:extLst>
                </a:gridCol>
              </a:tblGrid>
              <a:tr h="4221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Anxiety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2106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8BE6F7DC-6B3B-B94B-B4B0-6A6C69894A87}"/>
              </a:ext>
            </a:extLst>
          </p:cNvPr>
          <p:cNvSpPr txBox="1"/>
          <p:nvPr/>
        </p:nvSpPr>
        <p:spPr>
          <a:xfrm>
            <a:off x="9334702" y="764887"/>
            <a:ext cx="227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Diagnosis</a:t>
            </a:r>
          </a:p>
        </p:txBody>
      </p:sp>
      <p:pic>
        <p:nvPicPr>
          <p:cNvPr id="25" name="Graphique 24" descr="Coche avec un remplissage uni">
            <a:extLst>
              <a:ext uri="{FF2B5EF4-FFF2-40B4-BE49-F238E27FC236}">
                <a16:creationId xmlns:a16="http://schemas.microsoft.com/office/drawing/2014/main" id="{EC0E670D-3FEA-9643-8603-FDAEE883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9657" y="2563780"/>
            <a:ext cx="457200" cy="457200"/>
          </a:xfrm>
          <a:prstGeom prst="rect">
            <a:avLst/>
          </a:prstGeom>
        </p:spPr>
      </p:pic>
      <p:pic>
        <p:nvPicPr>
          <p:cNvPr id="26" name="Graphique 25" descr="Coche avec un remplissage uni">
            <a:extLst>
              <a:ext uri="{FF2B5EF4-FFF2-40B4-BE49-F238E27FC236}">
                <a16:creationId xmlns:a16="http://schemas.microsoft.com/office/drawing/2014/main" id="{57356AF0-ED92-BB4E-932B-B4A3452E8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5942" y="3678411"/>
            <a:ext cx="457200" cy="457200"/>
          </a:xfrm>
          <a:prstGeom prst="rect">
            <a:avLst/>
          </a:prstGeom>
        </p:spPr>
      </p:pic>
      <p:pic>
        <p:nvPicPr>
          <p:cNvPr id="28" name="Graphique 27" descr="Ajouter avec un remplissage uni">
            <a:extLst>
              <a:ext uri="{FF2B5EF4-FFF2-40B4-BE49-F238E27FC236}">
                <a16:creationId xmlns:a16="http://schemas.microsoft.com/office/drawing/2014/main" id="{3D740BE7-30DC-364F-85F9-5A804612D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5525" y="4340145"/>
            <a:ext cx="628673" cy="62967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C2B2966-06BF-E24F-BCE2-C44409A1A10F}"/>
              </a:ext>
            </a:extLst>
          </p:cNvPr>
          <p:cNvSpPr txBox="1"/>
          <p:nvPr/>
        </p:nvSpPr>
        <p:spPr>
          <a:xfrm>
            <a:off x="1025545" y="5046678"/>
            <a:ext cx="1664936" cy="38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and Sex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4B69F-2311-8945-BCE3-277067CC5CBC}"/>
              </a:ext>
            </a:extLst>
          </p:cNvPr>
          <p:cNvSpPr/>
          <p:nvPr/>
        </p:nvSpPr>
        <p:spPr>
          <a:xfrm>
            <a:off x="285464" y="1604208"/>
            <a:ext cx="3591768" cy="388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A85652-877F-404B-90E4-CB3CDE120F18}"/>
              </a:ext>
            </a:extLst>
          </p:cNvPr>
          <p:cNvSpPr txBox="1"/>
          <p:nvPr/>
        </p:nvSpPr>
        <p:spPr>
          <a:xfrm>
            <a:off x="1430623" y="764887"/>
            <a:ext cx="12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644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9B13-8E9F-A043-8FE9-CE04FFD4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66" y="208547"/>
            <a:ext cx="11508275" cy="900000"/>
          </a:xfrm>
        </p:spPr>
        <p:txBody>
          <a:bodyPr/>
          <a:lstStyle/>
          <a:p>
            <a:r>
              <a:rPr lang="en-US" sz="2800" dirty="0"/>
              <a:t>Goal : Understand how much information EEG data contains about the psychiatric disease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169AF-E9AC-DF45-9902-E13C1288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8D620-735E-1B4E-86D6-41A9B78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144956C-C1BC-DA45-BDFC-36D0E4F125EC}"/>
                  </a:ext>
                </a:extLst>
              </p:cNvPr>
              <p:cNvSpPr txBox="1"/>
              <p:nvPr/>
            </p:nvSpPr>
            <p:spPr>
              <a:xfrm>
                <a:off x="1198022" y="2691012"/>
                <a:ext cx="10549876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𝐷𝑖𝑎𝑔𝑛𝑜𝑠𝑖𝑠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𝐵𝑟𝑎𝑖𝑛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FR" sz="24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fr-FR" sz="2400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𝐷𝑖𝑎𝑔𝑛𝑜𝑠𝑖𝑠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𝐷𝑖𝑎𝑔𝑛𝑜𝑠𝑖𝑠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144956C-C1BC-DA45-BDFC-36D0E4F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22" y="2691012"/>
                <a:ext cx="10549876" cy="714363"/>
              </a:xfrm>
              <a:prstGeom prst="rect">
                <a:avLst/>
              </a:prstGeom>
              <a:blipFill>
                <a:blip r:embed="rId2"/>
                <a:stretch>
                  <a:fillRect l="-120" t="-5172" r="-602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2A7A09A-EB7B-5446-906A-194799BA9725}"/>
              </a:ext>
            </a:extLst>
          </p:cNvPr>
          <p:cNvCxnSpPr>
            <a:cxnSpLocks/>
          </p:cNvCxnSpPr>
          <p:nvPr/>
        </p:nvCxnSpPr>
        <p:spPr>
          <a:xfrm flipH="1" flipV="1">
            <a:off x="2807695" y="4684194"/>
            <a:ext cx="2117559" cy="10309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B2C0091-F714-274E-A901-727BAB8BA098}"/>
                  </a:ext>
                </a:extLst>
              </p:cNvPr>
              <p:cNvSpPr txBox="1"/>
              <p:nvPr/>
            </p:nvSpPr>
            <p:spPr>
              <a:xfrm>
                <a:off x="1475219" y="1505180"/>
                <a:ext cx="3669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𝐷𝑖𝑎𝑔𝑛𝑜𝑠𝑖𝑠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B2C0091-F714-274E-A901-727BAB8B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19" y="1505180"/>
                <a:ext cx="3669594" cy="369332"/>
              </a:xfrm>
              <a:prstGeom prst="rect">
                <a:avLst/>
              </a:prstGeom>
              <a:blipFill>
                <a:blip r:embed="rId3"/>
                <a:stretch>
                  <a:fillRect l="-1379" t="-6667" r="-206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35055BC-9B98-D146-B204-540B4044E316}"/>
                  </a:ext>
                </a:extLst>
              </p:cNvPr>
              <p:cNvSpPr txBox="1"/>
              <p:nvPr/>
            </p:nvSpPr>
            <p:spPr>
              <a:xfrm>
                <a:off x="2094922" y="4304360"/>
                <a:ext cx="883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35055BC-9B98-D146-B204-540B4044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22" y="4304360"/>
                <a:ext cx="883703" cy="369332"/>
              </a:xfrm>
              <a:prstGeom prst="rect">
                <a:avLst/>
              </a:prstGeom>
              <a:blipFill>
                <a:blip r:embed="rId4"/>
                <a:stretch>
                  <a:fillRect l="-7143" r="-571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51A7D4A-7F57-A64F-81A1-857ABD6FA8DF}"/>
                  </a:ext>
                </a:extLst>
              </p:cNvPr>
              <p:cNvSpPr txBox="1"/>
              <p:nvPr/>
            </p:nvSpPr>
            <p:spPr>
              <a:xfrm>
                <a:off x="8989378" y="4258194"/>
                <a:ext cx="62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2400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51A7D4A-7F57-A64F-81A1-857ABD6F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378" y="4258194"/>
                <a:ext cx="627095" cy="369332"/>
              </a:xfrm>
              <a:prstGeom prst="rect">
                <a:avLst/>
              </a:prstGeom>
              <a:blipFill>
                <a:blip r:embed="rId5"/>
                <a:stretch>
                  <a:fillRect l="-16000" r="-12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1092216-6C8D-5D4D-8A76-CA6D14BFFD99}"/>
                  </a:ext>
                </a:extLst>
              </p:cNvPr>
              <p:cNvSpPr txBox="1"/>
              <p:nvPr/>
            </p:nvSpPr>
            <p:spPr>
              <a:xfrm>
                <a:off x="5149189" y="5650289"/>
                <a:ext cx="1484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𝐷𝑖𝑎𝑔𝑛𝑜𝑠𝑖𝑠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1092216-6C8D-5D4D-8A76-CA6D14BF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89" y="5650289"/>
                <a:ext cx="1484252" cy="369332"/>
              </a:xfrm>
              <a:prstGeom prst="rect">
                <a:avLst/>
              </a:prstGeom>
              <a:blipFill>
                <a:blip r:embed="rId6"/>
                <a:stretch>
                  <a:fillRect l="-5932" r="-50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369CF33-2ED4-BD4F-ABC2-7388E7ECD256}"/>
                  </a:ext>
                </a:extLst>
              </p:cNvPr>
              <p:cNvSpPr txBox="1"/>
              <p:nvPr/>
            </p:nvSpPr>
            <p:spPr>
              <a:xfrm>
                <a:off x="5523921" y="1257000"/>
                <a:ext cx="3386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𝐻𝑒𝑎𝑙𝑡h𝑦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369CF33-2ED4-BD4F-ABC2-7388E7EC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21" y="1257000"/>
                <a:ext cx="3386440" cy="369332"/>
              </a:xfrm>
              <a:prstGeom prst="rect">
                <a:avLst/>
              </a:prstGeom>
              <a:blipFill>
                <a:blip r:embed="rId7"/>
                <a:stretch>
                  <a:fillRect l="-1119" t="-6452" r="-223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2D72DCE-07CB-4741-982D-569E6997AAFE}"/>
                  </a:ext>
                </a:extLst>
              </p:cNvPr>
              <p:cNvSpPr txBox="1"/>
              <p:nvPr/>
            </p:nvSpPr>
            <p:spPr>
              <a:xfrm>
                <a:off x="5523921" y="1833394"/>
                <a:ext cx="3719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𝑈𝑛h𝑒𝑎𝑙𝑡h𝑦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2D72DCE-07CB-4741-982D-569E6997A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21" y="1833394"/>
                <a:ext cx="3719864" cy="369332"/>
              </a:xfrm>
              <a:prstGeom prst="rect">
                <a:avLst/>
              </a:prstGeom>
              <a:blipFill>
                <a:blip r:embed="rId8"/>
                <a:stretch>
                  <a:fillRect l="-1020" t="-6667" r="-23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D85FEB5A-44F7-DE47-8B70-83B8B179F578}"/>
              </a:ext>
            </a:extLst>
          </p:cNvPr>
          <p:cNvSpPr/>
          <p:nvPr/>
        </p:nvSpPr>
        <p:spPr>
          <a:xfrm>
            <a:off x="5281129" y="1294322"/>
            <a:ext cx="167951" cy="94572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6ECCE4-B547-6C44-9C3C-978456F78E9D}"/>
              </a:ext>
            </a:extLst>
          </p:cNvPr>
          <p:cNvSpPr txBox="1"/>
          <p:nvPr/>
        </p:nvSpPr>
        <p:spPr>
          <a:xfrm>
            <a:off x="9804570" y="1212018"/>
            <a:ext cx="152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1FF0A4-C96F-954B-9C50-DCA63589FA06}"/>
              </a:ext>
            </a:extLst>
          </p:cNvPr>
          <p:cNvSpPr txBox="1"/>
          <p:nvPr/>
        </p:nvSpPr>
        <p:spPr>
          <a:xfrm>
            <a:off x="9868013" y="1865087"/>
            <a:ext cx="152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BC3E94-3C42-2142-85FE-9C13BF61CEBF}"/>
                  </a:ext>
                </a:extLst>
              </p:cNvPr>
              <p:cNvSpPr txBox="1"/>
              <p:nvPr/>
            </p:nvSpPr>
            <p:spPr>
              <a:xfrm>
                <a:off x="2316968" y="2895237"/>
                <a:ext cx="883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𝐵𝑟𝑎𝑖𝑛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BC3E94-3C42-2142-85FE-9C13BF61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68" y="2895237"/>
                <a:ext cx="883703" cy="369332"/>
              </a:xfrm>
              <a:prstGeom prst="rect">
                <a:avLst/>
              </a:prstGeom>
              <a:blipFill>
                <a:blip r:embed="rId9"/>
                <a:stretch>
                  <a:fillRect l="-7042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4B4FEBC-AF81-A241-9D52-08686542DED9}"/>
                  </a:ext>
                </a:extLst>
              </p:cNvPr>
              <p:cNvSpPr txBox="1"/>
              <p:nvPr/>
            </p:nvSpPr>
            <p:spPr>
              <a:xfrm>
                <a:off x="3286754" y="2895237"/>
                <a:ext cx="1484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𝐷𝑖𝑎𝑔𝑛𝑜𝑠𝑖𝑠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4B4FEBC-AF81-A241-9D52-08686542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754" y="2895237"/>
                <a:ext cx="1484252" cy="369332"/>
              </a:xfrm>
              <a:prstGeom prst="rect">
                <a:avLst/>
              </a:prstGeom>
              <a:blipFill>
                <a:blip r:embed="rId10"/>
                <a:stretch>
                  <a:fillRect l="-5085" r="-593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8DC9957-5877-3242-BB6F-20C0B058CAB5}"/>
                  </a:ext>
                </a:extLst>
              </p:cNvPr>
              <p:cNvSpPr txBox="1"/>
              <p:nvPr/>
            </p:nvSpPr>
            <p:spPr>
              <a:xfrm>
                <a:off x="1548492" y="2895715"/>
                <a:ext cx="62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2400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8DC9957-5877-3242-BB6F-20C0B058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92" y="2895715"/>
                <a:ext cx="627095" cy="369332"/>
              </a:xfrm>
              <a:prstGeom prst="rect">
                <a:avLst/>
              </a:prstGeom>
              <a:blipFill>
                <a:blip r:embed="rId11"/>
                <a:stretch>
                  <a:fillRect l="-13725" r="-1372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6989854-FB8A-0F43-A4E7-06B858D88ABE}"/>
                  </a:ext>
                </a:extLst>
              </p:cNvPr>
              <p:cNvSpPr txBox="1"/>
              <p:nvPr/>
            </p:nvSpPr>
            <p:spPr>
              <a:xfrm>
                <a:off x="5149189" y="5650289"/>
                <a:ext cx="1484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𝐷𝑖𝑎𝑔𝑛𝑜𝑠𝑖𝑠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6989854-FB8A-0F43-A4E7-06B858D8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89" y="5650289"/>
                <a:ext cx="1484252" cy="369332"/>
              </a:xfrm>
              <a:prstGeom prst="rect">
                <a:avLst/>
              </a:prstGeom>
              <a:blipFill>
                <a:blip r:embed="rId6"/>
                <a:stretch>
                  <a:fillRect l="-5932" r="-50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2EDBF1C5-A343-E947-96AA-9BB681B11495}"/>
                  </a:ext>
                </a:extLst>
              </p:cNvPr>
              <p:cNvSpPr txBox="1"/>
              <p:nvPr/>
            </p:nvSpPr>
            <p:spPr>
              <a:xfrm>
                <a:off x="8989378" y="4258194"/>
                <a:ext cx="62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2400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2EDBF1C5-A343-E947-96AA-9BB681B1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378" y="4258194"/>
                <a:ext cx="627095" cy="369332"/>
              </a:xfrm>
              <a:prstGeom prst="rect">
                <a:avLst/>
              </a:prstGeom>
              <a:blipFill>
                <a:blip r:embed="rId5"/>
                <a:stretch>
                  <a:fillRect l="-16000" r="-12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>
            <a:extLst>
              <a:ext uri="{FF2B5EF4-FFF2-40B4-BE49-F238E27FC236}">
                <a16:creationId xmlns:a16="http://schemas.microsoft.com/office/drawing/2014/main" id="{A2451A2A-904F-6D49-9452-6FBAD06E0307}"/>
              </a:ext>
            </a:extLst>
          </p:cNvPr>
          <p:cNvSpPr txBox="1"/>
          <p:nvPr/>
        </p:nvSpPr>
        <p:spPr>
          <a:xfrm>
            <a:off x="10108922" y="4776305"/>
            <a:ext cx="18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Causality Assumption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91DC589-EB0A-2347-92FE-740EB46529A4}"/>
              </a:ext>
            </a:extLst>
          </p:cNvPr>
          <p:cNvCxnSpPr>
            <a:cxnSpLocks/>
          </p:cNvCxnSpPr>
          <p:nvPr/>
        </p:nvCxnSpPr>
        <p:spPr>
          <a:xfrm flipH="1">
            <a:off x="3256988" y="4469394"/>
            <a:ext cx="55909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Graphique 48" descr="Fermer contour">
            <a:extLst>
              <a:ext uri="{FF2B5EF4-FFF2-40B4-BE49-F238E27FC236}">
                <a16:creationId xmlns:a16="http://schemas.microsoft.com/office/drawing/2014/main" id="{2693BBA8-04E5-384D-A2E5-92ECF9426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0637" y="2515139"/>
            <a:ext cx="1801536" cy="7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07 L 0.61068 0.198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32 L -0.01823 0.2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10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5299 0.401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8E44495-D015-1F4C-BE78-5D87B79DD6AF}"/>
              </a:ext>
            </a:extLst>
          </p:cNvPr>
          <p:cNvSpPr txBox="1">
            <a:spLocks/>
          </p:cNvSpPr>
          <p:nvPr/>
        </p:nvSpPr>
        <p:spPr>
          <a:xfrm>
            <a:off x="731837" y="347395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 : Verify what can be extracted in EEG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AD22E65-ACD6-9941-B24F-5A86C274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25" y="1941147"/>
            <a:ext cx="10405748" cy="38875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Remove influence of Age and Sex confounders 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Balance the data set for </a:t>
            </a:r>
            <a:r>
              <a:rPr lang="en-US" sz="2800" dirty="0">
                <a:solidFill>
                  <a:srgbClr val="1269B0"/>
                </a:solidFill>
              </a:rPr>
              <a:t>Sex</a:t>
            </a:r>
          </a:p>
          <a:p>
            <a:endParaRPr lang="en-US" sz="2800" dirty="0"/>
          </a:p>
          <a:p>
            <a:r>
              <a:rPr lang="en-US" sz="2800" dirty="0"/>
              <a:t>Test of </a:t>
            </a:r>
            <a:r>
              <a:rPr lang="en-US" sz="2800" dirty="0">
                <a:solidFill>
                  <a:srgbClr val="1269B0"/>
                </a:solidFill>
              </a:rPr>
              <a:t>Age</a:t>
            </a:r>
            <a:r>
              <a:rPr lang="en-US" sz="2800" dirty="0"/>
              <a:t> distribution shift among different population </a:t>
            </a:r>
          </a:p>
          <a:p>
            <a:pPr marL="0" indent="0">
              <a:buNone/>
            </a:pPr>
            <a:r>
              <a:rPr lang="en-US" sz="2800" dirty="0"/>
              <a:t>   (</a:t>
            </a:r>
            <a:r>
              <a:rPr lang="en-US" sz="2800" dirty="0" err="1"/>
              <a:t>Anova</a:t>
            </a:r>
            <a:r>
              <a:rPr lang="en-US" sz="2800" dirty="0"/>
              <a:t>, …)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30553-DF04-5F4E-B6E9-B0C6FADB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E1DB0D9-ACFB-EE44-859C-D53B117D220C}"/>
              </a:ext>
            </a:extLst>
          </p:cNvPr>
          <p:cNvSpPr txBox="1">
            <a:spLocks/>
          </p:cNvSpPr>
          <p:nvPr/>
        </p:nvSpPr>
        <p:spPr>
          <a:xfrm>
            <a:off x="533400" y="617026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Statistical testing on Brain Age residuals: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ous-titre 2">
                <a:extLst>
                  <a:ext uri="{FF2B5EF4-FFF2-40B4-BE49-F238E27FC236}">
                    <a16:creationId xmlns:a16="http://schemas.microsoft.com/office/drawing/2014/main" id="{C2566CD7-26D9-3846-B414-1DFC61275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975" y="3606252"/>
                <a:ext cx="9144000" cy="92233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5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0: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𝑐𝑜𝑛𝑡𝑎𝑖𝑛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𝑒𝑛𝑜𝑢𝑔h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𝑖𝑛𝑓𝑜𝑟𝑚𝑎𝑡𝑖𝑜𝑛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𝑎𝑙𝑙𝑜𝑤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𝑑𝑖𝑓𝑓𝑒𝑟𝑒𝑛𝑡𝑖𝑎𝑡𝑖𝑜𝑛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𝒑𝒂𝒕𝒊𝒆𝒏𝒕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𝒔𝒕𝒂𝒕𝒖𝒔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𝒔𝒄𝒐𝒓𝒆𝒔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800" i="1" dirty="0"/>
              </a:p>
            </p:txBody>
          </p:sp>
        </mc:Choice>
        <mc:Fallback>
          <p:sp>
            <p:nvSpPr>
              <p:cNvPr id="8" name="Sous-titre 2">
                <a:extLst>
                  <a:ext uri="{FF2B5EF4-FFF2-40B4-BE49-F238E27FC236}">
                    <a16:creationId xmlns:a16="http://schemas.microsoft.com/office/drawing/2014/main" id="{C2566CD7-26D9-3846-B414-1DFC61275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606252"/>
                <a:ext cx="9144000" cy="922337"/>
              </a:xfrm>
              <a:prstGeom prst="rect">
                <a:avLst/>
              </a:prstGeom>
              <a:blipFill>
                <a:blip r:embed="rId2"/>
                <a:stretch>
                  <a:fillRect l="-1803" t="-5479" r="-1900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49283A-73CC-2240-B04A-C234A5E303C6}"/>
                  </a:ext>
                </a:extLst>
              </p:cNvPr>
              <p:cNvSpPr/>
              <p:nvPr/>
            </p:nvSpPr>
            <p:spPr>
              <a:xfrm>
                <a:off x="2857500" y="2343835"/>
                <a:ext cx="6096000" cy="5564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fr-FR" sz="28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49283A-73CC-2240-B04A-C234A5E30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343835"/>
                <a:ext cx="6096000" cy="55643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2C0D4861-6E4B-3149-9F33-495719E0D5B2}"/>
              </a:ext>
            </a:extLst>
          </p:cNvPr>
          <p:cNvSpPr txBox="1">
            <a:spLocks/>
          </p:cNvSpPr>
          <p:nvPr/>
        </p:nvSpPr>
        <p:spPr>
          <a:xfrm>
            <a:off x="200025" y="400050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Statistical testing on Brain Age residuals: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ous-titre 2">
                <a:extLst>
                  <a:ext uri="{FF2B5EF4-FFF2-40B4-BE49-F238E27FC236}">
                    <a16:creationId xmlns:a16="http://schemas.microsoft.com/office/drawing/2014/main" id="{EE17BE78-6D53-A54C-A897-CCA01224B3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3025" y="1606003"/>
                <a:ext cx="3038475" cy="58474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5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𝒑𝒂𝒕𝒊𝒆𝒏𝒕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𝒔𝒕𝒂𝒕𝒖𝒔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2800" i="1" dirty="0"/>
              </a:p>
            </p:txBody>
          </p:sp>
        </mc:Choice>
        <mc:Fallback>
          <p:sp>
            <p:nvSpPr>
              <p:cNvPr id="17" name="Sous-titre 2">
                <a:extLst>
                  <a:ext uri="{FF2B5EF4-FFF2-40B4-BE49-F238E27FC236}">
                    <a16:creationId xmlns:a16="http://schemas.microsoft.com/office/drawing/2014/main" id="{EE17BE78-6D53-A54C-A897-CCA01224B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1606003"/>
                <a:ext cx="3038475" cy="584748"/>
              </a:xfrm>
              <a:prstGeom prst="rect">
                <a:avLst/>
              </a:prstGeom>
              <a:blipFill>
                <a:blip r:embed="rId2"/>
                <a:stretch>
                  <a:fillRect t="-425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79F46F62-13E1-9543-8E90-D49609622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66" t="30074" r="43667" b="16296"/>
          <a:stretch/>
        </p:blipFill>
        <p:spPr>
          <a:xfrm>
            <a:off x="3446781" y="2190751"/>
            <a:ext cx="4449443" cy="410892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30F189-E7CD-B144-BE64-C94CAAB5D3DB}"/>
              </a:ext>
            </a:extLst>
          </p:cNvPr>
          <p:cNvSpPr txBox="1"/>
          <p:nvPr/>
        </p:nvSpPr>
        <p:spPr>
          <a:xfrm>
            <a:off x="5257799" y="189837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and Gender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F7AB58-09E5-B045-A00B-FD1FC80F1B1A}"/>
              </a:ext>
            </a:extLst>
          </p:cNvPr>
          <p:cNvSpPr txBox="1"/>
          <p:nvPr/>
        </p:nvSpPr>
        <p:spPr>
          <a:xfrm>
            <a:off x="6119811" y="2728468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Healthy/ADHD/Autism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7D4C6C-E4AD-5049-A5FC-6A991B5EAE57}"/>
              </a:ext>
            </a:extLst>
          </p:cNvPr>
          <p:cNvSpPr txBox="1"/>
          <p:nvPr/>
        </p:nvSpPr>
        <p:spPr>
          <a:xfrm>
            <a:off x="8972549" y="4390267"/>
            <a:ext cx="29337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only patients &lt; 18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only patients with one disease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C2BA90-2669-1240-9C51-A86FD52E34D4}"/>
              </a:ext>
            </a:extLst>
          </p:cNvPr>
          <p:cNvSpPr txBox="1"/>
          <p:nvPr/>
        </p:nvSpPr>
        <p:spPr>
          <a:xfrm>
            <a:off x="7700962" y="392720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SWAN/SRS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FC77028-703F-BA47-83BD-B228E0D35B93}"/>
              </a:ext>
            </a:extLst>
          </p:cNvPr>
          <p:cNvSpPr txBox="1"/>
          <p:nvPr/>
        </p:nvSpPr>
        <p:spPr>
          <a:xfrm>
            <a:off x="4486273" y="2823882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significant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72C372E-61D5-F846-80B0-34B85884B2D3}"/>
              </a:ext>
            </a:extLst>
          </p:cNvPr>
          <p:cNvSpPr/>
          <p:nvPr/>
        </p:nvSpPr>
        <p:spPr>
          <a:xfrm rot="18482683">
            <a:off x="6531877" y="3437064"/>
            <a:ext cx="685575" cy="136499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4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F0FD2-F624-B741-BA9B-B1FBD71B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1BB8868-3721-EA45-82B4-1E5F5D274E9F}"/>
              </a:ext>
            </a:extLst>
          </p:cNvPr>
          <p:cNvSpPr txBox="1">
            <a:spLocks/>
          </p:cNvSpPr>
          <p:nvPr/>
        </p:nvSpPr>
        <p:spPr>
          <a:xfrm>
            <a:off x="285750" y="400050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Statistical testing on Brain Age residuals:</a:t>
            </a:r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7B03A1-D137-E546-A0E7-EFB150AB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 t="34666" r="27000" b="15260"/>
          <a:stretch/>
        </p:blipFill>
        <p:spPr>
          <a:xfrm>
            <a:off x="2973387" y="1339215"/>
            <a:ext cx="6816725" cy="49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5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8E21F-6B5C-E54B-A40A-5384B9D3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D6290-8F5B-1B4B-BE40-98A1711D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5" t="30001" r="9922" b="16666"/>
          <a:stretch/>
        </p:blipFill>
        <p:spPr>
          <a:xfrm>
            <a:off x="3807613" y="2078511"/>
            <a:ext cx="3414722" cy="425731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45C8D0C-1A6B-5D45-AE82-A17D3842953A}"/>
              </a:ext>
            </a:extLst>
          </p:cNvPr>
          <p:cNvSpPr txBox="1">
            <a:spLocks/>
          </p:cNvSpPr>
          <p:nvPr/>
        </p:nvSpPr>
        <p:spPr>
          <a:xfrm>
            <a:off x="457200" y="400050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Statistical testing on Brain Age residuals: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9F4FA627-0911-304C-895C-A739B2256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7275" y="1606003"/>
                <a:ext cx="3038475" cy="58474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-271463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50000" indent="-2700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𝒔𝒄𝒐𝒓𝒆𝒔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2800" i="1" dirty="0"/>
              </a:p>
            </p:txBody>
          </p:sp>
        </mc:Choice>
        <mc:Fallback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9F4FA627-0911-304C-895C-A739B225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606003"/>
                <a:ext cx="3038475" cy="584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1CA4A886-6EB9-3045-952B-BC743C040072}"/>
              </a:ext>
            </a:extLst>
          </p:cNvPr>
          <p:cNvSpPr txBox="1"/>
          <p:nvPr/>
        </p:nvSpPr>
        <p:spPr>
          <a:xfrm>
            <a:off x="5514974" y="189837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and Gender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28D2A7-D54B-3840-9333-653DA1422F78}"/>
              </a:ext>
            </a:extLst>
          </p:cNvPr>
          <p:cNvSpPr txBox="1"/>
          <p:nvPr/>
        </p:nvSpPr>
        <p:spPr>
          <a:xfrm>
            <a:off x="8105773" y="4762517"/>
            <a:ext cx="347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only patients &lt; 18 years old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0B03D2-5184-8348-A57F-B1147A9FBD9D}"/>
              </a:ext>
            </a:extLst>
          </p:cNvPr>
          <p:cNvSpPr txBox="1"/>
          <p:nvPr/>
        </p:nvSpPr>
        <p:spPr>
          <a:xfrm>
            <a:off x="6781798" y="278493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SWAN/SRS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78C823-257E-B146-97DC-E77871860349}"/>
              </a:ext>
            </a:extLst>
          </p:cNvPr>
          <p:cNvSpPr txBox="1"/>
          <p:nvPr/>
        </p:nvSpPr>
        <p:spPr>
          <a:xfrm>
            <a:off x="4743448" y="2957787"/>
            <a:ext cx="137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Significant!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9771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1FB99271-452E-48CD-845E-0D90CFBF7F79}" vid="{F81E789F-9506-4311-B5E1-6F1B690D5174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617</Words>
  <Application>Microsoft Macintosh PowerPoint</Application>
  <PresentationFormat>Grand écran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Courier New</vt:lpstr>
      <vt:lpstr>Symbol</vt:lpstr>
      <vt:lpstr>ETH Zürich</vt:lpstr>
      <vt:lpstr>Prediction of psychiatric disorders for pedriatic samples</vt:lpstr>
      <vt:lpstr>Agenda </vt:lpstr>
      <vt:lpstr>Présentation PowerPoint</vt:lpstr>
      <vt:lpstr>Goal : Understand how much information EEG data contains about the psychiatric disease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Disentangled Latent Representation of EEG features with bate-VAE</vt:lpstr>
      <vt:lpstr>Latent factors </vt:lpstr>
      <vt:lpstr>Downstream tasks</vt:lpstr>
      <vt:lpstr>Deep learning Approach to predict psychiatric scores</vt:lpstr>
      <vt:lpstr>Deep learning Approach to predict psychiatric scores</vt:lpstr>
      <vt:lpstr>Conclusion and future work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psychiatric disorders for pedriatic samples</dc:title>
  <dc:creator>Paul-Louis DELACOUR</dc:creator>
  <cp:lastModifiedBy>Paul-Louis DELACOUR</cp:lastModifiedBy>
  <cp:revision>13</cp:revision>
  <dcterms:created xsi:type="dcterms:W3CDTF">2020-12-14T08:26:20Z</dcterms:created>
  <dcterms:modified xsi:type="dcterms:W3CDTF">2020-12-14T12:44:56Z</dcterms:modified>
</cp:coreProperties>
</file>