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76" r:id="rId4"/>
    <p:sldId id="293" r:id="rId5"/>
    <p:sldId id="296" r:id="rId6"/>
    <p:sldId id="297" r:id="rId7"/>
    <p:sldId id="298" r:id="rId8"/>
    <p:sldId id="289" r:id="rId9"/>
    <p:sldId id="291" r:id="rId10"/>
    <p:sldId id="283" r:id="rId11"/>
    <p:sldId id="284" r:id="rId12"/>
    <p:sldId id="285" r:id="rId13"/>
    <p:sldId id="295" r:id="rId14"/>
    <p:sldId id="292" r:id="rId15"/>
    <p:sldId id="286" r:id="rId16"/>
    <p:sldId id="275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2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472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16.12.20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16.12.20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FCDB-1185-4577-9DF3-70621F1C1C8C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2933-04F7-47CB-8A38-CB2AEF9898B2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0F24-25B5-4B00-B088-EC5C9712ED16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AECA-CC4F-4278-9CF2-4E0FE95033E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C1786-5A47-4527-A769-3CBADA4035C4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E07E-BE71-472F-8EB5-DDFCE3787025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rgbClr val="007A96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D3FE-804B-4097-9AB0-D388382553C6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 </a:t>
            </a:r>
            <a:r>
              <a:rPr lang="de-CH" dirty="0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0169-55FF-4F13-8DFE-AEA115ABA65A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noProof="0"/>
              <a:t>Organisationseinheit verbal (Anpassung über «Einfügen» &gt; «Kopf- und Fusszeile …»)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E41318-BF38-4F98-8A8A-5F7846BDDE5F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8290BD1-4CFE-486A-B738-AAF908955FBB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Organisationseinheit verbal (Anpassung über «Einfügen» &gt; «Kopf- und Fusszeile …»)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20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2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21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6752492" cy="3205970"/>
          </a:xfrm>
        </p:spPr>
        <p:txBody>
          <a:bodyPr/>
          <a:lstStyle/>
          <a:p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psychiatric</a:t>
            </a:r>
            <a:r>
              <a:rPr lang="de-DE" dirty="0"/>
              <a:t> </a:t>
            </a:r>
            <a:r>
              <a:rPr lang="de-DE" dirty="0" err="1"/>
              <a:t>disorders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pedriatic</a:t>
            </a:r>
            <a:r>
              <a:rPr lang="de-DE" dirty="0"/>
              <a:t> </a:t>
            </a:r>
            <a:r>
              <a:rPr lang="de-DE" dirty="0" err="1"/>
              <a:t>samples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000" y="4223911"/>
            <a:ext cx="4680000" cy="1008000"/>
          </a:xfrm>
        </p:spPr>
        <p:txBody>
          <a:bodyPr/>
          <a:lstStyle/>
          <a:p>
            <a:r>
              <a:rPr lang="de-DE" b="1" dirty="0"/>
              <a:t>Paul-Louis </a:t>
            </a:r>
            <a:r>
              <a:rPr lang="de-DE" b="1" dirty="0" err="1"/>
              <a:t>Delacour</a:t>
            </a:r>
            <a:endParaRPr lang="de-DE" b="1" dirty="0"/>
          </a:p>
          <a:p>
            <a:r>
              <a:rPr lang="de-DE" b="1" dirty="0"/>
              <a:t>Mathieu </a:t>
            </a:r>
            <a:r>
              <a:rPr lang="de-DE" b="1" dirty="0" err="1"/>
              <a:t>Chevalley</a:t>
            </a:r>
            <a:endParaRPr lang="de-DE" b="1" dirty="0"/>
          </a:p>
          <a:p>
            <a:r>
              <a:rPr lang="de-DE" b="1" dirty="0"/>
              <a:t>Tristan </a:t>
            </a:r>
            <a:r>
              <a:rPr lang="de-DE" b="1" dirty="0" err="1"/>
              <a:t>Meynier</a:t>
            </a:r>
            <a:endParaRPr lang="de-DE" b="1" dirty="0"/>
          </a:p>
          <a:p>
            <a:r>
              <a:rPr lang="de-DE" dirty="0"/>
              <a:t>17. </a:t>
            </a:r>
            <a:r>
              <a:rPr lang="de-DE" dirty="0" err="1"/>
              <a:t>Dec</a:t>
            </a:r>
            <a:r>
              <a:rPr lang="de-DE" dirty="0"/>
              <a:t> 2020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A23F0C7-4AF0-034C-8A95-19874833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Disentangled Latent Representation of EEG features with beta-VAE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EEECA5-E68E-034B-855D-4450F0B9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945" y="1601785"/>
            <a:ext cx="4311218" cy="2902648"/>
          </a:xfrm>
        </p:spPr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Better model: less overfitting as latent only keeps signal and removes noise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Confirm and discover factors of variations</a:t>
            </a:r>
          </a:p>
        </p:txBody>
      </p:sp>
      <p:sp>
        <p:nvSpPr>
          <p:cNvPr id="9" name="Espace réservé du pied de page 4">
            <a:extLst>
              <a:ext uri="{FF2B5EF4-FFF2-40B4-BE49-F238E27FC236}">
                <a16:creationId xmlns:a16="http://schemas.microsoft.com/office/drawing/2014/main" id="{98505767-2511-AC4B-840A-995D6DF2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5400000" cy="216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https://</a:t>
            </a:r>
            <a:r>
              <a:rPr lang="de-DE" dirty="0" err="1"/>
              <a:t>towardsdatascience.com</a:t>
            </a:r>
            <a:r>
              <a:rPr lang="de-DE" dirty="0"/>
              <a:t>/understanding-variational-autoencoders-vaes-f70510919f73</a:t>
            </a:r>
            <a:endParaRPr lang="de-CH" noProof="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57B5A93-A3C6-0349-9731-2F7039E2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4" y="1848478"/>
            <a:ext cx="7035782" cy="3412352"/>
          </a:xfrm>
          <a:prstGeom prst="rect">
            <a:avLst/>
          </a:prstGeom>
          <a:noFill/>
        </p:spPr>
      </p:pic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F067DA4C-DC3A-FB43-BA13-3A87CD9B8594}"/>
              </a:ext>
            </a:extLst>
          </p:cNvPr>
          <p:cNvCxnSpPr>
            <a:cxnSpLocks/>
          </p:cNvCxnSpPr>
          <p:nvPr/>
        </p:nvCxnSpPr>
        <p:spPr>
          <a:xfrm flipV="1">
            <a:off x="4752109" y="5067946"/>
            <a:ext cx="269342" cy="751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12BAD2BA-00E1-8048-8B01-EEB26CF6B2DD}"/>
                  </a:ext>
                </a:extLst>
              </p:cNvPr>
              <p:cNvSpPr txBox="1"/>
              <p:nvPr/>
            </p:nvSpPr>
            <p:spPr>
              <a:xfrm>
                <a:off x="4372011" y="5819238"/>
                <a:ext cx="499689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CH" sz="2500" dirty="0">
                  <a:ea typeface="Cambria Math" panose="02040503050406030204" pitchFamily="18" charset="0"/>
                </a:endParaRPr>
              </a:p>
              <a:p>
                <a:endParaRPr lang="en-CH" sz="2500" dirty="0"/>
              </a:p>
            </p:txBody>
          </p:sp>
        </mc:Choice>
        <mc:Fallback xmlns=""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12BAD2BA-00E1-8048-8B01-EEB26CF6B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11" y="5819238"/>
                <a:ext cx="499689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66D12C-0A73-7E42-8C43-E933129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pPr algn="ctr"/>
            <a:r>
              <a:rPr lang="en-CH" sz="2800" dirty="0"/>
              <a:t>Latent factors</a:t>
            </a:r>
            <a:br>
              <a:rPr lang="en-CH" sz="2800" dirty="0"/>
            </a:br>
            <a:endParaRPr lang="en-CH" sz="2800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24A96F2D-0AB1-C94C-B1FC-FCBF049F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36409"/>
              </p:ext>
            </p:extLst>
          </p:nvPr>
        </p:nvGraphicFramePr>
        <p:xfrm>
          <a:off x="5851235" y="1965960"/>
          <a:ext cx="489527" cy="292608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489527">
                  <a:extLst>
                    <a:ext uri="{9D8B030D-6E8A-4147-A177-3AD203B41FA5}">
                      <a16:colId xmlns:a16="http://schemas.microsoft.com/office/drawing/2014/main" val="1678020083"/>
                    </a:ext>
                  </a:extLst>
                </a:gridCol>
              </a:tblGrid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534142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789435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75093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038961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686324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9335752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155060"/>
                  </a:ext>
                </a:extLst>
              </a:tr>
              <a:tr h="362046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0985334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7D352C76-E1B1-4B41-A73A-5FCCABBED1A0}"/>
              </a:ext>
            </a:extLst>
          </p:cNvPr>
          <p:cNvCxnSpPr/>
          <p:nvPr/>
        </p:nvCxnSpPr>
        <p:spPr>
          <a:xfrm flipH="1" flipV="1">
            <a:off x="6470073" y="2563091"/>
            <a:ext cx="2119745" cy="263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B9AF81A-5C4C-FB40-BCD1-830244FD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129" y="1680088"/>
            <a:ext cx="3143722" cy="2161309"/>
          </a:xfrm>
          <a:prstGeom prst="rect">
            <a:avLst/>
          </a:prstGeom>
        </p:spPr>
      </p:pic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D8DAD7A2-B4F3-0649-BA8E-9C09BED44779}"/>
              </a:ext>
            </a:extLst>
          </p:cNvPr>
          <p:cNvCxnSpPr/>
          <p:nvPr/>
        </p:nvCxnSpPr>
        <p:spPr>
          <a:xfrm flipV="1">
            <a:off x="3588327" y="3269673"/>
            <a:ext cx="2105891" cy="678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7">
            <a:extLst>
              <a:ext uri="{FF2B5EF4-FFF2-40B4-BE49-F238E27FC236}">
                <a16:creationId xmlns:a16="http://schemas.microsoft.com/office/drawing/2014/main" id="{FDE7ECA1-4128-2148-89FD-EDA6E9E6AD12}"/>
              </a:ext>
            </a:extLst>
          </p:cNvPr>
          <p:cNvCxnSpPr/>
          <p:nvPr/>
        </p:nvCxnSpPr>
        <p:spPr>
          <a:xfrm>
            <a:off x="3588327" y="3948545"/>
            <a:ext cx="2105891" cy="387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4359304E-ADAF-0843-BD3E-A05845838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2164772"/>
            <a:ext cx="3446319" cy="3446319"/>
          </a:xfrm>
          <a:prstGeom prst="rect">
            <a:avLst/>
          </a:prstGeom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768AC087-939C-2248-8903-D89F0CEB5FBF}"/>
              </a:ext>
            </a:extLst>
          </p:cNvPr>
          <p:cNvSpPr txBox="1"/>
          <p:nvPr/>
        </p:nvSpPr>
        <p:spPr>
          <a:xfrm>
            <a:off x="7606145" y="455814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Gives interpretability =&gt; if predictions (e.g LASSO) based on those latent dimensions, may be only spurrious correlations from data generation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318546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EA84B7-9972-2644-B54B-7ADC7546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</p:spPr>
        <p:txBody>
          <a:bodyPr/>
          <a:lstStyle/>
          <a:p>
            <a:pPr algn="ctr"/>
            <a:r>
              <a:rPr lang="en-CH" sz="2800" dirty="0"/>
              <a:t>Downstream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C04B9-892F-1941-9125-EE3277C5D207}"/>
              </a:ext>
            </a:extLst>
          </p:cNvPr>
          <p:cNvSpPr txBox="1"/>
          <p:nvPr/>
        </p:nvSpPr>
        <p:spPr>
          <a:xfrm>
            <a:off x="2493818" y="1486833"/>
            <a:ext cx="7204363" cy="3884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Latent representation keeps signal: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- </a:t>
            </a:r>
            <a:r>
              <a:rPr lang="en-CH"/>
              <a:t>Can </a:t>
            </a:r>
            <a:r>
              <a:rPr lang="en-CH" dirty="0"/>
              <a:t>predict Age, Sex accurately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Makes predicting SRS scores possible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- </a:t>
            </a:r>
            <a:r>
              <a:rPr lang="en-CH"/>
              <a:t>Confirm </a:t>
            </a:r>
            <a:r>
              <a:rPr lang="en-CH" dirty="0"/>
              <a:t>SRS signal in EEG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/>
              <a:t>SWAN score prediction based on Age and Sex latent </a:t>
            </a:r>
            <a:r>
              <a:rPr lang="en-CH"/>
              <a:t>factors </a:t>
            </a:r>
            <a:endParaRPr lang="fr-FR" dirty="0"/>
          </a:p>
          <a:p>
            <a:pPr>
              <a:lnSpc>
                <a:spcPct val="200000"/>
              </a:lnSpc>
            </a:pPr>
            <a:r>
              <a:rPr lang="fr-FR" dirty="0"/>
              <a:t>     </a:t>
            </a:r>
            <a:r>
              <a:rPr lang="en-CH"/>
              <a:t>=&gt;</a:t>
            </a:r>
            <a:r>
              <a:rPr lang="fr-FR" dirty="0"/>
              <a:t> EEG not </a:t>
            </a:r>
            <a:r>
              <a:rPr lang="fr-FR" dirty="0" err="1"/>
              <a:t>useful</a:t>
            </a:r>
            <a:r>
              <a:rPr lang="fr-FR" dirty="0"/>
              <a:t> for SWAN</a:t>
            </a:r>
            <a:r>
              <a:rPr lang="en-CH"/>
              <a:t>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/>
              <a:t>In </a:t>
            </a:r>
            <a:r>
              <a:rPr lang="en-CH" dirty="0"/>
              <a:t>general: easy to fit models, simple models yield good results</a:t>
            </a:r>
          </a:p>
        </p:txBody>
      </p:sp>
    </p:spTree>
    <p:extLst>
      <p:ext uri="{BB962C8B-B14F-4D97-AF65-F5344CB8AC3E}">
        <p14:creationId xmlns:p14="http://schemas.microsoft.com/office/powerpoint/2010/main" val="72554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6B867-40CC-744A-8A44-6D68FC1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B50A-7F3D-7946-B6C7-BA8FF243D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4344"/>
          <a:stretch/>
        </p:blipFill>
        <p:spPr>
          <a:xfrm>
            <a:off x="2309149" y="1757877"/>
            <a:ext cx="6569266" cy="35012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0F66C0-5536-6241-A24A-B7471DB3B642}"/>
              </a:ext>
            </a:extLst>
          </p:cNvPr>
          <p:cNvSpPr/>
          <p:nvPr/>
        </p:nvSpPr>
        <p:spPr>
          <a:xfrm>
            <a:off x="6195322" y="1731379"/>
            <a:ext cx="2257944" cy="43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56B9FB-4F5C-EA4C-823B-EEB21CC73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0" t="3881" r="3998" b="85083"/>
          <a:stretch/>
        </p:blipFill>
        <p:spPr>
          <a:xfrm>
            <a:off x="8878414" y="938430"/>
            <a:ext cx="2259171" cy="39361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CAACFF-B025-A449-BEF5-CAE71A3BD2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5" t="4226" r="7657" b="84612"/>
          <a:stretch/>
        </p:blipFill>
        <p:spPr>
          <a:xfrm>
            <a:off x="6416794" y="1759478"/>
            <a:ext cx="2072109" cy="40738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53E9B1A-330E-BE44-850F-3691A604E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3356"/>
          <a:stretch/>
        </p:blipFill>
        <p:spPr>
          <a:xfrm>
            <a:off x="2327194" y="1733813"/>
            <a:ext cx="6586807" cy="3572126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8AA175C7-DC79-B643-83F1-C8E01242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57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2800" dirty="0"/>
              <a:t>Improve predictions by using a Disentangled Latent Representation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0A075F-45C2-5945-806F-5AFDD9FC4B51}"/>
              </a:ext>
            </a:extLst>
          </p:cNvPr>
          <p:cNvSpPr txBox="1"/>
          <p:nvPr/>
        </p:nvSpPr>
        <p:spPr>
          <a:xfrm>
            <a:off x="9338062" y="3218056"/>
            <a:ext cx="232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the model might help to have better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2AA559-9098-DF4B-856E-22AAF21FFB6D}"/>
                  </a:ext>
                </a:extLst>
              </p:cNvPr>
              <p:cNvSpPr/>
              <p:nvPr/>
            </p:nvSpPr>
            <p:spPr>
              <a:xfrm>
                <a:off x="9517751" y="2845646"/>
                <a:ext cx="1468414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02AA559-9098-DF4B-856E-22AAF21FF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751" y="2845646"/>
                <a:ext cx="1468414" cy="3724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3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2487 0.01644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5 -0.00069 L -0.20964 0.120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5599C-82A9-4747-82BC-1AE589AB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921CB8-5035-3B4B-A081-CCE47B979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" t="8735" r="9766" b="6133"/>
          <a:stretch/>
        </p:blipFill>
        <p:spPr>
          <a:xfrm>
            <a:off x="5418097" y="3615935"/>
            <a:ext cx="3179206" cy="31914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99BE02F-642A-634D-A5AF-98D5FBEF8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t="8661" r="8859" b="6058"/>
          <a:stretch/>
        </p:blipFill>
        <p:spPr>
          <a:xfrm>
            <a:off x="1648617" y="280836"/>
            <a:ext cx="3254844" cy="32145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8D04894-C8B6-B149-8A6E-9030795E8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t="8671" r="10639" b="6557"/>
          <a:stretch/>
        </p:blipFill>
        <p:spPr>
          <a:xfrm>
            <a:off x="5443344" y="250724"/>
            <a:ext cx="3154575" cy="3189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A3128C8-D396-514A-9087-D3925D237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t="9090" r="9470" b="5433"/>
          <a:stretch/>
        </p:blipFill>
        <p:spPr>
          <a:xfrm>
            <a:off x="1692316" y="3620784"/>
            <a:ext cx="3211155" cy="321452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9EC735-5951-0E4D-9862-3140B1FA26FE}"/>
              </a:ext>
            </a:extLst>
          </p:cNvPr>
          <p:cNvSpPr txBox="1"/>
          <p:nvPr/>
        </p:nvSpPr>
        <p:spPr>
          <a:xfrm>
            <a:off x="8923742" y="1672429"/>
            <a:ext cx="3239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 of Latent space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predictions (but is still not enough)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Easier interpretation to know which features are useful</a:t>
            </a:r>
          </a:p>
          <a:p>
            <a:pPr lvl="1"/>
            <a:r>
              <a:rPr lang="en-US" dirty="0"/>
              <a:t>-SWAN : Age and Sex</a:t>
            </a:r>
          </a:p>
          <a:p>
            <a:pPr lvl="1"/>
            <a:r>
              <a:rPr lang="en-US" dirty="0"/>
              <a:t>-SRS : Other features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FAFC6-A599-AE4B-B96E-299A40BF1E23}"/>
              </a:ext>
            </a:extLst>
          </p:cNvPr>
          <p:cNvSpPr txBox="1"/>
          <p:nvPr/>
        </p:nvSpPr>
        <p:spPr>
          <a:xfrm>
            <a:off x="1692316" y="894316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C01B11-95E4-F148-97DF-7A0F30699302}"/>
              </a:ext>
            </a:extLst>
          </p:cNvPr>
          <p:cNvSpPr txBox="1"/>
          <p:nvPr/>
        </p:nvSpPr>
        <p:spPr>
          <a:xfrm>
            <a:off x="1736560" y="4354092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525AB6-3825-3A42-98C8-293474078BD4}"/>
              </a:ext>
            </a:extLst>
          </p:cNvPr>
          <p:cNvSpPr txBox="1"/>
          <p:nvPr/>
        </p:nvSpPr>
        <p:spPr>
          <a:xfrm>
            <a:off x="5443344" y="1063593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DA7C990-D5EC-6A43-8335-B9B0A2D0627C}"/>
              </a:ext>
            </a:extLst>
          </p:cNvPr>
          <p:cNvSpPr txBox="1"/>
          <p:nvPr/>
        </p:nvSpPr>
        <p:spPr>
          <a:xfrm>
            <a:off x="5546421" y="4523369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0.02</a:t>
            </a:r>
          </a:p>
        </p:txBody>
      </p:sp>
    </p:spTree>
    <p:extLst>
      <p:ext uri="{BB962C8B-B14F-4D97-AF65-F5344CB8AC3E}">
        <p14:creationId xmlns:p14="http://schemas.microsoft.com/office/powerpoint/2010/main" val="13903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C48F4-2632-CE44-8F82-C6A641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15</a:t>
            </a:fld>
            <a:endParaRPr lang="de-CH" noProof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0AE920-5EF2-9C4E-B041-DF73CEE9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7" y="412751"/>
            <a:ext cx="10728325" cy="900000"/>
          </a:xfrm>
        </p:spPr>
        <p:txBody>
          <a:bodyPr/>
          <a:lstStyle/>
          <a:p>
            <a:pPr algn="ctr"/>
            <a:r>
              <a:rPr lang="en-CH" dirty="0"/>
              <a:t>Conclusion and 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5D2C00-6145-094B-9229-7C881A559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190" y="2051209"/>
            <a:ext cx="7816418" cy="306038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CH" dirty="0"/>
              <a:t>Not enough signal in EEG features for diagnosis</a:t>
            </a:r>
          </a:p>
          <a:p>
            <a:pPr>
              <a:lnSpc>
                <a:spcPct val="200000"/>
              </a:lnSpc>
            </a:pPr>
            <a:r>
              <a:rPr lang="en-CH" dirty="0"/>
              <a:t>Age and </a:t>
            </a:r>
            <a:r>
              <a:rPr lang="en-CH"/>
              <a:t>Sex strong </a:t>
            </a:r>
            <a:r>
              <a:rPr lang="en-CH" dirty="0"/>
              <a:t>factors of variations =&gt; need to be careful in analysis</a:t>
            </a:r>
          </a:p>
          <a:p>
            <a:pPr>
              <a:lnSpc>
                <a:spcPct val="200000"/>
              </a:lnSpc>
            </a:pPr>
            <a:r>
              <a:rPr lang="en-CH" dirty="0"/>
              <a:t>Some signal about SRS (autism) in the brain</a:t>
            </a:r>
          </a:p>
          <a:p>
            <a:pPr>
              <a:lnSpc>
                <a:spcPct val="200000"/>
              </a:lnSpc>
            </a:pPr>
            <a:r>
              <a:rPr lang="en-CH" dirty="0"/>
              <a:t>Should try using raw EEG recodings and fit deep learning models </a:t>
            </a:r>
            <a:r>
              <a:rPr lang="en-CH"/>
              <a:t>on them</a:t>
            </a:r>
            <a:endParaRPr lang="en-CH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F75DD7-D263-C04B-90EB-72BCAEEC4061}"/>
              </a:ext>
            </a:extLst>
          </p:cNvPr>
          <p:cNvSpPr txBox="1">
            <a:spLocks/>
          </p:cNvSpPr>
          <p:nvPr/>
        </p:nvSpPr>
        <p:spPr>
          <a:xfrm>
            <a:off x="11289985" y="66748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0100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Paul-Louis </a:t>
            </a:r>
            <a:r>
              <a:rPr lang="de-DE" dirty="0" err="1"/>
              <a:t>Delacour</a:t>
            </a:r>
            <a:r>
              <a:rPr lang="de-DE" dirty="0"/>
              <a:t> </a:t>
            </a:r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pdelacour@student.ethz.ch</a:t>
            </a:r>
            <a:endParaRPr lang="de-CH" dirty="0"/>
          </a:p>
          <a:p>
            <a:endParaRPr lang="de-DE" dirty="0"/>
          </a:p>
          <a:p>
            <a:r>
              <a:rPr lang="de-DE" dirty="0"/>
              <a:t>Tristan </a:t>
            </a:r>
            <a:r>
              <a:rPr lang="de-DE" dirty="0" err="1"/>
              <a:t>Meynier</a:t>
            </a:r>
            <a:r>
              <a:rPr lang="de-DE" dirty="0"/>
              <a:t> Georges</a:t>
            </a:r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temynier@student.ethz.ch</a:t>
            </a:r>
            <a:endParaRPr lang="de-DE" dirty="0"/>
          </a:p>
          <a:p>
            <a:endParaRPr lang="de-DE" dirty="0"/>
          </a:p>
          <a:p>
            <a:r>
              <a:rPr lang="de-DE" dirty="0"/>
              <a:t>Mathieu </a:t>
            </a:r>
            <a:r>
              <a:rPr lang="de-DE" dirty="0" err="1"/>
              <a:t>Chevalley</a:t>
            </a:r>
            <a:endParaRPr lang="de-DE" dirty="0"/>
          </a:p>
          <a:p>
            <a:r>
              <a:rPr lang="de-DE" dirty="0" err="1"/>
              <a:t>Dept</a:t>
            </a:r>
            <a:r>
              <a:rPr lang="de-DE" dirty="0"/>
              <a:t>. </a:t>
            </a:r>
            <a:r>
              <a:rPr lang="de-DE" dirty="0" err="1"/>
              <a:t>of</a:t>
            </a:r>
            <a:r>
              <a:rPr lang="de-DE" dirty="0"/>
              <a:t> Computer Science, ETH Zürich</a:t>
            </a:r>
          </a:p>
          <a:p>
            <a:r>
              <a:rPr lang="de-DE" dirty="0" err="1"/>
              <a:t>mchevalley@student.ethz.ch</a:t>
            </a:r>
            <a:endParaRPr lang="de-DE" dirty="0"/>
          </a:p>
          <a:p>
            <a:r>
              <a:rPr lang="de-DE" dirty="0"/>
              <a:t>  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D114E-0A0F-7249-9CC7-387D6FB6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94C1C-9A87-AF41-A40D-E9B52F3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</a:t>
            </a:r>
            <a:r>
              <a:rPr lang="de-CH"/>
              <a:t>(Anpassung über «Einfügen» &gt; «Kopf- und Fusszeile …»)</a:t>
            </a:r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6B867-40CC-744A-8A44-6D68FC1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B50A-7F3D-7946-B6C7-BA8FF243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2" y="1671638"/>
            <a:ext cx="5235736" cy="28575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A5E46D-3841-C844-849E-D1F43EA65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99" y="1671638"/>
            <a:ext cx="5400000" cy="2940411"/>
          </a:xfrm>
          <a:prstGeom prst="rect">
            <a:avLst/>
          </a:prstGeom>
        </p:spPr>
      </p:pic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5EEC3644-699F-734F-8A5F-4A10288C8563}"/>
              </a:ext>
            </a:extLst>
          </p:cNvPr>
          <p:cNvSpPr/>
          <p:nvPr/>
        </p:nvSpPr>
        <p:spPr>
          <a:xfrm>
            <a:off x="5484851" y="2743200"/>
            <a:ext cx="987502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956B9FB-4F5C-EA4C-823B-EEB21CC73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1" t="2588" r="3413" b="85048"/>
          <a:stretch/>
        </p:blipFill>
        <p:spPr>
          <a:xfrm>
            <a:off x="7571699" y="545335"/>
            <a:ext cx="1952383" cy="3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/>
              <a:t>Agenda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99" y="2219552"/>
            <a:ext cx="10728325" cy="2418896"/>
          </a:xfrm>
        </p:spPr>
        <p:txBody>
          <a:bodyPr/>
          <a:lstStyle/>
          <a:p>
            <a:r>
              <a:rPr lang="de-DE" sz="2800" dirty="0"/>
              <a:t>Can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"Age"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brain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EEG </a:t>
            </a:r>
            <a:r>
              <a:rPr lang="de-DE" sz="2800" dirty="0" err="1"/>
              <a:t>features</a:t>
            </a:r>
            <a:r>
              <a:rPr lang="de-DE" sz="2800" dirty="0"/>
              <a:t> ?</a:t>
            </a:r>
          </a:p>
          <a:p>
            <a:r>
              <a:rPr lang="de-DE" sz="2800" dirty="0" err="1"/>
              <a:t>Does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brain</a:t>
            </a:r>
            <a:r>
              <a:rPr lang="de-DE" sz="2800" dirty="0"/>
              <a:t> </a:t>
            </a:r>
            <a:r>
              <a:rPr lang="de-DE" sz="2800" dirty="0" err="1"/>
              <a:t>age</a:t>
            </a:r>
            <a:r>
              <a:rPr lang="de-DE" sz="2800" dirty="0"/>
              <a:t> </a:t>
            </a:r>
            <a:r>
              <a:rPr lang="de-DE" sz="2800" dirty="0" err="1"/>
              <a:t>change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disorders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scores</a:t>
            </a:r>
            <a:r>
              <a:rPr lang="de-DE" sz="2800" dirty="0"/>
              <a:t>?</a:t>
            </a:r>
          </a:p>
          <a:p>
            <a:r>
              <a:rPr lang="de-DE" sz="2800" dirty="0"/>
              <a:t>Can 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predict</a:t>
            </a:r>
            <a:r>
              <a:rPr lang="de-DE" sz="2800" dirty="0"/>
              <a:t> </a:t>
            </a:r>
            <a:r>
              <a:rPr lang="de-DE" sz="2800" dirty="0" err="1"/>
              <a:t>psychiatric</a:t>
            </a:r>
            <a:r>
              <a:rPr lang="de-DE" sz="2800" dirty="0"/>
              <a:t> </a:t>
            </a:r>
            <a:r>
              <a:rPr lang="de-DE" sz="2800" dirty="0" err="1"/>
              <a:t>scores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EEG 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8BFF2-5DEB-4FE4-A3E3-C18FD3A3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DD9CE-0B2F-3A41-AC01-BC85EE50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DA2B9-D241-784D-860E-221FA4CC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0F272F-D91D-F940-AF58-5354E329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06" y="1851855"/>
            <a:ext cx="4731435" cy="31542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452564-D894-3544-84CE-C7FB07AB0142}"/>
              </a:ext>
            </a:extLst>
          </p:cNvPr>
          <p:cNvSpPr txBox="1"/>
          <p:nvPr/>
        </p:nvSpPr>
        <p:spPr>
          <a:xfrm>
            <a:off x="5151884" y="764887"/>
            <a:ext cx="2453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Young Patients</a:t>
            </a:r>
          </a:p>
          <a:p>
            <a:endParaRPr lang="en-US" dirty="0"/>
          </a:p>
        </p:txBody>
      </p:sp>
      <p:pic>
        <p:nvPicPr>
          <p:cNvPr id="13" name="Image 12" descr="Une image contenant habits, personne, vêtement de protection&#10;&#10;Description générée automatiquement">
            <a:extLst>
              <a:ext uri="{FF2B5EF4-FFF2-40B4-BE49-F238E27FC236}">
                <a16:creationId xmlns:a16="http://schemas.microsoft.com/office/drawing/2014/main" id="{FF195914-07AA-284A-B9D1-7F1AE7A69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4"/>
          <a:stretch/>
        </p:blipFill>
        <p:spPr>
          <a:xfrm>
            <a:off x="353956" y="2382568"/>
            <a:ext cx="2541682" cy="2053091"/>
          </a:xfrm>
          <a:prstGeom prst="rect">
            <a:avLst/>
          </a:prstGeom>
        </p:spPr>
      </p:pic>
      <p:pic>
        <p:nvPicPr>
          <p:cNvPr id="17" name="Image 16" descr="Une image contenant texte, document&#10;&#10;Description générée automatiquement">
            <a:extLst>
              <a:ext uri="{FF2B5EF4-FFF2-40B4-BE49-F238E27FC236}">
                <a16:creationId xmlns:a16="http://schemas.microsoft.com/office/drawing/2014/main" id="{51020F3B-7D03-C746-81FB-E142D095B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68" y="2343447"/>
            <a:ext cx="1689043" cy="150809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4D2D80A4-B17D-F84E-85F6-92392DF3E570}"/>
              </a:ext>
            </a:extLst>
          </p:cNvPr>
          <p:cNvSpPr txBox="1"/>
          <p:nvPr/>
        </p:nvSpPr>
        <p:spPr>
          <a:xfrm>
            <a:off x="690044" y="5859975"/>
            <a:ext cx="6214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neurolite.ch</a:t>
            </a:r>
            <a:r>
              <a:rPr lang="en-US" sz="800" dirty="0"/>
              <a:t>/</a:t>
            </a:r>
            <a:r>
              <a:rPr lang="en-US" sz="800" dirty="0" err="1"/>
              <a:t>fr</a:t>
            </a:r>
            <a:r>
              <a:rPr lang="en-US" sz="800" dirty="0"/>
              <a:t>/</a:t>
            </a:r>
            <a:r>
              <a:rPr lang="en-US" sz="800" dirty="0" err="1"/>
              <a:t>produits</a:t>
            </a:r>
            <a:r>
              <a:rPr lang="en-US" sz="800" dirty="0"/>
              <a:t>/</a:t>
            </a:r>
            <a:r>
              <a:rPr lang="en-US" sz="800" dirty="0" err="1"/>
              <a:t>eeg</a:t>
            </a:r>
            <a:r>
              <a:rPr lang="en-US" sz="800" dirty="0"/>
              <a:t>/</a:t>
            </a:r>
            <a:r>
              <a:rPr lang="en-US" sz="800" dirty="0" err="1"/>
              <a:t>eeg</a:t>
            </a:r>
            <a:r>
              <a:rPr lang="en-US" sz="800" dirty="0"/>
              <a:t>-sans-fil-</a:t>
            </a:r>
            <a:r>
              <a:rPr lang="en-US" sz="800" dirty="0" err="1"/>
              <a:t>enobio</a:t>
            </a:r>
            <a:endParaRPr lang="en-US" sz="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E174DC-11C0-4A4E-9005-7585A1CC3937}"/>
              </a:ext>
            </a:extLst>
          </p:cNvPr>
          <p:cNvSpPr txBox="1"/>
          <p:nvPr/>
        </p:nvSpPr>
        <p:spPr>
          <a:xfrm>
            <a:off x="690044" y="5982287"/>
            <a:ext cx="7958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www.dr-dechaumont-palacin-neurologue-toulouse.fr</a:t>
            </a:r>
            <a:r>
              <a:rPr lang="en-US" sz="800" dirty="0"/>
              <a:t>/</a:t>
            </a:r>
            <a:r>
              <a:rPr lang="en-US" sz="800" dirty="0" err="1"/>
              <a:t>neurologie</a:t>
            </a:r>
            <a:r>
              <a:rPr lang="en-US" sz="800" dirty="0"/>
              <a:t>/electroenc%C3%A9phalographie-eeg/</a:t>
            </a:r>
          </a:p>
        </p:txBody>
      </p:sp>
      <p:graphicFrame>
        <p:nvGraphicFramePr>
          <p:cNvPr id="18" name="Tableau 18">
            <a:extLst>
              <a:ext uri="{FF2B5EF4-FFF2-40B4-BE49-F238E27FC236}">
                <a16:creationId xmlns:a16="http://schemas.microsoft.com/office/drawing/2014/main" id="{F6AB579F-F9A1-D443-A62F-F084DB0A7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405"/>
              </p:ext>
            </p:extLst>
          </p:nvPr>
        </p:nvGraphicFramePr>
        <p:xfrm>
          <a:off x="8965942" y="2563780"/>
          <a:ext cx="2748893" cy="153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93">
                  <a:extLst>
                    <a:ext uri="{9D8B030D-6E8A-4147-A177-3AD203B41FA5}">
                      <a16:colId xmlns:a16="http://schemas.microsoft.com/office/drawing/2014/main" val="829122665"/>
                    </a:ext>
                  </a:extLst>
                </a:gridCol>
                <a:gridCol w="2217200">
                  <a:extLst>
                    <a:ext uri="{9D8B030D-6E8A-4147-A177-3AD203B41FA5}">
                      <a16:colId xmlns:a16="http://schemas.microsoft.com/office/drawing/2014/main" val="2633785851"/>
                    </a:ext>
                  </a:extLst>
                </a:gridCol>
              </a:tblGrid>
              <a:tr h="422163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Autism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disorder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1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3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Anxiety Disorder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82106"/>
                  </a:ext>
                </a:extLst>
              </a:tr>
            </a:tbl>
          </a:graphicData>
        </a:graphic>
      </p:graphicFrame>
      <p:sp>
        <p:nvSpPr>
          <p:cNvPr id="21" name="ZoneTexte 20">
            <a:extLst>
              <a:ext uri="{FF2B5EF4-FFF2-40B4-BE49-F238E27FC236}">
                <a16:creationId xmlns:a16="http://schemas.microsoft.com/office/drawing/2014/main" id="{8BE6F7DC-6B3B-B94B-B4B0-6A6C69894A87}"/>
              </a:ext>
            </a:extLst>
          </p:cNvPr>
          <p:cNvSpPr txBox="1"/>
          <p:nvPr/>
        </p:nvSpPr>
        <p:spPr>
          <a:xfrm>
            <a:off x="9334702" y="764887"/>
            <a:ext cx="2277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Diagnosis</a:t>
            </a:r>
          </a:p>
        </p:txBody>
      </p:sp>
      <p:pic>
        <p:nvPicPr>
          <p:cNvPr id="25" name="Graphique 24" descr="Coche avec un remplissage uni">
            <a:extLst>
              <a:ext uri="{FF2B5EF4-FFF2-40B4-BE49-F238E27FC236}">
                <a16:creationId xmlns:a16="http://schemas.microsoft.com/office/drawing/2014/main" id="{EC0E670D-3FEA-9643-8603-FDAEE883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9657" y="2563780"/>
            <a:ext cx="457200" cy="457200"/>
          </a:xfrm>
          <a:prstGeom prst="rect">
            <a:avLst/>
          </a:prstGeom>
        </p:spPr>
      </p:pic>
      <p:pic>
        <p:nvPicPr>
          <p:cNvPr id="26" name="Graphique 25" descr="Coche avec un remplissage uni">
            <a:extLst>
              <a:ext uri="{FF2B5EF4-FFF2-40B4-BE49-F238E27FC236}">
                <a16:creationId xmlns:a16="http://schemas.microsoft.com/office/drawing/2014/main" id="{57356AF0-ED92-BB4E-932B-B4A3452E8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5942" y="3678411"/>
            <a:ext cx="457200" cy="457200"/>
          </a:xfrm>
          <a:prstGeom prst="rect">
            <a:avLst/>
          </a:prstGeom>
        </p:spPr>
      </p:pic>
      <p:pic>
        <p:nvPicPr>
          <p:cNvPr id="28" name="Graphique 27" descr="Ajouter avec un remplissage uni">
            <a:extLst>
              <a:ext uri="{FF2B5EF4-FFF2-40B4-BE49-F238E27FC236}">
                <a16:creationId xmlns:a16="http://schemas.microsoft.com/office/drawing/2014/main" id="{3D740BE7-30DC-364F-85F9-5A804612D6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3027" y="4341392"/>
            <a:ext cx="628673" cy="62967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C2B2966-06BF-E24F-BCE2-C44409A1A10F}"/>
              </a:ext>
            </a:extLst>
          </p:cNvPr>
          <p:cNvSpPr txBox="1"/>
          <p:nvPr/>
        </p:nvSpPr>
        <p:spPr>
          <a:xfrm>
            <a:off x="1025545" y="5005387"/>
            <a:ext cx="1664936" cy="38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 and </a:t>
            </a:r>
            <a:r>
              <a:rPr lang="en-US" b="1" dirty="0"/>
              <a:t>Sex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44B69F-2311-8945-BCE3-277067CC5CBC}"/>
              </a:ext>
            </a:extLst>
          </p:cNvPr>
          <p:cNvSpPr/>
          <p:nvPr/>
        </p:nvSpPr>
        <p:spPr>
          <a:xfrm>
            <a:off x="285464" y="1604208"/>
            <a:ext cx="3591768" cy="3888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A85652-877F-404B-90E4-CB3CDE120F18}"/>
              </a:ext>
            </a:extLst>
          </p:cNvPr>
          <p:cNvSpPr txBox="1"/>
          <p:nvPr/>
        </p:nvSpPr>
        <p:spPr>
          <a:xfrm>
            <a:off x="1430623" y="916541"/>
            <a:ext cx="125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93C9BCE1-0E4C-AB44-978B-655C36D6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67" y="208547"/>
            <a:ext cx="5663134" cy="556340"/>
          </a:xfrm>
        </p:spPr>
        <p:txBody>
          <a:bodyPr/>
          <a:lstStyle/>
          <a:p>
            <a:r>
              <a:rPr lang="en-US" sz="3600" dirty="0"/>
              <a:t>Task description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A68B34-2993-A14B-97A6-8AE891DD215A}"/>
              </a:ext>
            </a:extLst>
          </p:cNvPr>
          <p:cNvSpPr txBox="1"/>
          <p:nvPr/>
        </p:nvSpPr>
        <p:spPr>
          <a:xfrm>
            <a:off x="443331" y="1656214"/>
            <a:ext cx="319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extracted from </a:t>
            </a:r>
            <a:r>
              <a:rPr lang="en-US" b="1" dirty="0"/>
              <a:t>EEG</a:t>
            </a:r>
          </a:p>
          <a:p>
            <a:r>
              <a:rPr lang="en-US" dirty="0"/>
              <a:t>(Electroencephalography)</a:t>
            </a:r>
          </a:p>
        </p:txBody>
      </p:sp>
    </p:spTree>
    <p:extLst>
      <p:ext uri="{BB962C8B-B14F-4D97-AF65-F5344CB8AC3E}">
        <p14:creationId xmlns:p14="http://schemas.microsoft.com/office/powerpoint/2010/main" val="196445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875A8-196D-544A-A312-5EC15ED8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4FF288-6B75-4846-A0AE-028191860EA2}"/>
              </a:ext>
            </a:extLst>
          </p:cNvPr>
          <p:cNvSpPr txBox="1"/>
          <p:nvPr/>
        </p:nvSpPr>
        <p:spPr>
          <a:xfrm>
            <a:off x="7936523" y="1656240"/>
            <a:ext cx="2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 = Predicted 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7D23887-79B6-2947-9365-37BB468B51FC}"/>
              </a:ext>
            </a:extLst>
          </p:cNvPr>
          <p:cNvSpPr txBox="1">
            <a:spLocks/>
          </p:cNvSpPr>
          <p:nvPr/>
        </p:nvSpPr>
        <p:spPr>
          <a:xfrm>
            <a:off x="533399" y="320852"/>
            <a:ext cx="11125200" cy="77663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Concept of </a:t>
            </a:r>
            <a:r>
              <a:rPr lang="en-US" sz="3600" b="1" dirty="0"/>
              <a:t>Brain Age</a:t>
            </a:r>
            <a:endParaRPr lang="fr-FR" sz="3600" b="1" dirty="0"/>
          </a:p>
        </p:txBody>
      </p:sp>
      <p:pic>
        <p:nvPicPr>
          <p:cNvPr id="12" name="Graphique 11" descr="Cerveau dans une tête avec un remplissage uni">
            <a:extLst>
              <a:ext uri="{FF2B5EF4-FFF2-40B4-BE49-F238E27FC236}">
                <a16:creationId xmlns:a16="http://schemas.microsoft.com/office/drawing/2014/main" id="{4A87D9F2-434F-A84C-A5B8-784A72B6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123" y="1301077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F91A29B-F71F-D14A-A7BC-45C49B6422ED}"/>
              </a:ext>
            </a:extLst>
          </p:cNvPr>
          <p:cNvSpPr txBox="1"/>
          <p:nvPr/>
        </p:nvSpPr>
        <p:spPr>
          <a:xfrm>
            <a:off x="992182" y="1379241"/>
            <a:ext cx="458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can be well predicted from EEG data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528D5B-3664-4747-A26C-D01466CD929B}"/>
              </a:ext>
            </a:extLst>
          </p:cNvPr>
          <p:cNvSpPr txBox="1"/>
          <p:nvPr/>
        </p:nvSpPr>
        <p:spPr>
          <a:xfrm>
            <a:off x="1769813" y="5686614"/>
            <a:ext cx="302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: r2 = </a:t>
            </a:r>
            <a:r>
              <a:rPr lang="fr-FR" dirty="0"/>
              <a:t>0.46</a:t>
            </a:r>
            <a:r>
              <a:rPr lang="en-US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A55E9B-E1FE-B946-9A8F-CA8EE8D1F025}"/>
              </a:ext>
            </a:extLst>
          </p:cNvPr>
          <p:cNvSpPr txBox="1"/>
          <p:nvPr/>
        </p:nvSpPr>
        <p:spPr>
          <a:xfrm>
            <a:off x="7022123" y="3188941"/>
            <a:ext cx="4495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some diseases, </a:t>
            </a:r>
            <a:r>
              <a:rPr lang="en-US" b="1" dirty="0"/>
              <a:t>Brain Age</a:t>
            </a:r>
            <a:r>
              <a:rPr lang="en-US" dirty="0"/>
              <a:t> can differ significantly from the true age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Brain Age</a:t>
            </a:r>
            <a:r>
              <a:rPr lang="en-US" dirty="0"/>
              <a:t> seems to be of good help when analyzing psychiatric diseases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805CB57-DCF2-0645-96E2-A105535830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t="5512" r="9112" b="2076"/>
          <a:stretch/>
        </p:blipFill>
        <p:spPr>
          <a:xfrm>
            <a:off x="589411" y="1934123"/>
            <a:ext cx="4986495" cy="35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4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B554-ABE1-2E45-AF1D-0325EEB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397B5F-8B2F-D545-8386-B9E9159B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30" y="1316885"/>
            <a:ext cx="3078747" cy="208501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DD2FE17F-7E7C-2746-8BF9-69DA88F269C1}"/>
              </a:ext>
            </a:extLst>
          </p:cNvPr>
          <p:cNvSpPr txBox="1">
            <a:spLocks/>
          </p:cNvSpPr>
          <p:nvPr/>
        </p:nvSpPr>
        <p:spPr>
          <a:xfrm>
            <a:off x="278809" y="128328"/>
            <a:ext cx="11125200" cy="1243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Does the brain age change between </a:t>
            </a:r>
            <a:r>
              <a:rPr lang="en-US" sz="4800" dirty="0">
                <a:solidFill>
                  <a:srgbClr val="7030A0"/>
                </a:solidFill>
              </a:rPr>
              <a:t>psychiatric disorders </a:t>
            </a:r>
            <a:r>
              <a:rPr lang="en-US" sz="4800" dirty="0"/>
              <a:t>or </a:t>
            </a:r>
            <a:r>
              <a:rPr lang="en-US" sz="4800" dirty="0">
                <a:solidFill>
                  <a:srgbClr val="C00000"/>
                </a:solidFill>
              </a:rPr>
              <a:t>psychiatric scores</a:t>
            </a:r>
            <a:r>
              <a:rPr lang="en-US" sz="4800" dirty="0"/>
              <a:t>?</a:t>
            </a:r>
            <a:endParaRPr lang="fr-FR" sz="4800" dirty="0"/>
          </a:p>
        </p:txBody>
      </p:sp>
      <p:pic>
        <p:nvPicPr>
          <p:cNvPr id="9" name="Graphique 8" descr="Cerveau">
            <a:extLst>
              <a:ext uri="{FF2B5EF4-FFF2-40B4-BE49-F238E27FC236}">
                <a16:creationId xmlns:a16="http://schemas.microsoft.com/office/drawing/2014/main" id="{A47821B2-CB48-DF48-8DE5-DD73B7A6D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728" y="1652514"/>
            <a:ext cx="1075360" cy="1075360"/>
          </a:xfrm>
          <a:prstGeom prst="rect">
            <a:avLst/>
          </a:prstGeom>
        </p:spPr>
      </p:pic>
      <p:pic>
        <p:nvPicPr>
          <p:cNvPr id="10" name="Graphique 9" descr="Homme">
            <a:extLst>
              <a:ext uri="{FF2B5EF4-FFF2-40B4-BE49-F238E27FC236}">
                <a16:creationId xmlns:a16="http://schemas.microsoft.com/office/drawing/2014/main" id="{0E959DB8-2AE9-B24E-917B-AFB86366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4855" y="1713474"/>
            <a:ext cx="993690" cy="993690"/>
          </a:xfrm>
          <a:prstGeom prst="rect">
            <a:avLst/>
          </a:prstGeom>
        </p:spPr>
      </p:pic>
      <p:pic>
        <p:nvPicPr>
          <p:cNvPr id="11" name="Graphique 10" descr="Pulsation">
            <a:extLst>
              <a:ext uri="{FF2B5EF4-FFF2-40B4-BE49-F238E27FC236}">
                <a16:creationId xmlns:a16="http://schemas.microsoft.com/office/drawing/2014/main" id="{20898C87-89AD-674E-8C70-C0A2DC43A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887" y="1512106"/>
            <a:ext cx="1349653" cy="134965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1A5236-4278-7647-B331-5E79857228AA}"/>
              </a:ext>
            </a:extLst>
          </p:cNvPr>
          <p:cNvSpPr txBox="1"/>
          <p:nvPr/>
        </p:nvSpPr>
        <p:spPr>
          <a:xfrm flipH="1">
            <a:off x="616700" y="2650092"/>
            <a:ext cx="192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EEG Features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58F54F3-AA8F-DB41-8CC0-98ED6549F657}"/>
              </a:ext>
            </a:extLst>
          </p:cNvPr>
          <p:cNvSpPr txBox="1"/>
          <p:nvPr/>
        </p:nvSpPr>
        <p:spPr>
          <a:xfrm flipH="1">
            <a:off x="3865087" y="2646204"/>
            <a:ext cx="122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D347E8-E875-DF4F-9AA6-2721541D005E}"/>
              </a:ext>
            </a:extLst>
          </p:cNvPr>
          <p:cNvSpPr txBox="1"/>
          <p:nvPr/>
        </p:nvSpPr>
        <p:spPr>
          <a:xfrm flipH="1">
            <a:off x="5630866" y="264620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E91BF4-33EC-CD4F-8E3A-26CF96297DCA}"/>
              </a:ext>
            </a:extLst>
          </p:cNvPr>
          <p:cNvSpPr txBox="1"/>
          <p:nvPr/>
        </p:nvSpPr>
        <p:spPr>
          <a:xfrm flipH="1">
            <a:off x="5004026" y="1300576"/>
            <a:ext cx="1227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Healthy</a:t>
            </a:r>
            <a:endParaRPr lang="fr-FR" sz="2400" dirty="0">
              <a:solidFill>
                <a:srgbClr val="92D05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359F39-B2AC-2B4A-A1D7-AFA7FD4BBEE0}"/>
              </a:ext>
            </a:extLst>
          </p:cNvPr>
          <p:cNvSpPr txBox="1"/>
          <p:nvPr/>
        </p:nvSpPr>
        <p:spPr>
          <a:xfrm flipH="1">
            <a:off x="5266475" y="1314692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AE16EC5-79C1-EB47-B078-E16300223E32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1966540" y="2186933"/>
            <a:ext cx="1858188" cy="3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D9507E56-B62F-0B46-A09C-D51F0ECF411A}"/>
              </a:ext>
            </a:extLst>
          </p:cNvPr>
          <p:cNvSpPr txBox="1"/>
          <p:nvPr/>
        </p:nvSpPr>
        <p:spPr>
          <a:xfrm flipH="1">
            <a:off x="2465089" y="1762241"/>
            <a:ext cx="8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fr-FR" dirty="0"/>
          </a:p>
        </p:txBody>
      </p:sp>
      <p:pic>
        <p:nvPicPr>
          <p:cNvPr id="19" name="Graphique 18" descr="Cerveau">
            <a:extLst>
              <a:ext uri="{FF2B5EF4-FFF2-40B4-BE49-F238E27FC236}">
                <a16:creationId xmlns:a16="http://schemas.microsoft.com/office/drawing/2014/main" id="{83CFC67A-4B87-8B4B-9555-68AAB70193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3303" y="3605139"/>
            <a:ext cx="690122" cy="690122"/>
          </a:xfrm>
          <a:prstGeom prst="rect">
            <a:avLst/>
          </a:prstGeom>
        </p:spPr>
      </p:pic>
      <p:pic>
        <p:nvPicPr>
          <p:cNvPr id="20" name="Graphique 19" descr="Homme">
            <a:extLst>
              <a:ext uri="{FF2B5EF4-FFF2-40B4-BE49-F238E27FC236}">
                <a16:creationId xmlns:a16="http://schemas.microsoft.com/office/drawing/2014/main" id="{73888D1C-C52F-2D40-9250-4C1A664E5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03430" y="3542274"/>
            <a:ext cx="728005" cy="72800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1A28E6E-FED7-DC48-AB81-E26FCA30168B}"/>
              </a:ext>
            </a:extLst>
          </p:cNvPr>
          <p:cNvSpPr txBox="1"/>
          <p:nvPr/>
        </p:nvSpPr>
        <p:spPr>
          <a:xfrm flipH="1">
            <a:off x="4424803" y="3129376"/>
            <a:ext cx="3771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psychiatric disorders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32C689-D1F3-BE42-BECF-8530F80A9D36}"/>
              </a:ext>
            </a:extLst>
          </p:cNvPr>
          <p:cNvSpPr txBox="1"/>
          <p:nvPr/>
        </p:nvSpPr>
        <p:spPr>
          <a:xfrm flipH="1">
            <a:off x="5197583" y="3330547"/>
            <a:ext cx="1409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6766B24-B64B-1049-8FBF-F2A3272D513E}"/>
              </a:ext>
            </a:extLst>
          </p:cNvPr>
          <p:cNvSpPr txBox="1"/>
          <p:nvPr/>
        </p:nvSpPr>
        <p:spPr>
          <a:xfrm flipH="1">
            <a:off x="7557834" y="324819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0FA9DFB-99FC-EA4D-B777-67141EE38687}"/>
              </a:ext>
            </a:extLst>
          </p:cNvPr>
          <p:cNvSpPr txBox="1"/>
          <p:nvPr/>
        </p:nvSpPr>
        <p:spPr>
          <a:xfrm flipH="1">
            <a:off x="4663879" y="4882025"/>
            <a:ext cx="2701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psychiatric scores</a:t>
            </a:r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CB9751-35D6-A043-A1DE-F9DB9A8D1E77}"/>
              </a:ext>
            </a:extLst>
          </p:cNvPr>
          <p:cNvSpPr txBox="1"/>
          <p:nvPr/>
        </p:nvSpPr>
        <p:spPr>
          <a:xfrm flipH="1">
            <a:off x="7595934" y="5010318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30076BC-7BF0-1E43-8665-86528A9538DA}"/>
              </a:ext>
            </a:extLst>
          </p:cNvPr>
          <p:cNvSpPr txBox="1"/>
          <p:nvPr/>
        </p:nvSpPr>
        <p:spPr>
          <a:xfrm flipH="1">
            <a:off x="3881374" y="4503579"/>
            <a:ext cx="122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10A09E7-981B-0A41-B552-0781E1221538}"/>
              </a:ext>
            </a:extLst>
          </p:cNvPr>
          <p:cNvSpPr txBox="1"/>
          <p:nvPr/>
        </p:nvSpPr>
        <p:spPr>
          <a:xfrm flipH="1">
            <a:off x="5735641" y="4503579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pic>
        <p:nvPicPr>
          <p:cNvPr id="28" name="Graphique 27" descr="Cerveau">
            <a:extLst>
              <a:ext uri="{FF2B5EF4-FFF2-40B4-BE49-F238E27FC236}">
                <a16:creationId xmlns:a16="http://schemas.microsoft.com/office/drawing/2014/main" id="{0502658E-5111-5F4C-800E-DD0D621A01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8040" y="3742531"/>
            <a:ext cx="841362" cy="841362"/>
          </a:xfrm>
          <a:prstGeom prst="rect">
            <a:avLst/>
          </a:prstGeom>
        </p:spPr>
      </p:pic>
      <p:pic>
        <p:nvPicPr>
          <p:cNvPr id="29" name="Graphique 28" descr="Homme">
            <a:extLst>
              <a:ext uri="{FF2B5EF4-FFF2-40B4-BE49-F238E27FC236}">
                <a16:creationId xmlns:a16="http://schemas.microsoft.com/office/drawing/2014/main" id="{8A515B89-B473-9E4C-9965-482EA19D11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31587" y="3732590"/>
            <a:ext cx="728005" cy="728005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80A1AEC-E924-1F43-A1CE-0BF79498DF8A}"/>
              </a:ext>
            </a:extLst>
          </p:cNvPr>
          <p:cNvSpPr txBox="1"/>
          <p:nvPr/>
        </p:nvSpPr>
        <p:spPr>
          <a:xfrm flipH="1">
            <a:off x="4097061" y="6355465"/>
            <a:ext cx="123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9F82524-1BD0-1B45-9868-DD276E09E98A}"/>
              </a:ext>
            </a:extLst>
          </p:cNvPr>
          <p:cNvSpPr txBox="1"/>
          <p:nvPr/>
        </p:nvSpPr>
        <p:spPr>
          <a:xfrm flipH="1">
            <a:off x="5789100" y="6355465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35B49B0-5857-7346-9ED7-A2626218E4F8}"/>
              </a:ext>
            </a:extLst>
          </p:cNvPr>
          <p:cNvSpPr txBox="1"/>
          <p:nvPr/>
        </p:nvSpPr>
        <p:spPr>
          <a:xfrm flipH="1">
            <a:off x="5389646" y="5080065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412059FA-5CA4-E244-AC7D-E56E76FE97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1941" y="5305061"/>
            <a:ext cx="1141708" cy="113207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1CA80D3-4D68-7B4A-A908-82EF09857A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3275" y="5274590"/>
            <a:ext cx="1156014" cy="118061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96830BD-27F8-EA43-96F8-1AC50BCA6D11}"/>
              </a:ext>
            </a:extLst>
          </p:cNvPr>
          <p:cNvCxnSpPr>
            <a:cxnSpLocks/>
          </p:cNvCxnSpPr>
          <p:nvPr/>
        </p:nvCxnSpPr>
        <p:spPr>
          <a:xfrm>
            <a:off x="1984684" y="2173737"/>
            <a:ext cx="1744089" cy="1911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F20416E0-1700-FD49-B931-2C33E740A3B5}"/>
              </a:ext>
            </a:extLst>
          </p:cNvPr>
          <p:cNvSpPr txBox="1"/>
          <p:nvPr/>
        </p:nvSpPr>
        <p:spPr>
          <a:xfrm flipH="1">
            <a:off x="2871236" y="2944709"/>
            <a:ext cx="8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fr-FR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2BCC3B36-D88B-954B-B190-033B49778809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1966540" y="2186933"/>
            <a:ext cx="2036735" cy="3677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EFF313D-79DB-244B-8808-9C62DA79A4F3}"/>
              </a:ext>
            </a:extLst>
          </p:cNvPr>
          <p:cNvSpPr txBox="1"/>
          <p:nvPr/>
        </p:nvSpPr>
        <p:spPr>
          <a:xfrm flipH="1">
            <a:off x="2488130" y="4575175"/>
            <a:ext cx="89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2A58B4A-FB7F-3048-AA92-A97A827D153A}"/>
              </a:ext>
            </a:extLst>
          </p:cNvPr>
          <p:cNvSpPr txBox="1"/>
          <p:nvPr/>
        </p:nvSpPr>
        <p:spPr>
          <a:xfrm flipH="1">
            <a:off x="8259267" y="324108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?</a:t>
            </a:r>
            <a:endParaRPr lang="fr-FR" sz="96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7EC426-68BD-BA48-89F8-315213241937}"/>
              </a:ext>
            </a:extLst>
          </p:cNvPr>
          <p:cNvSpPr txBox="1"/>
          <p:nvPr/>
        </p:nvSpPr>
        <p:spPr>
          <a:xfrm flipH="1">
            <a:off x="9746062" y="3542274"/>
            <a:ext cx="137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Residual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B770F3-50C8-BE49-9BFA-258F8B355C96}"/>
              </a:ext>
            </a:extLst>
          </p:cNvPr>
          <p:cNvSpPr txBox="1"/>
          <p:nvPr/>
        </p:nvSpPr>
        <p:spPr>
          <a:xfrm flipH="1">
            <a:off x="10150757" y="3190931"/>
            <a:ext cx="30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0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0CDC1AD-679E-2C48-ABDF-84EB5D5A6A94}"/>
              </a:ext>
            </a:extLst>
          </p:cNvPr>
          <p:cNvSpPr/>
          <p:nvPr/>
        </p:nvSpPr>
        <p:spPr>
          <a:xfrm>
            <a:off x="3749007" y="1355460"/>
            <a:ext cx="3610623" cy="178720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035B282-A758-C640-A2A8-0CAB8A17C267}"/>
              </a:ext>
            </a:extLst>
          </p:cNvPr>
          <p:cNvSpPr txBox="1"/>
          <p:nvPr/>
        </p:nvSpPr>
        <p:spPr>
          <a:xfrm flipH="1">
            <a:off x="3045992" y="1247752"/>
            <a:ext cx="152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 Residual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BB9AE2C-F90B-124B-BBC6-A69C3FBEB9BF}"/>
              </a:ext>
            </a:extLst>
          </p:cNvPr>
          <p:cNvSpPr txBox="1"/>
          <p:nvPr/>
        </p:nvSpPr>
        <p:spPr>
          <a:xfrm flipH="1">
            <a:off x="7564341" y="140074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DE5AE6C-1422-9443-8EC0-EDD348CB353B}"/>
              </a:ext>
            </a:extLst>
          </p:cNvPr>
          <p:cNvCxnSpPr>
            <a:cxnSpLocks/>
          </p:cNvCxnSpPr>
          <p:nvPr/>
        </p:nvCxnSpPr>
        <p:spPr>
          <a:xfrm>
            <a:off x="10305030" y="1171864"/>
            <a:ext cx="0" cy="2119857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60FD75F-85F7-4640-BDE7-DC29834E59CF}"/>
              </a:ext>
            </a:extLst>
          </p:cNvPr>
          <p:cNvSpPr txBox="1"/>
          <p:nvPr/>
        </p:nvSpPr>
        <p:spPr>
          <a:xfrm rot="16200000" flipH="1">
            <a:off x="7849723" y="2080584"/>
            <a:ext cx="1346473" cy="381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</a:t>
            </a:r>
            <a:endParaRPr lang="fr-FR" dirty="0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C410CBD1-2CFA-AC4F-A3E8-6A21DD49E2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9966" y="4331622"/>
            <a:ext cx="1861582" cy="253017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67FEAFEC-0FDA-2E48-B9B8-C0BD6298E657}"/>
              </a:ext>
            </a:extLst>
          </p:cNvPr>
          <p:cNvSpPr txBox="1"/>
          <p:nvPr/>
        </p:nvSpPr>
        <p:spPr>
          <a:xfrm flipH="1">
            <a:off x="8518681" y="4832963"/>
            <a:ext cx="4105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/>
              <a:t>f(     )?</a:t>
            </a:r>
            <a:r>
              <a:rPr lang="en-US" sz="9600" dirty="0"/>
              <a:t>  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1340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  <p:bldP spid="36" grpId="0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B554-ABE1-2E45-AF1D-0325EEB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9541B71-D985-C148-AC47-B2B2D7E2A4A1}"/>
              </a:ext>
            </a:extLst>
          </p:cNvPr>
          <p:cNvSpPr txBox="1">
            <a:spLocks/>
          </p:cNvSpPr>
          <p:nvPr/>
        </p:nvSpPr>
        <p:spPr>
          <a:xfrm>
            <a:off x="350050" y="144012"/>
            <a:ext cx="11125200" cy="1243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Does the brain age change between </a:t>
            </a:r>
            <a:r>
              <a:rPr lang="en-US" sz="4800" dirty="0">
                <a:solidFill>
                  <a:srgbClr val="7030A0"/>
                </a:solidFill>
              </a:rPr>
              <a:t>psychiatric disorders</a:t>
            </a:r>
            <a:r>
              <a:rPr lang="en-US" sz="4800" dirty="0"/>
              <a:t>?</a:t>
            </a:r>
            <a:endParaRPr lang="fr-FR" sz="4800" dirty="0"/>
          </a:p>
        </p:txBody>
      </p:sp>
      <p:pic>
        <p:nvPicPr>
          <p:cNvPr id="4" name="Graphique 3" descr="Cerveau">
            <a:extLst>
              <a:ext uri="{FF2B5EF4-FFF2-40B4-BE49-F238E27FC236}">
                <a16:creationId xmlns:a16="http://schemas.microsoft.com/office/drawing/2014/main" id="{BD04EC71-7BAD-F34D-B2B1-40720696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4728" y="1726254"/>
            <a:ext cx="1075360" cy="1075360"/>
          </a:xfrm>
          <a:prstGeom prst="rect">
            <a:avLst/>
          </a:prstGeom>
        </p:spPr>
      </p:pic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AA80E689-BC59-5A48-BC65-9DBB28159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855" y="1787214"/>
            <a:ext cx="993690" cy="9936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7262AA-CC38-264F-B9C0-A7E9904E9957}"/>
              </a:ext>
            </a:extLst>
          </p:cNvPr>
          <p:cNvSpPr txBox="1"/>
          <p:nvPr/>
        </p:nvSpPr>
        <p:spPr>
          <a:xfrm flipH="1">
            <a:off x="3938827" y="2719944"/>
            <a:ext cx="125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61D24B-5746-0C47-9501-DF35806176F8}"/>
              </a:ext>
            </a:extLst>
          </p:cNvPr>
          <p:cNvSpPr txBox="1"/>
          <p:nvPr/>
        </p:nvSpPr>
        <p:spPr>
          <a:xfrm flipH="1">
            <a:off x="5630866" y="271994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755EB0-12A5-1145-837D-01B181EADBBF}"/>
              </a:ext>
            </a:extLst>
          </p:cNvPr>
          <p:cNvSpPr txBox="1"/>
          <p:nvPr/>
        </p:nvSpPr>
        <p:spPr>
          <a:xfrm flipH="1">
            <a:off x="5004027" y="1374316"/>
            <a:ext cx="143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Healthy</a:t>
            </a:r>
            <a:endParaRPr lang="fr-FR" sz="2400" dirty="0">
              <a:solidFill>
                <a:srgbClr val="92D0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CEBD49-5E27-E443-AD52-D1FB21A5B87F}"/>
              </a:ext>
            </a:extLst>
          </p:cNvPr>
          <p:cNvSpPr txBox="1"/>
          <p:nvPr/>
        </p:nvSpPr>
        <p:spPr>
          <a:xfrm flipH="1">
            <a:off x="5283117" y="145156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</a:rPr>
              <a:t>-</a:t>
            </a:r>
            <a:endParaRPr lang="fr-FR" sz="9600" dirty="0">
              <a:solidFill>
                <a:srgbClr val="92D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B4884-B8DB-FF4A-9E4B-9924868A07C8}"/>
              </a:ext>
            </a:extLst>
          </p:cNvPr>
          <p:cNvSpPr txBox="1"/>
          <p:nvPr/>
        </p:nvSpPr>
        <p:spPr>
          <a:xfrm flipH="1">
            <a:off x="5274854" y="1444544"/>
            <a:ext cx="1486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29A546-0CCF-F242-B001-59F7FE25FB6F}"/>
              </a:ext>
            </a:extLst>
          </p:cNvPr>
          <p:cNvSpPr txBox="1"/>
          <p:nvPr/>
        </p:nvSpPr>
        <p:spPr>
          <a:xfrm flipH="1">
            <a:off x="7529259" y="14931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pic>
        <p:nvPicPr>
          <p:cNvPr id="13" name="Graphique 12" descr="Cerveau">
            <a:extLst>
              <a:ext uri="{FF2B5EF4-FFF2-40B4-BE49-F238E27FC236}">
                <a16:creationId xmlns:a16="http://schemas.microsoft.com/office/drawing/2014/main" id="{FE141889-619C-8A49-B799-2692278CDD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2828" y="3440754"/>
            <a:ext cx="1075360" cy="1075360"/>
          </a:xfrm>
          <a:prstGeom prst="rect">
            <a:avLst/>
          </a:prstGeom>
        </p:spPr>
      </p:pic>
      <p:pic>
        <p:nvPicPr>
          <p:cNvPr id="14" name="Graphique 13" descr="Homme">
            <a:extLst>
              <a:ext uri="{FF2B5EF4-FFF2-40B4-BE49-F238E27FC236}">
                <a16:creationId xmlns:a16="http://schemas.microsoft.com/office/drawing/2014/main" id="{058169C2-D0E8-8946-8EE2-E390B47FC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2955" y="3501714"/>
            <a:ext cx="993690" cy="99369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43649B-1F01-B14D-90B7-47386B492BF1}"/>
              </a:ext>
            </a:extLst>
          </p:cNvPr>
          <p:cNvSpPr txBox="1"/>
          <p:nvPr/>
        </p:nvSpPr>
        <p:spPr>
          <a:xfrm flipH="1">
            <a:off x="3904357" y="4419930"/>
            <a:ext cx="129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FDF514-70D8-504A-8488-2B8F5AA088E5}"/>
              </a:ext>
            </a:extLst>
          </p:cNvPr>
          <p:cNvSpPr txBox="1"/>
          <p:nvPr/>
        </p:nvSpPr>
        <p:spPr>
          <a:xfrm flipH="1">
            <a:off x="5668966" y="443444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E4C6BD-7244-8B48-AE61-C420FA591F37}"/>
              </a:ext>
            </a:extLst>
          </p:cNvPr>
          <p:cNvSpPr txBox="1"/>
          <p:nvPr/>
        </p:nvSpPr>
        <p:spPr>
          <a:xfrm flipH="1">
            <a:off x="5042127" y="3088816"/>
            <a:ext cx="11560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Autism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75EF7D1-94F6-144C-83CA-29C577F6D8AC}"/>
              </a:ext>
            </a:extLst>
          </p:cNvPr>
          <p:cNvSpPr txBox="1"/>
          <p:nvPr/>
        </p:nvSpPr>
        <p:spPr>
          <a:xfrm flipH="1">
            <a:off x="5334859" y="3139537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3AE1F9-4A0B-E74C-ABB7-AC473AA86A83}"/>
              </a:ext>
            </a:extLst>
          </p:cNvPr>
          <p:cNvSpPr txBox="1"/>
          <p:nvPr/>
        </p:nvSpPr>
        <p:spPr>
          <a:xfrm flipH="1">
            <a:off x="7567359" y="32076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BBA1A6D8-DB84-A84E-B137-8235FF631926}"/>
              </a:ext>
            </a:extLst>
          </p:cNvPr>
          <p:cNvSpPr/>
          <p:nvPr/>
        </p:nvSpPr>
        <p:spPr>
          <a:xfrm>
            <a:off x="1605517" y="3808397"/>
            <a:ext cx="1472405" cy="98488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986DD481-0BDE-0C45-9CA7-8B8AD3884D1F}"/>
              </a:ext>
            </a:extLst>
          </p:cNvPr>
          <p:cNvSpPr/>
          <p:nvPr/>
        </p:nvSpPr>
        <p:spPr>
          <a:xfrm>
            <a:off x="1712317" y="5417381"/>
            <a:ext cx="1472405" cy="98488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00560C-2392-8146-9BC0-F9FFC5BBE07E}"/>
              </a:ext>
            </a:extLst>
          </p:cNvPr>
          <p:cNvSpPr txBox="1"/>
          <p:nvPr/>
        </p:nvSpPr>
        <p:spPr>
          <a:xfrm flipH="1">
            <a:off x="466671" y="4938322"/>
            <a:ext cx="2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Confounding factors</a:t>
            </a:r>
            <a:endParaRPr lang="fr-FR" dirty="0"/>
          </a:p>
        </p:txBody>
      </p:sp>
      <p:sp>
        <p:nvSpPr>
          <p:cNvPr id="23" name="Flèche : courbe vers le haut 17">
            <a:extLst>
              <a:ext uri="{FF2B5EF4-FFF2-40B4-BE49-F238E27FC236}">
                <a16:creationId xmlns:a16="http://schemas.microsoft.com/office/drawing/2014/main" id="{1CCA6764-6617-894B-B9DF-BF75CD8ECEDA}"/>
              </a:ext>
            </a:extLst>
          </p:cNvPr>
          <p:cNvSpPr/>
          <p:nvPr/>
        </p:nvSpPr>
        <p:spPr>
          <a:xfrm rot="16200000">
            <a:off x="10333312" y="2879652"/>
            <a:ext cx="1783803" cy="676275"/>
          </a:xfrm>
          <a:prstGeom prst="curvedUpArrow">
            <a:avLst>
              <a:gd name="adj1" fmla="val 0"/>
              <a:gd name="adj2" fmla="val 20148"/>
              <a:gd name="adj3" fmla="val 26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412528-6DA0-CB43-91B9-31798FC06060}"/>
              </a:ext>
            </a:extLst>
          </p:cNvPr>
          <p:cNvSpPr txBox="1"/>
          <p:nvPr/>
        </p:nvSpPr>
        <p:spPr>
          <a:xfrm flipH="1">
            <a:off x="10355480" y="2643122"/>
            <a:ext cx="1295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p = 0.457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32D0C91-4946-F245-8F25-689D4B5F21A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4370" t="36105" r="31910" b="11758"/>
          <a:stretch/>
        </p:blipFill>
        <p:spPr>
          <a:xfrm>
            <a:off x="8435024" y="3111636"/>
            <a:ext cx="2522586" cy="16921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C84CD90-D017-A44E-8986-AB4A1C749F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270" t="36555" r="32658" b="11519"/>
          <a:stretch/>
        </p:blipFill>
        <p:spPr>
          <a:xfrm>
            <a:off x="8414200" y="1025528"/>
            <a:ext cx="2420535" cy="1641443"/>
          </a:xfrm>
          <a:prstGeom prst="rect">
            <a:avLst/>
          </a:prstGeom>
        </p:spPr>
      </p:pic>
      <p:pic>
        <p:nvPicPr>
          <p:cNvPr id="28" name="Graphique 27" descr="Cerveau">
            <a:extLst>
              <a:ext uri="{FF2B5EF4-FFF2-40B4-BE49-F238E27FC236}">
                <a16:creationId xmlns:a16="http://schemas.microsoft.com/office/drawing/2014/main" id="{C245DE09-13C2-1E4B-9339-973E4E035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0454" y="5405626"/>
            <a:ext cx="1075360" cy="1075360"/>
          </a:xfrm>
          <a:prstGeom prst="rect">
            <a:avLst/>
          </a:prstGeom>
        </p:spPr>
      </p:pic>
      <p:pic>
        <p:nvPicPr>
          <p:cNvPr id="29" name="Graphique 28" descr="Homme">
            <a:extLst>
              <a:ext uri="{FF2B5EF4-FFF2-40B4-BE49-F238E27FC236}">
                <a16:creationId xmlns:a16="http://schemas.microsoft.com/office/drawing/2014/main" id="{46F790EF-C4B7-CC4A-A2CC-6FEB14FE6D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60581" y="5368612"/>
            <a:ext cx="993690" cy="99369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DE0E2BE-70D2-B14D-AE65-4B5E1B04734D}"/>
              </a:ext>
            </a:extLst>
          </p:cNvPr>
          <p:cNvSpPr txBox="1"/>
          <p:nvPr/>
        </p:nvSpPr>
        <p:spPr>
          <a:xfrm flipH="1">
            <a:off x="3984641" y="6301344"/>
            <a:ext cx="13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4545E9A-6F02-BF40-A4D0-C1CBA68D05CB}"/>
              </a:ext>
            </a:extLst>
          </p:cNvPr>
          <p:cNvSpPr txBox="1"/>
          <p:nvPr/>
        </p:nvSpPr>
        <p:spPr>
          <a:xfrm flipH="1">
            <a:off x="5738360" y="6301344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515D7F6-7918-D94A-BD0F-EC4223E09754}"/>
              </a:ext>
            </a:extLst>
          </p:cNvPr>
          <p:cNvSpPr txBox="1"/>
          <p:nvPr/>
        </p:nvSpPr>
        <p:spPr>
          <a:xfrm flipH="1">
            <a:off x="5089753" y="4988373"/>
            <a:ext cx="1156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ADHD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6B207EC-29E2-9F43-947C-34B01F91D6AB}"/>
              </a:ext>
            </a:extLst>
          </p:cNvPr>
          <p:cNvSpPr txBox="1"/>
          <p:nvPr/>
        </p:nvSpPr>
        <p:spPr>
          <a:xfrm flipH="1">
            <a:off x="5415010" y="5025944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A13525E-08E7-4242-93F7-E0DFEDD3ACAC}"/>
              </a:ext>
            </a:extLst>
          </p:cNvPr>
          <p:cNvSpPr txBox="1"/>
          <p:nvPr/>
        </p:nvSpPr>
        <p:spPr>
          <a:xfrm flipH="1">
            <a:off x="7593216" y="50745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35" name="Flèche : courbe vers le haut 45">
            <a:extLst>
              <a:ext uri="{FF2B5EF4-FFF2-40B4-BE49-F238E27FC236}">
                <a16:creationId xmlns:a16="http://schemas.microsoft.com/office/drawing/2014/main" id="{0F3A0529-9450-C64F-AFD4-608200B0CC07}"/>
              </a:ext>
            </a:extLst>
          </p:cNvPr>
          <p:cNvSpPr/>
          <p:nvPr/>
        </p:nvSpPr>
        <p:spPr>
          <a:xfrm rot="16200000">
            <a:off x="9765460" y="3726599"/>
            <a:ext cx="3722488" cy="921061"/>
          </a:xfrm>
          <a:prstGeom prst="curvedUpArrow">
            <a:avLst>
              <a:gd name="adj1" fmla="val 0"/>
              <a:gd name="adj2" fmla="val 20148"/>
              <a:gd name="adj3" fmla="val 264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8A751E3-9D7A-CD4A-B8AA-73C7D88742C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4152" t="36406" r="32724" b="11648"/>
          <a:stretch/>
        </p:blipFill>
        <p:spPr>
          <a:xfrm>
            <a:off x="8429824" y="4942008"/>
            <a:ext cx="2516889" cy="1705392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2D1E640E-6C06-FD4C-B34F-8279409357A4}"/>
              </a:ext>
            </a:extLst>
          </p:cNvPr>
          <p:cNvSpPr txBox="1"/>
          <p:nvPr/>
        </p:nvSpPr>
        <p:spPr>
          <a:xfrm flipH="1">
            <a:off x="584702" y="3370190"/>
            <a:ext cx="2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Confounding factors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70C842-230C-464C-AE37-94F91884A682}"/>
              </a:ext>
            </a:extLst>
          </p:cNvPr>
          <p:cNvSpPr txBox="1"/>
          <p:nvPr/>
        </p:nvSpPr>
        <p:spPr>
          <a:xfrm flipH="1">
            <a:off x="8398111" y="2623488"/>
            <a:ext cx="207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Wilcoxon Test</a:t>
            </a:r>
            <a:endParaRPr lang="fr-FR" sz="2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FC27A27-51A5-CB4F-9AD2-1D0043F5CA47}"/>
              </a:ext>
            </a:extLst>
          </p:cNvPr>
          <p:cNvSpPr txBox="1"/>
          <p:nvPr/>
        </p:nvSpPr>
        <p:spPr>
          <a:xfrm flipH="1">
            <a:off x="8736276" y="4619110"/>
            <a:ext cx="207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Wilcoxon Test</a:t>
            </a:r>
            <a:endParaRPr lang="fr-FR" sz="2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F26F618-593E-B046-A2B9-3E3766661621}"/>
              </a:ext>
            </a:extLst>
          </p:cNvPr>
          <p:cNvSpPr txBox="1"/>
          <p:nvPr/>
        </p:nvSpPr>
        <p:spPr>
          <a:xfrm flipH="1">
            <a:off x="10769127" y="4648138"/>
            <a:ext cx="141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 = 0.308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 animBg="1"/>
      <p:bldP spid="24" grpId="0"/>
      <p:bldP spid="30" grpId="0"/>
      <p:bldP spid="31" grpId="0"/>
      <p:bldP spid="32" grpId="0"/>
      <p:bldP spid="33" grpId="0"/>
      <p:bldP spid="34" grpId="0"/>
      <p:bldP spid="35" grpId="0" animBg="1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9B554-ABE1-2E45-AF1D-0325EEB4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962D21-1368-2846-88A5-23C78265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10" y="1990755"/>
            <a:ext cx="1861582" cy="253017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DEE8DB89-DF6D-A941-B459-19E6B7E3E792}"/>
              </a:ext>
            </a:extLst>
          </p:cNvPr>
          <p:cNvSpPr txBox="1">
            <a:spLocks/>
          </p:cNvSpPr>
          <p:nvPr/>
        </p:nvSpPr>
        <p:spPr>
          <a:xfrm>
            <a:off x="304797" y="144012"/>
            <a:ext cx="11125200" cy="124351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Does the brain age change between </a:t>
            </a:r>
            <a:r>
              <a:rPr lang="en-US" sz="4800" dirty="0">
                <a:solidFill>
                  <a:srgbClr val="C00000"/>
                </a:solidFill>
              </a:rPr>
              <a:t>psychiatric scores</a:t>
            </a:r>
            <a:r>
              <a:rPr lang="en-US" sz="4800" dirty="0"/>
              <a:t>?</a:t>
            </a:r>
            <a:endParaRPr lang="fr-FR" sz="4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D486EA-1E5E-ED42-8200-4A20BF5AD9D9}"/>
              </a:ext>
            </a:extLst>
          </p:cNvPr>
          <p:cNvSpPr txBox="1"/>
          <p:nvPr/>
        </p:nvSpPr>
        <p:spPr>
          <a:xfrm flipH="1">
            <a:off x="4176459" y="2521833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  <a:endParaRPr lang="fr-FR" sz="9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DC95DE-3D2C-1541-BDFA-1BAC40254244}"/>
              </a:ext>
            </a:extLst>
          </p:cNvPr>
          <p:cNvSpPr txBox="1"/>
          <p:nvPr/>
        </p:nvSpPr>
        <p:spPr>
          <a:xfrm flipH="1">
            <a:off x="677587" y="3866980"/>
            <a:ext cx="107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Age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6AF0E4-BE49-D84A-B29E-A7D04739F329}"/>
              </a:ext>
            </a:extLst>
          </p:cNvPr>
          <p:cNvSpPr txBox="1"/>
          <p:nvPr/>
        </p:nvSpPr>
        <p:spPr>
          <a:xfrm flipH="1">
            <a:off x="2369625" y="3866980"/>
            <a:ext cx="207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Age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7B6CB5-A1DE-E04D-9196-19D7ED390C5C}"/>
              </a:ext>
            </a:extLst>
          </p:cNvPr>
          <p:cNvSpPr txBox="1"/>
          <p:nvPr/>
        </p:nvSpPr>
        <p:spPr>
          <a:xfrm flipH="1">
            <a:off x="2013613" y="2591580"/>
            <a:ext cx="1156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-</a:t>
            </a:r>
            <a:endParaRPr lang="fr-FR" sz="9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F07938B-BC46-A743-821D-E209E61F3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466" y="2816576"/>
            <a:ext cx="1141708" cy="11320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4AD18F-DE42-984D-80AF-82E78E95F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0" y="2786105"/>
            <a:ext cx="1156014" cy="1180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DBE2A01-E7CE-7141-A9A7-6D5765EAE97F}"/>
                  </a:ext>
                </a:extLst>
              </p:cNvPr>
              <p:cNvSpPr txBox="1"/>
              <p:nvPr/>
            </p:nvSpPr>
            <p:spPr>
              <a:xfrm flipH="1">
                <a:off x="4754466" y="2921942"/>
                <a:ext cx="711517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𝑆𝑅𝑆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𝑆𝑊𝐴𝑁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DBE2A01-E7CE-7141-A9A7-6D5765EA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4466" y="2921942"/>
                <a:ext cx="7115175" cy="769441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hylactère : pensées 4">
            <a:extLst>
              <a:ext uri="{FF2B5EF4-FFF2-40B4-BE49-F238E27FC236}">
                <a16:creationId xmlns:a16="http://schemas.microsoft.com/office/drawing/2014/main" id="{766D2F19-F3A9-824B-AEBF-55D1F073AD15}"/>
              </a:ext>
            </a:extLst>
          </p:cNvPr>
          <p:cNvSpPr/>
          <p:nvPr/>
        </p:nvSpPr>
        <p:spPr>
          <a:xfrm>
            <a:off x="7600950" y="1735446"/>
            <a:ext cx="1743075" cy="1081130"/>
          </a:xfrm>
          <a:prstGeom prst="cloudCallout">
            <a:avLst>
              <a:gd name="adj1" fmla="val -48155"/>
              <a:gd name="adj2" fmla="val 6954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Autism</a:t>
            </a:r>
            <a:endParaRPr lang="fr-FR" dirty="0"/>
          </a:p>
        </p:txBody>
      </p:sp>
      <p:sp>
        <p:nvSpPr>
          <p:cNvPr id="14" name="Phylactère : pensées 40">
            <a:extLst>
              <a:ext uri="{FF2B5EF4-FFF2-40B4-BE49-F238E27FC236}">
                <a16:creationId xmlns:a16="http://schemas.microsoft.com/office/drawing/2014/main" id="{9A3E4DC7-A303-A847-8C81-89121C5C6C9D}"/>
              </a:ext>
            </a:extLst>
          </p:cNvPr>
          <p:cNvSpPr/>
          <p:nvPr/>
        </p:nvSpPr>
        <p:spPr>
          <a:xfrm>
            <a:off x="10126566" y="1640758"/>
            <a:ext cx="1743075" cy="1081130"/>
          </a:xfrm>
          <a:prstGeom prst="cloudCallout">
            <a:avLst>
              <a:gd name="adj1" fmla="val -48155"/>
              <a:gd name="adj2" fmla="val 695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ADHD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9F8BC6-BE7E-6A4E-86D2-55D5F44D9B2B}"/>
                  </a:ext>
                </a:extLst>
              </p:cNvPr>
              <p:cNvSpPr txBox="1"/>
              <p:nvPr/>
            </p:nvSpPr>
            <p:spPr>
              <a:xfrm flipH="1">
                <a:off x="6196035" y="4161240"/>
                <a:ext cx="225606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99F8BC6-BE7E-6A4E-86D2-55D5F44D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96035" y="4161240"/>
                <a:ext cx="2256069" cy="769441"/>
              </a:xfrm>
              <a:prstGeom prst="rect">
                <a:avLst/>
              </a:prstGeom>
              <a:blipFill>
                <a:blip r:embed="rId6"/>
                <a:stretch>
                  <a:fillRect r="-559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F16E3D36-8569-3146-9E6E-8A0AF065CA4E}"/>
              </a:ext>
            </a:extLst>
          </p:cNvPr>
          <p:cNvSpPr/>
          <p:nvPr/>
        </p:nvSpPr>
        <p:spPr>
          <a:xfrm>
            <a:off x="2968093" y="1926595"/>
            <a:ext cx="1472405" cy="984889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EE480F3-322C-5B49-B7FB-7F4978A052D0}"/>
              </a:ext>
            </a:extLst>
          </p:cNvPr>
          <p:cNvSpPr txBox="1"/>
          <p:nvPr/>
        </p:nvSpPr>
        <p:spPr>
          <a:xfrm flipH="1">
            <a:off x="1794878" y="1510164"/>
            <a:ext cx="237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Confounding factors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98F81BE-0137-3045-AA61-D830B5801A20}"/>
                  </a:ext>
                </a:extLst>
              </p:cNvPr>
              <p:cNvSpPr txBox="1"/>
              <p:nvPr/>
            </p:nvSpPr>
            <p:spPr>
              <a:xfrm flipH="1">
                <a:off x="8825453" y="4179161"/>
                <a:ext cx="199165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98F81BE-0137-3045-AA61-D830B580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825453" y="4179161"/>
                <a:ext cx="1991655" cy="769441"/>
              </a:xfrm>
              <a:prstGeom prst="rect">
                <a:avLst/>
              </a:prstGeom>
              <a:blipFill>
                <a:blip r:embed="rId7"/>
                <a:stretch>
                  <a:fillRect l="-637" r="-7643" b="-29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980F9D3-0A68-E042-86F3-1E1609BC84C8}"/>
              </a:ext>
            </a:extLst>
          </p:cNvPr>
          <p:cNvSpPr txBox="1"/>
          <p:nvPr/>
        </p:nvSpPr>
        <p:spPr>
          <a:xfrm flipH="1">
            <a:off x="7201905" y="4001074"/>
            <a:ext cx="23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?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7DD3A46-382F-B440-B41A-82C9708EC5A5}"/>
              </a:ext>
            </a:extLst>
          </p:cNvPr>
          <p:cNvSpPr txBox="1"/>
          <p:nvPr/>
        </p:nvSpPr>
        <p:spPr>
          <a:xfrm flipH="1">
            <a:off x="9697455" y="4001074"/>
            <a:ext cx="275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  <a:endParaRPr lang="fr-F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74DA7E7-0FCB-2840-8BB4-6AFD7AFB762A}"/>
                  </a:ext>
                </a:extLst>
              </p:cNvPr>
              <p:cNvSpPr txBox="1"/>
              <p:nvPr/>
            </p:nvSpPr>
            <p:spPr>
              <a:xfrm flipH="1">
                <a:off x="6118990" y="5111395"/>
                <a:ext cx="24479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𝟎𝟒𝟑</m:t>
                      </m:r>
                    </m:oMath>
                  </m:oMathPara>
                </a14:m>
                <a:endParaRPr lang="fr-FR" sz="5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74DA7E7-0FCB-2840-8BB4-6AFD7AFB7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18990" y="5111395"/>
                <a:ext cx="2447923" cy="646331"/>
              </a:xfrm>
              <a:prstGeom prst="rect">
                <a:avLst/>
              </a:prstGeom>
              <a:blipFill>
                <a:blip r:embed="rId8"/>
                <a:stretch>
                  <a:fillRect l="-515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C77E2A-E036-4B48-ADDA-4BA6259738A5}"/>
                  </a:ext>
                </a:extLst>
              </p:cNvPr>
              <p:cNvSpPr txBox="1"/>
              <p:nvPr/>
            </p:nvSpPr>
            <p:spPr>
              <a:xfrm flipH="1">
                <a:off x="8677274" y="5109897"/>
                <a:ext cx="2447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𝟑𝟐𝟖</m:t>
                      </m:r>
                    </m:oMath>
                  </m:oMathPara>
                </a14:m>
                <a:endParaRPr lang="fr-FR" sz="5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C77E2A-E036-4B48-ADDA-4BA625973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77274" y="5109897"/>
                <a:ext cx="2447925" cy="646331"/>
              </a:xfrm>
              <a:prstGeom prst="rect">
                <a:avLst/>
              </a:prstGeom>
              <a:blipFill>
                <a:blip r:embed="rId9"/>
                <a:stretch>
                  <a:fillRect l="-515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73254B36-602E-5C43-B4F3-3B37B0BF1270}"/>
              </a:ext>
            </a:extLst>
          </p:cNvPr>
          <p:cNvSpPr txBox="1"/>
          <p:nvPr/>
        </p:nvSpPr>
        <p:spPr>
          <a:xfrm flipH="1">
            <a:off x="5089525" y="2492096"/>
            <a:ext cx="3803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f(     )    </a:t>
            </a:r>
            <a:endParaRPr lang="fr-FR" sz="9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D8DD00-15D0-6642-A428-7AD23F8ED8AE}"/>
              </a:ext>
            </a:extLst>
          </p:cNvPr>
          <p:cNvSpPr txBox="1"/>
          <p:nvPr/>
        </p:nvSpPr>
        <p:spPr>
          <a:xfrm flipH="1">
            <a:off x="2702466" y="4576738"/>
            <a:ext cx="36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Student’s </a:t>
            </a:r>
          </a:p>
          <a:p>
            <a:r>
              <a:rPr lang="en-US" sz="4000" dirty="0"/>
              <a:t>t-Test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04613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6B867-40CC-744A-8A44-6D68FC1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CFB50A-7F3D-7946-B6C7-BA8FF243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731230"/>
            <a:ext cx="6601279" cy="3602770"/>
          </a:xfrm>
          <a:prstGeom prst="rect">
            <a:avLst/>
          </a:prstGeom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61F8AC1A-F717-DD4F-8AAC-64776119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49" y="260351"/>
            <a:ext cx="10728325" cy="900000"/>
          </a:xfrm>
        </p:spPr>
        <p:txBody>
          <a:bodyPr anchor="t">
            <a:normAutofit/>
          </a:bodyPr>
          <a:lstStyle/>
          <a:p>
            <a:r>
              <a:rPr lang="en-US" sz="3600" dirty="0"/>
              <a:t>Can we predict psychiatric scores efficiently ?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C4205C-CFE8-B944-B727-C5E4EC56BA9F}"/>
              </a:ext>
            </a:extLst>
          </p:cNvPr>
          <p:cNvSpPr txBox="1"/>
          <p:nvPr/>
        </p:nvSpPr>
        <p:spPr>
          <a:xfrm>
            <a:off x="8008374" y="2551837"/>
            <a:ext cx="3451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Psychiatric scores are correlated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of information by predicting all of them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59785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C1E85-F7BA-134E-BB65-650B72B9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7FA9-5E63-4EC2-86BA-E6B1EA25FF49}" type="datetime1">
              <a:rPr lang="de-CH" noProof="0" smtClean="0"/>
              <a:t>16.12.20</a:t>
            </a:fld>
            <a:endParaRPr lang="de-CH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15AD24-4947-714E-BEDF-207BCF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03C32E-FC3B-9440-9165-1FBC2268F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7810" r="7895" b="5335"/>
          <a:stretch/>
        </p:blipFill>
        <p:spPr>
          <a:xfrm>
            <a:off x="5875911" y="3387843"/>
            <a:ext cx="3236155" cy="32078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3CA114-4A13-EF4F-901E-F161726A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6939" r="7917" b="5400"/>
          <a:stretch/>
        </p:blipFill>
        <p:spPr>
          <a:xfrm>
            <a:off x="1743817" y="3383240"/>
            <a:ext cx="3268773" cy="3284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F4BBA1-43CE-4F49-9777-234FC0388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t="5850" r="7092" b="5802"/>
          <a:stretch/>
        </p:blipFill>
        <p:spPr>
          <a:xfrm>
            <a:off x="1743817" y="136937"/>
            <a:ext cx="3268773" cy="32089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5C4A41-1293-3C4C-B904-83A862EF8E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t="7499" r="7932" b="6027"/>
          <a:stretch/>
        </p:blipFill>
        <p:spPr>
          <a:xfrm>
            <a:off x="5876113" y="136937"/>
            <a:ext cx="3236155" cy="31769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59535A8-9E38-604C-A7AF-5082DCCA8428}"/>
              </a:ext>
            </a:extLst>
          </p:cNvPr>
          <p:cNvSpPr txBox="1"/>
          <p:nvPr/>
        </p:nvSpPr>
        <p:spPr>
          <a:xfrm>
            <a:off x="3378203" y="2690029"/>
            <a:ext cx="4276242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A8322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A8322D"/>
                </a:solidFill>
              </a:rPr>
              <a:t>HARD task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4AB9FD-4EBF-2243-B633-84F1688A166D}"/>
              </a:ext>
            </a:extLst>
          </p:cNvPr>
          <p:cNvSpPr txBox="1"/>
          <p:nvPr/>
        </p:nvSpPr>
        <p:spPr>
          <a:xfrm>
            <a:off x="1870557" y="805811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53E97A-C20A-BC4E-B60D-002EBB800BF1}"/>
              </a:ext>
            </a:extLst>
          </p:cNvPr>
          <p:cNvSpPr txBox="1"/>
          <p:nvPr/>
        </p:nvSpPr>
        <p:spPr>
          <a:xfrm>
            <a:off x="1743817" y="4277404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0.00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EC834E-5291-1449-B98E-7408F91DE175}"/>
              </a:ext>
            </a:extLst>
          </p:cNvPr>
          <p:cNvSpPr txBox="1"/>
          <p:nvPr/>
        </p:nvSpPr>
        <p:spPr>
          <a:xfrm>
            <a:off x="5990462" y="964928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-0.02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1B98BF-6526-4748-AE4B-6E7090DB5F63}"/>
              </a:ext>
            </a:extLst>
          </p:cNvPr>
          <p:cNvSpPr txBox="1"/>
          <p:nvPr/>
        </p:nvSpPr>
        <p:spPr>
          <a:xfrm>
            <a:off x="5936840" y="4167971"/>
            <a:ext cx="116378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R2 = -0.02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7F8087-E713-BC49-B973-735CC1A698F2}"/>
              </a:ext>
            </a:extLst>
          </p:cNvPr>
          <p:cNvSpPr txBox="1"/>
          <p:nvPr/>
        </p:nvSpPr>
        <p:spPr>
          <a:xfrm>
            <a:off x="9363247" y="2710046"/>
            <a:ext cx="241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don’t caption relevant information to predict psychiatric scores</a:t>
            </a:r>
          </a:p>
        </p:txBody>
      </p:sp>
    </p:spTree>
    <p:extLst>
      <p:ext uri="{BB962C8B-B14F-4D97-AF65-F5344CB8AC3E}">
        <p14:creationId xmlns:p14="http://schemas.microsoft.com/office/powerpoint/2010/main" val="1149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1FB99271-452E-48CD-845E-0D90CFBF7F79}" vid="{F81E789F-9506-4311-B5E1-6F1B690D5174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1">
      <a:srgbClr val="1F407A"/>
    </a:custClr>
    <a:custClr name="ETH 2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668</Words>
  <Application>Microsoft Macintosh PowerPoint</Application>
  <PresentationFormat>Grand écran</PresentationFormat>
  <Paragraphs>172</Paragraphs>
  <Slides>17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Symbol</vt:lpstr>
      <vt:lpstr>ETH Zürich</vt:lpstr>
      <vt:lpstr>Prediction of psychiatric disorders for pedriatic samples</vt:lpstr>
      <vt:lpstr>Agenda </vt:lpstr>
      <vt:lpstr>Task description :</vt:lpstr>
      <vt:lpstr>Présentation PowerPoint</vt:lpstr>
      <vt:lpstr>Présentation PowerPoint</vt:lpstr>
      <vt:lpstr>Présentation PowerPoint</vt:lpstr>
      <vt:lpstr>Présentation PowerPoint</vt:lpstr>
      <vt:lpstr>Can we predict psychiatric scores efficiently ? </vt:lpstr>
      <vt:lpstr>Présentation PowerPoint</vt:lpstr>
      <vt:lpstr>Disentangled Latent Representation of EEG features with beta-VAE</vt:lpstr>
      <vt:lpstr>Latent factors </vt:lpstr>
      <vt:lpstr>Downstream tasks</vt:lpstr>
      <vt:lpstr>Improve predictions by using a Disentangled Latent Representation</vt:lpstr>
      <vt:lpstr>Présentation PowerPoint</vt:lpstr>
      <vt:lpstr>Conclusion and future work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psychiatric disorders for pedriatic samples</dc:title>
  <dc:creator>Paul-Louis DELACOUR</dc:creator>
  <cp:lastModifiedBy>Paul-Louis DELACOUR</cp:lastModifiedBy>
  <cp:revision>54</cp:revision>
  <dcterms:created xsi:type="dcterms:W3CDTF">2020-12-14T08:26:20Z</dcterms:created>
  <dcterms:modified xsi:type="dcterms:W3CDTF">2020-12-17T09:10:33Z</dcterms:modified>
</cp:coreProperties>
</file>