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6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2"/>
    <p:restoredTop sz="94694"/>
  </p:normalViewPr>
  <p:slideViewPr>
    <p:cSldViewPr snapToGrid="0">
      <p:cViewPr varScale="1">
        <p:scale>
          <a:sx n="121" d="100"/>
          <a:sy n="121" d="100"/>
        </p:scale>
        <p:origin x="1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2DB73C-D204-48EB-B06B-0C84B5D72B1B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1CC4D2A-878F-4F37-A0E9-F9DFD3380484}">
      <dgm:prSet/>
      <dgm:spPr/>
      <dgm:t>
        <a:bodyPr/>
        <a:lstStyle/>
        <a:p>
          <a:r>
            <a:rPr lang="en-US"/>
            <a:t>Decrease</a:t>
          </a:r>
        </a:p>
      </dgm:t>
    </dgm:pt>
    <dgm:pt modelId="{873127CE-FA5F-4830-B4CB-3833B73C85EA}" type="parTrans" cxnId="{77AFBE9B-D2C5-4415-8AD9-E6B027F56362}">
      <dgm:prSet/>
      <dgm:spPr/>
      <dgm:t>
        <a:bodyPr/>
        <a:lstStyle/>
        <a:p>
          <a:endParaRPr lang="en-US"/>
        </a:p>
      </dgm:t>
    </dgm:pt>
    <dgm:pt modelId="{17A8D57F-6EF9-4077-ABC3-5F05F8892742}" type="sibTrans" cxnId="{77AFBE9B-D2C5-4415-8AD9-E6B027F56362}">
      <dgm:prSet/>
      <dgm:spPr/>
      <dgm:t>
        <a:bodyPr/>
        <a:lstStyle/>
        <a:p>
          <a:endParaRPr lang="en-US"/>
        </a:p>
      </dgm:t>
    </dgm:pt>
    <dgm:pt modelId="{68F656EB-32CD-41C4-BD1E-49B84C6D47FB}">
      <dgm:prSet/>
      <dgm:spPr/>
      <dgm:t>
        <a:bodyPr/>
        <a:lstStyle/>
        <a:p>
          <a:r>
            <a:rPr lang="en-US"/>
            <a:t>Decrease the bias by choosing a more complex model</a:t>
          </a:r>
        </a:p>
      </dgm:t>
    </dgm:pt>
    <dgm:pt modelId="{7C79F217-9ADA-4545-B520-B3551CB51478}" type="parTrans" cxnId="{3AEEA925-D8EB-4440-BF43-9179AF46A6A7}">
      <dgm:prSet/>
      <dgm:spPr/>
      <dgm:t>
        <a:bodyPr/>
        <a:lstStyle/>
        <a:p>
          <a:endParaRPr lang="en-US"/>
        </a:p>
      </dgm:t>
    </dgm:pt>
    <dgm:pt modelId="{6BB030D2-10E0-4AD7-BD05-9B3EFE949F42}" type="sibTrans" cxnId="{3AEEA925-D8EB-4440-BF43-9179AF46A6A7}">
      <dgm:prSet/>
      <dgm:spPr/>
      <dgm:t>
        <a:bodyPr/>
        <a:lstStyle/>
        <a:p>
          <a:endParaRPr lang="en-US"/>
        </a:p>
      </dgm:t>
    </dgm:pt>
    <dgm:pt modelId="{32266EA7-D973-4E09-AACC-2876886C24D2}">
      <dgm:prSet/>
      <dgm:spPr/>
      <dgm:t>
        <a:bodyPr/>
        <a:lstStyle/>
        <a:p>
          <a:r>
            <a:rPr lang="en-US"/>
            <a:t>Model’s predictions are closer to observed values—but more spread out</a:t>
          </a:r>
        </a:p>
      </dgm:t>
    </dgm:pt>
    <dgm:pt modelId="{E365BA51-E38B-47A1-B3CF-FED88141C0D4}" type="parTrans" cxnId="{DC244455-0820-4304-93EF-C5BC4EF5C107}">
      <dgm:prSet/>
      <dgm:spPr/>
      <dgm:t>
        <a:bodyPr/>
        <a:lstStyle/>
        <a:p>
          <a:endParaRPr lang="en-US"/>
        </a:p>
      </dgm:t>
    </dgm:pt>
    <dgm:pt modelId="{6796D4EE-C7BB-4FD6-9E32-BF4519538C78}" type="sibTrans" cxnId="{DC244455-0820-4304-93EF-C5BC4EF5C107}">
      <dgm:prSet/>
      <dgm:spPr/>
      <dgm:t>
        <a:bodyPr/>
        <a:lstStyle/>
        <a:p>
          <a:endParaRPr lang="en-US"/>
        </a:p>
      </dgm:t>
    </dgm:pt>
    <dgm:pt modelId="{2B31E084-81BF-4FBD-9130-F4975F58B998}">
      <dgm:prSet/>
      <dgm:spPr/>
      <dgm:t>
        <a:bodyPr/>
        <a:lstStyle/>
        <a:p>
          <a:r>
            <a:rPr lang="en-US"/>
            <a:t>Decrease</a:t>
          </a:r>
        </a:p>
      </dgm:t>
    </dgm:pt>
    <dgm:pt modelId="{CBAFAB89-BA21-49C2-BE0D-ADDE13433D64}" type="parTrans" cxnId="{3709F76F-44EF-4067-A6C4-0031222FC4CE}">
      <dgm:prSet/>
      <dgm:spPr/>
      <dgm:t>
        <a:bodyPr/>
        <a:lstStyle/>
        <a:p>
          <a:endParaRPr lang="en-US"/>
        </a:p>
      </dgm:t>
    </dgm:pt>
    <dgm:pt modelId="{E46C07F3-3D41-4D2F-BE17-9DB1D7DB3C7B}" type="sibTrans" cxnId="{3709F76F-44EF-4067-A6C4-0031222FC4CE}">
      <dgm:prSet/>
      <dgm:spPr/>
      <dgm:t>
        <a:bodyPr/>
        <a:lstStyle/>
        <a:p>
          <a:endParaRPr lang="en-US"/>
        </a:p>
      </dgm:t>
    </dgm:pt>
    <dgm:pt modelId="{2CE95B05-A41A-4270-BD7B-A874D600B328}">
      <dgm:prSet/>
      <dgm:spPr/>
      <dgm:t>
        <a:bodyPr/>
        <a:lstStyle/>
        <a:p>
          <a:r>
            <a:rPr lang="en-US"/>
            <a:t>Decrease the variance by choosing a less complex model</a:t>
          </a:r>
        </a:p>
      </dgm:t>
    </dgm:pt>
    <dgm:pt modelId="{C50FD132-4903-4CDA-91D1-1945825245D8}" type="parTrans" cxnId="{D40B1B8A-B201-4E21-8269-49C45AA02DA6}">
      <dgm:prSet/>
      <dgm:spPr/>
      <dgm:t>
        <a:bodyPr/>
        <a:lstStyle/>
        <a:p>
          <a:endParaRPr lang="en-US"/>
        </a:p>
      </dgm:t>
    </dgm:pt>
    <dgm:pt modelId="{82D8EB94-335E-4884-89FD-C1511D549023}" type="sibTrans" cxnId="{D40B1B8A-B201-4E21-8269-49C45AA02DA6}">
      <dgm:prSet/>
      <dgm:spPr/>
      <dgm:t>
        <a:bodyPr/>
        <a:lstStyle/>
        <a:p>
          <a:endParaRPr lang="en-US"/>
        </a:p>
      </dgm:t>
    </dgm:pt>
    <dgm:pt modelId="{2D288727-7E70-45C2-86F6-5170D00B96A0}">
      <dgm:prSet/>
      <dgm:spPr/>
      <dgm:t>
        <a:bodyPr/>
        <a:lstStyle/>
        <a:p>
          <a:r>
            <a:rPr lang="en-US"/>
            <a:t>Model’s predictions are less spread out—but farther from observed values</a:t>
          </a:r>
        </a:p>
      </dgm:t>
    </dgm:pt>
    <dgm:pt modelId="{78CF1ED7-3CA1-4CB7-8DFD-80DF62AED270}" type="parTrans" cxnId="{9374D38F-08A1-44BA-8D44-1FE0D0628EE2}">
      <dgm:prSet/>
      <dgm:spPr/>
      <dgm:t>
        <a:bodyPr/>
        <a:lstStyle/>
        <a:p>
          <a:endParaRPr lang="en-US"/>
        </a:p>
      </dgm:t>
    </dgm:pt>
    <dgm:pt modelId="{56B3CBC2-3993-4A4A-930A-68173C2F7017}" type="sibTrans" cxnId="{9374D38F-08A1-44BA-8D44-1FE0D0628EE2}">
      <dgm:prSet/>
      <dgm:spPr/>
      <dgm:t>
        <a:bodyPr/>
        <a:lstStyle/>
        <a:p>
          <a:endParaRPr lang="en-US"/>
        </a:p>
      </dgm:t>
    </dgm:pt>
    <dgm:pt modelId="{ECC7AEF0-8CF2-2C49-B2EB-1D2872F9BE56}" type="pres">
      <dgm:prSet presAssocID="{CE2DB73C-D204-48EB-B06B-0C84B5D72B1B}" presName="Name0" presStyleCnt="0">
        <dgm:presLayoutVars>
          <dgm:dir/>
          <dgm:animLvl val="lvl"/>
          <dgm:resizeHandles val="exact"/>
        </dgm:presLayoutVars>
      </dgm:prSet>
      <dgm:spPr/>
    </dgm:pt>
    <dgm:pt modelId="{9BE3E69F-D09A-A54D-A3D6-E2AD337D1AE8}" type="pres">
      <dgm:prSet presAssocID="{51CC4D2A-878F-4F37-A0E9-F9DFD3380484}" presName="linNode" presStyleCnt="0"/>
      <dgm:spPr/>
    </dgm:pt>
    <dgm:pt modelId="{E6CEFA99-9427-1B4D-BC19-6AB0E63DC017}" type="pres">
      <dgm:prSet presAssocID="{51CC4D2A-878F-4F37-A0E9-F9DFD3380484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C09D07DA-92F5-0E4E-8E69-F54F147507ED}" type="pres">
      <dgm:prSet presAssocID="{51CC4D2A-878F-4F37-A0E9-F9DFD3380484}" presName="descendantText" presStyleLbl="alignAccFollowNode1" presStyleIdx="0" presStyleCnt="2">
        <dgm:presLayoutVars>
          <dgm:bulletEnabled/>
        </dgm:presLayoutVars>
      </dgm:prSet>
      <dgm:spPr/>
    </dgm:pt>
    <dgm:pt modelId="{71284238-D557-434C-A624-F1A0305DA983}" type="pres">
      <dgm:prSet presAssocID="{17A8D57F-6EF9-4077-ABC3-5F05F8892742}" presName="sp" presStyleCnt="0"/>
      <dgm:spPr/>
    </dgm:pt>
    <dgm:pt modelId="{107AE0E9-2BB2-024C-B174-F1AD22E5D5BB}" type="pres">
      <dgm:prSet presAssocID="{2B31E084-81BF-4FBD-9130-F4975F58B998}" presName="linNode" presStyleCnt="0"/>
      <dgm:spPr/>
    </dgm:pt>
    <dgm:pt modelId="{8AEA57D0-6E9E-3743-97E8-5DDA231E6AEB}" type="pres">
      <dgm:prSet presAssocID="{2B31E084-81BF-4FBD-9130-F4975F58B998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19FC938B-6514-5A44-BB41-7BB4AB739B0B}" type="pres">
      <dgm:prSet presAssocID="{2B31E084-81BF-4FBD-9130-F4975F58B998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6B9F1100-E2F4-844C-9425-99D837B93B02}" type="presOf" srcId="{68F656EB-32CD-41C4-BD1E-49B84C6D47FB}" destId="{C09D07DA-92F5-0E4E-8E69-F54F147507ED}" srcOrd="0" destOrd="0" presId="urn:microsoft.com/office/officeart/2016/7/layout/VerticalSolidActionList"/>
    <dgm:cxn modelId="{3AEEA925-D8EB-4440-BF43-9179AF46A6A7}" srcId="{51CC4D2A-878F-4F37-A0E9-F9DFD3380484}" destId="{68F656EB-32CD-41C4-BD1E-49B84C6D47FB}" srcOrd="0" destOrd="0" parTransId="{7C79F217-9ADA-4545-B520-B3551CB51478}" sibTransId="{6BB030D2-10E0-4AD7-BD05-9B3EFE949F42}"/>
    <dgm:cxn modelId="{DC244455-0820-4304-93EF-C5BC4EF5C107}" srcId="{68F656EB-32CD-41C4-BD1E-49B84C6D47FB}" destId="{32266EA7-D973-4E09-AACC-2876886C24D2}" srcOrd="0" destOrd="0" parTransId="{E365BA51-E38B-47A1-B3CF-FED88141C0D4}" sibTransId="{6796D4EE-C7BB-4FD6-9E32-BF4519538C78}"/>
    <dgm:cxn modelId="{B72D2668-2227-D744-8EB9-7A24F14E9EFC}" type="presOf" srcId="{51CC4D2A-878F-4F37-A0E9-F9DFD3380484}" destId="{E6CEFA99-9427-1B4D-BC19-6AB0E63DC017}" srcOrd="0" destOrd="0" presId="urn:microsoft.com/office/officeart/2016/7/layout/VerticalSolidActionList"/>
    <dgm:cxn modelId="{EDE28B68-5A11-CB41-9ADE-6EADCA9E7E3A}" type="presOf" srcId="{2CE95B05-A41A-4270-BD7B-A874D600B328}" destId="{19FC938B-6514-5A44-BB41-7BB4AB739B0B}" srcOrd="0" destOrd="0" presId="urn:microsoft.com/office/officeart/2016/7/layout/VerticalSolidActionList"/>
    <dgm:cxn modelId="{3709F76F-44EF-4067-A6C4-0031222FC4CE}" srcId="{CE2DB73C-D204-48EB-B06B-0C84B5D72B1B}" destId="{2B31E084-81BF-4FBD-9130-F4975F58B998}" srcOrd="1" destOrd="0" parTransId="{CBAFAB89-BA21-49C2-BE0D-ADDE13433D64}" sibTransId="{E46C07F3-3D41-4D2F-BE17-9DB1D7DB3C7B}"/>
    <dgm:cxn modelId="{D40B1B8A-B201-4E21-8269-49C45AA02DA6}" srcId="{2B31E084-81BF-4FBD-9130-F4975F58B998}" destId="{2CE95B05-A41A-4270-BD7B-A874D600B328}" srcOrd="0" destOrd="0" parTransId="{C50FD132-4903-4CDA-91D1-1945825245D8}" sibTransId="{82D8EB94-335E-4884-89FD-C1511D549023}"/>
    <dgm:cxn modelId="{9374D38F-08A1-44BA-8D44-1FE0D0628EE2}" srcId="{2CE95B05-A41A-4270-BD7B-A874D600B328}" destId="{2D288727-7E70-45C2-86F6-5170D00B96A0}" srcOrd="0" destOrd="0" parTransId="{78CF1ED7-3CA1-4CB7-8DFD-80DF62AED270}" sibTransId="{56B3CBC2-3993-4A4A-930A-68173C2F7017}"/>
    <dgm:cxn modelId="{77AFBE9B-D2C5-4415-8AD9-E6B027F56362}" srcId="{CE2DB73C-D204-48EB-B06B-0C84B5D72B1B}" destId="{51CC4D2A-878F-4F37-A0E9-F9DFD3380484}" srcOrd="0" destOrd="0" parTransId="{873127CE-FA5F-4830-B4CB-3833B73C85EA}" sibTransId="{17A8D57F-6EF9-4077-ABC3-5F05F8892742}"/>
    <dgm:cxn modelId="{16D2859C-AAD2-AA48-BE96-3C0E13125BD1}" type="presOf" srcId="{CE2DB73C-D204-48EB-B06B-0C84B5D72B1B}" destId="{ECC7AEF0-8CF2-2C49-B2EB-1D2872F9BE56}" srcOrd="0" destOrd="0" presId="urn:microsoft.com/office/officeart/2016/7/layout/VerticalSolidActionList"/>
    <dgm:cxn modelId="{104B0FA0-0E3A-D240-9EC4-7CE351250FAD}" type="presOf" srcId="{2B31E084-81BF-4FBD-9130-F4975F58B998}" destId="{8AEA57D0-6E9E-3743-97E8-5DDA231E6AEB}" srcOrd="0" destOrd="0" presId="urn:microsoft.com/office/officeart/2016/7/layout/VerticalSolidActionList"/>
    <dgm:cxn modelId="{E1C54FBF-C797-C049-8FC7-CB624E8A041A}" type="presOf" srcId="{32266EA7-D973-4E09-AACC-2876886C24D2}" destId="{C09D07DA-92F5-0E4E-8E69-F54F147507ED}" srcOrd="0" destOrd="1" presId="urn:microsoft.com/office/officeart/2016/7/layout/VerticalSolidActionList"/>
    <dgm:cxn modelId="{28EBDEE3-82FB-EB4D-A1E2-F8C5A3BDFD38}" type="presOf" srcId="{2D288727-7E70-45C2-86F6-5170D00B96A0}" destId="{19FC938B-6514-5A44-BB41-7BB4AB739B0B}" srcOrd="0" destOrd="1" presId="urn:microsoft.com/office/officeart/2016/7/layout/VerticalSolidActionList"/>
    <dgm:cxn modelId="{4D2E3E63-26A5-6048-BDF4-310D6AC9FCE4}" type="presParOf" srcId="{ECC7AEF0-8CF2-2C49-B2EB-1D2872F9BE56}" destId="{9BE3E69F-D09A-A54D-A3D6-E2AD337D1AE8}" srcOrd="0" destOrd="0" presId="urn:microsoft.com/office/officeart/2016/7/layout/VerticalSolidActionList"/>
    <dgm:cxn modelId="{F83A33B1-10AE-C74A-91F8-65E654F42215}" type="presParOf" srcId="{9BE3E69F-D09A-A54D-A3D6-E2AD337D1AE8}" destId="{E6CEFA99-9427-1B4D-BC19-6AB0E63DC017}" srcOrd="0" destOrd="0" presId="urn:microsoft.com/office/officeart/2016/7/layout/VerticalSolidActionList"/>
    <dgm:cxn modelId="{E53B9E11-2CE6-2742-99AF-A9787D40F094}" type="presParOf" srcId="{9BE3E69F-D09A-A54D-A3D6-E2AD337D1AE8}" destId="{C09D07DA-92F5-0E4E-8E69-F54F147507ED}" srcOrd="1" destOrd="0" presId="urn:microsoft.com/office/officeart/2016/7/layout/VerticalSolidActionList"/>
    <dgm:cxn modelId="{67424A41-FA61-B44E-B595-A6F3A71089CE}" type="presParOf" srcId="{ECC7AEF0-8CF2-2C49-B2EB-1D2872F9BE56}" destId="{71284238-D557-434C-A624-F1A0305DA983}" srcOrd="1" destOrd="0" presId="urn:microsoft.com/office/officeart/2016/7/layout/VerticalSolidActionList"/>
    <dgm:cxn modelId="{4013210F-C5B0-034F-9DA2-CD36A40E3483}" type="presParOf" srcId="{ECC7AEF0-8CF2-2C49-B2EB-1D2872F9BE56}" destId="{107AE0E9-2BB2-024C-B174-F1AD22E5D5BB}" srcOrd="2" destOrd="0" presId="urn:microsoft.com/office/officeart/2016/7/layout/VerticalSolidActionList"/>
    <dgm:cxn modelId="{2AEEE68C-B8B8-B448-AD95-F5E72E283DE6}" type="presParOf" srcId="{107AE0E9-2BB2-024C-B174-F1AD22E5D5BB}" destId="{8AEA57D0-6E9E-3743-97E8-5DDA231E6AEB}" srcOrd="0" destOrd="0" presId="urn:microsoft.com/office/officeart/2016/7/layout/VerticalSolidActionList"/>
    <dgm:cxn modelId="{89CAD522-7EED-7847-98B8-714A4512B0F1}" type="presParOf" srcId="{107AE0E9-2BB2-024C-B174-F1AD22E5D5BB}" destId="{19FC938B-6514-5A44-BB41-7BB4AB739B0B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D07DA-92F5-0E4E-8E69-F54F147507ED}">
      <dsp:nvSpPr>
        <dsp:cNvPr id="0" name=""/>
        <dsp:cNvSpPr/>
      </dsp:nvSpPr>
      <dsp:spPr>
        <a:xfrm>
          <a:off x="1886690" y="277"/>
          <a:ext cx="7546762" cy="153403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428" tIns="389644" rIns="146428" bIns="389644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Decrease the bias by choosing a more complex model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Model’s predictions are closer to observed values—but more spread out</a:t>
          </a:r>
        </a:p>
      </dsp:txBody>
      <dsp:txXfrm>
        <a:off x="1886690" y="277"/>
        <a:ext cx="7546762" cy="1534031"/>
      </dsp:txXfrm>
    </dsp:sp>
    <dsp:sp modelId="{E6CEFA99-9427-1B4D-BC19-6AB0E63DC017}">
      <dsp:nvSpPr>
        <dsp:cNvPr id="0" name=""/>
        <dsp:cNvSpPr/>
      </dsp:nvSpPr>
      <dsp:spPr>
        <a:xfrm>
          <a:off x="0" y="277"/>
          <a:ext cx="1886690" cy="15340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837" tIns="151528" rIns="99837" bIns="151528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Decrease</a:t>
          </a:r>
        </a:p>
      </dsp:txBody>
      <dsp:txXfrm>
        <a:off x="0" y="277"/>
        <a:ext cx="1886690" cy="1534031"/>
      </dsp:txXfrm>
    </dsp:sp>
    <dsp:sp modelId="{19FC938B-6514-5A44-BB41-7BB4AB739B0B}">
      <dsp:nvSpPr>
        <dsp:cNvPr id="0" name=""/>
        <dsp:cNvSpPr/>
      </dsp:nvSpPr>
      <dsp:spPr>
        <a:xfrm>
          <a:off x="1886690" y="1626351"/>
          <a:ext cx="7546762" cy="153403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428" tIns="389644" rIns="146428" bIns="389644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Decrease the variance by choosing a less complex model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Model’s predictions are less spread out—but farther from observed values</a:t>
          </a:r>
        </a:p>
      </dsp:txBody>
      <dsp:txXfrm>
        <a:off x="1886690" y="1626351"/>
        <a:ext cx="7546762" cy="1534031"/>
      </dsp:txXfrm>
    </dsp:sp>
    <dsp:sp modelId="{8AEA57D0-6E9E-3743-97E8-5DDA231E6AEB}">
      <dsp:nvSpPr>
        <dsp:cNvPr id="0" name=""/>
        <dsp:cNvSpPr/>
      </dsp:nvSpPr>
      <dsp:spPr>
        <a:xfrm>
          <a:off x="0" y="1626351"/>
          <a:ext cx="1886690" cy="153403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837" tIns="151528" rIns="99837" bIns="151528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Decrease</a:t>
          </a:r>
        </a:p>
      </dsp:txBody>
      <dsp:txXfrm>
        <a:off x="0" y="1626351"/>
        <a:ext cx="1886690" cy="1534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C6B77-C328-9745-AF18-039121E2F2BC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E16A8-A616-D240-B69A-4ED9E096E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9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4E16A8-A616-D240-B69A-4ED9E096E4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06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4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10/27/25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35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10/27/25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444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10/27/25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070944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10/27/25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8090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10/27/25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2905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10/27/25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80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49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5B95027-4255-49E7-9841-CD21BCC99996}" type="datetime1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8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0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8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10/27/25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0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10/27/25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4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10/27/25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3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10/27/25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1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10/27/25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7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10/27/25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4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66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8221A89-FE35-4C46-8874-69154D2A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Colorized light photo effects">
            <a:extLst>
              <a:ext uri="{FF2B5EF4-FFF2-40B4-BE49-F238E27FC236}">
                <a16:creationId xmlns:a16="http://schemas.microsoft.com/office/drawing/2014/main" id="{8353406B-5BBF-B524-6E1F-8BC9E1F093F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1000"/>
          </a:blip>
          <a:srcRect t="20225" r="9091" b="3166"/>
          <a:stretch>
            <a:fillRect/>
          </a:stretch>
        </p:blipFill>
        <p:spPr>
          <a:xfrm>
            <a:off x="-3176" y="9"/>
            <a:ext cx="12192000" cy="685799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9ACC7A-6809-44E9-A594-85696A6C2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F098D-5A2E-E9E9-00AA-AEC804EA0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4402667"/>
            <a:ext cx="8133478" cy="940240"/>
          </a:xfrm>
        </p:spPr>
        <p:txBody>
          <a:bodyPr>
            <a:normAutofit/>
          </a:bodyPr>
          <a:lstStyle/>
          <a:p>
            <a:r>
              <a:rPr lang="en-US" sz="4800"/>
              <a:t>Model Error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361E2-4416-704D-5EBD-60E0FED98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5342302"/>
            <a:ext cx="8133478" cy="406566"/>
          </a:xfrm>
        </p:spPr>
        <p:txBody>
          <a:bodyPr>
            <a:normAutofit/>
          </a:bodyPr>
          <a:lstStyle/>
          <a:p>
            <a:r>
              <a:rPr lang="en-US" sz="1800"/>
              <a:t>Zybooks 8-1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E62B6A-C5F9-4D52-9F66-877735827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F95C49-E748-4D32-8417-22E5B6A6F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AE10EC-5E3B-4FC0-B43F-1E4450009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0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738D-C381-020E-EA67-EB34FDF8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CA8AC-3AEC-6B8A-6511-5013D0AC8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Algorithms that use data to build models in order to make predictions</a:t>
            </a:r>
          </a:p>
          <a:p>
            <a:r>
              <a:rPr lang="en-US" dirty="0"/>
              <a:t>Pieces</a:t>
            </a:r>
          </a:p>
          <a:p>
            <a:pPr lvl="1"/>
            <a:r>
              <a:rPr lang="en-US" dirty="0"/>
              <a:t>Algorithm itself</a:t>
            </a:r>
          </a:p>
          <a:p>
            <a:pPr lvl="1"/>
            <a:r>
              <a:rPr lang="en-US" dirty="0"/>
              <a:t>Training data: used to the build the ML object</a:t>
            </a:r>
          </a:p>
          <a:p>
            <a:pPr lvl="1"/>
            <a:r>
              <a:rPr lang="en-US" dirty="0"/>
              <a:t>Validation data: used to fine-tune the ML object</a:t>
            </a:r>
          </a:p>
          <a:p>
            <a:pPr lvl="1"/>
            <a:r>
              <a:rPr lang="en-US" dirty="0"/>
              <a:t>Test data: used to test the accuracy of the ML object.  Must be isolated from both the training data and the </a:t>
            </a:r>
            <a:r>
              <a:rPr lang="en-US"/>
              <a:t>validation data</a:t>
            </a:r>
            <a:endParaRPr lang="en-US" dirty="0"/>
          </a:p>
          <a:p>
            <a:pPr lvl="1"/>
            <a:r>
              <a:rPr lang="en-US" dirty="0"/>
              <a:t>Prediction: output of the ML object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1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0F58-F3EC-22C6-E6ED-198EA9A2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2E690-D475-D40B-8703-37F06B207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8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289C-2E52-39F2-6C54-1595A2F1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Model is 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6D35F1-DF54-E8C4-4CB8-573FD32057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y=</a:t>
                </a:r>
                <a:r>
                  <a:rPr lang="el-GR" dirty="0"/>
                  <a:t>β</a:t>
                </a:r>
                <a:r>
                  <a:rPr lang="el-GR" baseline="-25000" dirty="0"/>
                  <a:t>0</a:t>
                </a:r>
                <a:r>
                  <a:rPr lang="el-GR" dirty="0"/>
                  <a:t>​+β</a:t>
                </a:r>
                <a:r>
                  <a:rPr lang="el-GR" baseline="-25000" dirty="0"/>
                  <a:t>1</a:t>
                </a:r>
                <a:r>
                  <a:rPr lang="el-GR" dirty="0"/>
                  <a:t>​</a:t>
                </a:r>
                <a:r>
                  <a:rPr lang="en-US" dirty="0"/>
                  <a:t>x</a:t>
                </a:r>
              </a:p>
              <a:p>
                <a:r>
                  <a:rPr lang="en-US" dirty="0"/>
                  <a:t>y=</a:t>
                </a:r>
                <a:r>
                  <a:rPr lang="el-GR" dirty="0"/>
                  <a:t>β</a:t>
                </a:r>
                <a:r>
                  <a:rPr lang="el-GR" baseline="-25000" dirty="0"/>
                  <a:t>0</a:t>
                </a:r>
                <a:r>
                  <a:rPr lang="el-GR" dirty="0"/>
                  <a:t>​+β</a:t>
                </a:r>
                <a:r>
                  <a:rPr lang="el-GR" baseline="-25000" dirty="0"/>
                  <a:t>1</a:t>
                </a:r>
                <a:r>
                  <a:rPr lang="el-GR" dirty="0"/>
                  <a:t>​</a:t>
                </a:r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  <a:r>
                  <a:rPr lang="en-US" dirty="0"/>
                  <a:t>​+</a:t>
                </a:r>
                <a:r>
                  <a:rPr lang="el-GR" dirty="0"/>
                  <a:t>β</a:t>
                </a:r>
                <a:r>
                  <a:rPr lang="el-GR" baseline="-25000" dirty="0"/>
                  <a:t>2</a:t>
                </a:r>
                <a:r>
                  <a:rPr lang="el-GR" dirty="0"/>
                  <a:t>​</a:t>
                </a:r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  <a:r>
                  <a:rPr lang="en-US" dirty="0"/>
                  <a:t>​+⋯+</a:t>
                </a:r>
                <a:r>
                  <a:rPr lang="el-GR" dirty="0"/>
                  <a:t>β</a:t>
                </a:r>
                <a:r>
                  <a:rPr lang="en-US" baseline="-25000" dirty="0"/>
                  <a:t>p</a:t>
                </a:r>
                <a:r>
                  <a:rPr lang="en-US" dirty="0"/>
                  <a:t>​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p</a:t>
                </a:r>
                <a:r>
                  <a:rPr lang="en-US" dirty="0"/>
                  <a:t>​</a:t>
                </a:r>
              </a:p>
              <a:p>
                <a:r>
                  <a:rPr lang="en-US" dirty="0"/>
                  <a:t>y=</a:t>
                </a:r>
                <a:r>
                  <a:rPr lang="el-GR" dirty="0"/>
                  <a:t>β</a:t>
                </a:r>
                <a:r>
                  <a:rPr lang="el-GR" baseline="-25000" dirty="0"/>
                  <a:t>0</a:t>
                </a:r>
                <a:r>
                  <a:rPr lang="el-GR" dirty="0"/>
                  <a:t>​+β</a:t>
                </a:r>
                <a:r>
                  <a:rPr lang="el-GR" baseline="-25000" dirty="0"/>
                  <a:t>1</a:t>
                </a:r>
                <a:r>
                  <a:rPr lang="el-GR" dirty="0"/>
                  <a:t>​</a:t>
                </a:r>
                <a:r>
                  <a:rPr lang="en-US" dirty="0"/>
                  <a:t>x+</a:t>
                </a:r>
                <a:r>
                  <a:rPr lang="el-GR" dirty="0"/>
                  <a:t>β</a:t>
                </a:r>
                <a:r>
                  <a:rPr lang="el-GR" baseline="-25000" dirty="0"/>
                  <a:t>2</a:t>
                </a:r>
                <a:r>
                  <a:rPr lang="el-GR" dirty="0"/>
                  <a:t>​</a:t>
                </a:r>
                <a:r>
                  <a:rPr lang="en-US" dirty="0"/>
                  <a:t>x</a:t>
                </a:r>
                <a:r>
                  <a:rPr lang="en-US" baseline="30000" dirty="0"/>
                  <a:t>2</a:t>
                </a:r>
              </a:p>
              <a:p>
                <a:r>
                  <a:rPr lang="en-US" dirty="0"/>
                  <a:t>y=</a:t>
                </a:r>
                <a:r>
                  <a:rPr lang="el-GR" dirty="0"/>
                  <a:t>β</a:t>
                </a:r>
                <a:r>
                  <a:rPr lang="el-GR" baseline="-25000" dirty="0"/>
                  <a:t>0</a:t>
                </a:r>
                <a:r>
                  <a:rPr lang="el-GR" dirty="0"/>
                  <a:t>​+β</a:t>
                </a:r>
                <a:r>
                  <a:rPr lang="el-GR" baseline="-25000" dirty="0"/>
                  <a:t>1</a:t>
                </a:r>
                <a:r>
                  <a:rPr lang="el-GR" dirty="0"/>
                  <a:t>​</a:t>
                </a:r>
                <a:r>
                  <a:rPr lang="en-US" dirty="0"/>
                  <a:t>x+</a:t>
                </a:r>
                <a:r>
                  <a:rPr lang="el-GR" dirty="0"/>
                  <a:t>β</a:t>
                </a:r>
                <a:r>
                  <a:rPr lang="el-GR" baseline="-25000" dirty="0"/>
                  <a:t>2</a:t>
                </a:r>
                <a:r>
                  <a:rPr lang="el-GR" dirty="0"/>
                  <a:t>​</a:t>
                </a:r>
                <a:r>
                  <a:rPr lang="en-US" dirty="0"/>
                  <a:t>x</a:t>
                </a:r>
                <a:r>
                  <a:rPr lang="en-US" baseline="30000" dirty="0"/>
                  <a:t>2</a:t>
                </a:r>
                <a:r>
                  <a:rPr lang="en-US" dirty="0"/>
                  <a:t>+</a:t>
                </a:r>
                <a:r>
                  <a:rPr lang="el-GR" dirty="0"/>
                  <a:t>β</a:t>
                </a:r>
                <a:r>
                  <a:rPr lang="el-GR" baseline="-25000" dirty="0"/>
                  <a:t>3</a:t>
                </a:r>
                <a:r>
                  <a:rPr lang="el-GR" dirty="0"/>
                  <a:t>​</a:t>
                </a:r>
                <a:r>
                  <a:rPr lang="en-US" dirty="0"/>
                  <a:t>x</a:t>
                </a:r>
                <a:r>
                  <a:rPr lang="en-US" baseline="30000" dirty="0"/>
                  <a:t>3</a:t>
                </a:r>
                <a:r>
                  <a:rPr lang="en-US" dirty="0"/>
                  <a:t>+⋯+</a:t>
                </a:r>
                <a:r>
                  <a:rPr lang="el-GR" dirty="0"/>
                  <a:t>β</a:t>
                </a:r>
                <a:r>
                  <a:rPr lang="en-US" baseline="-25000" dirty="0"/>
                  <a:t>k</a:t>
                </a:r>
                <a:r>
                  <a:rPr lang="en-US" dirty="0"/>
                  <a:t>​</a:t>
                </a:r>
                <a:r>
                  <a:rPr lang="en-US" dirty="0" err="1"/>
                  <a:t>x</a:t>
                </a:r>
                <a:r>
                  <a:rPr lang="en-US" baseline="30000" dirty="0" err="1"/>
                  <a:t>k</a:t>
                </a:r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So far 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6D35F1-DF54-E8C4-4CB8-573FD32057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2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52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450D-C4B3-4F03-82AE-6D4C46209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371" y="914477"/>
            <a:ext cx="9613861" cy="1080938"/>
          </a:xfrm>
        </p:spPr>
        <p:txBody>
          <a:bodyPr/>
          <a:lstStyle/>
          <a:p>
            <a:r>
              <a:rPr lang="en-US" dirty="0"/>
              <a:t>Which Model is Best?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FB4F6-E5BD-6308-7E64-529D56DF4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071" y="2203523"/>
            <a:ext cx="9613861" cy="3599316"/>
          </a:xfrm>
        </p:spPr>
        <p:txBody>
          <a:bodyPr/>
          <a:lstStyle/>
          <a:p>
            <a:r>
              <a:rPr lang="en-US" dirty="0"/>
              <a:t>Underfit: Model is too simple.  Misses complexity</a:t>
            </a:r>
          </a:p>
          <a:p>
            <a:r>
              <a:rPr lang="en-US" dirty="0"/>
              <a:t>Overfit: </a:t>
            </a:r>
          </a:p>
          <a:p>
            <a:pPr lvl="1"/>
            <a:r>
              <a:rPr lang="en-US" dirty="0"/>
              <a:t>Model is too complex, fits the data too closely</a:t>
            </a:r>
          </a:p>
          <a:p>
            <a:pPr lvl="1"/>
            <a:r>
              <a:rPr lang="en-US" dirty="0"/>
              <a:t>Misses general trends</a:t>
            </a:r>
          </a:p>
        </p:txBody>
      </p:sp>
    </p:spTree>
    <p:extLst>
      <p:ext uri="{BB962C8B-B14F-4D97-AF65-F5344CB8AC3E}">
        <p14:creationId xmlns:p14="http://schemas.microsoft.com/office/powerpoint/2010/main" val="254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BB50-F6C6-5810-6DBC-2E10B614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Simple: Underfit</a:t>
            </a:r>
          </a:p>
        </p:txBody>
      </p:sp>
      <p:pic>
        <p:nvPicPr>
          <p:cNvPr id="5" name="Content Placeholder 4" descr="A blue line with black dots&#10;&#10;AI-generated content may be incorrect.">
            <a:extLst>
              <a:ext uri="{FF2B5EF4-FFF2-40B4-BE49-F238E27FC236}">
                <a16:creationId xmlns:a16="http://schemas.microsoft.com/office/drawing/2014/main" id="{9BF5F642-E9B5-E369-CC5B-3FEFFF71B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4588" y="2002631"/>
            <a:ext cx="4902200" cy="3429000"/>
          </a:xfrm>
        </p:spPr>
      </p:pic>
    </p:spTree>
    <p:extLst>
      <p:ext uri="{BB962C8B-B14F-4D97-AF65-F5344CB8AC3E}">
        <p14:creationId xmlns:p14="http://schemas.microsoft.com/office/powerpoint/2010/main" val="254448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F0EC2-178C-3E10-7285-32483C02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Complex: Overfit</a:t>
            </a:r>
          </a:p>
        </p:txBody>
      </p:sp>
      <p:pic>
        <p:nvPicPr>
          <p:cNvPr id="5" name="Content Placeholder 4" descr="A graph with a line and dots&#10;&#10;AI-generated content may be incorrect.">
            <a:extLst>
              <a:ext uri="{FF2B5EF4-FFF2-40B4-BE49-F238E27FC236}">
                <a16:creationId xmlns:a16="http://schemas.microsoft.com/office/drawing/2014/main" id="{6D0C9EE7-DADD-C817-6B7F-D1406C22E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988" y="2288381"/>
            <a:ext cx="4902200" cy="3429000"/>
          </a:xfrm>
        </p:spPr>
      </p:pic>
    </p:spTree>
    <p:extLst>
      <p:ext uri="{BB962C8B-B14F-4D97-AF65-F5344CB8AC3E}">
        <p14:creationId xmlns:p14="http://schemas.microsoft.com/office/powerpoint/2010/main" val="216300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E469-5A56-1583-0AAB-0D290A24A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Right: An Optimal Model</a:t>
            </a:r>
          </a:p>
        </p:txBody>
      </p:sp>
      <p:pic>
        <p:nvPicPr>
          <p:cNvPr id="5" name="Content Placeholder 4" descr="A blue line with black dots&#10;&#10;AI-generated content may be incorrect.">
            <a:extLst>
              <a:ext uri="{FF2B5EF4-FFF2-40B4-BE49-F238E27FC236}">
                <a16:creationId xmlns:a16="http://schemas.microsoft.com/office/drawing/2014/main" id="{DE9C7599-7C6A-F0C3-6C19-2D8B53801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6888" y="2421731"/>
            <a:ext cx="4902200" cy="3429000"/>
          </a:xfrm>
        </p:spPr>
      </p:pic>
    </p:spTree>
    <p:extLst>
      <p:ext uri="{BB962C8B-B14F-4D97-AF65-F5344CB8AC3E}">
        <p14:creationId xmlns:p14="http://schemas.microsoft.com/office/powerpoint/2010/main" val="85628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C779-32B6-856C-1013-4F253AA30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84920-D31B-2E2A-A29D-F430F8D5E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error is how much observed values differ from predicted values</a:t>
            </a:r>
          </a:p>
          <a:p>
            <a:r>
              <a:rPr lang="en-US" dirty="0"/>
              <a:t>Total error comes in three flavors</a:t>
            </a:r>
          </a:p>
          <a:p>
            <a:pPr lvl="1"/>
            <a:r>
              <a:rPr lang="en-US" b="1" i="1" dirty="0"/>
              <a:t>Bias: </a:t>
            </a:r>
            <a:r>
              <a:rPr lang="en-US" dirty="0"/>
              <a:t> How much of the difference between prediction and observed is due to </a:t>
            </a:r>
            <a:r>
              <a:rPr lang="en-US" dirty="0" err="1"/>
              <a:t>ssumptions</a:t>
            </a:r>
            <a:r>
              <a:rPr lang="en-US" dirty="0"/>
              <a:t> built into the model?</a:t>
            </a:r>
            <a:endParaRPr lang="en-US" b="1" i="1" dirty="0"/>
          </a:p>
          <a:p>
            <a:pPr lvl="1"/>
            <a:r>
              <a:rPr lang="en-US" b="1" i="1" dirty="0"/>
              <a:t>Variance: </a:t>
            </a:r>
            <a:r>
              <a:rPr lang="en-US" dirty="0"/>
              <a:t>How spread out from the model are the predictions?</a:t>
            </a:r>
          </a:p>
          <a:p>
            <a:pPr lvl="1"/>
            <a:r>
              <a:rPr lang="en-US" dirty="0" err="1"/>
              <a:t>Irreduciable</a:t>
            </a:r>
            <a:r>
              <a:rPr lang="en-US" dirty="0"/>
              <a:t> Error: How much error is built into the situation being modeled</a:t>
            </a:r>
          </a:p>
        </p:txBody>
      </p:sp>
    </p:spTree>
    <p:extLst>
      <p:ext uri="{BB962C8B-B14F-4D97-AF65-F5344CB8AC3E}">
        <p14:creationId xmlns:p14="http://schemas.microsoft.com/office/powerpoint/2010/main" val="291664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F75D-B97F-0007-34E2-0D55B984F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 are Bull’s Eyes</a:t>
            </a:r>
          </a:p>
        </p:txBody>
      </p:sp>
      <p:pic>
        <p:nvPicPr>
          <p:cNvPr id="9" name="Content Placeholder 8" descr="A screenshot of a computer generated image&#10;&#10;AI-generated content may be incorrect.">
            <a:extLst>
              <a:ext uri="{FF2B5EF4-FFF2-40B4-BE49-F238E27FC236}">
                <a16:creationId xmlns:a16="http://schemas.microsoft.com/office/drawing/2014/main" id="{57ABBAC5-8E2D-812E-D106-3CA0F9D44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227" y="2273300"/>
            <a:ext cx="4139922" cy="3598863"/>
          </a:xfrm>
        </p:spPr>
      </p:pic>
    </p:spTree>
    <p:extLst>
      <p:ext uri="{BB962C8B-B14F-4D97-AF65-F5344CB8AC3E}">
        <p14:creationId xmlns:p14="http://schemas.microsoft.com/office/powerpoint/2010/main" val="3362904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CD89DF-A084-43AD-9824-83BBBFC81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2DB508-57AC-4491-A95B-0A00DE260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1767E27-DCFE-4AA0-B1A2-E019108D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168DE-A578-7E28-A46B-898B5205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Bias vs. Variance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61BEF9-DC90-4AC9-8E25-ED5509D7A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4306F4-D304-4F4E-9B08-A8036AF82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FACC571-ABDB-4C1F-8A8B-53E362E1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486E5BD-1557-41D9-A119-D5F62647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F2472BC-B1FC-1064-82F9-51FAC9DA07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853227"/>
              </p:ext>
            </p:extLst>
          </p:nvPr>
        </p:nvGraphicFramePr>
        <p:xfrm>
          <a:off x="681038" y="2427478"/>
          <a:ext cx="9433453" cy="3160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35992023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294</Words>
  <Application>Microsoft Macintosh PowerPoint</Application>
  <PresentationFormat>Widescreen</PresentationFormat>
  <Paragraphs>41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Cambria Math</vt:lpstr>
      <vt:lpstr>Trebuchet MS</vt:lpstr>
      <vt:lpstr>Berlin</vt:lpstr>
      <vt:lpstr>Model Error</vt:lpstr>
      <vt:lpstr>A Model is a Function</vt:lpstr>
      <vt:lpstr>Which Model is Best?</vt:lpstr>
      <vt:lpstr>Too Simple: Underfit</vt:lpstr>
      <vt:lpstr>Too Complex: Overfit</vt:lpstr>
      <vt:lpstr>Just Right: An Optimal Model</vt:lpstr>
      <vt:lpstr>Describing Error</vt:lpstr>
      <vt:lpstr>Bias and Variance are Bull’s Eyes</vt:lpstr>
      <vt:lpstr>Bias vs. Variance</vt:lpstr>
      <vt:lpstr>Machine Learning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De Palma</dc:creator>
  <cp:lastModifiedBy>Paul De Palma</cp:lastModifiedBy>
  <cp:revision>3</cp:revision>
  <dcterms:created xsi:type="dcterms:W3CDTF">2025-10-26T20:18:20Z</dcterms:created>
  <dcterms:modified xsi:type="dcterms:W3CDTF">2025-10-27T20:26:52Z</dcterms:modified>
</cp:coreProperties>
</file>