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76" r:id="rId15"/>
    <p:sldId id="268" r:id="rId16"/>
    <p:sldId id="275" r:id="rId17"/>
    <p:sldId id="270" r:id="rId18"/>
    <p:sldId id="272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Paul%20DHALLUIN\Desktop\TR%20Sant&#233;\compounds%20list_A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F5C-4800-9187-BA5640D30034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F5C-4800-9187-BA5640D30034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F5C-4800-9187-BA5640D30034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F5C-4800-9187-BA5640D30034}"/>
              </c:ext>
            </c:extLst>
          </c:dPt>
          <c:dLbls>
            <c:dLbl>
              <c:idx val="0"/>
              <c:layout>
                <c:manualLayout>
                  <c:x val="0.10610828100446645"/>
                  <c:y val="1.510739168075194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F5C-4800-9187-BA5640D30034}"/>
                </c:ext>
              </c:extLst>
            </c:dLbl>
            <c:dLbl>
              <c:idx val="1"/>
              <c:layout>
                <c:manualLayout>
                  <c:x val="8.1545492128497793E-2"/>
                  <c:y val="0.1187644338831710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F5C-4800-9187-BA5640D30034}"/>
                </c:ext>
              </c:extLst>
            </c:dLbl>
            <c:dLbl>
              <c:idx val="2"/>
              <c:layout>
                <c:manualLayout>
                  <c:x val="3.3496686621235068E-2"/>
                  <c:y val="0.112576758930064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F5C-4800-9187-BA5640D30034}"/>
                </c:ext>
              </c:extLst>
            </c:dLbl>
            <c:dLbl>
              <c:idx val="3"/>
              <c:layout>
                <c:manualLayout>
                  <c:x val="-0.15892903574361958"/>
                  <c:y val="-0.1099510855308840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F5C-4800-9187-BA5640D3003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Feuil1!$C$87:$C$90</c:f>
              <c:strCache>
                <c:ptCount val="4"/>
                <c:pt idx="0">
                  <c:v>Kinase ihibitor</c:v>
                </c:pt>
                <c:pt idx="1">
                  <c:v>Phosphase inhibitor</c:v>
                </c:pt>
                <c:pt idx="2">
                  <c:v>Protease inhibitor</c:v>
                </c:pt>
                <c:pt idx="3">
                  <c:v>Other </c:v>
                </c:pt>
              </c:strCache>
            </c:strRef>
          </c:cat>
          <c:val>
            <c:numRef>
              <c:f>Feuil1!$D$87:$D$90</c:f>
              <c:numCache>
                <c:formatCode>General</c:formatCode>
                <c:ptCount val="4"/>
                <c:pt idx="0">
                  <c:v>9</c:v>
                </c:pt>
                <c:pt idx="1">
                  <c:v>9</c:v>
                </c:pt>
                <c:pt idx="2">
                  <c:v>3</c:v>
                </c:pt>
                <c:pt idx="3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F5C-4800-9187-BA5640D3003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258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C6A099-827F-417F-B643-A7ED8E000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0C84D8-7011-415D-BD0B-22FFFBA44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44EB85-2FDD-45A5-A300-AF5E55FE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FF5C-6D93-4028-A6A6-57E9170D3725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4EC3DB-2F88-49AE-A6D8-7BEB3AB98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B3CD04-9FBF-4384-89A8-79B3884F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C08-EB26-43C7-A60C-A46FF085E6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58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615EC-57E2-402B-AF26-55C8CD60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EC1575-4E92-4B4B-9B93-41D8714F7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8A1555-4515-4200-A33D-53BDAE10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FF5C-6D93-4028-A6A6-57E9170D3725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F0F817-AD27-42E8-8E9B-DA69D460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AD4A43-7A72-45AF-AD0E-98FF25A6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C08-EB26-43C7-A60C-A46FF085E6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11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2607FE-C0C1-4839-9B47-01F0D6A66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2C33A6-D43C-4019-B9BD-C8308CD97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94DED2-8610-4034-96DE-27208B1B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FF5C-6D93-4028-A6A6-57E9170D3725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85EF6F-A1DB-4E22-AE4C-0DE383B98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FF695C-7EEE-4EB0-83C1-307A1B24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C08-EB26-43C7-A60C-A46FF085E6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31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3A0396-4B57-4780-A311-174BCBD27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351F8A-E909-426A-B3E1-49F4B5ACF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1A833F-6FBD-448F-9BDE-137F90B1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FF5C-6D93-4028-A6A6-57E9170D3725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C3C802-6EB8-4254-81AD-36FE5A2A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D6BA63-AB60-47B4-937F-E7A291EC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C08-EB26-43C7-A60C-A46FF085E6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68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6A2389-E667-4AD2-80F7-A8BF2B44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E265F5-2404-465F-A9B5-D7A140E5B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C2A9A2-E1A6-4D17-BA84-BC88C2C9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FF5C-6D93-4028-A6A6-57E9170D3725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6486EC-50E1-49C3-A758-8A5B77DC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89F148-088F-400B-87E5-06106F1C4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C08-EB26-43C7-A60C-A46FF085E6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91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5A239A-54C7-4F96-8E18-BE2CB2A1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15A1F-F359-4C4E-A83D-C078DC212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96F8FE-AB1D-4EF7-ADDF-3EB2D28D2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876D7A-0132-4A41-AA11-36634CC01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FF5C-6D93-4028-A6A6-57E9170D3725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E24B2D-D886-46C0-AE2F-781DA9F2F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C727BF-5BCC-4174-94BB-D65F0517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C08-EB26-43C7-A60C-A46FF085E6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63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DE1EE-DA49-4FCF-A5A1-1EE5776A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AA7F33-0AE9-4DF2-89BC-BE3E2DF38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C1BCBE-BB63-410F-9DE5-10733CCBC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70F7D22-661B-4471-864A-735239AB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4ABC69C-1D62-42E5-904C-F3A350F80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2EDDA56-FDB9-4C0A-BD48-CE4EC5861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FF5C-6D93-4028-A6A6-57E9170D3725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AA5378D-6410-4A33-9420-2FB82F37B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C542CC6-ABD2-447E-AFC7-0C1D18B3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C08-EB26-43C7-A60C-A46FF085E6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12F68-0E3F-4FA6-A6EB-389861C52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8076391-40B6-4D81-A83B-4D7B154A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FF5C-6D93-4028-A6A6-57E9170D3725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31CEDD-723B-4312-841C-C3B29888B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3AA259D-8410-4234-A84A-23FD62D0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C08-EB26-43C7-A60C-A46FF085E6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3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ECE6577-88E9-44BB-B498-33B41015F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FF5C-6D93-4028-A6A6-57E9170D3725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AA7B5AD-448D-4FDE-B5E0-925FF77B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8CE510-8924-4820-9970-F9BACBB3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C08-EB26-43C7-A60C-A46FF085E6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81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849B6B-E4C3-474C-AAAC-CE2EB8722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882CB1-11F7-4890-878B-770D9A9DB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99970D-B81D-4835-9298-A0881486B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E3E3BC-4452-47E8-80EE-1BAB57D9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FF5C-6D93-4028-A6A6-57E9170D3725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3EA196-BD68-419A-B38D-4592A681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9879A7-A22F-4D54-86D0-4BAEC670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C08-EB26-43C7-A60C-A46FF085E6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79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28B725-2C8C-4149-BFD3-20D1B33C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762B0F4-C1B6-4554-B41F-E5EABADE0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2A9E67-D332-45F6-90DB-F4DF7C866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C13B3D-0CA6-4619-8B22-A8A941969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FF5C-6D93-4028-A6A6-57E9170D3725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3FA5C4-6881-4A13-88A4-F95C0A93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EEDE16-28AE-4167-A0BF-551A8D28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C08-EB26-43C7-A60C-A46FF085E6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66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7875ACD-2254-438A-9906-0801093A4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1E293F-9104-4420-9BB5-C83285A6C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A5C473-AC06-46D9-A7CD-A7ED7F510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8FF5C-6D93-4028-A6A6-57E9170D3725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5CB355-A10F-4217-8F6B-875CDD9AB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F39BBE-8EF1-4023-ABBB-140A41D0C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E2C08-EB26-43C7-A60C-A46FF085E6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73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D38F250-24BE-4133-87B6-6A9FD0382178}"/>
              </a:ext>
            </a:extLst>
          </p:cNvPr>
          <p:cNvSpPr txBox="1"/>
          <p:nvPr/>
        </p:nvSpPr>
        <p:spPr>
          <a:xfrm>
            <a:off x="591150" y="447500"/>
            <a:ext cx="3897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R-</a:t>
            </a:r>
            <a:r>
              <a:rPr lang="en-US" sz="2000" dirty="0" err="1">
                <a:latin typeface="+mj-lt"/>
              </a:rPr>
              <a:t>Santé</a:t>
            </a:r>
            <a:r>
              <a:rPr lang="en-US" sz="2000" dirty="0">
                <a:latin typeface="+mj-lt"/>
              </a:rPr>
              <a:t> Trimester</a:t>
            </a:r>
          </a:p>
          <a:p>
            <a:r>
              <a:rPr lang="en-US" sz="2000" dirty="0">
                <a:latin typeface="+mj-lt"/>
              </a:rPr>
              <a:t>December 2020 - February 2021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EDCA5E-8B71-4655-B48C-D2DB9D682FFD}"/>
              </a:ext>
            </a:extLst>
          </p:cNvPr>
          <p:cNvSpPr txBox="1"/>
          <p:nvPr/>
        </p:nvSpPr>
        <p:spPr>
          <a:xfrm>
            <a:off x="1516417" y="1582210"/>
            <a:ext cx="915916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Machine-Learning approaches for the identification of therapeutic targets and drugs against "triple negative" breast cancers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83E8E23-9977-4C54-AC44-7D138C88B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364" y="4943602"/>
            <a:ext cx="5963556" cy="84562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126FD88-4A3C-4703-A5A2-BBC27A385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017" y="4382977"/>
            <a:ext cx="1920167" cy="19201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80D3003-5CF4-405E-9C29-DE1A15579E42}"/>
              </a:ext>
            </a:extLst>
          </p:cNvPr>
          <p:cNvSpPr/>
          <p:nvPr/>
        </p:nvSpPr>
        <p:spPr>
          <a:xfrm>
            <a:off x="0" y="6489577"/>
            <a:ext cx="12192000" cy="3684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C2729A-ED4D-4528-A56A-25873071EDCD}"/>
              </a:ext>
            </a:extLst>
          </p:cNvPr>
          <p:cNvSpPr/>
          <p:nvPr/>
        </p:nvSpPr>
        <p:spPr>
          <a:xfrm>
            <a:off x="0" y="6420538"/>
            <a:ext cx="12192000" cy="690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276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2237B4B-6416-40FF-8765-5A2F715F4BA2}"/>
              </a:ext>
            </a:extLst>
          </p:cNvPr>
          <p:cNvSpPr txBox="1">
            <a:spLocks/>
          </p:cNvSpPr>
          <p:nvPr/>
        </p:nvSpPr>
        <p:spPr>
          <a:xfrm>
            <a:off x="219075" y="208825"/>
            <a:ext cx="8839200" cy="711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2. Pathway enrichment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F900E2AC-8DDA-46C7-800A-139E89FBCD71}"/>
              </a:ext>
            </a:extLst>
          </p:cNvPr>
          <p:cNvSpPr txBox="1">
            <a:spLocks/>
          </p:cNvSpPr>
          <p:nvPr/>
        </p:nvSpPr>
        <p:spPr>
          <a:xfrm>
            <a:off x="923925" y="845007"/>
            <a:ext cx="8839200" cy="711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CA139-B273-4963-B1F0-F2E18A19C2F1}"/>
              </a:ext>
            </a:extLst>
          </p:cNvPr>
          <p:cNvSpPr/>
          <p:nvPr/>
        </p:nvSpPr>
        <p:spPr>
          <a:xfrm>
            <a:off x="0" y="6489577"/>
            <a:ext cx="12192000" cy="3684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C32B64-EE6D-41F7-8AED-0C0D3176AF48}"/>
              </a:ext>
            </a:extLst>
          </p:cNvPr>
          <p:cNvSpPr/>
          <p:nvPr/>
        </p:nvSpPr>
        <p:spPr>
          <a:xfrm>
            <a:off x="0" y="6420538"/>
            <a:ext cx="12192000" cy="690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4680606-6C3E-439A-A2DE-40DFDFF95D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587"/>
          <a:stretch/>
        </p:blipFill>
        <p:spPr>
          <a:xfrm>
            <a:off x="1773690" y="2448283"/>
            <a:ext cx="10142086" cy="3365707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605DB86B-F18D-483C-B02F-D4F74BAEE4EB}"/>
              </a:ext>
            </a:extLst>
          </p:cNvPr>
          <p:cNvSpPr txBox="1">
            <a:spLocks/>
          </p:cNvSpPr>
          <p:nvPr/>
        </p:nvSpPr>
        <p:spPr>
          <a:xfrm>
            <a:off x="276224" y="1576860"/>
            <a:ext cx="11639552" cy="4726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results of the statistical test can be represented as following :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2C5D09-5E75-44CD-9D26-93AC802BBCAC}"/>
              </a:ext>
            </a:extLst>
          </p:cNvPr>
          <p:cNvSpPr txBox="1"/>
          <p:nvPr/>
        </p:nvSpPr>
        <p:spPr>
          <a:xfrm>
            <a:off x="1773691" y="5816708"/>
            <a:ext cx="101420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u="sng" dirty="0"/>
              <a:t>Pathway enrichment for every protein with a probability of interaction better than 0,9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0266356-7522-4280-B77F-A74E7FC6D2CA}"/>
              </a:ext>
            </a:extLst>
          </p:cNvPr>
          <p:cNvCxnSpPr/>
          <p:nvPr/>
        </p:nvCxnSpPr>
        <p:spPr>
          <a:xfrm>
            <a:off x="2898408" y="2390775"/>
            <a:ext cx="90173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122BC75-3AF7-43B8-B301-B70DC3BA34CF}"/>
              </a:ext>
            </a:extLst>
          </p:cNvPr>
          <p:cNvCxnSpPr>
            <a:cxnSpLocks/>
          </p:cNvCxnSpPr>
          <p:nvPr/>
        </p:nvCxnSpPr>
        <p:spPr>
          <a:xfrm>
            <a:off x="1723474" y="2551814"/>
            <a:ext cx="0" cy="3172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A699DF1E-956B-4DE5-8DD5-F8C8FCD47F5D}"/>
              </a:ext>
            </a:extLst>
          </p:cNvPr>
          <p:cNvSpPr txBox="1"/>
          <p:nvPr/>
        </p:nvSpPr>
        <p:spPr>
          <a:xfrm>
            <a:off x="-121017" y="3538005"/>
            <a:ext cx="1689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/>
              <a:t>Pathways</a:t>
            </a:r>
          </a:p>
          <a:p>
            <a:pPr algn="r"/>
            <a:r>
              <a:rPr lang="en-US" sz="2000" i="1" dirty="0"/>
              <a:t>(ordered by decreasing enrichment)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E6C9CEC-437B-4F29-9BF8-BA38CFF7E2E5}"/>
              </a:ext>
            </a:extLst>
          </p:cNvPr>
          <p:cNvSpPr txBox="1"/>
          <p:nvPr/>
        </p:nvSpPr>
        <p:spPr>
          <a:xfrm>
            <a:off x="6890540" y="1975794"/>
            <a:ext cx="1033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Proteins</a:t>
            </a:r>
          </a:p>
        </p:txBody>
      </p:sp>
    </p:spTree>
    <p:extLst>
      <p:ext uri="{BB962C8B-B14F-4D97-AF65-F5344CB8AC3E}">
        <p14:creationId xmlns:p14="http://schemas.microsoft.com/office/powerpoint/2010/main" val="1364128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3B1BDE-97D3-4200-9194-E22604DEDE28}"/>
              </a:ext>
            </a:extLst>
          </p:cNvPr>
          <p:cNvSpPr/>
          <p:nvPr/>
        </p:nvSpPr>
        <p:spPr>
          <a:xfrm>
            <a:off x="0" y="6489577"/>
            <a:ext cx="12192000" cy="3684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14FB6D-D2AF-41D2-BD12-2090C4E6E527}"/>
              </a:ext>
            </a:extLst>
          </p:cNvPr>
          <p:cNvSpPr/>
          <p:nvPr/>
        </p:nvSpPr>
        <p:spPr>
          <a:xfrm>
            <a:off x="0" y="6420538"/>
            <a:ext cx="12192000" cy="690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F67409F-DA49-4256-81B9-112E23AA6E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1" b="18466"/>
          <a:stretch/>
        </p:blipFill>
        <p:spPr>
          <a:xfrm>
            <a:off x="4224050" y="1175972"/>
            <a:ext cx="6601400" cy="5200650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16F76CF9-7956-43E7-9AF7-0F702269C999}"/>
              </a:ext>
            </a:extLst>
          </p:cNvPr>
          <p:cNvSpPr txBox="1">
            <a:spLocks/>
          </p:cNvSpPr>
          <p:nvPr/>
        </p:nvSpPr>
        <p:spPr>
          <a:xfrm>
            <a:off x="219075" y="208825"/>
            <a:ext cx="8839200" cy="711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2. Pathway enrichment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4C808C1D-600C-47FC-B5A5-C5082733DA20}"/>
              </a:ext>
            </a:extLst>
          </p:cNvPr>
          <p:cNvSpPr txBox="1">
            <a:spLocks/>
          </p:cNvSpPr>
          <p:nvPr/>
        </p:nvSpPr>
        <p:spPr>
          <a:xfrm>
            <a:off x="923925" y="845007"/>
            <a:ext cx="8839200" cy="711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Results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885C0D4-E9B9-4713-9285-02DA53182C06}"/>
              </a:ext>
            </a:extLst>
          </p:cNvPr>
          <p:cNvSpPr txBox="1"/>
          <p:nvPr/>
        </p:nvSpPr>
        <p:spPr>
          <a:xfrm>
            <a:off x="93179" y="3075057"/>
            <a:ext cx="3936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u="sng" dirty="0"/>
              <a:t>The most enriched pathways identified with the data predicted</a:t>
            </a:r>
          </a:p>
        </p:txBody>
      </p:sp>
    </p:spTree>
    <p:extLst>
      <p:ext uri="{BB962C8B-B14F-4D97-AF65-F5344CB8AC3E}">
        <p14:creationId xmlns:p14="http://schemas.microsoft.com/office/powerpoint/2010/main" val="320972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92070-D107-43FA-B248-25AB25FF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Observations &amp; Analysis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86619C-1DBD-4B60-AF51-77383505A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53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2 top pathways of first hierarchical level expected for proteins involved in cancer :</a:t>
            </a:r>
          </a:p>
          <a:p>
            <a:pPr marL="0" indent="0">
              <a:buNone/>
            </a:pPr>
            <a:r>
              <a:rPr lang="en-US" b="1" dirty="0"/>
              <a:t>	- signal transduction</a:t>
            </a:r>
          </a:p>
          <a:p>
            <a:pPr marL="0" indent="0">
              <a:buNone/>
            </a:pPr>
            <a:r>
              <a:rPr lang="en-US" b="1" dirty="0"/>
              <a:t>	- developmental biology</a:t>
            </a:r>
          </a:p>
          <a:p>
            <a:endParaRPr lang="en-US" sz="1100" dirty="0"/>
          </a:p>
          <a:p>
            <a:r>
              <a:rPr lang="en-US" dirty="0"/>
              <a:t>That is </a:t>
            </a:r>
            <a:r>
              <a:rPr lang="en-US" b="1" dirty="0"/>
              <a:t>reassuring</a:t>
            </a:r>
            <a:r>
              <a:rPr lang="en-US" dirty="0"/>
              <a:t>, it means that some of the hits have known or predicted targets involved in </a:t>
            </a:r>
            <a:r>
              <a:rPr lang="en-US" b="1" dirty="0"/>
              <a:t>pathways relevant to cancer in general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FB5211-9DE4-42FD-A818-29B7DBA58584}"/>
              </a:ext>
            </a:extLst>
          </p:cNvPr>
          <p:cNvSpPr/>
          <p:nvPr/>
        </p:nvSpPr>
        <p:spPr>
          <a:xfrm>
            <a:off x="0" y="6489577"/>
            <a:ext cx="12192000" cy="3684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290860-3AC3-4432-977A-FC7577C11D63}"/>
              </a:ext>
            </a:extLst>
          </p:cNvPr>
          <p:cNvSpPr/>
          <p:nvPr/>
        </p:nvSpPr>
        <p:spPr>
          <a:xfrm>
            <a:off x="0" y="6420538"/>
            <a:ext cx="12192000" cy="690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07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3B1BDE-97D3-4200-9194-E22604DEDE28}"/>
              </a:ext>
            </a:extLst>
          </p:cNvPr>
          <p:cNvSpPr/>
          <p:nvPr/>
        </p:nvSpPr>
        <p:spPr>
          <a:xfrm>
            <a:off x="0" y="6489577"/>
            <a:ext cx="12192000" cy="3684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14FB6D-D2AF-41D2-BD12-2090C4E6E527}"/>
              </a:ext>
            </a:extLst>
          </p:cNvPr>
          <p:cNvSpPr/>
          <p:nvPr/>
        </p:nvSpPr>
        <p:spPr>
          <a:xfrm>
            <a:off x="0" y="6420538"/>
            <a:ext cx="12192000" cy="690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F67409F-DA49-4256-81B9-112E23AA6E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1" b="18466"/>
          <a:stretch/>
        </p:blipFill>
        <p:spPr>
          <a:xfrm>
            <a:off x="4224050" y="1175972"/>
            <a:ext cx="6601400" cy="5200650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16F76CF9-7956-43E7-9AF7-0F702269C999}"/>
              </a:ext>
            </a:extLst>
          </p:cNvPr>
          <p:cNvSpPr txBox="1">
            <a:spLocks/>
          </p:cNvSpPr>
          <p:nvPr/>
        </p:nvSpPr>
        <p:spPr>
          <a:xfrm>
            <a:off x="219075" y="208825"/>
            <a:ext cx="8839200" cy="711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2. Pathway enrichment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4C808C1D-600C-47FC-B5A5-C5082733DA20}"/>
              </a:ext>
            </a:extLst>
          </p:cNvPr>
          <p:cNvSpPr txBox="1">
            <a:spLocks/>
          </p:cNvSpPr>
          <p:nvPr/>
        </p:nvSpPr>
        <p:spPr>
          <a:xfrm>
            <a:off x="923925" y="845007"/>
            <a:ext cx="8839200" cy="711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Results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D53A193-CBFF-48BC-993E-7E7357BEE81B}"/>
              </a:ext>
            </a:extLst>
          </p:cNvPr>
          <p:cNvCxnSpPr/>
          <p:nvPr/>
        </p:nvCxnSpPr>
        <p:spPr>
          <a:xfrm>
            <a:off x="2858610" y="1585453"/>
            <a:ext cx="125890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6BFAFDB-D3EC-4BB7-BF79-32080F739DA5}"/>
              </a:ext>
            </a:extLst>
          </p:cNvPr>
          <p:cNvCxnSpPr/>
          <p:nvPr/>
        </p:nvCxnSpPr>
        <p:spPr>
          <a:xfrm>
            <a:off x="2858610" y="3159759"/>
            <a:ext cx="125890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5E31FC9-8C60-4700-B08B-DF0EB09710C5}"/>
              </a:ext>
            </a:extLst>
          </p:cNvPr>
          <p:cNvCxnSpPr/>
          <p:nvPr/>
        </p:nvCxnSpPr>
        <p:spPr>
          <a:xfrm>
            <a:off x="2858610" y="3550377"/>
            <a:ext cx="125890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46E30EB-DDFC-4749-9EE7-50ABB0E46A7C}"/>
              </a:ext>
            </a:extLst>
          </p:cNvPr>
          <p:cNvCxnSpPr/>
          <p:nvPr/>
        </p:nvCxnSpPr>
        <p:spPr>
          <a:xfrm>
            <a:off x="2858610" y="4340490"/>
            <a:ext cx="125890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5F0780F-18AB-4F49-B75D-72B07A05AF22}"/>
              </a:ext>
            </a:extLst>
          </p:cNvPr>
          <p:cNvCxnSpPr/>
          <p:nvPr/>
        </p:nvCxnSpPr>
        <p:spPr>
          <a:xfrm>
            <a:off x="2858610" y="5130602"/>
            <a:ext cx="125890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C46076E-C4D2-4DF6-B122-F9800564F204}"/>
              </a:ext>
            </a:extLst>
          </p:cNvPr>
          <p:cNvCxnSpPr/>
          <p:nvPr/>
        </p:nvCxnSpPr>
        <p:spPr>
          <a:xfrm>
            <a:off x="2858610" y="5325911"/>
            <a:ext cx="125890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4561E6F-0FF9-4918-9537-15A4045A3F1E}"/>
              </a:ext>
            </a:extLst>
          </p:cNvPr>
          <p:cNvCxnSpPr/>
          <p:nvPr/>
        </p:nvCxnSpPr>
        <p:spPr>
          <a:xfrm>
            <a:off x="2858610" y="1782241"/>
            <a:ext cx="125890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0198B386-A6B4-4303-B552-3F52426870BE}"/>
              </a:ext>
            </a:extLst>
          </p:cNvPr>
          <p:cNvCxnSpPr/>
          <p:nvPr/>
        </p:nvCxnSpPr>
        <p:spPr>
          <a:xfrm>
            <a:off x="2858610" y="1979029"/>
            <a:ext cx="125890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37EA8FE-91FF-49E0-B157-D58734303F01}"/>
              </a:ext>
            </a:extLst>
          </p:cNvPr>
          <p:cNvCxnSpPr/>
          <p:nvPr/>
        </p:nvCxnSpPr>
        <p:spPr>
          <a:xfrm>
            <a:off x="2858610" y="2575314"/>
            <a:ext cx="125890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8D99E444-2B50-4954-B523-9A4AD9631106}"/>
              </a:ext>
            </a:extLst>
          </p:cNvPr>
          <p:cNvSpPr txBox="1"/>
          <p:nvPr/>
        </p:nvSpPr>
        <p:spPr>
          <a:xfrm>
            <a:off x="112543" y="3230288"/>
            <a:ext cx="263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Pathway :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« Signal Transduction »</a:t>
            </a:r>
          </a:p>
        </p:txBody>
      </p:sp>
    </p:spTree>
    <p:extLst>
      <p:ext uri="{BB962C8B-B14F-4D97-AF65-F5344CB8AC3E}">
        <p14:creationId xmlns:p14="http://schemas.microsoft.com/office/powerpoint/2010/main" val="3470457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3B1BDE-97D3-4200-9194-E22604DEDE28}"/>
              </a:ext>
            </a:extLst>
          </p:cNvPr>
          <p:cNvSpPr/>
          <p:nvPr/>
        </p:nvSpPr>
        <p:spPr>
          <a:xfrm>
            <a:off x="0" y="6489577"/>
            <a:ext cx="12192000" cy="3684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14FB6D-D2AF-41D2-BD12-2090C4E6E527}"/>
              </a:ext>
            </a:extLst>
          </p:cNvPr>
          <p:cNvSpPr/>
          <p:nvPr/>
        </p:nvSpPr>
        <p:spPr>
          <a:xfrm>
            <a:off x="0" y="6420538"/>
            <a:ext cx="12192000" cy="690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F67409F-DA49-4256-81B9-112E23AA6E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1" b="18466"/>
          <a:stretch/>
        </p:blipFill>
        <p:spPr>
          <a:xfrm>
            <a:off x="4224050" y="1175972"/>
            <a:ext cx="6601400" cy="5200650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16F76CF9-7956-43E7-9AF7-0F702269C999}"/>
              </a:ext>
            </a:extLst>
          </p:cNvPr>
          <p:cNvSpPr txBox="1">
            <a:spLocks/>
          </p:cNvSpPr>
          <p:nvPr/>
        </p:nvSpPr>
        <p:spPr>
          <a:xfrm>
            <a:off x="219075" y="208825"/>
            <a:ext cx="8839200" cy="711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2. Pathway enrichment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4C808C1D-600C-47FC-B5A5-C5082733DA20}"/>
              </a:ext>
            </a:extLst>
          </p:cNvPr>
          <p:cNvSpPr txBox="1">
            <a:spLocks/>
          </p:cNvSpPr>
          <p:nvPr/>
        </p:nvSpPr>
        <p:spPr>
          <a:xfrm>
            <a:off x="923925" y="845007"/>
            <a:ext cx="8839200" cy="711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Results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D53A193-CBFF-48BC-993E-7E7357BEE81B}"/>
              </a:ext>
            </a:extLst>
          </p:cNvPr>
          <p:cNvCxnSpPr/>
          <p:nvPr/>
        </p:nvCxnSpPr>
        <p:spPr>
          <a:xfrm>
            <a:off x="2858610" y="1585453"/>
            <a:ext cx="125890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6BFAFDB-D3EC-4BB7-BF79-32080F739DA5}"/>
              </a:ext>
            </a:extLst>
          </p:cNvPr>
          <p:cNvCxnSpPr/>
          <p:nvPr/>
        </p:nvCxnSpPr>
        <p:spPr>
          <a:xfrm>
            <a:off x="2858610" y="3159759"/>
            <a:ext cx="125890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5E31FC9-8C60-4700-B08B-DF0EB09710C5}"/>
              </a:ext>
            </a:extLst>
          </p:cNvPr>
          <p:cNvCxnSpPr/>
          <p:nvPr/>
        </p:nvCxnSpPr>
        <p:spPr>
          <a:xfrm>
            <a:off x="2858610" y="3550377"/>
            <a:ext cx="125890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46E30EB-DDFC-4749-9EE7-50ABB0E46A7C}"/>
              </a:ext>
            </a:extLst>
          </p:cNvPr>
          <p:cNvCxnSpPr/>
          <p:nvPr/>
        </p:nvCxnSpPr>
        <p:spPr>
          <a:xfrm>
            <a:off x="2858610" y="4340490"/>
            <a:ext cx="125890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5F0780F-18AB-4F49-B75D-72B07A05AF22}"/>
              </a:ext>
            </a:extLst>
          </p:cNvPr>
          <p:cNvCxnSpPr/>
          <p:nvPr/>
        </p:nvCxnSpPr>
        <p:spPr>
          <a:xfrm>
            <a:off x="2858610" y="5130602"/>
            <a:ext cx="125890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C46076E-C4D2-4DF6-B122-F9800564F204}"/>
              </a:ext>
            </a:extLst>
          </p:cNvPr>
          <p:cNvCxnSpPr/>
          <p:nvPr/>
        </p:nvCxnSpPr>
        <p:spPr>
          <a:xfrm>
            <a:off x="2858610" y="5325911"/>
            <a:ext cx="125890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4561E6F-0FF9-4918-9537-15A4045A3F1E}"/>
              </a:ext>
            </a:extLst>
          </p:cNvPr>
          <p:cNvCxnSpPr/>
          <p:nvPr/>
        </p:nvCxnSpPr>
        <p:spPr>
          <a:xfrm>
            <a:off x="2858610" y="1782241"/>
            <a:ext cx="125890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0198B386-A6B4-4303-B552-3F52426870BE}"/>
              </a:ext>
            </a:extLst>
          </p:cNvPr>
          <p:cNvCxnSpPr/>
          <p:nvPr/>
        </p:nvCxnSpPr>
        <p:spPr>
          <a:xfrm>
            <a:off x="2858610" y="1979029"/>
            <a:ext cx="125890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37EA8FE-91FF-49E0-B157-D58734303F01}"/>
              </a:ext>
            </a:extLst>
          </p:cNvPr>
          <p:cNvCxnSpPr/>
          <p:nvPr/>
        </p:nvCxnSpPr>
        <p:spPr>
          <a:xfrm>
            <a:off x="2858610" y="2575314"/>
            <a:ext cx="125890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8D99E444-2B50-4954-B523-9A4AD9631106}"/>
              </a:ext>
            </a:extLst>
          </p:cNvPr>
          <p:cNvSpPr txBox="1"/>
          <p:nvPr/>
        </p:nvSpPr>
        <p:spPr>
          <a:xfrm>
            <a:off x="112543" y="3230288"/>
            <a:ext cx="263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Pathway :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« Signal Transduction »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B9DD90CC-D1E7-4954-BA1B-BFA37F48AF19}"/>
              </a:ext>
            </a:extLst>
          </p:cNvPr>
          <p:cNvCxnSpPr/>
          <p:nvPr/>
        </p:nvCxnSpPr>
        <p:spPr>
          <a:xfrm>
            <a:off x="2858610" y="3961710"/>
            <a:ext cx="1258908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759FF70B-6255-4228-BB29-D81F36B39680}"/>
              </a:ext>
            </a:extLst>
          </p:cNvPr>
          <p:cNvCxnSpPr/>
          <p:nvPr/>
        </p:nvCxnSpPr>
        <p:spPr>
          <a:xfrm>
            <a:off x="2858610" y="4158498"/>
            <a:ext cx="1258908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E10E7E02-8065-46FF-A7D0-24667B18FE84}"/>
              </a:ext>
            </a:extLst>
          </p:cNvPr>
          <p:cNvCxnSpPr/>
          <p:nvPr/>
        </p:nvCxnSpPr>
        <p:spPr>
          <a:xfrm>
            <a:off x="2858610" y="4921978"/>
            <a:ext cx="1258908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FC7CA8C-EA88-4B2A-9D3E-901FF3885E7B}"/>
              </a:ext>
            </a:extLst>
          </p:cNvPr>
          <p:cNvCxnSpPr/>
          <p:nvPr/>
        </p:nvCxnSpPr>
        <p:spPr>
          <a:xfrm>
            <a:off x="2858610" y="6113066"/>
            <a:ext cx="1258908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EADAAA90-0B8A-480B-BF43-5880F3AD9BB2}"/>
              </a:ext>
            </a:extLst>
          </p:cNvPr>
          <p:cNvSpPr txBox="1"/>
          <p:nvPr/>
        </p:nvSpPr>
        <p:spPr>
          <a:xfrm>
            <a:off x="56271" y="4481314"/>
            <a:ext cx="2752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Pathway :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« Developmental Biology »</a:t>
            </a:r>
          </a:p>
        </p:txBody>
      </p:sp>
    </p:spTree>
    <p:extLst>
      <p:ext uri="{BB962C8B-B14F-4D97-AF65-F5344CB8AC3E}">
        <p14:creationId xmlns:p14="http://schemas.microsoft.com/office/powerpoint/2010/main" val="822473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92070-D107-43FA-B248-25AB25FF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Observations &amp;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FB5211-9DE4-42FD-A818-29B7DBA58584}"/>
              </a:ext>
            </a:extLst>
          </p:cNvPr>
          <p:cNvSpPr/>
          <p:nvPr/>
        </p:nvSpPr>
        <p:spPr>
          <a:xfrm>
            <a:off x="0" y="6489577"/>
            <a:ext cx="12192000" cy="3684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290860-3AC3-4432-977A-FC7577C11D63}"/>
              </a:ext>
            </a:extLst>
          </p:cNvPr>
          <p:cNvSpPr/>
          <p:nvPr/>
        </p:nvSpPr>
        <p:spPr>
          <a:xfrm>
            <a:off x="0" y="6420538"/>
            <a:ext cx="12192000" cy="690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7F16361-B7CF-4C07-9EBE-E22565B0B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778"/>
            <a:ext cx="10515600" cy="4351337"/>
          </a:xfrm>
        </p:spPr>
        <p:txBody>
          <a:bodyPr>
            <a:normAutofit/>
          </a:bodyPr>
          <a:lstStyle/>
          <a:p>
            <a:r>
              <a:rPr lang="en-US" dirty="0"/>
              <a:t>We observe </a:t>
            </a:r>
            <a:r>
              <a:rPr lang="en-US" b="1" dirty="0"/>
              <a:t>pathways attached to the “Neuronal System” </a:t>
            </a:r>
            <a:r>
              <a:rPr lang="en-US" dirty="0"/>
              <a:t>pathway, which is </a:t>
            </a:r>
            <a:r>
              <a:rPr lang="en-US" b="1" dirty="0"/>
              <a:t>less expected</a:t>
            </a:r>
          </a:p>
          <a:p>
            <a:endParaRPr lang="en-US" sz="800" dirty="0"/>
          </a:p>
          <a:p>
            <a:r>
              <a:rPr lang="en-US" dirty="0"/>
              <a:t>It means that some TNBC drugs’ known targets or predicted targets could be related to </a:t>
            </a:r>
            <a:r>
              <a:rPr lang="en-US" b="1" dirty="0"/>
              <a:t>pathways normally active in the neuronal system</a:t>
            </a:r>
          </a:p>
          <a:p>
            <a:r>
              <a:rPr lang="en-US" dirty="0"/>
              <a:t>Proteins from this system could be </a:t>
            </a:r>
            <a:r>
              <a:rPr lang="en-US" b="1" dirty="0"/>
              <a:t>expressed in TNBC</a:t>
            </a:r>
            <a:r>
              <a:rPr lang="en-US" dirty="0"/>
              <a:t>, and could play a </a:t>
            </a:r>
            <a:r>
              <a:rPr lang="en-US" b="1" dirty="0"/>
              <a:t>role in the deregulation of the cells</a:t>
            </a:r>
          </a:p>
          <a:p>
            <a:r>
              <a:rPr lang="en-US" dirty="0"/>
              <a:t>So </a:t>
            </a:r>
            <a:r>
              <a:rPr lang="en-US" b="1" dirty="0"/>
              <a:t>proteins in these neuronal pathways </a:t>
            </a:r>
            <a:r>
              <a:rPr lang="en-US" dirty="0"/>
              <a:t>could be therapeutic targets </a:t>
            </a:r>
            <a:r>
              <a:rPr lang="en-US" b="1" dirty="0"/>
              <a:t>to treat TNBC</a:t>
            </a:r>
          </a:p>
        </p:txBody>
      </p:sp>
    </p:spTree>
    <p:extLst>
      <p:ext uri="{BB962C8B-B14F-4D97-AF65-F5344CB8AC3E}">
        <p14:creationId xmlns:p14="http://schemas.microsoft.com/office/powerpoint/2010/main" val="3058652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3B1BDE-97D3-4200-9194-E22604DEDE28}"/>
              </a:ext>
            </a:extLst>
          </p:cNvPr>
          <p:cNvSpPr/>
          <p:nvPr/>
        </p:nvSpPr>
        <p:spPr>
          <a:xfrm>
            <a:off x="0" y="6489577"/>
            <a:ext cx="12192000" cy="3684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14FB6D-D2AF-41D2-BD12-2090C4E6E527}"/>
              </a:ext>
            </a:extLst>
          </p:cNvPr>
          <p:cNvSpPr/>
          <p:nvPr/>
        </p:nvSpPr>
        <p:spPr>
          <a:xfrm>
            <a:off x="0" y="6420538"/>
            <a:ext cx="12192000" cy="690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F67409F-DA49-4256-81B9-112E23AA6E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1" b="18466"/>
          <a:stretch/>
        </p:blipFill>
        <p:spPr>
          <a:xfrm>
            <a:off x="4224050" y="1175972"/>
            <a:ext cx="6601400" cy="5200650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16F76CF9-7956-43E7-9AF7-0F702269C999}"/>
              </a:ext>
            </a:extLst>
          </p:cNvPr>
          <p:cNvSpPr txBox="1">
            <a:spLocks/>
          </p:cNvSpPr>
          <p:nvPr/>
        </p:nvSpPr>
        <p:spPr>
          <a:xfrm>
            <a:off x="219075" y="208825"/>
            <a:ext cx="8839200" cy="711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2. Pathway enrichment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4C808C1D-600C-47FC-B5A5-C5082733DA20}"/>
              </a:ext>
            </a:extLst>
          </p:cNvPr>
          <p:cNvSpPr txBox="1">
            <a:spLocks/>
          </p:cNvSpPr>
          <p:nvPr/>
        </p:nvSpPr>
        <p:spPr>
          <a:xfrm>
            <a:off x="923925" y="845007"/>
            <a:ext cx="8839200" cy="711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Results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67CEC74C-9FE6-4F2C-B87E-7B48539E4D66}"/>
              </a:ext>
            </a:extLst>
          </p:cNvPr>
          <p:cNvCxnSpPr>
            <a:cxnSpLocks/>
          </p:cNvCxnSpPr>
          <p:nvPr/>
        </p:nvCxnSpPr>
        <p:spPr>
          <a:xfrm>
            <a:off x="2878087" y="3748991"/>
            <a:ext cx="125890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17E4500-10DB-4BAA-A7FB-5CB9FD67FD7F}"/>
              </a:ext>
            </a:extLst>
          </p:cNvPr>
          <p:cNvCxnSpPr>
            <a:cxnSpLocks/>
          </p:cNvCxnSpPr>
          <p:nvPr/>
        </p:nvCxnSpPr>
        <p:spPr>
          <a:xfrm>
            <a:off x="2878087" y="2960358"/>
            <a:ext cx="125890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C463E81-88EE-43AF-9A8C-A55A42E2D701}"/>
              </a:ext>
            </a:extLst>
          </p:cNvPr>
          <p:cNvCxnSpPr/>
          <p:nvPr/>
        </p:nvCxnSpPr>
        <p:spPr>
          <a:xfrm>
            <a:off x="2878087" y="2181736"/>
            <a:ext cx="125890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D27B6D7-E7E7-4EC3-859F-777AF91A25FA}"/>
              </a:ext>
            </a:extLst>
          </p:cNvPr>
          <p:cNvCxnSpPr/>
          <p:nvPr/>
        </p:nvCxnSpPr>
        <p:spPr>
          <a:xfrm>
            <a:off x="2878087" y="2380006"/>
            <a:ext cx="125890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52391C3-C577-4933-8246-968EFB0F6229}"/>
              </a:ext>
            </a:extLst>
          </p:cNvPr>
          <p:cNvCxnSpPr/>
          <p:nvPr/>
        </p:nvCxnSpPr>
        <p:spPr>
          <a:xfrm>
            <a:off x="2878087" y="2770623"/>
            <a:ext cx="125890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0EC5E4B6-A9F3-401E-BC2A-C7C3C26B3863}"/>
              </a:ext>
            </a:extLst>
          </p:cNvPr>
          <p:cNvCxnSpPr/>
          <p:nvPr/>
        </p:nvCxnSpPr>
        <p:spPr>
          <a:xfrm>
            <a:off x="2878087" y="3356549"/>
            <a:ext cx="125890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9D4FD023-22E2-43B8-A0FD-7E2417213E4A}"/>
              </a:ext>
            </a:extLst>
          </p:cNvPr>
          <p:cNvSpPr txBox="1"/>
          <p:nvPr/>
        </p:nvSpPr>
        <p:spPr>
          <a:xfrm>
            <a:off x="112543" y="3230288"/>
            <a:ext cx="263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Pathway :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« Neuronal system »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B25F48B6-3F3A-4AC9-BE11-1F77577705C6}"/>
              </a:ext>
            </a:extLst>
          </p:cNvPr>
          <p:cNvCxnSpPr>
            <a:cxnSpLocks/>
          </p:cNvCxnSpPr>
          <p:nvPr/>
        </p:nvCxnSpPr>
        <p:spPr>
          <a:xfrm>
            <a:off x="2878087" y="5712435"/>
            <a:ext cx="125890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697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92070-D107-43FA-B248-25AB25FF5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82" y="425573"/>
            <a:ext cx="10399643" cy="792244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Perspectives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FB5211-9DE4-42FD-A818-29B7DBA58584}"/>
              </a:ext>
            </a:extLst>
          </p:cNvPr>
          <p:cNvSpPr/>
          <p:nvPr/>
        </p:nvSpPr>
        <p:spPr>
          <a:xfrm>
            <a:off x="0" y="6489577"/>
            <a:ext cx="12192000" cy="3684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290860-3AC3-4432-977A-FC7577C11D63}"/>
              </a:ext>
            </a:extLst>
          </p:cNvPr>
          <p:cNvSpPr/>
          <p:nvPr/>
        </p:nvSpPr>
        <p:spPr>
          <a:xfrm>
            <a:off x="0" y="6420538"/>
            <a:ext cx="12192000" cy="690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7F16361-B7CF-4C07-9EBE-E22565B0B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66" y="1382048"/>
            <a:ext cx="11133068" cy="4601030"/>
          </a:xfrm>
        </p:spPr>
        <p:txBody>
          <a:bodyPr>
            <a:normAutofit/>
          </a:bodyPr>
          <a:lstStyle/>
          <a:p>
            <a:r>
              <a:rPr lang="en-US" dirty="0"/>
              <a:t>Unexpected pathways are </a:t>
            </a:r>
            <a:r>
              <a:rPr lang="en-US" b="1" dirty="0"/>
              <a:t>research tracks</a:t>
            </a:r>
          </a:p>
          <a:p>
            <a:r>
              <a:rPr lang="en-US" dirty="0"/>
              <a:t>Check whether</a:t>
            </a:r>
            <a:r>
              <a:rPr lang="en-US" b="1" dirty="0"/>
              <a:t> proteins in the neuronal pathway </a:t>
            </a:r>
            <a:r>
              <a:rPr lang="en-US" dirty="0"/>
              <a:t>are</a:t>
            </a:r>
            <a:r>
              <a:rPr lang="en-US" b="1" dirty="0"/>
              <a:t> expressed in TNBC</a:t>
            </a:r>
            <a:r>
              <a:rPr lang="en-US" dirty="0"/>
              <a:t>, and </a:t>
            </a:r>
            <a:r>
              <a:rPr lang="en-US" b="1" dirty="0"/>
              <a:t>not</a:t>
            </a:r>
            <a:r>
              <a:rPr lang="en-US" dirty="0"/>
              <a:t> in the corresponding </a:t>
            </a:r>
            <a:r>
              <a:rPr lang="en-US" b="1" dirty="0"/>
              <a:t>healthy cells</a:t>
            </a:r>
          </a:p>
          <a:p>
            <a:r>
              <a:rPr lang="en-US" dirty="0"/>
              <a:t>Search for other </a:t>
            </a:r>
            <a:r>
              <a:rPr lang="en-US" b="1" dirty="0"/>
              <a:t>key proteins </a:t>
            </a:r>
            <a:r>
              <a:rPr lang="en-US" dirty="0"/>
              <a:t>in the pathway that</a:t>
            </a:r>
            <a:r>
              <a:rPr lang="en-US" b="1" dirty="0"/>
              <a:t> </a:t>
            </a:r>
            <a:r>
              <a:rPr lang="en-US" dirty="0"/>
              <a:t>may be targeted by </a:t>
            </a:r>
            <a:r>
              <a:rPr lang="en-US" b="1" dirty="0"/>
              <a:t>other active molecules </a:t>
            </a:r>
          </a:p>
          <a:p>
            <a:r>
              <a:rPr lang="en-US" dirty="0"/>
              <a:t>Could lead to </a:t>
            </a:r>
            <a:r>
              <a:rPr lang="en-US" b="1" dirty="0"/>
              <a:t>drug repositioning </a:t>
            </a:r>
            <a:r>
              <a:rPr lang="en-US" dirty="0"/>
              <a:t>(reduction of time and costs to reach the market)</a:t>
            </a:r>
            <a:endParaRPr lang="en-US" b="1" dirty="0"/>
          </a:p>
          <a:p>
            <a:r>
              <a:rPr lang="en-US" dirty="0"/>
              <a:t>For example, in my case, TNBC </a:t>
            </a:r>
            <a:r>
              <a:rPr lang="en-US" b="1" dirty="0"/>
              <a:t>patients receiving </a:t>
            </a:r>
            <a:r>
              <a:rPr lang="en-US" dirty="0"/>
              <a:t>paroxetine or sertraline (</a:t>
            </a:r>
            <a:r>
              <a:rPr lang="en-US" b="1" dirty="0"/>
              <a:t>hits given as antidepressants</a:t>
            </a:r>
            <a:r>
              <a:rPr lang="en-US" dirty="0"/>
              <a:t>, not-targeting cancer), tend to have </a:t>
            </a:r>
            <a:r>
              <a:rPr lang="en-US" b="1" dirty="0"/>
              <a:t>longer survival</a:t>
            </a:r>
          </a:p>
        </p:txBody>
      </p:sp>
    </p:spTree>
    <p:extLst>
      <p:ext uri="{BB962C8B-B14F-4D97-AF65-F5344CB8AC3E}">
        <p14:creationId xmlns:p14="http://schemas.microsoft.com/office/powerpoint/2010/main" val="4163263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92070-D107-43FA-B248-25AB25FF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FB5211-9DE4-42FD-A818-29B7DBA58584}"/>
              </a:ext>
            </a:extLst>
          </p:cNvPr>
          <p:cNvSpPr/>
          <p:nvPr/>
        </p:nvSpPr>
        <p:spPr>
          <a:xfrm>
            <a:off x="0" y="6489577"/>
            <a:ext cx="12192000" cy="3684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290860-3AC3-4432-977A-FC7577C11D63}"/>
              </a:ext>
            </a:extLst>
          </p:cNvPr>
          <p:cNvSpPr/>
          <p:nvPr/>
        </p:nvSpPr>
        <p:spPr>
          <a:xfrm>
            <a:off x="0" y="6420538"/>
            <a:ext cx="12192000" cy="690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7F16361-B7CF-4C07-9EBE-E22565B0B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0508"/>
            <a:ext cx="1051560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Matthieu </a:t>
            </a:r>
            <a:r>
              <a:rPr lang="fr-FR" dirty="0" err="1"/>
              <a:t>Najm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fr-FR" sz="800" dirty="0"/>
          </a:p>
          <a:p>
            <a:pPr marL="0" indent="0">
              <a:buNone/>
            </a:pPr>
            <a:r>
              <a:rPr lang="fr-FR" dirty="0"/>
              <a:t>Dr. Chloé-Agathe </a:t>
            </a:r>
            <a:r>
              <a:rPr lang="fr-FR" dirty="0" err="1"/>
              <a:t>Azencott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fr-FR" sz="800" dirty="0"/>
          </a:p>
          <a:p>
            <a:pPr marL="0" indent="0">
              <a:buNone/>
            </a:pPr>
            <a:r>
              <a:rPr lang="fr-FR" dirty="0"/>
              <a:t>Pr. Véronique Stoven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5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2B5936-7DFA-4544-BAF2-F0DE4C67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438" y="1168306"/>
            <a:ext cx="7907789" cy="10071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Breast Cancer – Context and figures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5733E3-6814-46A5-9F03-4EAEBED2FF1B}"/>
              </a:ext>
            </a:extLst>
          </p:cNvPr>
          <p:cNvSpPr/>
          <p:nvPr/>
        </p:nvSpPr>
        <p:spPr>
          <a:xfrm>
            <a:off x="0" y="6489577"/>
            <a:ext cx="12192000" cy="3684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63CF3D-AEF1-42D8-AA42-77CDDB31BBAF}"/>
              </a:ext>
            </a:extLst>
          </p:cNvPr>
          <p:cNvSpPr/>
          <p:nvPr/>
        </p:nvSpPr>
        <p:spPr>
          <a:xfrm>
            <a:off x="0" y="6420538"/>
            <a:ext cx="12192000" cy="690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4432022-34DD-4FC9-9F86-82260DB13698}"/>
              </a:ext>
            </a:extLst>
          </p:cNvPr>
          <p:cNvSpPr txBox="1">
            <a:spLocks/>
          </p:cNvSpPr>
          <p:nvPr/>
        </p:nvSpPr>
        <p:spPr>
          <a:xfrm>
            <a:off x="1518289" y="1852146"/>
            <a:ext cx="8839200" cy="711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92092504-6C64-4DF3-A7BB-F1E3346E7980}"/>
              </a:ext>
            </a:extLst>
          </p:cNvPr>
          <p:cNvSpPr txBox="1">
            <a:spLocks/>
          </p:cNvSpPr>
          <p:nvPr/>
        </p:nvSpPr>
        <p:spPr>
          <a:xfrm>
            <a:off x="1072438" y="2923861"/>
            <a:ext cx="9397621" cy="2429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Breast cancer is </a:t>
            </a:r>
            <a:r>
              <a:rPr lang="en-US" b="1" dirty="0"/>
              <a:t>the most common form of women’s cancer</a:t>
            </a:r>
          </a:p>
          <a:p>
            <a:r>
              <a:rPr lang="en-US" dirty="0"/>
              <a:t>5-year survival rate of 85%</a:t>
            </a:r>
          </a:p>
          <a:p>
            <a:r>
              <a:rPr lang="en-US" dirty="0"/>
              <a:t>In France,</a:t>
            </a:r>
            <a:r>
              <a:rPr lang="en-US" b="1" dirty="0"/>
              <a:t> 1 out of 9 </a:t>
            </a:r>
            <a:r>
              <a:rPr lang="en-US" dirty="0"/>
              <a:t>women affected during her life</a:t>
            </a:r>
          </a:p>
        </p:txBody>
      </p:sp>
    </p:spTree>
    <p:extLst>
      <p:ext uri="{BB962C8B-B14F-4D97-AF65-F5344CB8AC3E}">
        <p14:creationId xmlns:p14="http://schemas.microsoft.com/office/powerpoint/2010/main" val="39066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7D4A80-6E42-4213-A5F9-DADF4937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Not one but several breast cancers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13035B-446E-4AE6-A0B3-2EFB59E68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965"/>
            <a:ext cx="10515600" cy="1892830"/>
          </a:xfrm>
        </p:spPr>
        <p:txBody>
          <a:bodyPr>
            <a:normAutofit/>
          </a:bodyPr>
          <a:lstStyle/>
          <a:p>
            <a:r>
              <a:rPr lang="en-US" dirty="0"/>
              <a:t>No such thing as “breast cancer”, but </a:t>
            </a:r>
            <a:r>
              <a:rPr lang="en-US" b="1" dirty="0"/>
              <a:t>“breast cancers”</a:t>
            </a:r>
          </a:p>
          <a:p>
            <a:r>
              <a:rPr lang="en-US" dirty="0"/>
              <a:t>They share global characteristics, but have </a:t>
            </a:r>
            <a:r>
              <a:rPr lang="en-US" b="1" dirty="0"/>
              <a:t>different biological characteristics</a:t>
            </a:r>
            <a:r>
              <a:rPr lang="en-US" dirty="0"/>
              <a:t>, aggressiveness, and most importantly </a:t>
            </a:r>
            <a:r>
              <a:rPr lang="en-US" b="1" dirty="0"/>
              <a:t>therapeutic arsenals</a:t>
            </a:r>
            <a:endParaRPr lang="fr-F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B62578-25E9-45B8-BC5A-0B0A0DF3BA3B}"/>
              </a:ext>
            </a:extLst>
          </p:cNvPr>
          <p:cNvSpPr/>
          <p:nvPr/>
        </p:nvSpPr>
        <p:spPr>
          <a:xfrm>
            <a:off x="0" y="6489577"/>
            <a:ext cx="12192000" cy="3684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C7D0F6-D08D-4791-92C4-813C60AAFBCF}"/>
              </a:ext>
            </a:extLst>
          </p:cNvPr>
          <p:cNvSpPr/>
          <p:nvPr/>
        </p:nvSpPr>
        <p:spPr>
          <a:xfrm>
            <a:off x="0" y="6420538"/>
            <a:ext cx="12192000" cy="690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C7FEA80-C1F7-4D20-9116-E67EA1EB698B}"/>
              </a:ext>
            </a:extLst>
          </p:cNvPr>
          <p:cNvSpPr txBox="1">
            <a:spLocks/>
          </p:cNvSpPr>
          <p:nvPr/>
        </p:nvSpPr>
        <p:spPr>
          <a:xfrm>
            <a:off x="838200" y="3718455"/>
            <a:ext cx="4861264" cy="1698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Proteins expressed on the surfaces of tumor cells serve to assign its class to each cancer</a:t>
            </a:r>
            <a:endParaRPr lang="fr-FR" dirty="0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EEF5027D-DE46-4D02-897D-227F16CD5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399318"/>
              </p:ext>
            </p:extLst>
          </p:nvPr>
        </p:nvGraphicFramePr>
        <p:xfrm>
          <a:off x="5699464" y="3615813"/>
          <a:ext cx="5543612" cy="18928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71806">
                  <a:extLst>
                    <a:ext uri="{9D8B030D-6E8A-4147-A177-3AD203B41FA5}">
                      <a16:colId xmlns:a16="http://schemas.microsoft.com/office/drawing/2014/main" val="3188531262"/>
                    </a:ext>
                  </a:extLst>
                </a:gridCol>
                <a:gridCol w="2771806">
                  <a:extLst>
                    <a:ext uri="{9D8B030D-6E8A-4147-A177-3AD203B41FA5}">
                      <a16:colId xmlns:a16="http://schemas.microsoft.com/office/drawing/2014/main" val="331610222"/>
                    </a:ext>
                  </a:extLst>
                </a:gridCol>
              </a:tblGrid>
              <a:tr h="378566">
                <a:tc>
                  <a:txBody>
                    <a:bodyPr/>
                    <a:lstStyle/>
                    <a:p>
                      <a:r>
                        <a:rPr lang="en-US" noProof="0" dirty="0"/>
                        <a:t>Type of breast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Biomarker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45404"/>
                  </a:ext>
                </a:extLst>
              </a:tr>
              <a:tr h="378566">
                <a:tc>
                  <a:txBody>
                    <a:bodyPr/>
                    <a:lstStyle/>
                    <a:p>
                      <a:r>
                        <a:rPr lang="en-US" noProof="0" dirty="0"/>
                        <a:t>ER+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Estrogen receptor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473498"/>
                  </a:ext>
                </a:extLst>
              </a:tr>
              <a:tr h="378566">
                <a:tc>
                  <a:txBody>
                    <a:bodyPr/>
                    <a:lstStyle/>
                    <a:p>
                      <a:r>
                        <a:rPr lang="en-US" noProof="0"/>
                        <a:t>PR+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Progesterone receptor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25128"/>
                  </a:ext>
                </a:extLst>
              </a:tr>
              <a:tr h="378566">
                <a:tc>
                  <a:txBody>
                    <a:bodyPr/>
                    <a:lstStyle/>
                    <a:p>
                      <a:r>
                        <a:rPr lang="en-US" noProof="0"/>
                        <a:t>HER2+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EGF growth factor receptor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721669"/>
                  </a:ext>
                </a:extLst>
              </a:tr>
              <a:tr h="378566">
                <a:tc>
                  <a:txBody>
                    <a:bodyPr/>
                    <a:lstStyle/>
                    <a:p>
                      <a:r>
                        <a:rPr lang="en-US" noProof="0"/>
                        <a:t>Triple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None of the three above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418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401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A4AB1-711D-49E6-AD93-86936BFDD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33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Triple Negative Breast Cancer (TNBC)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66AAC4-F6E8-4E99-AD17-10F5F79B9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2450"/>
            <a:ext cx="10515600" cy="3006134"/>
          </a:xfrm>
        </p:spPr>
        <p:txBody>
          <a:bodyPr/>
          <a:lstStyle/>
          <a:p>
            <a:r>
              <a:rPr lang="en-US" dirty="0"/>
              <a:t>TNBC represents 15% of breast cancers</a:t>
            </a:r>
          </a:p>
          <a:p>
            <a:r>
              <a:rPr lang="en-US" b="1" dirty="0"/>
              <a:t>Unlike other types</a:t>
            </a:r>
            <a:r>
              <a:rPr lang="en-US" dirty="0"/>
              <a:t>, TNBC does not benefit from </a:t>
            </a:r>
            <a:r>
              <a:rPr lang="en-US" b="1" dirty="0"/>
              <a:t>specific therapies </a:t>
            </a:r>
            <a:r>
              <a:rPr lang="en-US" dirty="0"/>
              <a:t>and has </a:t>
            </a:r>
            <a:r>
              <a:rPr lang="en-US" b="1" dirty="0"/>
              <a:t>worse survival prognosis</a:t>
            </a:r>
          </a:p>
          <a:p>
            <a:r>
              <a:rPr lang="en-US" dirty="0"/>
              <a:t>Because </a:t>
            </a:r>
            <a:r>
              <a:rPr lang="en-US" b="1" dirty="0"/>
              <a:t>the TNBC class is affected by default</a:t>
            </a:r>
            <a:r>
              <a:rPr lang="en-US" dirty="0"/>
              <a:t>, we need to find specific markers to characterize it, and </a:t>
            </a:r>
            <a:r>
              <a:rPr lang="en-US" b="1" dirty="0"/>
              <a:t>thus specific therapeutic targets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A3080F-B8FD-4B49-A228-AD156AB20A5B}"/>
              </a:ext>
            </a:extLst>
          </p:cNvPr>
          <p:cNvSpPr/>
          <p:nvPr/>
        </p:nvSpPr>
        <p:spPr>
          <a:xfrm>
            <a:off x="0" y="6489577"/>
            <a:ext cx="12192000" cy="3684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04FF4-691A-4638-B352-7CF3B6834306}"/>
              </a:ext>
            </a:extLst>
          </p:cNvPr>
          <p:cNvSpPr/>
          <p:nvPr/>
        </p:nvSpPr>
        <p:spPr>
          <a:xfrm>
            <a:off x="0" y="6420538"/>
            <a:ext cx="12192000" cy="690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62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4E1C4-959E-49DA-887E-A3033CC2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88" y="788385"/>
            <a:ext cx="10515600" cy="74125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Research subject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44F1E5-DDAA-4962-87E2-4BFB3D271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88" y="1675409"/>
            <a:ext cx="7761233" cy="2516933"/>
          </a:xfrm>
        </p:spPr>
        <p:txBody>
          <a:bodyPr>
            <a:normAutofit/>
          </a:bodyPr>
          <a:lstStyle/>
          <a:p>
            <a:r>
              <a:rPr lang="en-US" dirty="0"/>
              <a:t>Reverse problem</a:t>
            </a:r>
          </a:p>
          <a:p>
            <a:r>
              <a:rPr lang="en-US" b="1" dirty="0"/>
              <a:t>Predicting potential targets </a:t>
            </a:r>
            <a:r>
              <a:rPr lang="en-US" dirty="0"/>
              <a:t>for promising TNBC-drugs in order to identify </a:t>
            </a:r>
            <a:r>
              <a:rPr lang="en-US" b="1" dirty="0"/>
              <a:t>mechanisms of action </a:t>
            </a:r>
            <a:r>
              <a:rPr lang="en-US" dirty="0"/>
              <a:t>and </a:t>
            </a:r>
            <a:r>
              <a:rPr lang="en-US" b="1" dirty="0"/>
              <a:t>biological pathways </a:t>
            </a:r>
            <a:r>
              <a:rPr lang="en-US" dirty="0"/>
              <a:t>at stake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032CE3-CB67-4318-BFD3-CDB25B06822F}"/>
              </a:ext>
            </a:extLst>
          </p:cNvPr>
          <p:cNvSpPr/>
          <p:nvPr/>
        </p:nvSpPr>
        <p:spPr>
          <a:xfrm>
            <a:off x="0" y="6489577"/>
            <a:ext cx="12192000" cy="3684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315E6-1B6D-42DA-83A6-FADE313140DE}"/>
              </a:ext>
            </a:extLst>
          </p:cNvPr>
          <p:cNvSpPr/>
          <p:nvPr/>
        </p:nvSpPr>
        <p:spPr>
          <a:xfrm>
            <a:off x="0" y="6420538"/>
            <a:ext cx="12192000" cy="690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FD45C3C-C9C4-474C-A6D2-B933DA4DDDEE}"/>
              </a:ext>
            </a:extLst>
          </p:cNvPr>
          <p:cNvSpPr txBox="1">
            <a:spLocks/>
          </p:cNvSpPr>
          <p:nvPr/>
        </p:nvSpPr>
        <p:spPr>
          <a:xfrm>
            <a:off x="722788" y="3899522"/>
            <a:ext cx="6516025" cy="1151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Fabien </a:t>
            </a:r>
            <a:r>
              <a:rPr lang="en-US" dirty="0" err="1"/>
              <a:t>Reyal’s</a:t>
            </a:r>
            <a:r>
              <a:rPr lang="en-US" dirty="0"/>
              <a:t> team at the </a:t>
            </a:r>
            <a:r>
              <a:rPr lang="en-US" dirty="0" err="1"/>
              <a:t>Institut</a:t>
            </a:r>
            <a:r>
              <a:rPr lang="en-US" dirty="0"/>
              <a:t> Curie has identified </a:t>
            </a:r>
            <a:r>
              <a:rPr lang="en-US" b="1" dirty="0"/>
              <a:t>80 molecules as hits</a:t>
            </a:r>
            <a:r>
              <a:rPr lang="en-US" dirty="0"/>
              <a:t>, for which some targets are known</a:t>
            </a:r>
          </a:p>
        </p:txBody>
      </p:sp>
      <p:graphicFrame>
        <p:nvGraphicFramePr>
          <p:cNvPr id="11" name="Espace réservé du contenu 3">
            <a:extLst>
              <a:ext uri="{FF2B5EF4-FFF2-40B4-BE49-F238E27FC236}">
                <a16:creationId xmlns:a16="http://schemas.microsoft.com/office/drawing/2014/main" id="{36EDAAB6-C1AA-448D-9AC6-48F4D2D652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1783203"/>
              </p:ext>
            </p:extLst>
          </p:nvPr>
        </p:nvGraphicFramePr>
        <p:xfrm>
          <a:off x="7504217" y="2383263"/>
          <a:ext cx="4852340" cy="3235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799B6FE3-0CFC-450D-8D2C-1A2807693665}"/>
              </a:ext>
            </a:extLst>
          </p:cNvPr>
          <p:cNvSpPr txBox="1"/>
          <p:nvPr/>
        </p:nvSpPr>
        <p:spPr>
          <a:xfrm>
            <a:off x="8830250" y="2175374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Hits repartition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DA9326E-37BC-49E2-A890-368C2B85B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650" y="5462419"/>
            <a:ext cx="7392747" cy="43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E4B9C4-3A7D-4FFD-BF22-174E6F580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5" y="3289962"/>
            <a:ext cx="3977197" cy="2723031"/>
          </a:xfrm>
        </p:spPr>
        <p:txBody>
          <a:bodyPr>
            <a:normAutofit/>
          </a:bodyPr>
          <a:lstStyle/>
          <a:p>
            <a:r>
              <a:rPr lang="en-US" dirty="0"/>
              <a:t>After a training on a set of known</a:t>
            </a:r>
            <a:r>
              <a:rPr lang="en-US" b="1" dirty="0"/>
              <a:t> interactions</a:t>
            </a:r>
            <a:r>
              <a:rPr lang="en-US" dirty="0"/>
              <a:t>, the algorithm predicts the </a:t>
            </a:r>
            <a:r>
              <a:rPr lang="en-US" b="1" dirty="0"/>
              <a:t>probability of interaction between</a:t>
            </a:r>
            <a:r>
              <a:rPr lang="en-US" dirty="0"/>
              <a:t> drugs and proteins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63973-A7F6-4DBA-8699-3F5043D0BDC0}"/>
              </a:ext>
            </a:extLst>
          </p:cNvPr>
          <p:cNvSpPr/>
          <p:nvPr/>
        </p:nvSpPr>
        <p:spPr>
          <a:xfrm>
            <a:off x="0" y="6489577"/>
            <a:ext cx="12192000" cy="3684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6155C6-2C83-4DCE-8CAD-703264C4A9C6}"/>
              </a:ext>
            </a:extLst>
          </p:cNvPr>
          <p:cNvSpPr/>
          <p:nvPr/>
        </p:nvSpPr>
        <p:spPr>
          <a:xfrm>
            <a:off x="0" y="6420538"/>
            <a:ext cx="12192000" cy="690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0D178482-0562-4C92-9D4C-A85CE3E177F1}"/>
              </a:ext>
            </a:extLst>
          </p:cNvPr>
          <p:cNvSpPr txBox="1">
            <a:spLocks/>
          </p:cNvSpPr>
          <p:nvPr/>
        </p:nvSpPr>
        <p:spPr>
          <a:xfrm>
            <a:off x="219075" y="208825"/>
            <a:ext cx="8839200" cy="711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1. Prediction of new interactions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AD8E61A3-AC22-48B3-8117-0DB6518D970E}"/>
              </a:ext>
            </a:extLst>
          </p:cNvPr>
          <p:cNvSpPr txBox="1">
            <a:spLocks/>
          </p:cNvSpPr>
          <p:nvPr/>
        </p:nvSpPr>
        <p:spPr>
          <a:xfrm>
            <a:off x="923925" y="845007"/>
            <a:ext cx="8839200" cy="711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a.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Principle of the approach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8BDDB17B-ADC6-488D-91BF-4EB1896E0020}"/>
              </a:ext>
            </a:extLst>
          </p:cNvPr>
          <p:cNvSpPr txBox="1">
            <a:spLocks/>
          </p:cNvSpPr>
          <p:nvPr/>
        </p:nvSpPr>
        <p:spPr>
          <a:xfrm>
            <a:off x="923925" y="1759509"/>
            <a:ext cx="9925235" cy="2723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CBIO has developed </a:t>
            </a:r>
            <a:r>
              <a:rPr lang="en-US" b="1" dirty="0"/>
              <a:t>chemogenomic approaches</a:t>
            </a:r>
            <a:r>
              <a:rPr lang="en-US" dirty="0"/>
              <a:t> based on </a:t>
            </a:r>
            <a:r>
              <a:rPr lang="en-US" b="1" dirty="0"/>
              <a:t>Machine-Learning algorithms</a:t>
            </a:r>
            <a:r>
              <a:rPr lang="en-US" dirty="0"/>
              <a:t> capable of predicting Drug-Protein interactions</a:t>
            </a:r>
          </a:p>
        </p:txBody>
      </p:sp>
      <p:graphicFrame>
        <p:nvGraphicFramePr>
          <p:cNvPr id="18" name="Tableau 18">
            <a:extLst>
              <a:ext uri="{FF2B5EF4-FFF2-40B4-BE49-F238E27FC236}">
                <a16:creationId xmlns:a16="http://schemas.microsoft.com/office/drawing/2014/main" id="{A554C197-255C-418E-9579-2EC6E55C7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389222"/>
              </p:ext>
            </p:extLst>
          </p:nvPr>
        </p:nvGraphicFramePr>
        <p:xfrm>
          <a:off x="5553261" y="3301832"/>
          <a:ext cx="5295899" cy="22118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26248">
                  <a:extLst>
                    <a:ext uri="{9D8B030D-6E8A-4147-A177-3AD203B41FA5}">
                      <a16:colId xmlns:a16="http://schemas.microsoft.com/office/drawing/2014/main" val="126973102"/>
                    </a:ext>
                  </a:extLst>
                </a:gridCol>
                <a:gridCol w="1869651">
                  <a:extLst>
                    <a:ext uri="{9D8B030D-6E8A-4147-A177-3AD203B41FA5}">
                      <a16:colId xmlns:a16="http://schemas.microsoft.com/office/drawing/2014/main" val="3064429339"/>
                    </a:ext>
                  </a:extLst>
                </a:gridCol>
              </a:tblGrid>
              <a:tr h="359552">
                <a:tc gridSpan="2"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Train set of interactions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673490"/>
                  </a:ext>
                </a:extLst>
              </a:tr>
              <a:tr h="565975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Proteins</a:t>
                      </a:r>
                    </a:p>
                    <a:p>
                      <a:pPr algn="ctr"/>
                      <a:r>
                        <a:rPr lang="en-US" noProof="0" dirty="0"/>
                        <a:t>(genetic sequences)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2 670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685676"/>
                  </a:ext>
                </a:extLst>
              </a:tr>
              <a:tr h="32199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FDA-approved molecules</a:t>
                      </a:r>
                    </a:p>
                    <a:p>
                      <a:pPr algn="ctr"/>
                      <a:r>
                        <a:rPr lang="en-US" noProof="0" dirty="0"/>
                        <a:t>(SMILES)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5 070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256534"/>
                  </a:ext>
                </a:extLst>
              </a:tr>
              <a:tr h="565975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Interactions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17 000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643905"/>
                  </a:ext>
                </a:extLst>
              </a:tr>
            </a:tbl>
          </a:graphicData>
        </a:graphic>
      </p:graphicFrame>
      <p:pic>
        <p:nvPicPr>
          <p:cNvPr id="1026" name="Picture 2" descr="Résultat de recherche d'images pour &quot;drugbank&quot;">
            <a:extLst>
              <a:ext uri="{FF2B5EF4-FFF2-40B4-BE49-F238E27FC236}">
                <a16:creationId xmlns:a16="http://schemas.microsoft.com/office/drawing/2014/main" id="{67967B45-4A90-432E-BC7D-D396723A3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510" y="5513727"/>
            <a:ext cx="2914650" cy="32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33C80D2B-26AA-47B1-B674-42191DEEE076}"/>
              </a:ext>
            </a:extLst>
          </p:cNvPr>
          <p:cNvSpPr txBox="1"/>
          <p:nvPr/>
        </p:nvSpPr>
        <p:spPr>
          <a:xfrm>
            <a:off x="6834581" y="5553684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BB2"/>
                </a:solidFill>
              </a:rPr>
              <a:t>data from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F8B87C2-51CB-4051-8479-FB16D68B3774}"/>
              </a:ext>
            </a:extLst>
          </p:cNvPr>
          <p:cNvSpPr txBox="1"/>
          <p:nvPr/>
        </p:nvSpPr>
        <p:spPr>
          <a:xfrm>
            <a:off x="9321553" y="4979708"/>
            <a:ext cx="22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76218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3E65A64-75A6-455D-BAF8-AD8DBC0B7AAE}"/>
              </a:ext>
            </a:extLst>
          </p:cNvPr>
          <p:cNvSpPr txBox="1">
            <a:spLocks/>
          </p:cNvSpPr>
          <p:nvPr/>
        </p:nvSpPr>
        <p:spPr>
          <a:xfrm>
            <a:off x="219075" y="208825"/>
            <a:ext cx="8839200" cy="711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1. Prediction of new interactions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617F8A5-A64C-4F82-B44C-DDFB0CE5FB6F}"/>
              </a:ext>
            </a:extLst>
          </p:cNvPr>
          <p:cNvSpPr txBox="1">
            <a:spLocks/>
          </p:cNvSpPr>
          <p:nvPr/>
        </p:nvSpPr>
        <p:spPr>
          <a:xfrm>
            <a:off x="923925" y="845007"/>
            <a:ext cx="8839200" cy="711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b.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Results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460CF1B-81DB-4E51-A3D1-5AEA88B190FE}"/>
              </a:ext>
            </a:extLst>
          </p:cNvPr>
          <p:cNvSpPr txBox="1">
            <a:spLocks/>
          </p:cNvSpPr>
          <p:nvPr/>
        </p:nvSpPr>
        <p:spPr>
          <a:xfrm>
            <a:off x="276224" y="1663484"/>
            <a:ext cx="9401176" cy="944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one given hit, the algorithm predicts the probabilities of interaction with all the 2670 proteins of the dataset</a:t>
            </a:r>
            <a:endParaRPr lang="en-US" b="1" dirty="0"/>
          </a:p>
        </p:txBody>
      </p:sp>
      <p:graphicFrame>
        <p:nvGraphicFramePr>
          <p:cNvPr id="12" name="Tableau 12">
            <a:extLst>
              <a:ext uri="{FF2B5EF4-FFF2-40B4-BE49-F238E27FC236}">
                <a16:creationId xmlns:a16="http://schemas.microsoft.com/office/drawing/2014/main" id="{647010CB-2B98-4535-90F5-2BBFDFFB2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143860"/>
              </p:ext>
            </p:extLst>
          </p:nvPr>
        </p:nvGraphicFramePr>
        <p:xfrm>
          <a:off x="209549" y="2952357"/>
          <a:ext cx="11772901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23950">
                  <a:extLst>
                    <a:ext uri="{9D8B030D-6E8A-4147-A177-3AD203B41FA5}">
                      <a16:colId xmlns:a16="http://schemas.microsoft.com/office/drawing/2014/main" val="2408360389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537195455"/>
                    </a:ext>
                  </a:extLst>
                </a:gridCol>
                <a:gridCol w="2886075">
                  <a:extLst>
                    <a:ext uri="{9D8B030D-6E8A-4147-A177-3AD203B41FA5}">
                      <a16:colId xmlns:a16="http://schemas.microsoft.com/office/drawing/2014/main" val="3477601517"/>
                    </a:ext>
                  </a:extLst>
                </a:gridCol>
                <a:gridCol w="1526722">
                  <a:extLst>
                    <a:ext uri="{9D8B030D-6E8A-4147-A177-3AD203B41FA5}">
                      <a16:colId xmlns:a16="http://schemas.microsoft.com/office/drawing/2014/main" val="1765928143"/>
                    </a:ext>
                  </a:extLst>
                </a:gridCol>
                <a:gridCol w="1681843">
                  <a:extLst>
                    <a:ext uri="{9D8B030D-6E8A-4147-A177-3AD203B41FA5}">
                      <a16:colId xmlns:a16="http://schemas.microsoft.com/office/drawing/2014/main" val="645197094"/>
                    </a:ext>
                  </a:extLst>
                </a:gridCol>
                <a:gridCol w="1681843">
                  <a:extLst>
                    <a:ext uri="{9D8B030D-6E8A-4147-A177-3AD203B41FA5}">
                      <a16:colId xmlns:a16="http://schemas.microsoft.com/office/drawing/2014/main" val="2192754851"/>
                    </a:ext>
                  </a:extLst>
                </a:gridCol>
                <a:gridCol w="1681843">
                  <a:extLst>
                    <a:ext uri="{9D8B030D-6E8A-4147-A177-3AD203B41FA5}">
                      <a16:colId xmlns:a16="http://schemas.microsoft.com/office/drawing/2014/main" val="3561791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noProof="0">
                          <a:solidFill>
                            <a:srgbClr val="FFFFFF"/>
                          </a:solidFill>
                          <a:effectLst/>
                        </a:rPr>
                        <a:t>UniProt ID</a:t>
                      </a:r>
                      <a:endParaRPr lang="en-US" sz="1100" b="1" i="0" u="none" strike="noStrike" noProof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noProof="0">
                          <a:solidFill>
                            <a:srgbClr val="FFFFFF"/>
                          </a:solidFill>
                          <a:effectLst/>
                        </a:rPr>
                        <a:t>Gene Name</a:t>
                      </a:r>
                      <a:endParaRPr lang="en-US" sz="1100" b="1" i="0" u="none" strike="noStrike" noProof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noProof="0">
                          <a:solidFill>
                            <a:srgbClr val="FFFFFF"/>
                          </a:solidFill>
                          <a:effectLst/>
                        </a:rPr>
                        <a:t>Name</a:t>
                      </a:r>
                      <a:endParaRPr lang="en-US" sz="1100" b="1" i="0" u="none" strike="noStrike" noProof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noProof="0">
                          <a:solidFill>
                            <a:srgbClr val="FFFFFF"/>
                          </a:solidFill>
                          <a:effectLst/>
                        </a:rPr>
                        <a:t>prediction_moy</a:t>
                      </a:r>
                      <a:endParaRPr lang="en-US" sz="1100" b="1" i="0" u="none" strike="noStrike" noProof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noProof="0">
                          <a:solidFill>
                            <a:srgbClr val="FFFFFF"/>
                          </a:solidFill>
                          <a:effectLst/>
                        </a:rPr>
                        <a:t>prediction_max</a:t>
                      </a:r>
                      <a:endParaRPr lang="en-US" sz="1100" b="1" i="0" u="none" strike="noStrike" noProof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noProof="0">
                          <a:solidFill>
                            <a:srgbClr val="FFFFFF"/>
                          </a:solidFill>
                          <a:effectLst/>
                        </a:rPr>
                        <a:t>prediction_min</a:t>
                      </a:r>
                      <a:endParaRPr lang="en-US" sz="1100" b="1" i="0" u="none" strike="noStrike" noProof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noProof="0">
                          <a:solidFill>
                            <a:srgbClr val="FFFFFF"/>
                          </a:solidFill>
                          <a:effectLst/>
                        </a:rPr>
                        <a:t>New DTI</a:t>
                      </a:r>
                      <a:endParaRPr lang="en-US" sz="1100" b="1" i="0" u="none" strike="noStrike" noProof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48250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Q96LZ3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PPP3R2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Calcineurin subunit B type 2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0.9903547535047348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0.9909232284260809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0.9896406651722641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FAUX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4358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P49069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CAMLG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Calcium signal-modulating cyclophilin ligand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0.9903531051218503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0.9909204106853566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0.9896251972165548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FAUX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9969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P62937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PPIA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Peptidyl-prolyl cis-trans isomerase A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0.9903511465405067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0.9909188770018675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0.9896379652956574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FAUX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9823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P30405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PPIF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Peptidyl-prolyl cis-trans isomerase F, mitochondrial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0.9903455449587122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0.9909246331749878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0.989614291645793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FAUX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1029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P63098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PPP3R1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Calcineurin subunit B type 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0.9898435029684848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0.9904505374473251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0.9891058876185786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VRAI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2544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O43447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PPIH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Peptidyl-prolyl cis-trans isomerase H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0.9025886511247805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0.9152241481224603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0.874872554506795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VRAI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00320600"/>
                  </a:ext>
                </a:extLst>
              </a:tr>
            </a:tbl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DCA8FBC3-4C1B-44A5-AAF9-B4C48D2BA1A8}"/>
              </a:ext>
            </a:extLst>
          </p:cNvPr>
          <p:cNvSpPr txBox="1"/>
          <p:nvPr/>
        </p:nvSpPr>
        <p:spPr>
          <a:xfrm>
            <a:off x="2076449" y="5643661"/>
            <a:ext cx="803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/>
              <a:t>An example : top predictions for Cyclosporine – DB00091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E07AA7B-25E8-4921-A146-0845343240DA}"/>
              </a:ext>
            </a:extLst>
          </p:cNvPr>
          <p:cNvSpPr/>
          <p:nvPr/>
        </p:nvSpPr>
        <p:spPr>
          <a:xfrm>
            <a:off x="10725150" y="2819400"/>
            <a:ext cx="828675" cy="6096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34EC6D0-17CB-4CAE-B4F2-B6B1D6883CB1}"/>
              </a:ext>
            </a:extLst>
          </p:cNvPr>
          <p:cNvSpPr txBox="1"/>
          <p:nvPr/>
        </p:nvSpPr>
        <p:spPr>
          <a:xfrm>
            <a:off x="9763125" y="2192388"/>
            <a:ext cx="2419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False if the interaction does exist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B5F791-6D97-432B-AFBD-66709AA7A3ED}"/>
              </a:ext>
            </a:extLst>
          </p:cNvPr>
          <p:cNvSpPr/>
          <p:nvPr/>
        </p:nvSpPr>
        <p:spPr>
          <a:xfrm>
            <a:off x="0" y="6489577"/>
            <a:ext cx="12192000" cy="3684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BFEF39-D019-4559-9FEE-57C7ED1BDD1B}"/>
              </a:ext>
            </a:extLst>
          </p:cNvPr>
          <p:cNvSpPr/>
          <p:nvPr/>
        </p:nvSpPr>
        <p:spPr>
          <a:xfrm>
            <a:off x="0" y="6420538"/>
            <a:ext cx="12192000" cy="690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310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B71FB43-E05E-4D9B-A562-33643927972C}"/>
              </a:ext>
            </a:extLst>
          </p:cNvPr>
          <p:cNvSpPr txBox="1">
            <a:spLocks/>
          </p:cNvSpPr>
          <p:nvPr/>
        </p:nvSpPr>
        <p:spPr>
          <a:xfrm>
            <a:off x="219075" y="208825"/>
            <a:ext cx="8839200" cy="711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2. Pathway enrichment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08BB145-4521-430C-9913-6681C6D1236D}"/>
              </a:ext>
            </a:extLst>
          </p:cNvPr>
          <p:cNvSpPr txBox="1">
            <a:spLocks/>
          </p:cNvSpPr>
          <p:nvPr/>
        </p:nvSpPr>
        <p:spPr>
          <a:xfrm>
            <a:off x="923925" y="845007"/>
            <a:ext cx="8839200" cy="711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a.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Principle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B392548F-815C-402D-9A4D-D040B9519076}"/>
              </a:ext>
            </a:extLst>
          </p:cNvPr>
          <p:cNvSpPr txBox="1">
            <a:spLocks/>
          </p:cNvSpPr>
          <p:nvPr/>
        </p:nvSpPr>
        <p:spPr>
          <a:xfrm>
            <a:off x="653017" y="1730924"/>
            <a:ext cx="10885966" cy="4514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Prediction of protein interactions </a:t>
            </a:r>
            <a:r>
              <a:rPr lang="en-US" b="1" dirty="0"/>
              <a:t>for every hit</a:t>
            </a:r>
          </a:p>
          <a:p>
            <a:endParaRPr lang="en-US" sz="1200" dirty="0"/>
          </a:p>
          <a:p>
            <a:r>
              <a:rPr lang="en-US" dirty="0"/>
              <a:t>However, the </a:t>
            </a:r>
            <a:r>
              <a:rPr lang="en-US" b="1" dirty="0"/>
              <a:t>number</a:t>
            </a:r>
            <a:r>
              <a:rPr lang="en-US" dirty="0"/>
              <a:t> and the </a:t>
            </a:r>
            <a:r>
              <a:rPr lang="en-US" b="1" dirty="0"/>
              <a:t>diversity</a:t>
            </a:r>
            <a:r>
              <a:rPr lang="en-US" dirty="0"/>
              <a:t> of the proteins predicted with high scores </a:t>
            </a:r>
            <a:r>
              <a:rPr lang="en-US" b="1" dirty="0"/>
              <a:t>do not allow straightforward biological interpretation</a:t>
            </a:r>
          </a:p>
          <a:p>
            <a:endParaRPr lang="en-US" sz="1100" dirty="0"/>
          </a:p>
          <a:p>
            <a:r>
              <a:rPr lang="en-US" dirty="0"/>
              <a:t>We propose to interpret the results with a </a:t>
            </a:r>
            <a:r>
              <a:rPr lang="en-US" b="1" dirty="0"/>
              <a:t>method of pathway enrichment analysis</a:t>
            </a:r>
          </a:p>
          <a:p>
            <a:endParaRPr lang="en-US" sz="1100" dirty="0"/>
          </a:p>
          <a:p>
            <a:r>
              <a:rPr lang="en-US" dirty="0"/>
              <a:t>The enriched pathways are those whose </a:t>
            </a:r>
            <a:r>
              <a:rPr lang="en-US" b="1" dirty="0"/>
              <a:t>proteins are statistically more represented </a:t>
            </a:r>
            <a:r>
              <a:rPr lang="en-US" dirty="0"/>
              <a:t>in the list of predicted targets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F1BCE6-CD29-4F48-8FFB-91339CDAC742}"/>
              </a:ext>
            </a:extLst>
          </p:cNvPr>
          <p:cNvSpPr/>
          <p:nvPr/>
        </p:nvSpPr>
        <p:spPr>
          <a:xfrm>
            <a:off x="0" y="6489577"/>
            <a:ext cx="12192000" cy="3684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4996D3-929A-4371-8D1A-0A16CCF6F975}"/>
              </a:ext>
            </a:extLst>
          </p:cNvPr>
          <p:cNvSpPr/>
          <p:nvPr/>
        </p:nvSpPr>
        <p:spPr>
          <a:xfrm>
            <a:off x="0" y="6420538"/>
            <a:ext cx="12192000" cy="690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750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128F3DF-CB1E-41AE-9EE0-B8709283C628}"/>
              </a:ext>
            </a:extLst>
          </p:cNvPr>
          <p:cNvSpPr txBox="1">
            <a:spLocks/>
          </p:cNvSpPr>
          <p:nvPr/>
        </p:nvSpPr>
        <p:spPr>
          <a:xfrm>
            <a:off x="219075" y="208825"/>
            <a:ext cx="8839200" cy="711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2. Pathway enrichment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26527F7-F802-4F3F-87AD-61199E274916}"/>
              </a:ext>
            </a:extLst>
          </p:cNvPr>
          <p:cNvSpPr txBox="1">
            <a:spLocks/>
          </p:cNvSpPr>
          <p:nvPr/>
        </p:nvSpPr>
        <p:spPr>
          <a:xfrm>
            <a:off x="923925" y="845007"/>
            <a:ext cx="8839200" cy="711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b.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Tools and Database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0BFF4A-5B2A-4342-9A6E-681563DED46A}"/>
              </a:ext>
            </a:extLst>
          </p:cNvPr>
          <p:cNvSpPr txBox="1"/>
          <p:nvPr/>
        </p:nvSpPr>
        <p:spPr>
          <a:xfrm>
            <a:off x="517491" y="5737144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err="1"/>
              <a:t>Reactome</a:t>
            </a:r>
            <a:r>
              <a:rPr lang="en-US" i="1" u="sng" dirty="0"/>
              <a:t> is a pathway database organized in levels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171EC4D-B616-41D4-B02E-27478EDD25B0}"/>
              </a:ext>
            </a:extLst>
          </p:cNvPr>
          <p:cNvSpPr txBox="1">
            <a:spLocks/>
          </p:cNvSpPr>
          <p:nvPr/>
        </p:nvSpPr>
        <p:spPr>
          <a:xfrm>
            <a:off x="6463477" y="3836051"/>
            <a:ext cx="5168883" cy="19299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 used the </a:t>
            </a:r>
            <a:r>
              <a:rPr lang="en-US" b="1" dirty="0"/>
              <a:t>web server g:Profiler </a:t>
            </a:r>
            <a:r>
              <a:rPr lang="en-US" dirty="0"/>
              <a:t>which</a:t>
            </a:r>
            <a:r>
              <a:rPr lang="en-US" b="1" dirty="0"/>
              <a:t> </a:t>
            </a:r>
            <a:r>
              <a:rPr lang="en-US" dirty="0"/>
              <a:t>is a tool for pathway enrichment</a:t>
            </a:r>
          </a:p>
          <a:p>
            <a:r>
              <a:rPr lang="en-US" dirty="0"/>
              <a:t>It uses databases such as </a:t>
            </a:r>
            <a:r>
              <a:rPr lang="en-US" dirty="0" err="1"/>
              <a:t>Reactome</a:t>
            </a:r>
            <a:endParaRPr lang="en-US" dirty="0"/>
          </a:p>
        </p:txBody>
      </p:sp>
      <p:pic>
        <p:nvPicPr>
          <p:cNvPr id="3078" name="Picture 6" descr="Résultat de recherche d'images pour &quot;g profiler&quot;">
            <a:extLst>
              <a:ext uri="{FF2B5EF4-FFF2-40B4-BE49-F238E27FC236}">
                <a16:creationId xmlns:a16="http://schemas.microsoft.com/office/drawing/2014/main" id="{DFD69873-F36F-4B59-8FC9-A2FCE4A22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747" y="2193398"/>
            <a:ext cx="4254860" cy="116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30EC155-0815-403E-95C2-326501931C0B}"/>
              </a:ext>
            </a:extLst>
          </p:cNvPr>
          <p:cNvSpPr/>
          <p:nvPr/>
        </p:nvSpPr>
        <p:spPr>
          <a:xfrm>
            <a:off x="0" y="6489577"/>
            <a:ext cx="12192000" cy="3684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336D22-05B3-4E94-A8F9-869CAC4BEA82}"/>
              </a:ext>
            </a:extLst>
          </p:cNvPr>
          <p:cNvSpPr/>
          <p:nvPr/>
        </p:nvSpPr>
        <p:spPr>
          <a:xfrm>
            <a:off x="0" y="6420538"/>
            <a:ext cx="12192000" cy="690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C4692FE-A6D4-4124-8E31-EC01FFD1FB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36" t="8101" b="8295"/>
          <a:stretch/>
        </p:blipFill>
        <p:spPr>
          <a:xfrm>
            <a:off x="517492" y="2637332"/>
            <a:ext cx="5029199" cy="3007262"/>
          </a:xfrm>
          <a:prstGeom prst="rect">
            <a:avLst/>
          </a:prstGeom>
        </p:spPr>
      </p:pic>
      <p:pic>
        <p:nvPicPr>
          <p:cNvPr id="3074" name="Picture 2" descr="Résultat de recherche d'images pour &quot;reactome&quot;">
            <a:extLst>
              <a:ext uri="{FF2B5EF4-FFF2-40B4-BE49-F238E27FC236}">
                <a16:creationId xmlns:a16="http://schemas.microsoft.com/office/drawing/2014/main" id="{2177B53E-42CE-4BDD-A16C-F0A5E0780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40" y="1516082"/>
            <a:ext cx="437197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0563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2060</TotalTime>
  <Words>858</Words>
  <Application>Microsoft Office PowerPoint</Application>
  <PresentationFormat>Grand écran</PresentationFormat>
  <Paragraphs>166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Thème Office</vt:lpstr>
      <vt:lpstr>Présentation PowerPoint</vt:lpstr>
      <vt:lpstr>Breast Cancer – Context and figures</vt:lpstr>
      <vt:lpstr>Not one but several breast cancers</vt:lpstr>
      <vt:lpstr>Triple Negative Breast Cancer (TNBC)</vt:lpstr>
      <vt:lpstr>Research subject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Observations &amp; Analysis</vt:lpstr>
      <vt:lpstr>Présentation PowerPoint</vt:lpstr>
      <vt:lpstr>Présentation PowerPoint</vt:lpstr>
      <vt:lpstr>Observations &amp; Analysis</vt:lpstr>
      <vt:lpstr>Présentation PowerPoint</vt:lpstr>
      <vt:lpstr>Perspectives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Paul DHALLUIN</dc:creator>
  <cp:lastModifiedBy>Paul DHALLUIN</cp:lastModifiedBy>
  <cp:revision>89</cp:revision>
  <dcterms:created xsi:type="dcterms:W3CDTF">2021-02-10T09:54:45Z</dcterms:created>
  <dcterms:modified xsi:type="dcterms:W3CDTF">2021-02-12T09:38:39Z</dcterms:modified>
</cp:coreProperties>
</file>