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5143500" cx="9144000"/>
  <p:notesSz cx="6858000" cy="9144000"/>
  <p:embeddedFontLst>
    <p:embeddedFont>
      <p:font typeface="Economica"/>
      <p:regular r:id="rId9"/>
      <p:bold r:id="rId10"/>
      <p:italic r:id="rId11"/>
      <p:boldItalic r:id="rId12"/>
    </p:embeddedFont>
    <p:embeddedFont>
      <p:font typeface="Open Sans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Economica-italic.fntdata"/><Relationship Id="rId10" Type="http://schemas.openxmlformats.org/officeDocument/2006/relationships/font" Target="fonts/Economica-bold.fntdata"/><Relationship Id="rId13" Type="http://schemas.openxmlformats.org/officeDocument/2006/relationships/font" Target="fonts/OpenSans-regular.fntdata"/><Relationship Id="rId12" Type="http://schemas.openxmlformats.org/officeDocument/2006/relationships/font" Target="fonts/Economica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Economica-regular.fntdata"/><Relationship Id="rId15" Type="http://schemas.openxmlformats.org/officeDocument/2006/relationships/font" Target="fonts/OpenSans-italic.fntdata"/><Relationship Id="rId14" Type="http://schemas.openxmlformats.org/officeDocument/2006/relationships/font" Target="fonts/OpenSans-bold.fntdata"/><Relationship Id="rId16" Type="http://schemas.openxmlformats.org/officeDocument/2006/relationships/font" Target="fonts/OpenSans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2744012" y="756700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1" name="Shape 11"/>
          <p:cNvSpPr/>
          <p:nvPr/>
        </p:nvSpPr>
        <p:spPr>
          <a:xfrm rot="10800000">
            <a:off x="5318350" y="32667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044700" y="1444255"/>
            <a:ext cx="3054600" cy="15371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" name="Shape 53"/>
          <p:cNvSpPr txBox="1"/>
          <p:nvPr>
            <p:ph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 flipH="1">
            <a:off x="7595937" y="4602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7" name="Shape 17"/>
          <p:cNvSpPr/>
          <p:nvPr/>
        </p:nvSpPr>
        <p:spPr>
          <a:xfrm flipH="1" rot="10800000">
            <a:off x="466425" y="35583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8" name="Shape 18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" name="Shape 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311700" y="1399399"/>
            <a:ext cx="2808000" cy="2784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3" name="Shape 43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" name="Shape 44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" type="subTitle"/>
          </p:nvPr>
        </p:nvSpPr>
        <p:spPr>
          <a:xfrm>
            <a:off x="265500" y="2769000"/>
            <a:ext cx="4045200" cy="1574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ctrTitle"/>
          </p:nvPr>
        </p:nvSpPr>
        <p:spPr>
          <a:xfrm>
            <a:off x="2125200" y="1456850"/>
            <a:ext cx="4893600" cy="1537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Case Study: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Providing an Alternative</a:t>
            </a:r>
          </a:p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Team Darkside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Problem Statement</a:t>
            </a:r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100900" y="1225225"/>
            <a:ext cx="89295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Indrik Enterprises recently </a:t>
            </a:r>
            <a:r>
              <a:rPr lang="en"/>
              <a:t>purchased</a:t>
            </a:r>
            <a:r>
              <a:rPr lang="en"/>
              <a:t> a local software development company and wants to incorporate Agile practices into the current product’s Waterfall development.</a:t>
            </a:r>
          </a:p>
          <a:p>
            <a:pPr lvl="0">
              <a:spcBef>
                <a:spcPts val="0"/>
              </a:spcBef>
              <a:buNone/>
            </a:pPr>
            <a:br>
              <a:rPr lang="en"/>
            </a:br>
            <a:r>
              <a:rPr lang="en"/>
              <a:t>Currently, Ubysh and Chernikov have differing views on whether to start over and switch to Agile or stay using Waterfall for the duration of this project.</a:t>
            </a:r>
            <a:br>
              <a:rPr lang="en"/>
            </a:br>
          </a:p>
          <a:p>
            <a:pPr lvl="0" rtl="0">
              <a:spcBef>
                <a:spcPts val="0"/>
              </a:spcBef>
              <a:buNone/>
            </a:pPr>
            <a:r>
              <a:rPr b="1" lang="en"/>
              <a:t>What could Chubarov propose that would help the team resolve this impasse? What methodology(ies) would work better for this situation?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311700" y="873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Proposed Solutions</a:t>
            </a:r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311700" y="920425"/>
            <a:ext cx="8520600" cy="3985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400"/>
              <a:t>Hardware is already designed and does not need to deviate from its confirmed plan. Would require </a:t>
            </a:r>
            <a:r>
              <a:rPr lang="en" sz="1400"/>
              <a:t>unnecessary extra</a:t>
            </a:r>
            <a:r>
              <a:rPr lang="en" sz="1400"/>
              <a:t> work to change to Agile. </a:t>
            </a:r>
            <a:br>
              <a:rPr lang="en" sz="1400"/>
            </a:br>
            <a:r>
              <a:rPr b="1" lang="en" sz="1400"/>
              <a:t>Keep Hardware team using Waterfall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  <a:p>
            <a:pPr indent="-317500" lvl="0" marL="457200" rtl="0">
              <a:spcBef>
                <a:spcPts val="0"/>
              </a:spcBef>
              <a:buSzPct val="100000"/>
            </a:pPr>
            <a:r>
              <a:rPr lang="en" sz="1400"/>
              <a:t>Software is much more susceptible to needing change and will need to be “elastic”. Software can depend on a set hardware created from the Waterfall method.</a:t>
            </a:r>
            <a:br>
              <a:rPr lang="en" sz="1400"/>
            </a:br>
            <a:r>
              <a:rPr b="1" lang="en" sz="1400"/>
              <a:t>Make Software team use Agile</a:t>
            </a:r>
          </a:p>
          <a:p>
            <a:pPr lvl="0">
              <a:spcBef>
                <a:spcPts val="0"/>
              </a:spcBef>
              <a:buNone/>
            </a:pPr>
            <a:r>
              <a:rPr lang="en" sz="1400"/>
              <a:t>To adapt to Agile for software:</a:t>
            </a:r>
          </a:p>
          <a:p>
            <a:pPr indent="-317500" lvl="0" marL="457200" rtl="0">
              <a:spcBef>
                <a:spcPts val="0"/>
              </a:spcBef>
              <a:buSzPct val="100000"/>
              <a:buChar char="●"/>
            </a:pPr>
            <a:r>
              <a:rPr lang="en" sz="1400"/>
              <a:t>Initiate extra collaboration with focus groups(customers) to provide more feedback with agile software teams</a:t>
            </a:r>
          </a:p>
          <a:p>
            <a:pPr indent="-317500" lvl="0" marL="457200" rtl="0">
              <a:spcBef>
                <a:spcPts val="0"/>
              </a:spcBef>
              <a:buSzPct val="100000"/>
              <a:buChar char="●"/>
            </a:pPr>
            <a:r>
              <a:rPr lang="en" sz="1400"/>
              <a:t>Introduce sprint demos of the software to focus groups for feedback.</a:t>
            </a:r>
          </a:p>
          <a:p>
            <a:pPr indent="-317500" lvl="0" marL="457200" rtl="0">
              <a:spcBef>
                <a:spcPts val="0"/>
              </a:spcBef>
              <a:buSzPct val="100000"/>
              <a:buChar char="●"/>
            </a:pPr>
            <a:r>
              <a:rPr lang="en" sz="1400"/>
              <a:t>Software teams will use previous requirements as a basis for the product backlog and use this product backlog to start designing each sprint backlog and sprint plan</a:t>
            </a:r>
          </a:p>
          <a:p>
            <a:pPr indent="-317500" lvl="0" marL="457200" rtl="0">
              <a:spcBef>
                <a:spcPts val="0"/>
              </a:spcBef>
              <a:buSzPct val="100000"/>
              <a:buChar char="●"/>
            </a:pPr>
            <a:r>
              <a:rPr lang="en" sz="1400"/>
              <a:t>Software will be tested on the current prototype of hardware.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311700" y="315925"/>
            <a:ext cx="8520600" cy="4503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9600"/>
              <a:t>Any Questions?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