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Hi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ind-bold.fntdata"/><Relationship Id="rId6" Type="http://schemas.openxmlformats.org/officeDocument/2006/relationships/slide" Target="slides/slide2.xml"/><Relationship Id="rId18" Type="http://schemas.openxmlformats.org/officeDocument/2006/relationships/font" Target="fonts/Hi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4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48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 flipH="1" rot="5400000">
            <a:off x="6177274" y="-42336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flipH="1" rot="5400000">
            <a:off x="-698074" y="3247198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-5400000">
            <a:off x="-428543" y="2831031"/>
            <a:ext cx="2195099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-5400000">
            <a:off x="563746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1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 rot="5400000">
            <a:off x="7217673" y="1270024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8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flipH="1" rot="-5400000">
            <a:off x="7315901" y="2802274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flipH="1" rot="-5400000">
            <a:off x="6337825" y="578874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big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137" name="Shape 137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flipH="1" rot="5400000">
            <a:off x="-479615" y="1845053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0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flipH="1" rot="-5400000">
            <a:off x="-358953" y="3663587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0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flipH="1" rot="-5400000">
            <a:off x="472233" y="3024659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224148" y="1706950"/>
            <a:ext cx="2977799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24" name="Shape 24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25" name="Shape 25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31" name="Shape 31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mall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7934863" y="3"/>
            <a:ext cx="1209178" cy="2774602"/>
            <a:chOff x="7395201" y="-7"/>
            <a:chExt cx="1748884" cy="4013020"/>
          </a:xfrm>
        </p:grpSpPr>
        <p:sp>
          <p:nvSpPr>
            <p:cNvPr id="38" name="Shape 38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" y="2232485"/>
            <a:ext cx="874632" cy="2911268"/>
            <a:chOff x="4" y="2750303"/>
            <a:chExt cx="722478" cy="2404814"/>
          </a:xfrm>
        </p:grpSpPr>
        <p:sp>
          <p:nvSpPr>
            <p:cNvPr id="44" name="Shape 44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Font typeface="Hind"/>
              <a:buNone/>
              <a:defRPr b="0" i="0" sz="1800" u="none" cap="none" strike="noStrik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52" name="Shape 52"/>
          <p:cNvSpPr/>
          <p:nvPr/>
        </p:nvSpPr>
        <p:spPr>
          <a:xfrm flipH="1" rot="5400000">
            <a:off x="6177274" y="-42336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 flipH="1" rot="5400000">
            <a:off x="-698074" y="3247198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/>
        </p:nvSpPr>
        <p:spPr>
          <a:xfrm flipH="1" rot="-5400000">
            <a:off x="-428543" y="2831031"/>
            <a:ext cx="2195099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 flipH="1" rot="-5400000">
            <a:off x="563746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 rot="5400000">
            <a:off x="-253698" y="2260564"/>
            <a:ext cx="1297199" cy="789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 rot="-5400000">
            <a:off x="-192598" y="1950591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 flipH="1" rot="5400000">
            <a:off x="7217673" y="1270024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 rot="-5400000">
            <a:off x="7922499" y="2744288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 flipH="1" rot="-5400000">
            <a:off x="7315901" y="2802274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 flipH="1" rot="-5400000">
            <a:off x="6337825" y="578874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5240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5240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5240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5240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5240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5240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5240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5240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1" i="1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64" name="Shape 64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65" name="Shape 65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Shape 70"/>
          <p:cNvSpPr/>
          <p:nvPr/>
        </p:nvSpPr>
        <p:spPr>
          <a:xfrm flipH="1" rot="5400000">
            <a:off x="-479615" y="1845053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 rot="5400000">
            <a:off x="-262150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 flipH="1" rot="-5400000">
            <a:off x="-358954" y="3663587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/>
          <p:nvPr/>
        </p:nvSpPr>
        <p:spPr>
          <a:xfrm rot="-5400000">
            <a:off x="-199051" y="1206480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 flipH="1" rot="-5400000">
            <a:off x="472233" y="3024659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524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524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524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524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524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524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79" name="Shape 79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85" name="Shape 85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016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016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016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016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016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016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3194800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016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016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016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016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016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016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5322501" y="1676800"/>
            <a:ext cx="2024099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016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016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016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016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016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016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1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95" name="Shape 95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96" name="Shape 96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102" name="Shape 102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109" name="Shape 109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110" name="Shape 110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116" name="Shape 116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Font typeface="Hind"/>
              <a:buNone/>
              <a:defRPr b="1" i="0" sz="18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524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5240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5240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5240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5240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5240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123" name="Shape 123"/>
          <p:cNvGrpSpPr/>
          <p:nvPr/>
        </p:nvGrpSpPr>
        <p:grpSpPr>
          <a:xfrm>
            <a:off x="7395201" y="-7"/>
            <a:ext cx="1748884" cy="4013020"/>
            <a:chOff x="7395201" y="-7"/>
            <a:chExt cx="1748884" cy="4013020"/>
          </a:xfrm>
        </p:grpSpPr>
        <p:sp>
          <p:nvSpPr>
            <p:cNvPr id="124" name="Shape 124"/>
            <p:cNvSpPr/>
            <p:nvPr/>
          </p:nvSpPr>
          <p:spPr>
            <a:xfrm flipH="1" rot="5400000">
              <a:off x="7471941" y="406042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 rot="5400000">
              <a:off x="7072798" y="1666232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5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1" y="542728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 rot="-5400000">
              <a:off x="8242800" y="3381813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3" y="2738678"/>
            <a:ext cx="722478" cy="2404814"/>
            <a:chOff x="4" y="2750303"/>
            <a:chExt cx="722478" cy="2404814"/>
          </a:xfrm>
        </p:grpSpPr>
        <p:sp>
          <p:nvSpPr>
            <p:cNvPr id="130" name="Shape 130"/>
            <p:cNvSpPr/>
            <p:nvPr/>
          </p:nvSpPr>
          <p:spPr>
            <a:xfrm flipH="1" rot="5400000">
              <a:off x="-231667" y="3341327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8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 rot="-5400000">
              <a:off x="-173393" y="4440517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3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flipH="1" rot="-5400000">
              <a:off x="228055" y="4058303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1524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15240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15240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15240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15240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15240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4294967295" type="ctrTitle"/>
          </p:nvPr>
        </p:nvSpPr>
        <p:spPr>
          <a:xfrm>
            <a:off x="381000" y="208525"/>
            <a:ext cx="5901900" cy="98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Bookmarked</a:t>
            </a:r>
          </a:p>
        </p:txBody>
      </p:sp>
      <p:sp>
        <p:nvSpPr>
          <p:cNvPr id="158" name="Shape 158"/>
          <p:cNvSpPr txBox="1"/>
          <p:nvPr>
            <p:ph idx="4294967295" type="subTitle"/>
          </p:nvPr>
        </p:nvSpPr>
        <p:spPr>
          <a:xfrm>
            <a:off x="1196575" y="2899625"/>
            <a:ext cx="5901900" cy="18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Product Manager:</a:t>
            </a:r>
            <a:r>
              <a:rPr lang="en"/>
              <a:t> </a:t>
            </a:r>
            <a:r>
              <a:rPr lang="en"/>
              <a:t>Ian Hunter</a:t>
            </a:r>
            <a:br>
              <a:rPr lang="en"/>
            </a:br>
            <a:r>
              <a:rPr b="1" lang="en"/>
              <a:t>Team members: </a:t>
            </a:r>
            <a:r>
              <a:rPr lang="en"/>
              <a:t>Justin Passanisi, Jesus Arechiga, John Jack Dubil, Prem Panchal, Yoho Chen, Marie Holen, Paul Diaz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81000" y="1515975"/>
            <a:ext cx="75636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Product Backlog &amp; Sprint Planning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0" y="0"/>
            <a:ext cx="2155200" cy="5143500"/>
          </a:xfrm>
          <a:prstGeom prst="rect">
            <a:avLst/>
          </a:prstGeom>
          <a:solidFill>
            <a:srgbClr val="041F3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4294967295" type="ctrTitle"/>
          </p:nvPr>
        </p:nvSpPr>
        <p:spPr>
          <a:xfrm>
            <a:off x="253700" y="318700"/>
            <a:ext cx="7015200" cy="98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Sprint Planning Overview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124" y="1095225"/>
            <a:ext cx="3256775" cy="335074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1199225" y="2367300"/>
            <a:ext cx="1407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Lets zoom in on next slide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0" y="0"/>
            <a:ext cx="2155200" cy="5143500"/>
          </a:xfrm>
          <a:prstGeom prst="rect">
            <a:avLst/>
          </a:prstGeom>
          <a:solidFill>
            <a:srgbClr val="041F3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4294967295" type="ctrTitle"/>
          </p:nvPr>
        </p:nvSpPr>
        <p:spPr>
          <a:xfrm>
            <a:off x="253700" y="318700"/>
            <a:ext cx="7215300" cy="98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Sprint Planning Example - Sprint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424" y="959974"/>
            <a:ext cx="5888100" cy="371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Release Planning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067074" y="1650550"/>
            <a:ext cx="62166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Release #1 </a:t>
            </a:r>
            <a:r>
              <a:rPr lang="en">
                <a:solidFill>
                  <a:schemeClr val="lt1"/>
                </a:solidFill>
              </a:rPr>
              <a:t>(Midterm Demo)</a:t>
            </a:r>
            <a:r>
              <a:rPr lang="en"/>
              <a:t> : 3/20/17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Done with Sprint #3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Goal: Majority of Level 1 </a:t>
            </a:r>
            <a:r>
              <a:rPr lang="en"/>
              <a:t>priorities</a:t>
            </a:r>
            <a:r>
              <a:rPr lang="en"/>
              <a:t> met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Release #2 (Final Demo): 5/10/17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Done with Final Sprint #6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Finished Product, most features implemented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6988800" y="0"/>
            <a:ext cx="2155200" cy="5062200"/>
          </a:xfrm>
          <a:prstGeom prst="rect">
            <a:avLst/>
          </a:prstGeom>
          <a:solidFill>
            <a:srgbClr val="041F3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0" y="0"/>
            <a:ext cx="2155200" cy="5143500"/>
          </a:xfrm>
          <a:prstGeom prst="rect">
            <a:avLst/>
          </a:prstGeom>
          <a:solidFill>
            <a:srgbClr val="041F3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4294967295" type="ctrTitle"/>
          </p:nvPr>
        </p:nvSpPr>
        <p:spPr>
          <a:xfrm>
            <a:off x="0" y="0"/>
            <a:ext cx="9144000" cy="70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Product Backlog - Trello Overview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19354" l="0" r="12587" t="0"/>
          <a:stretch/>
        </p:blipFill>
        <p:spPr>
          <a:xfrm>
            <a:off x="281012" y="705000"/>
            <a:ext cx="8581976" cy="40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8089350" y="4882425"/>
            <a:ext cx="6624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0" y="0"/>
            <a:ext cx="2155200" cy="5143500"/>
          </a:xfrm>
          <a:prstGeom prst="rect">
            <a:avLst/>
          </a:prstGeom>
          <a:solidFill>
            <a:srgbClr val="041F3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4294967295" type="ctrTitle"/>
          </p:nvPr>
        </p:nvSpPr>
        <p:spPr>
          <a:xfrm>
            <a:off x="253700" y="318700"/>
            <a:ext cx="7695300" cy="38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Product Backlog - Backlog Close-Up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18599" l="0" r="0" t="0"/>
          <a:stretch/>
        </p:blipFill>
        <p:spPr>
          <a:xfrm>
            <a:off x="479225" y="705100"/>
            <a:ext cx="6216748" cy="41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18562" y="1376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Backlog - Example #1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067075" y="1047549"/>
            <a:ext cx="5972100" cy="378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As a </a:t>
            </a:r>
            <a:r>
              <a:rPr lang="en" u="sng"/>
              <a:t>visitor of Bookmarked</a:t>
            </a:r>
            <a:r>
              <a:rPr lang="en"/>
              <a:t>, I want to be able to </a:t>
            </a:r>
            <a:r>
              <a:rPr lang="en" u="sng"/>
              <a:t>view the content posted by others</a:t>
            </a:r>
            <a:r>
              <a:rPr lang="en"/>
              <a:t>, so I can </a:t>
            </a:r>
            <a:r>
              <a:rPr lang="en" u="sng"/>
              <a:t>explore new material</a:t>
            </a:r>
            <a:r>
              <a:rPr lang="en"/>
              <a:t>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Level 1 priority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No dependencies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Is a Minimum Marketable Feature (MMF)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Story Description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1106" r="969" t="2162"/>
          <a:stretch/>
        </p:blipFill>
        <p:spPr>
          <a:xfrm>
            <a:off x="3181750" y="2091575"/>
            <a:ext cx="5628750" cy="19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00" y="2091571"/>
            <a:ext cx="1738699" cy="188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2370725" y="2779750"/>
            <a:ext cx="459900" cy="50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Priority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</a:t>
            </a:r>
            <a:r>
              <a:rPr lang="en"/>
              <a:t>ust-Have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Necessary (but dependent on priority 1)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Nice-to-haves</a:t>
            </a:r>
          </a:p>
          <a:p>
            <a:pPr indent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vs. Non-functional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386" y="1650549"/>
            <a:ext cx="3447475" cy="311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67087" y="9128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Dependencies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Design User Models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Populate User Models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Bookmark Objects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067073" y="912850"/>
            <a:ext cx="67260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MMF (Minimum Marketable Feature)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425" y="1847825"/>
            <a:ext cx="5051299" cy="28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