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handoutMasterIdLst>
    <p:handoutMasterId r:id="rId27"/>
  </p:handoutMasterIdLst>
  <p:sldIdLst>
    <p:sldId id="841" r:id="rId5"/>
    <p:sldId id="878" r:id="rId6"/>
    <p:sldId id="843" r:id="rId7"/>
    <p:sldId id="850" r:id="rId8"/>
    <p:sldId id="862" r:id="rId9"/>
    <p:sldId id="863" r:id="rId10"/>
    <p:sldId id="876" r:id="rId11"/>
    <p:sldId id="877" r:id="rId12"/>
    <p:sldId id="872" r:id="rId13"/>
    <p:sldId id="873" r:id="rId14"/>
    <p:sldId id="874" r:id="rId15"/>
    <p:sldId id="875" r:id="rId16"/>
    <p:sldId id="854" r:id="rId17"/>
    <p:sldId id="856" r:id="rId18"/>
    <p:sldId id="857" r:id="rId19"/>
    <p:sldId id="858" r:id="rId20"/>
    <p:sldId id="859" r:id="rId21"/>
    <p:sldId id="868" r:id="rId22"/>
    <p:sldId id="867" r:id="rId23"/>
    <p:sldId id="869" r:id="rId24"/>
    <p:sldId id="871" r:id="rId25"/>
  </p:sldIdLst>
  <p:sldSz cx="12192000" cy="6858000"/>
  <p:notesSz cx="7010400" cy="92964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1111"/>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83A691-4428-457A-9A39-DD1A423E2AF0}" v="119" dt="2020-12-02T20:45:39.7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86735" autoAdjust="0"/>
  </p:normalViewPr>
  <p:slideViewPr>
    <p:cSldViewPr snapToGrid="0">
      <p:cViewPr varScale="1">
        <p:scale>
          <a:sx n="118" d="100"/>
          <a:sy n="118" d="100"/>
        </p:scale>
        <p:origin x="288" y="91"/>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Dohse" userId="211965d87e4268b7" providerId="LiveId" clId="{5B83A691-4428-457A-9A39-DD1A423E2AF0}"/>
    <pc:docChg chg="undo custSel modSld">
      <pc:chgData name="John Dohse" userId="211965d87e4268b7" providerId="LiveId" clId="{5B83A691-4428-457A-9A39-DD1A423E2AF0}" dt="2020-12-02T20:50:23.174" v="361" actId="6549"/>
      <pc:docMkLst>
        <pc:docMk/>
      </pc:docMkLst>
      <pc:sldChg chg="addSp modSp">
        <pc:chgData name="John Dohse" userId="211965d87e4268b7" providerId="LiveId" clId="{5B83A691-4428-457A-9A39-DD1A423E2AF0}" dt="2020-12-02T20:50:14.805" v="346" actId="6549"/>
        <pc:sldMkLst>
          <pc:docMk/>
          <pc:sldMk cId="3091611729" sldId="850"/>
        </pc:sldMkLst>
        <pc:spChg chg="add mod">
          <ac:chgData name="John Dohse" userId="211965d87e4268b7" providerId="LiveId" clId="{5B83A691-4428-457A-9A39-DD1A423E2AF0}" dt="2020-12-02T20:50:14.805" v="346" actId="6549"/>
          <ac:spMkLst>
            <pc:docMk/>
            <pc:sldMk cId="3091611729" sldId="850"/>
            <ac:spMk id="3" creationId="{27C6721F-512A-4A32-863F-4787566D1558}"/>
          </ac:spMkLst>
        </pc:spChg>
      </pc:sldChg>
      <pc:sldChg chg="addSp modSp">
        <pc:chgData name="John Dohse" userId="211965d87e4268b7" providerId="LiveId" clId="{5B83A691-4428-457A-9A39-DD1A423E2AF0}" dt="2020-12-02T20:50:23.174" v="361" actId="6549"/>
        <pc:sldMkLst>
          <pc:docMk/>
          <pc:sldMk cId="3646995893" sldId="862"/>
        </pc:sldMkLst>
        <pc:spChg chg="mod">
          <ac:chgData name="John Dohse" userId="211965d87e4268b7" providerId="LiveId" clId="{5B83A691-4428-457A-9A39-DD1A423E2AF0}" dt="2020-12-02T20:45:39.731" v="331" actId="14100"/>
          <ac:spMkLst>
            <pc:docMk/>
            <pc:sldMk cId="3646995893" sldId="862"/>
            <ac:spMk id="2" creationId="{20BCD06B-0E04-45BF-B54A-8E62BB39F057}"/>
          </ac:spMkLst>
        </pc:spChg>
        <pc:spChg chg="add mod">
          <ac:chgData name="John Dohse" userId="211965d87e4268b7" providerId="LiveId" clId="{5B83A691-4428-457A-9A39-DD1A423E2AF0}" dt="2020-12-02T20:50:23.174" v="361" actId="6549"/>
          <ac:spMkLst>
            <pc:docMk/>
            <pc:sldMk cId="3646995893" sldId="862"/>
            <ac:spMk id="6" creationId="{E78A24C8-3ECA-43E0-A25B-D55885167792}"/>
          </ac:spMkLst>
        </pc:spChg>
        <pc:picChg chg="mod">
          <ac:chgData name="John Dohse" userId="211965d87e4268b7" providerId="LiveId" clId="{5B83A691-4428-457A-9A39-DD1A423E2AF0}" dt="2020-12-02T20:44:31.776" v="315" actId="1035"/>
          <ac:picMkLst>
            <pc:docMk/>
            <pc:sldMk cId="3646995893" sldId="862"/>
            <ac:picMk id="1026" creationId="{00000000-0000-0000-0000-000000000000}"/>
          </ac:picMkLst>
        </pc:picChg>
      </pc:sldChg>
      <pc:sldChg chg="addSp delSp modSp">
        <pc:chgData name="John Dohse" userId="211965d87e4268b7" providerId="LiveId" clId="{5B83A691-4428-457A-9A39-DD1A423E2AF0}" dt="2020-12-02T20:45:29.912" v="330" actId="14100"/>
        <pc:sldMkLst>
          <pc:docMk/>
          <pc:sldMk cId="4009028393" sldId="863"/>
        </pc:sldMkLst>
        <pc:spChg chg="mod">
          <ac:chgData name="John Dohse" userId="211965d87e4268b7" providerId="LiveId" clId="{5B83A691-4428-457A-9A39-DD1A423E2AF0}" dt="2020-12-02T20:45:29.912" v="330" actId="14100"/>
          <ac:spMkLst>
            <pc:docMk/>
            <pc:sldMk cId="4009028393" sldId="863"/>
            <ac:spMk id="2" creationId="{20BCD06B-0E04-45BF-B54A-8E62BB39F057}"/>
          </ac:spMkLst>
        </pc:spChg>
        <pc:spChg chg="add mod">
          <ac:chgData name="John Dohse" userId="211965d87e4268b7" providerId="LiveId" clId="{5B83A691-4428-457A-9A39-DD1A423E2AF0}" dt="2020-12-02T20:38:32.970" v="113" actId="1036"/>
          <ac:spMkLst>
            <pc:docMk/>
            <pc:sldMk cId="4009028393" sldId="863"/>
            <ac:spMk id="7" creationId="{04FF401E-DBEE-443B-9AE1-D741081C2925}"/>
          </ac:spMkLst>
        </pc:spChg>
        <pc:spChg chg="add del">
          <ac:chgData name="John Dohse" userId="211965d87e4268b7" providerId="LiveId" clId="{5B83A691-4428-457A-9A39-DD1A423E2AF0}" dt="2020-12-02T20:38:15.398" v="88" actId="478"/>
          <ac:spMkLst>
            <pc:docMk/>
            <pc:sldMk cId="4009028393" sldId="863"/>
            <ac:spMk id="8" creationId="{B92F51B8-C31C-46D1-B22C-C4DAAF4A851A}"/>
          </ac:spMkLst>
        </pc:spChg>
        <pc:spChg chg="add mod">
          <ac:chgData name="John Dohse" userId="211965d87e4268b7" providerId="LiveId" clId="{5B83A691-4428-457A-9A39-DD1A423E2AF0}" dt="2020-12-02T20:39:35.409" v="144" actId="1037"/>
          <ac:spMkLst>
            <pc:docMk/>
            <pc:sldMk cId="4009028393" sldId="863"/>
            <ac:spMk id="9" creationId="{46B84E11-BE3C-4A4A-8499-16E4D33BD48B}"/>
          </ac:spMkLst>
        </pc:spChg>
        <pc:picChg chg="mod">
          <ac:chgData name="John Dohse" userId="211965d87e4268b7" providerId="LiveId" clId="{5B83A691-4428-457A-9A39-DD1A423E2AF0}" dt="2020-12-02T20:39:35.409" v="144" actId="1037"/>
          <ac:picMkLst>
            <pc:docMk/>
            <pc:sldMk cId="4009028393" sldId="863"/>
            <ac:picMk id="2050" creationId="{00000000-0000-0000-0000-000000000000}"/>
          </ac:picMkLst>
        </pc:picChg>
        <pc:picChg chg="mod">
          <ac:chgData name="John Dohse" userId="211965d87e4268b7" providerId="LiveId" clId="{5B83A691-4428-457A-9A39-DD1A423E2AF0}" dt="2020-12-02T20:38:32.970" v="113" actId="1036"/>
          <ac:picMkLst>
            <pc:docMk/>
            <pc:sldMk cId="4009028393" sldId="863"/>
            <ac:picMk id="2052" creationId="{00000000-0000-0000-0000-000000000000}"/>
          </ac:picMkLst>
        </pc:picChg>
      </pc:sldChg>
      <pc:sldChg chg="addSp modSp">
        <pc:chgData name="John Dohse" userId="211965d87e4268b7" providerId="LiveId" clId="{5B83A691-4428-457A-9A39-DD1A423E2AF0}" dt="2020-12-02T20:40:03.862" v="165" actId="1035"/>
        <pc:sldMkLst>
          <pc:docMk/>
          <pc:sldMk cId="2630852820" sldId="876"/>
        </pc:sldMkLst>
        <pc:spChg chg="add mod">
          <ac:chgData name="John Dohse" userId="211965d87e4268b7" providerId="LiveId" clId="{5B83A691-4428-457A-9A39-DD1A423E2AF0}" dt="2020-12-02T20:40:03.862" v="165" actId="1035"/>
          <ac:spMkLst>
            <pc:docMk/>
            <pc:sldMk cId="2630852820" sldId="876"/>
            <ac:spMk id="7" creationId="{AA3D8AAE-AB7D-45CD-A7FE-5F5555C9045E}"/>
          </ac:spMkLst>
        </pc:spChg>
      </pc:sldChg>
      <pc:sldChg chg="addSp modSp">
        <pc:chgData name="John Dohse" userId="211965d87e4268b7" providerId="LiveId" clId="{5B83A691-4428-457A-9A39-DD1A423E2AF0}" dt="2020-12-02T20:43:11.766" v="267" actId="115"/>
        <pc:sldMkLst>
          <pc:docMk/>
          <pc:sldMk cId="3196151306" sldId="877"/>
        </pc:sldMkLst>
        <pc:spChg chg="add mod">
          <ac:chgData name="John Dohse" userId="211965d87e4268b7" providerId="LiveId" clId="{5B83A691-4428-457A-9A39-DD1A423E2AF0}" dt="2020-12-02T20:41:43.142" v="242" actId="1037"/>
          <ac:spMkLst>
            <pc:docMk/>
            <pc:sldMk cId="3196151306" sldId="877"/>
            <ac:spMk id="11" creationId="{673BD229-231E-4A56-80D6-33D53FC5EB0C}"/>
          </ac:spMkLst>
        </pc:spChg>
        <pc:spChg chg="add mod">
          <ac:chgData name="John Dohse" userId="211965d87e4268b7" providerId="LiveId" clId="{5B83A691-4428-457A-9A39-DD1A423E2AF0}" dt="2020-12-02T20:41:43.142" v="242" actId="1037"/>
          <ac:spMkLst>
            <pc:docMk/>
            <pc:sldMk cId="3196151306" sldId="877"/>
            <ac:spMk id="12" creationId="{DBDA0982-8F64-4916-8E6D-163A993F252B}"/>
          </ac:spMkLst>
        </pc:spChg>
        <pc:spChg chg="mod">
          <ac:chgData name="John Dohse" userId="211965d87e4268b7" providerId="LiveId" clId="{5B83A691-4428-457A-9A39-DD1A423E2AF0}" dt="2020-12-02T20:42:44.741" v="264" actId="1076"/>
          <ac:spMkLst>
            <pc:docMk/>
            <pc:sldMk cId="3196151306" sldId="877"/>
            <ac:spMk id="69" creationId="{00000000-0000-0000-0000-000000000000}"/>
          </ac:spMkLst>
        </pc:spChg>
        <pc:spChg chg="mod">
          <ac:chgData name="John Dohse" userId="211965d87e4268b7" providerId="LiveId" clId="{5B83A691-4428-457A-9A39-DD1A423E2AF0}" dt="2020-12-02T20:42:26.398" v="259" actId="1076"/>
          <ac:spMkLst>
            <pc:docMk/>
            <pc:sldMk cId="3196151306" sldId="877"/>
            <ac:spMk id="70" creationId="{00000000-0000-0000-0000-000000000000}"/>
          </ac:spMkLst>
        </pc:spChg>
        <pc:spChg chg="mod">
          <ac:chgData name="John Dohse" userId="211965d87e4268b7" providerId="LiveId" clId="{5B83A691-4428-457A-9A39-DD1A423E2AF0}" dt="2020-12-02T20:42:11.814" v="258" actId="1036"/>
          <ac:spMkLst>
            <pc:docMk/>
            <pc:sldMk cId="3196151306" sldId="877"/>
            <ac:spMk id="71" creationId="{00000000-0000-0000-0000-000000000000}"/>
          </ac:spMkLst>
        </pc:spChg>
        <pc:spChg chg="mod">
          <ac:chgData name="John Dohse" userId="211965d87e4268b7" providerId="LiveId" clId="{5B83A691-4428-457A-9A39-DD1A423E2AF0}" dt="2020-12-02T20:43:11.766" v="267" actId="115"/>
          <ac:spMkLst>
            <pc:docMk/>
            <pc:sldMk cId="3196151306" sldId="877"/>
            <ac:spMk id="73" creationId="{00000000-0000-0000-0000-000000000000}"/>
          </ac:spMkLst>
        </pc:spChg>
        <pc:picChg chg="mod">
          <ac:chgData name="John Dohse" userId="211965d87e4268b7" providerId="LiveId" clId="{5B83A691-4428-457A-9A39-DD1A423E2AF0}" dt="2020-12-02T20:41:43.142" v="242" actId="1037"/>
          <ac:picMkLst>
            <pc:docMk/>
            <pc:sldMk cId="3196151306" sldId="877"/>
            <ac:picMk id="67" creationId="{00000000-0000-0000-0000-000000000000}"/>
          </ac:picMkLst>
        </pc:picChg>
        <pc:picChg chg="mod">
          <ac:chgData name="John Dohse" userId="211965d87e4268b7" providerId="LiveId" clId="{5B83A691-4428-457A-9A39-DD1A423E2AF0}" dt="2020-12-02T20:41:55.663" v="245" actId="1076"/>
          <ac:picMkLst>
            <pc:docMk/>
            <pc:sldMk cId="3196151306" sldId="877"/>
            <ac:picMk id="68" creationId="{00000000-0000-0000-0000-000000000000}"/>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211965d87e4268b7/Desktop/Analytics%20in%20Action/Nephron%20Deliverable_12.1.20_Graph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211965d87e4268b7/Desktop/Analytics%20in%20Action/Nephron%20Deliverable_12.1.20_Graph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211965d87e4268b7/Desktop/Analytics%20in%20Action/Nephron%20Deliverable_12.1.20_Graph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211965d87e4268b7/Desktop/Analytics%20in%20Action/Nephron%20Deliverable_12.1.20_Graph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'Vaccine Graph'!$D$2</c:f>
              <c:strCache>
                <c:ptCount val="1"/>
                <c:pt idx="0">
                  <c:v>Actual</c:v>
                </c:pt>
              </c:strCache>
            </c:strRef>
          </c:tx>
          <c:spPr>
            <a:ln w="28575" cap="rnd">
              <a:solidFill>
                <a:srgbClr val="047A87"/>
              </a:solidFill>
              <a:round/>
            </a:ln>
            <a:effectLst/>
          </c:spPr>
          <c:marker>
            <c:symbol val="none"/>
          </c:marker>
          <c:cat>
            <c:numRef>
              <c:f>'Vaccine Graph'!$C$3:$C$98</c:f>
              <c:numCache>
                <c:formatCode>m/yyyy</c:formatCode>
                <c:ptCount val="96"/>
                <c:pt idx="0">
                  <c:v>42005</c:v>
                </c:pt>
                <c:pt idx="1">
                  <c:v>42036</c:v>
                </c:pt>
                <c:pt idx="2">
                  <c:v>42064</c:v>
                </c:pt>
                <c:pt idx="3">
                  <c:v>42095</c:v>
                </c:pt>
                <c:pt idx="4">
                  <c:v>42125</c:v>
                </c:pt>
                <c:pt idx="5">
                  <c:v>42156</c:v>
                </c:pt>
                <c:pt idx="6">
                  <c:v>42186</c:v>
                </c:pt>
                <c:pt idx="7">
                  <c:v>42217</c:v>
                </c:pt>
                <c:pt idx="8">
                  <c:v>42248</c:v>
                </c:pt>
                <c:pt idx="9">
                  <c:v>42278</c:v>
                </c:pt>
                <c:pt idx="10">
                  <c:v>42309</c:v>
                </c:pt>
                <c:pt idx="11">
                  <c:v>42339</c:v>
                </c:pt>
                <c:pt idx="12">
                  <c:v>42370</c:v>
                </c:pt>
                <c:pt idx="13">
                  <c:v>42401</c:v>
                </c:pt>
                <c:pt idx="14">
                  <c:v>42430</c:v>
                </c:pt>
                <c:pt idx="15">
                  <c:v>42461</c:v>
                </c:pt>
                <c:pt idx="16">
                  <c:v>42491</c:v>
                </c:pt>
                <c:pt idx="17">
                  <c:v>42522</c:v>
                </c:pt>
                <c:pt idx="18">
                  <c:v>42552</c:v>
                </c:pt>
                <c:pt idx="19">
                  <c:v>42583</c:v>
                </c:pt>
                <c:pt idx="20">
                  <c:v>42614</c:v>
                </c:pt>
                <c:pt idx="21">
                  <c:v>42644</c:v>
                </c:pt>
                <c:pt idx="22">
                  <c:v>42675</c:v>
                </c:pt>
                <c:pt idx="23">
                  <c:v>42705</c:v>
                </c:pt>
                <c:pt idx="24">
                  <c:v>42736</c:v>
                </c:pt>
                <c:pt idx="25">
                  <c:v>42767</c:v>
                </c:pt>
                <c:pt idx="26">
                  <c:v>42795</c:v>
                </c:pt>
                <c:pt idx="27">
                  <c:v>42826</c:v>
                </c:pt>
                <c:pt idx="28">
                  <c:v>42856</c:v>
                </c:pt>
                <c:pt idx="29">
                  <c:v>42887</c:v>
                </c:pt>
                <c:pt idx="30">
                  <c:v>42917</c:v>
                </c:pt>
                <c:pt idx="31">
                  <c:v>42948</c:v>
                </c:pt>
                <c:pt idx="32">
                  <c:v>42979</c:v>
                </c:pt>
                <c:pt idx="33">
                  <c:v>43009</c:v>
                </c:pt>
                <c:pt idx="34">
                  <c:v>43040</c:v>
                </c:pt>
                <c:pt idx="35">
                  <c:v>43070</c:v>
                </c:pt>
                <c:pt idx="36">
                  <c:v>43101</c:v>
                </c:pt>
                <c:pt idx="37">
                  <c:v>43132</c:v>
                </c:pt>
                <c:pt idx="38">
                  <c:v>43160</c:v>
                </c:pt>
                <c:pt idx="39">
                  <c:v>43191</c:v>
                </c:pt>
                <c:pt idx="40">
                  <c:v>43221</c:v>
                </c:pt>
                <c:pt idx="41">
                  <c:v>43252</c:v>
                </c:pt>
                <c:pt idx="42">
                  <c:v>43282</c:v>
                </c:pt>
                <c:pt idx="43">
                  <c:v>43313</c:v>
                </c:pt>
                <c:pt idx="44">
                  <c:v>43344</c:v>
                </c:pt>
                <c:pt idx="45">
                  <c:v>43374</c:v>
                </c:pt>
                <c:pt idx="46">
                  <c:v>43405</c:v>
                </c:pt>
                <c:pt idx="47">
                  <c:v>43435</c:v>
                </c:pt>
                <c:pt idx="48">
                  <c:v>43466</c:v>
                </c:pt>
                <c:pt idx="49">
                  <c:v>43497</c:v>
                </c:pt>
                <c:pt idx="50">
                  <c:v>43525</c:v>
                </c:pt>
                <c:pt idx="51">
                  <c:v>43556</c:v>
                </c:pt>
                <c:pt idx="52">
                  <c:v>43586</c:v>
                </c:pt>
                <c:pt idx="53">
                  <c:v>43617</c:v>
                </c:pt>
                <c:pt idx="54">
                  <c:v>43647</c:v>
                </c:pt>
                <c:pt idx="55">
                  <c:v>43678</c:v>
                </c:pt>
                <c:pt idx="56">
                  <c:v>43709</c:v>
                </c:pt>
                <c:pt idx="57">
                  <c:v>43739</c:v>
                </c:pt>
                <c:pt idx="58">
                  <c:v>43770</c:v>
                </c:pt>
                <c:pt idx="59">
                  <c:v>43800</c:v>
                </c:pt>
                <c:pt idx="60">
                  <c:v>43831</c:v>
                </c:pt>
                <c:pt idx="61">
                  <c:v>43862</c:v>
                </c:pt>
                <c:pt idx="62">
                  <c:v>43891</c:v>
                </c:pt>
                <c:pt idx="63">
                  <c:v>43922</c:v>
                </c:pt>
                <c:pt idx="64">
                  <c:v>43952</c:v>
                </c:pt>
                <c:pt idx="65">
                  <c:v>43983</c:v>
                </c:pt>
                <c:pt idx="66">
                  <c:v>44013</c:v>
                </c:pt>
                <c:pt idx="67">
                  <c:v>44044</c:v>
                </c:pt>
                <c:pt idx="68">
                  <c:v>44075</c:v>
                </c:pt>
                <c:pt idx="69">
                  <c:v>44105</c:v>
                </c:pt>
                <c:pt idx="70">
                  <c:v>44136</c:v>
                </c:pt>
                <c:pt idx="71">
                  <c:v>44166</c:v>
                </c:pt>
                <c:pt idx="72">
                  <c:v>44197</c:v>
                </c:pt>
                <c:pt idx="73">
                  <c:v>44228</c:v>
                </c:pt>
                <c:pt idx="74">
                  <c:v>44256</c:v>
                </c:pt>
                <c:pt idx="75">
                  <c:v>44287</c:v>
                </c:pt>
                <c:pt idx="76">
                  <c:v>44317</c:v>
                </c:pt>
                <c:pt idx="77">
                  <c:v>44348</c:v>
                </c:pt>
                <c:pt idx="78">
                  <c:v>44378</c:v>
                </c:pt>
                <c:pt idx="79">
                  <c:v>44409</c:v>
                </c:pt>
                <c:pt idx="80">
                  <c:v>44440</c:v>
                </c:pt>
                <c:pt idx="81">
                  <c:v>44470</c:v>
                </c:pt>
                <c:pt idx="82">
                  <c:v>44501</c:v>
                </c:pt>
                <c:pt idx="83">
                  <c:v>44531</c:v>
                </c:pt>
                <c:pt idx="84">
                  <c:v>44562</c:v>
                </c:pt>
                <c:pt idx="85">
                  <c:v>44593</c:v>
                </c:pt>
                <c:pt idx="86">
                  <c:v>44621</c:v>
                </c:pt>
                <c:pt idx="87">
                  <c:v>44652</c:v>
                </c:pt>
                <c:pt idx="88">
                  <c:v>44682</c:v>
                </c:pt>
                <c:pt idx="89">
                  <c:v>44713</c:v>
                </c:pt>
                <c:pt idx="90">
                  <c:v>44743</c:v>
                </c:pt>
                <c:pt idx="91">
                  <c:v>44774</c:v>
                </c:pt>
                <c:pt idx="92">
                  <c:v>44805</c:v>
                </c:pt>
                <c:pt idx="93">
                  <c:v>44835</c:v>
                </c:pt>
                <c:pt idx="94">
                  <c:v>44866</c:v>
                </c:pt>
                <c:pt idx="95">
                  <c:v>44896</c:v>
                </c:pt>
              </c:numCache>
            </c:numRef>
          </c:cat>
          <c:val>
            <c:numRef>
              <c:f>'Vaccine Graph'!$D$3:$D$98</c:f>
              <c:numCache>
                <c:formatCode>General</c:formatCode>
                <c:ptCount val="96"/>
                <c:pt idx="0">
                  <c:v>211.97979542049401</c:v>
                </c:pt>
                <c:pt idx="1">
                  <c:v>217.95713606859201</c:v>
                </c:pt>
                <c:pt idx="2">
                  <c:v>231.37560214753299</c:v>
                </c:pt>
                <c:pt idx="3">
                  <c:v>231.924879663974</c:v>
                </c:pt>
                <c:pt idx="4">
                  <c:v>228.86051961948701</c:v>
                </c:pt>
                <c:pt idx="5">
                  <c:v>226.28694933554601</c:v>
                </c:pt>
                <c:pt idx="6">
                  <c:v>224.009492838043</c:v>
                </c:pt>
                <c:pt idx="7">
                  <c:v>230.13303229190001</c:v>
                </c:pt>
                <c:pt idx="8">
                  <c:v>259.63369729629898</c:v>
                </c:pt>
                <c:pt idx="9">
                  <c:v>268.67422146360599</c:v>
                </c:pt>
                <c:pt idx="10">
                  <c:v>270.80928862337601</c:v>
                </c:pt>
                <c:pt idx="11">
                  <c:v>259.133314881827</c:v>
                </c:pt>
                <c:pt idx="12">
                  <c:v>254.80760182132801</c:v>
                </c:pt>
                <c:pt idx="13">
                  <c:v>246.97848532281299</c:v>
                </c:pt>
                <c:pt idx="14">
                  <c:v>238.97085090347599</c:v>
                </c:pt>
                <c:pt idx="15">
                  <c:v>237.77899503775899</c:v>
                </c:pt>
                <c:pt idx="16">
                  <c:v>234.24146856908101</c:v>
                </c:pt>
                <c:pt idx="17">
                  <c:v>229.603907420789</c:v>
                </c:pt>
                <c:pt idx="18">
                  <c:v>225.34487800315301</c:v>
                </c:pt>
                <c:pt idx="19">
                  <c:v>228.33752523128001</c:v>
                </c:pt>
                <c:pt idx="20">
                  <c:v>260.61458563969802</c:v>
                </c:pt>
                <c:pt idx="21">
                  <c:v>267.82189451957203</c:v>
                </c:pt>
                <c:pt idx="22">
                  <c:v>278.04741611879001</c:v>
                </c:pt>
                <c:pt idx="23">
                  <c:v>269.23843104227501</c:v>
                </c:pt>
                <c:pt idx="24">
                  <c:v>262.10662078939998</c:v>
                </c:pt>
                <c:pt idx="25">
                  <c:v>253.03140236204601</c:v>
                </c:pt>
                <c:pt idx="26">
                  <c:v>239.314883233666</c:v>
                </c:pt>
                <c:pt idx="27">
                  <c:v>236.08370129605399</c:v>
                </c:pt>
                <c:pt idx="28">
                  <c:v>233.14266927820299</c:v>
                </c:pt>
                <c:pt idx="29">
                  <c:v>229.74098343704</c:v>
                </c:pt>
                <c:pt idx="30">
                  <c:v>226.94476648385</c:v>
                </c:pt>
                <c:pt idx="31">
                  <c:v>238.60408678991899</c:v>
                </c:pt>
                <c:pt idx="32">
                  <c:v>261.66193572547002</c:v>
                </c:pt>
                <c:pt idx="33">
                  <c:v>272.24053563471699</c:v>
                </c:pt>
                <c:pt idx="34">
                  <c:v>271.59666914766899</c:v>
                </c:pt>
                <c:pt idx="35">
                  <c:v>267.96319998976003</c:v>
                </c:pt>
                <c:pt idx="36">
                  <c:v>280.17749559612002</c:v>
                </c:pt>
                <c:pt idx="37">
                  <c:v>273.67708862219598</c:v>
                </c:pt>
                <c:pt idx="38">
                  <c:v>251.88877369570599</c:v>
                </c:pt>
                <c:pt idx="39">
                  <c:v>236.682957175697</c:v>
                </c:pt>
                <c:pt idx="40">
                  <c:v>222.59672611494599</c:v>
                </c:pt>
                <c:pt idx="41">
                  <c:v>231.74993561552199</c:v>
                </c:pt>
                <c:pt idx="42">
                  <c:v>231.42152677747299</c:v>
                </c:pt>
                <c:pt idx="43">
                  <c:v>249.28239743228499</c:v>
                </c:pt>
                <c:pt idx="44">
                  <c:v>283.41142577224701</c:v>
                </c:pt>
                <c:pt idx="45">
                  <c:v>295.04447114025902</c:v>
                </c:pt>
                <c:pt idx="46">
                  <c:v>282.06927367569301</c:v>
                </c:pt>
                <c:pt idx="47">
                  <c:v>268.16750583423999</c:v>
                </c:pt>
                <c:pt idx="48">
                  <c:v>259.60582177284499</c:v>
                </c:pt>
                <c:pt idx="49">
                  <c:v>260.08248971168899</c:v>
                </c:pt>
                <c:pt idx="50">
                  <c:v>252.19895230167899</c:v>
                </c:pt>
                <c:pt idx="51">
                  <c:v>236.17417943864399</c:v>
                </c:pt>
                <c:pt idx="52">
                  <c:v>224.68013123677801</c:v>
                </c:pt>
                <c:pt idx="53">
                  <c:v>226.971064587759</c:v>
                </c:pt>
                <c:pt idx="54">
                  <c:v>224.51216745456901</c:v>
                </c:pt>
                <c:pt idx="55">
                  <c:v>241.29758372386999</c:v>
                </c:pt>
                <c:pt idx="56">
                  <c:v>288.73957962138701</c:v>
                </c:pt>
                <c:pt idx="57">
                  <c:v>300.43813803635402</c:v>
                </c:pt>
                <c:pt idx="58">
                  <c:v>290.669078277876</c:v>
                </c:pt>
                <c:pt idx="59">
                  <c:v>271.60795821711798</c:v>
                </c:pt>
                <c:pt idx="60">
                  <c:v>258.91199247579902</c:v>
                </c:pt>
                <c:pt idx="61">
                  <c:v>266.24009864657802</c:v>
                </c:pt>
                <c:pt idx="62">
                  <c:v>292.461626770951</c:v>
                </c:pt>
                <c:pt idx="63">
                  <c:v>240.19253568028199</c:v>
                </c:pt>
                <c:pt idx="64">
                  <c:v>220.52118314401699</c:v>
                </c:pt>
                <c:pt idx="65">
                  <c:v>225.84969231113999</c:v>
                </c:pt>
                <c:pt idx="66">
                  <c:v>242.030704400405</c:v>
                </c:pt>
              </c:numCache>
            </c:numRef>
          </c:val>
          <c:smooth val="0"/>
          <c:extLst xmlns:c16r2="http://schemas.microsoft.com/office/drawing/2015/06/chart">
            <c:ext xmlns:c16="http://schemas.microsoft.com/office/drawing/2014/chart" uri="{C3380CC4-5D6E-409C-BE32-E72D297353CC}">
              <c16:uniqueId val="{00000000-8E69-4962-9862-2C0EFB62EA40}"/>
            </c:ext>
          </c:extLst>
        </c:ser>
        <c:ser>
          <c:idx val="1"/>
          <c:order val="1"/>
          <c:tx>
            <c:strRef>
              <c:f>'Vaccine Graph'!$E$2</c:f>
              <c:strCache>
                <c:ptCount val="1"/>
                <c:pt idx="0">
                  <c:v>Prediction</c:v>
                </c:pt>
              </c:strCache>
            </c:strRef>
          </c:tx>
          <c:spPr>
            <a:ln w="28575" cap="rnd">
              <a:solidFill>
                <a:srgbClr val="EE555D"/>
              </a:solidFill>
              <a:round/>
            </a:ln>
            <a:effectLst/>
          </c:spPr>
          <c:marker>
            <c:symbol val="none"/>
          </c:marker>
          <c:cat>
            <c:numRef>
              <c:f>'Vaccine Graph'!$C$3:$C$98</c:f>
              <c:numCache>
                <c:formatCode>m/yyyy</c:formatCode>
                <c:ptCount val="96"/>
                <c:pt idx="0">
                  <c:v>42005</c:v>
                </c:pt>
                <c:pt idx="1">
                  <c:v>42036</c:v>
                </c:pt>
                <c:pt idx="2">
                  <c:v>42064</c:v>
                </c:pt>
                <c:pt idx="3">
                  <c:v>42095</c:v>
                </c:pt>
                <c:pt idx="4">
                  <c:v>42125</c:v>
                </c:pt>
                <c:pt idx="5">
                  <c:v>42156</c:v>
                </c:pt>
                <c:pt idx="6">
                  <c:v>42186</c:v>
                </c:pt>
                <c:pt idx="7">
                  <c:v>42217</c:v>
                </c:pt>
                <c:pt idx="8">
                  <c:v>42248</c:v>
                </c:pt>
                <c:pt idx="9">
                  <c:v>42278</c:v>
                </c:pt>
                <c:pt idx="10">
                  <c:v>42309</c:v>
                </c:pt>
                <c:pt idx="11">
                  <c:v>42339</c:v>
                </c:pt>
                <c:pt idx="12">
                  <c:v>42370</c:v>
                </c:pt>
                <c:pt idx="13">
                  <c:v>42401</c:v>
                </c:pt>
                <c:pt idx="14">
                  <c:v>42430</c:v>
                </c:pt>
                <c:pt idx="15">
                  <c:v>42461</c:v>
                </c:pt>
                <c:pt idx="16">
                  <c:v>42491</c:v>
                </c:pt>
                <c:pt idx="17">
                  <c:v>42522</c:v>
                </c:pt>
                <c:pt idx="18">
                  <c:v>42552</c:v>
                </c:pt>
                <c:pt idx="19">
                  <c:v>42583</c:v>
                </c:pt>
                <c:pt idx="20">
                  <c:v>42614</c:v>
                </c:pt>
                <c:pt idx="21">
                  <c:v>42644</c:v>
                </c:pt>
                <c:pt idx="22">
                  <c:v>42675</c:v>
                </c:pt>
                <c:pt idx="23">
                  <c:v>42705</c:v>
                </c:pt>
                <c:pt idx="24">
                  <c:v>42736</c:v>
                </c:pt>
                <c:pt idx="25">
                  <c:v>42767</c:v>
                </c:pt>
                <c:pt idx="26">
                  <c:v>42795</c:v>
                </c:pt>
                <c:pt idx="27">
                  <c:v>42826</c:v>
                </c:pt>
                <c:pt idx="28">
                  <c:v>42856</c:v>
                </c:pt>
                <c:pt idx="29">
                  <c:v>42887</c:v>
                </c:pt>
                <c:pt idx="30">
                  <c:v>42917</c:v>
                </c:pt>
                <c:pt idx="31">
                  <c:v>42948</c:v>
                </c:pt>
                <c:pt idx="32">
                  <c:v>42979</c:v>
                </c:pt>
                <c:pt idx="33">
                  <c:v>43009</c:v>
                </c:pt>
                <c:pt idx="34">
                  <c:v>43040</c:v>
                </c:pt>
                <c:pt idx="35">
                  <c:v>43070</c:v>
                </c:pt>
                <c:pt idx="36">
                  <c:v>43101</c:v>
                </c:pt>
                <c:pt idx="37">
                  <c:v>43132</c:v>
                </c:pt>
                <c:pt idx="38">
                  <c:v>43160</c:v>
                </c:pt>
                <c:pt idx="39">
                  <c:v>43191</c:v>
                </c:pt>
                <c:pt idx="40">
                  <c:v>43221</c:v>
                </c:pt>
                <c:pt idx="41">
                  <c:v>43252</c:v>
                </c:pt>
                <c:pt idx="42">
                  <c:v>43282</c:v>
                </c:pt>
                <c:pt idx="43">
                  <c:v>43313</c:v>
                </c:pt>
                <c:pt idx="44">
                  <c:v>43344</c:v>
                </c:pt>
                <c:pt idx="45">
                  <c:v>43374</c:v>
                </c:pt>
                <c:pt idx="46">
                  <c:v>43405</c:v>
                </c:pt>
                <c:pt idx="47">
                  <c:v>43435</c:v>
                </c:pt>
                <c:pt idx="48">
                  <c:v>43466</c:v>
                </c:pt>
                <c:pt idx="49">
                  <c:v>43497</c:v>
                </c:pt>
                <c:pt idx="50">
                  <c:v>43525</c:v>
                </c:pt>
                <c:pt idx="51">
                  <c:v>43556</c:v>
                </c:pt>
                <c:pt idx="52">
                  <c:v>43586</c:v>
                </c:pt>
                <c:pt idx="53">
                  <c:v>43617</c:v>
                </c:pt>
                <c:pt idx="54">
                  <c:v>43647</c:v>
                </c:pt>
                <c:pt idx="55">
                  <c:v>43678</c:v>
                </c:pt>
                <c:pt idx="56">
                  <c:v>43709</c:v>
                </c:pt>
                <c:pt idx="57">
                  <c:v>43739</c:v>
                </c:pt>
                <c:pt idx="58">
                  <c:v>43770</c:v>
                </c:pt>
                <c:pt idx="59">
                  <c:v>43800</c:v>
                </c:pt>
                <c:pt idx="60">
                  <c:v>43831</c:v>
                </c:pt>
                <c:pt idx="61">
                  <c:v>43862</c:v>
                </c:pt>
                <c:pt idx="62">
                  <c:v>43891</c:v>
                </c:pt>
                <c:pt idx="63">
                  <c:v>43922</c:v>
                </c:pt>
                <c:pt idx="64">
                  <c:v>43952</c:v>
                </c:pt>
                <c:pt idx="65">
                  <c:v>43983</c:v>
                </c:pt>
                <c:pt idx="66">
                  <c:v>44013</c:v>
                </c:pt>
                <c:pt idx="67">
                  <c:v>44044</c:v>
                </c:pt>
                <c:pt idx="68">
                  <c:v>44075</c:v>
                </c:pt>
                <c:pt idx="69">
                  <c:v>44105</c:v>
                </c:pt>
                <c:pt idx="70">
                  <c:v>44136</c:v>
                </c:pt>
                <c:pt idx="71">
                  <c:v>44166</c:v>
                </c:pt>
                <c:pt idx="72">
                  <c:v>44197</c:v>
                </c:pt>
                <c:pt idx="73">
                  <c:v>44228</c:v>
                </c:pt>
                <c:pt idx="74">
                  <c:v>44256</c:v>
                </c:pt>
                <c:pt idx="75">
                  <c:v>44287</c:v>
                </c:pt>
                <c:pt idx="76">
                  <c:v>44317</c:v>
                </c:pt>
                <c:pt idx="77">
                  <c:v>44348</c:v>
                </c:pt>
                <c:pt idx="78">
                  <c:v>44378</c:v>
                </c:pt>
                <c:pt idx="79">
                  <c:v>44409</c:v>
                </c:pt>
                <c:pt idx="80">
                  <c:v>44440</c:v>
                </c:pt>
                <c:pt idx="81">
                  <c:v>44470</c:v>
                </c:pt>
                <c:pt idx="82">
                  <c:v>44501</c:v>
                </c:pt>
                <c:pt idx="83">
                  <c:v>44531</c:v>
                </c:pt>
                <c:pt idx="84">
                  <c:v>44562</c:v>
                </c:pt>
                <c:pt idx="85">
                  <c:v>44593</c:v>
                </c:pt>
                <c:pt idx="86">
                  <c:v>44621</c:v>
                </c:pt>
                <c:pt idx="87">
                  <c:v>44652</c:v>
                </c:pt>
                <c:pt idx="88">
                  <c:v>44682</c:v>
                </c:pt>
                <c:pt idx="89">
                  <c:v>44713</c:v>
                </c:pt>
                <c:pt idx="90">
                  <c:v>44743</c:v>
                </c:pt>
                <c:pt idx="91">
                  <c:v>44774</c:v>
                </c:pt>
                <c:pt idx="92">
                  <c:v>44805</c:v>
                </c:pt>
                <c:pt idx="93">
                  <c:v>44835</c:v>
                </c:pt>
                <c:pt idx="94">
                  <c:v>44866</c:v>
                </c:pt>
                <c:pt idx="95">
                  <c:v>44896</c:v>
                </c:pt>
              </c:numCache>
            </c:numRef>
          </c:cat>
          <c:val>
            <c:numRef>
              <c:f>'Vaccine Graph'!$E$3:$E$98</c:f>
              <c:numCache>
                <c:formatCode>General</c:formatCode>
                <c:ptCount val="96"/>
                <c:pt idx="67">
                  <c:v>252.879691807104</c:v>
                </c:pt>
                <c:pt idx="68">
                  <c:v>280.32047645973103</c:v>
                </c:pt>
                <c:pt idx="69">
                  <c:v>287.04581727676799</c:v>
                </c:pt>
                <c:pt idx="70">
                  <c:v>289.49225585478598</c:v>
                </c:pt>
                <c:pt idx="71">
                  <c:v>280.01518848246798</c:v>
                </c:pt>
                <c:pt idx="72">
                  <c:v>273.547072482538</c:v>
                </c:pt>
                <c:pt idx="73">
                  <c:v>262.78040834165898</c:v>
                </c:pt>
                <c:pt idx="74">
                  <c:v>265.72391242944798</c:v>
                </c:pt>
                <c:pt idx="75">
                  <c:v>248.90774804238001</c:v>
                </c:pt>
                <c:pt idx="76">
                  <c:v>240.080121765608</c:v>
                </c:pt>
                <c:pt idx="77">
                  <c:v>241.56501306404499</c:v>
                </c:pt>
                <c:pt idx="78">
                  <c:v>243.95587097269799</c:v>
                </c:pt>
                <c:pt idx="79">
                  <c:v>254.26091538740999</c:v>
                </c:pt>
                <c:pt idx="80">
                  <c:v>284.88739752240298</c:v>
                </c:pt>
                <c:pt idx="81">
                  <c:v>293.466799248656</c:v>
                </c:pt>
                <c:pt idx="82">
                  <c:v>293.31849771533598</c:v>
                </c:pt>
                <c:pt idx="83">
                  <c:v>282.69802144168398</c:v>
                </c:pt>
                <c:pt idx="84">
                  <c:v>274.24916652991698</c:v>
                </c:pt>
                <c:pt idx="85">
                  <c:v>268.40980184936501</c:v>
                </c:pt>
                <c:pt idx="86">
                  <c:v>267.13797250338001</c:v>
                </c:pt>
                <c:pt idx="87">
                  <c:v>254.54922428100599</c:v>
                </c:pt>
                <c:pt idx="88">
                  <c:v>245.073968876588</c:v>
                </c:pt>
                <c:pt idx="89">
                  <c:v>245.53744500124401</c:v>
                </c:pt>
                <c:pt idx="90">
                  <c:v>244.24966918768899</c:v>
                </c:pt>
                <c:pt idx="91">
                  <c:v>255.72243143074601</c:v>
                </c:pt>
                <c:pt idx="92">
                  <c:v>289.53881304440699</c:v>
                </c:pt>
                <c:pt idx="93">
                  <c:v>299.87466759371898</c:v>
                </c:pt>
                <c:pt idx="94">
                  <c:v>297.07341270698799</c:v>
                </c:pt>
                <c:pt idx="95">
                  <c:v>285.32886641137901</c:v>
                </c:pt>
              </c:numCache>
            </c:numRef>
          </c:val>
          <c:smooth val="0"/>
          <c:extLst xmlns:c16r2="http://schemas.microsoft.com/office/drawing/2015/06/chart">
            <c:ext xmlns:c16="http://schemas.microsoft.com/office/drawing/2014/chart" uri="{C3380CC4-5D6E-409C-BE32-E72D297353CC}">
              <c16:uniqueId val="{00000001-8E69-4962-9862-2C0EFB62EA40}"/>
            </c:ext>
          </c:extLst>
        </c:ser>
        <c:dLbls>
          <c:showLegendKey val="0"/>
          <c:showVal val="0"/>
          <c:showCatName val="0"/>
          <c:showSerName val="0"/>
          <c:showPercent val="0"/>
          <c:showBubbleSize val="0"/>
        </c:dLbls>
        <c:smooth val="0"/>
        <c:axId val="262633664"/>
        <c:axId val="256990240"/>
      </c:lineChart>
      <c:dateAx>
        <c:axId val="262633664"/>
        <c:scaling>
          <c:orientation val="minMax"/>
        </c:scaling>
        <c:delete val="0"/>
        <c:axPos val="b"/>
        <c:numFmt formatCode="m/yyyy" sourceLinked="1"/>
        <c:majorTickMark val="out"/>
        <c:minorTickMark val="none"/>
        <c:tickLblPos val="nextTo"/>
        <c:spPr>
          <a:noFill/>
          <a:ln w="2540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en-US"/>
          </a:p>
        </c:txPr>
        <c:crossAx val="256990240"/>
        <c:crosses val="autoZero"/>
        <c:auto val="1"/>
        <c:lblOffset val="100"/>
        <c:baseTimeUnit val="months"/>
      </c:dateAx>
      <c:valAx>
        <c:axId val="256990240"/>
        <c:scaling>
          <c:orientation val="minMax"/>
          <c:min val="150"/>
        </c:scaling>
        <c:delete val="0"/>
        <c:axPos val="l"/>
        <c:title>
          <c:tx>
            <c:rich>
              <a:bodyPr rot="-5400000" spcFirstLastPara="1" vertOverflow="ellipsis" vert="horz" wrap="square" anchor="ctr" anchorCtr="1"/>
              <a:lstStyle/>
              <a:p>
                <a:pPr>
                  <a:defRPr sz="2000" b="1" i="0" u="none" strike="noStrike" kern="1200" baseline="0">
                    <a:solidFill>
                      <a:sysClr val="windowText" lastClr="000000"/>
                    </a:solidFill>
                    <a:latin typeface="+mn-lt"/>
                    <a:ea typeface="+mn-ea"/>
                    <a:cs typeface="+mn-cs"/>
                  </a:defRPr>
                </a:pPr>
                <a:r>
                  <a:rPr lang="en-US" sz="2000" b="1" dirty="0">
                    <a:solidFill>
                      <a:sysClr val="windowText" lastClr="000000"/>
                    </a:solidFill>
                  </a:rPr>
                  <a:t>Sales-Weighted</a:t>
                </a:r>
                <a:r>
                  <a:rPr lang="en-US" sz="2000" b="1" baseline="0" dirty="0">
                    <a:solidFill>
                      <a:sysClr val="windowText" lastClr="000000"/>
                    </a:solidFill>
                  </a:rPr>
                  <a:t> WAC Price</a:t>
                </a:r>
                <a:endParaRPr lang="en-US" sz="2000" b="1" dirty="0">
                  <a:solidFill>
                    <a:sysClr val="windowText" lastClr="000000"/>
                  </a:solidFill>
                </a:endParaRPr>
              </a:p>
            </c:rich>
          </c:tx>
          <c:layout/>
          <c:overlay val="0"/>
          <c:spPr>
            <a:noFill/>
            <a:ln>
              <a:noFill/>
            </a:ln>
            <a:effectLst/>
          </c:spPr>
          <c:txPr>
            <a:bodyPr rot="-5400000" spcFirstLastPara="1" vertOverflow="ellipsis" vert="horz" wrap="square" anchor="ctr" anchorCtr="1"/>
            <a:lstStyle/>
            <a:p>
              <a:pPr>
                <a:defRPr sz="2000" b="1"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w="25400">
            <a:solidFill>
              <a:schemeClr val="tx1"/>
            </a:solidFill>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en-US"/>
          </a:p>
        </c:txPr>
        <c:crossAx val="262633664"/>
        <c:crosses val="autoZero"/>
        <c:crossBetween val="between"/>
        <c:majorUnit val="5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ysClr val="windowText" lastClr="000000"/>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'Vaccine Graph'!$D$2</c:f>
              <c:strCache>
                <c:ptCount val="1"/>
                <c:pt idx="0">
                  <c:v>Actual</c:v>
                </c:pt>
              </c:strCache>
            </c:strRef>
          </c:tx>
          <c:spPr>
            <a:ln w="28575" cap="rnd">
              <a:solidFill>
                <a:srgbClr val="047A87"/>
              </a:solidFill>
              <a:round/>
            </a:ln>
            <a:effectLst/>
          </c:spPr>
          <c:marker>
            <c:symbol val="none"/>
          </c:marker>
          <c:cat>
            <c:numRef>
              <c:f>'Vaccine Graph'!$C$3:$C$98</c:f>
              <c:numCache>
                <c:formatCode>m/yyyy</c:formatCode>
                <c:ptCount val="96"/>
                <c:pt idx="0">
                  <c:v>42005</c:v>
                </c:pt>
                <c:pt idx="1">
                  <c:v>42036</c:v>
                </c:pt>
                <c:pt idx="2">
                  <c:v>42064</c:v>
                </c:pt>
                <c:pt idx="3">
                  <c:v>42095</c:v>
                </c:pt>
                <c:pt idx="4">
                  <c:v>42125</c:v>
                </c:pt>
                <c:pt idx="5">
                  <c:v>42156</c:v>
                </c:pt>
                <c:pt idx="6">
                  <c:v>42186</c:v>
                </c:pt>
                <c:pt idx="7">
                  <c:v>42217</c:v>
                </c:pt>
                <c:pt idx="8">
                  <c:v>42248</c:v>
                </c:pt>
                <c:pt idx="9">
                  <c:v>42278</c:v>
                </c:pt>
                <c:pt idx="10">
                  <c:v>42309</c:v>
                </c:pt>
                <c:pt idx="11">
                  <c:v>42339</c:v>
                </c:pt>
                <c:pt idx="12">
                  <c:v>42370</c:v>
                </c:pt>
                <c:pt idx="13">
                  <c:v>42401</c:v>
                </c:pt>
                <c:pt idx="14">
                  <c:v>42430</c:v>
                </c:pt>
                <c:pt idx="15">
                  <c:v>42461</c:v>
                </c:pt>
                <c:pt idx="16">
                  <c:v>42491</c:v>
                </c:pt>
                <c:pt idx="17">
                  <c:v>42522</c:v>
                </c:pt>
                <c:pt idx="18">
                  <c:v>42552</c:v>
                </c:pt>
                <c:pt idx="19">
                  <c:v>42583</c:v>
                </c:pt>
                <c:pt idx="20">
                  <c:v>42614</c:v>
                </c:pt>
                <c:pt idx="21">
                  <c:v>42644</c:v>
                </c:pt>
                <c:pt idx="22">
                  <c:v>42675</c:v>
                </c:pt>
                <c:pt idx="23">
                  <c:v>42705</c:v>
                </c:pt>
                <c:pt idx="24">
                  <c:v>42736</c:v>
                </c:pt>
                <c:pt idx="25">
                  <c:v>42767</c:v>
                </c:pt>
                <c:pt idx="26">
                  <c:v>42795</c:v>
                </c:pt>
                <c:pt idx="27">
                  <c:v>42826</c:v>
                </c:pt>
                <c:pt idx="28">
                  <c:v>42856</c:v>
                </c:pt>
                <c:pt idx="29">
                  <c:v>42887</c:v>
                </c:pt>
                <c:pt idx="30">
                  <c:v>42917</c:v>
                </c:pt>
                <c:pt idx="31">
                  <c:v>42948</c:v>
                </c:pt>
                <c:pt idx="32">
                  <c:v>42979</c:v>
                </c:pt>
                <c:pt idx="33">
                  <c:v>43009</c:v>
                </c:pt>
                <c:pt idx="34">
                  <c:v>43040</c:v>
                </c:pt>
                <c:pt idx="35">
                  <c:v>43070</c:v>
                </c:pt>
                <c:pt idx="36">
                  <c:v>43101</c:v>
                </c:pt>
                <c:pt idx="37">
                  <c:v>43132</c:v>
                </c:pt>
                <c:pt idx="38">
                  <c:v>43160</c:v>
                </c:pt>
                <c:pt idx="39">
                  <c:v>43191</c:v>
                </c:pt>
                <c:pt idx="40">
                  <c:v>43221</c:v>
                </c:pt>
                <c:pt idx="41">
                  <c:v>43252</c:v>
                </c:pt>
                <c:pt idx="42">
                  <c:v>43282</c:v>
                </c:pt>
                <c:pt idx="43">
                  <c:v>43313</c:v>
                </c:pt>
                <c:pt idx="44">
                  <c:v>43344</c:v>
                </c:pt>
                <c:pt idx="45">
                  <c:v>43374</c:v>
                </c:pt>
                <c:pt idx="46">
                  <c:v>43405</c:v>
                </c:pt>
                <c:pt idx="47">
                  <c:v>43435</c:v>
                </c:pt>
                <c:pt idx="48">
                  <c:v>43466</c:v>
                </c:pt>
                <c:pt idx="49">
                  <c:v>43497</c:v>
                </c:pt>
                <c:pt idx="50">
                  <c:v>43525</c:v>
                </c:pt>
                <c:pt idx="51">
                  <c:v>43556</c:v>
                </c:pt>
                <c:pt idx="52">
                  <c:v>43586</c:v>
                </c:pt>
                <c:pt idx="53">
                  <c:v>43617</c:v>
                </c:pt>
                <c:pt idx="54">
                  <c:v>43647</c:v>
                </c:pt>
                <c:pt idx="55">
                  <c:v>43678</c:v>
                </c:pt>
                <c:pt idx="56">
                  <c:v>43709</c:v>
                </c:pt>
                <c:pt idx="57">
                  <c:v>43739</c:v>
                </c:pt>
                <c:pt idx="58">
                  <c:v>43770</c:v>
                </c:pt>
                <c:pt idx="59">
                  <c:v>43800</c:v>
                </c:pt>
                <c:pt idx="60">
                  <c:v>43831</c:v>
                </c:pt>
                <c:pt idx="61">
                  <c:v>43862</c:v>
                </c:pt>
                <c:pt idx="62">
                  <c:v>43891</c:v>
                </c:pt>
                <c:pt idx="63">
                  <c:v>43922</c:v>
                </c:pt>
                <c:pt idx="64">
                  <c:v>43952</c:v>
                </c:pt>
                <c:pt idx="65">
                  <c:v>43983</c:v>
                </c:pt>
                <c:pt idx="66">
                  <c:v>44013</c:v>
                </c:pt>
                <c:pt idx="67">
                  <c:v>44044</c:v>
                </c:pt>
                <c:pt idx="68">
                  <c:v>44075</c:v>
                </c:pt>
                <c:pt idx="69">
                  <c:v>44105</c:v>
                </c:pt>
                <c:pt idx="70">
                  <c:v>44136</c:v>
                </c:pt>
                <c:pt idx="71">
                  <c:v>44166</c:v>
                </c:pt>
                <c:pt idx="72">
                  <c:v>44197</c:v>
                </c:pt>
                <c:pt idx="73">
                  <c:v>44228</c:v>
                </c:pt>
                <c:pt idx="74">
                  <c:v>44256</c:v>
                </c:pt>
                <c:pt idx="75">
                  <c:v>44287</c:v>
                </c:pt>
                <c:pt idx="76">
                  <c:v>44317</c:v>
                </c:pt>
                <c:pt idx="77">
                  <c:v>44348</c:v>
                </c:pt>
                <c:pt idx="78">
                  <c:v>44378</c:v>
                </c:pt>
                <c:pt idx="79">
                  <c:v>44409</c:v>
                </c:pt>
                <c:pt idx="80">
                  <c:v>44440</c:v>
                </c:pt>
                <c:pt idx="81">
                  <c:v>44470</c:v>
                </c:pt>
                <c:pt idx="82">
                  <c:v>44501</c:v>
                </c:pt>
                <c:pt idx="83">
                  <c:v>44531</c:v>
                </c:pt>
                <c:pt idx="84">
                  <c:v>44562</c:v>
                </c:pt>
                <c:pt idx="85">
                  <c:v>44593</c:v>
                </c:pt>
                <c:pt idx="86">
                  <c:v>44621</c:v>
                </c:pt>
                <c:pt idx="87">
                  <c:v>44652</c:v>
                </c:pt>
                <c:pt idx="88">
                  <c:v>44682</c:v>
                </c:pt>
                <c:pt idx="89">
                  <c:v>44713</c:v>
                </c:pt>
                <c:pt idx="90">
                  <c:v>44743</c:v>
                </c:pt>
                <c:pt idx="91">
                  <c:v>44774</c:v>
                </c:pt>
                <c:pt idx="92">
                  <c:v>44805</c:v>
                </c:pt>
                <c:pt idx="93">
                  <c:v>44835</c:v>
                </c:pt>
                <c:pt idx="94">
                  <c:v>44866</c:v>
                </c:pt>
                <c:pt idx="95">
                  <c:v>44896</c:v>
                </c:pt>
              </c:numCache>
            </c:numRef>
          </c:cat>
          <c:val>
            <c:numRef>
              <c:f>'Vaccine Graph'!$F$3:$F$69</c:f>
              <c:numCache>
                <c:formatCode>General</c:formatCode>
                <c:ptCount val="67"/>
                <c:pt idx="0">
                  <c:v>774.23105095242499</c:v>
                </c:pt>
                <c:pt idx="1">
                  <c:v>781.92004647599697</c:v>
                </c:pt>
                <c:pt idx="2">
                  <c:v>777.86590826410804</c:v>
                </c:pt>
                <c:pt idx="3">
                  <c:v>782.90696107607096</c:v>
                </c:pt>
                <c:pt idx="4">
                  <c:v>766.22144873372599</c:v>
                </c:pt>
                <c:pt idx="5">
                  <c:v>772.18183645889303</c:v>
                </c:pt>
                <c:pt idx="6">
                  <c:v>748.54913429653095</c:v>
                </c:pt>
                <c:pt idx="7">
                  <c:v>766.95306612840398</c:v>
                </c:pt>
                <c:pt idx="8">
                  <c:v>795.65216247335695</c:v>
                </c:pt>
                <c:pt idx="9">
                  <c:v>806.96806353903605</c:v>
                </c:pt>
                <c:pt idx="10">
                  <c:v>800.38465344790598</c:v>
                </c:pt>
                <c:pt idx="11">
                  <c:v>806.02077138592995</c:v>
                </c:pt>
                <c:pt idx="12">
                  <c:v>814.62174508476596</c:v>
                </c:pt>
                <c:pt idx="13">
                  <c:v>813.75491443398698</c:v>
                </c:pt>
                <c:pt idx="14">
                  <c:v>810.99891153804197</c:v>
                </c:pt>
                <c:pt idx="15">
                  <c:v>817.57429154276304</c:v>
                </c:pt>
                <c:pt idx="16">
                  <c:v>822.57160108261803</c:v>
                </c:pt>
                <c:pt idx="17">
                  <c:v>824.47996394160498</c:v>
                </c:pt>
                <c:pt idx="18">
                  <c:v>836.92783716145902</c:v>
                </c:pt>
                <c:pt idx="19">
                  <c:v>842.40732419310996</c:v>
                </c:pt>
                <c:pt idx="20">
                  <c:v>841.10917123197203</c:v>
                </c:pt>
                <c:pt idx="21">
                  <c:v>855.13941882072402</c:v>
                </c:pt>
                <c:pt idx="22">
                  <c:v>840.76037336754098</c:v>
                </c:pt>
                <c:pt idx="23">
                  <c:v>845.14300404820801</c:v>
                </c:pt>
                <c:pt idx="24">
                  <c:v>830.44867413297698</c:v>
                </c:pt>
                <c:pt idx="25">
                  <c:v>864.74829194909796</c:v>
                </c:pt>
                <c:pt idx="26">
                  <c:v>868.95462454765595</c:v>
                </c:pt>
                <c:pt idx="27">
                  <c:v>879.21331936746003</c:v>
                </c:pt>
                <c:pt idx="28">
                  <c:v>884.83931682771299</c:v>
                </c:pt>
                <c:pt idx="29">
                  <c:v>871.443267611127</c:v>
                </c:pt>
                <c:pt idx="30">
                  <c:v>868.01434510470995</c:v>
                </c:pt>
                <c:pt idx="31">
                  <c:v>916.452663090187</c:v>
                </c:pt>
                <c:pt idx="32">
                  <c:v>899.05466032809204</c:v>
                </c:pt>
                <c:pt idx="33">
                  <c:v>933.89582486608003</c:v>
                </c:pt>
                <c:pt idx="34">
                  <c:v>933.98327412009098</c:v>
                </c:pt>
                <c:pt idx="35">
                  <c:v>933.78521280265295</c:v>
                </c:pt>
                <c:pt idx="36">
                  <c:v>936.82333467854801</c:v>
                </c:pt>
                <c:pt idx="37">
                  <c:v>962.10017802683205</c:v>
                </c:pt>
                <c:pt idx="38">
                  <c:v>965.246576545126</c:v>
                </c:pt>
                <c:pt idx="39">
                  <c:v>997.35579184763799</c:v>
                </c:pt>
                <c:pt idx="40">
                  <c:v>1005.53464195123</c:v>
                </c:pt>
                <c:pt idx="41">
                  <c:v>1005.39619017879</c:v>
                </c:pt>
                <c:pt idx="42">
                  <c:v>995.16849475031904</c:v>
                </c:pt>
                <c:pt idx="43">
                  <c:v>998.67651131512901</c:v>
                </c:pt>
                <c:pt idx="44">
                  <c:v>1009.47912493835</c:v>
                </c:pt>
                <c:pt idx="45">
                  <c:v>1016.11017281719</c:v>
                </c:pt>
                <c:pt idx="46">
                  <c:v>1013.5464932188301</c:v>
                </c:pt>
                <c:pt idx="47">
                  <c:v>1005.01157974443</c:v>
                </c:pt>
                <c:pt idx="48">
                  <c:v>1016.18647100535</c:v>
                </c:pt>
                <c:pt idx="49">
                  <c:v>1043.82920833412</c:v>
                </c:pt>
                <c:pt idx="50">
                  <c:v>1053.99157855151</c:v>
                </c:pt>
                <c:pt idx="51">
                  <c:v>1061.9433251308401</c:v>
                </c:pt>
                <c:pt idx="52">
                  <c:v>1058.13809173654</c:v>
                </c:pt>
                <c:pt idx="53">
                  <c:v>1062.8582114419401</c:v>
                </c:pt>
                <c:pt idx="54">
                  <c:v>1046.593241647</c:v>
                </c:pt>
                <c:pt idx="55">
                  <c:v>1052.46329938598</c:v>
                </c:pt>
                <c:pt idx="56">
                  <c:v>1061.61003250723</c:v>
                </c:pt>
                <c:pt idx="57">
                  <c:v>1060.64512610462</c:v>
                </c:pt>
                <c:pt idx="58">
                  <c:v>1038.8296437080101</c:v>
                </c:pt>
                <c:pt idx="59">
                  <c:v>1048.4868936513501</c:v>
                </c:pt>
                <c:pt idx="60">
                  <c:v>1041.6350790599699</c:v>
                </c:pt>
                <c:pt idx="61">
                  <c:v>1090.9042468033799</c:v>
                </c:pt>
                <c:pt idx="62">
                  <c:v>1077.482434303</c:v>
                </c:pt>
                <c:pt idx="63">
                  <c:v>1060.35897437477</c:v>
                </c:pt>
                <c:pt idx="64">
                  <c:v>1100.5313528023</c:v>
                </c:pt>
                <c:pt idx="65">
                  <c:v>1110.2164202009601</c:v>
                </c:pt>
                <c:pt idx="66">
                  <c:v>1104.4984569230601</c:v>
                </c:pt>
              </c:numCache>
            </c:numRef>
          </c:val>
          <c:smooth val="0"/>
          <c:extLst xmlns:c16r2="http://schemas.microsoft.com/office/drawing/2015/06/chart">
            <c:ext xmlns:c16="http://schemas.microsoft.com/office/drawing/2014/chart" uri="{C3380CC4-5D6E-409C-BE32-E72D297353CC}">
              <c16:uniqueId val="{00000000-51D3-4E07-905F-B4EC8CD191E8}"/>
            </c:ext>
          </c:extLst>
        </c:ser>
        <c:ser>
          <c:idx val="1"/>
          <c:order val="1"/>
          <c:tx>
            <c:strRef>
              <c:f>'Vaccine Graph'!$E$2</c:f>
              <c:strCache>
                <c:ptCount val="1"/>
                <c:pt idx="0">
                  <c:v>Prediction</c:v>
                </c:pt>
              </c:strCache>
            </c:strRef>
          </c:tx>
          <c:spPr>
            <a:ln w="28575" cap="rnd">
              <a:solidFill>
                <a:srgbClr val="EE555D"/>
              </a:solidFill>
              <a:round/>
            </a:ln>
            <a:effectLst/>
          </c:spPr>
          <c:marker>
            <c:symbol val="none"/>
          </c:marker>
          <c:cat>
            <c:numRef>
              <c:f>'Vaccine Graph'!$C$3:$C$98</c:f>
              <c:numCache>
                <c:formatCode>m/yyyy</c:formatCode>
                <c:ptCount val="96"/>
                <c:pt idx="0">
                  <c:v>42005</c:v>
                </c:pt>
                <c:pt idx="1">
                  <c:v>42036</c:v>
                </c:pt>
                <c:pt idx="2">
                  <c:v>42064</c:v>
                </c:pt>
                <c:pt idx="3">
                  <c:v>42095</c:v>
                </c:pt>
                <c:pt idx="4">
                  <c:v>42125</c:v>
                </c:pt>
                <c:pt idx="5">
                  <c:v>42156</c:v>
                </c:pt>
                <c:pt idx="6">
                  <c:v>42186</c:v>
                </c:pt>
                <c:pt idx="7">
                  <c:v>42217</c:v>
                </c:pt>
                <c:pt idx="8">
                  <c:v>42248</c:v>
                </c:pt>
                <c:pt idx="9">
                  <c:v>42278</c:v>
                </c:pt>
                <c:pt idx="10">
                  <c:v>42309</c:v>
                </c:pt>
                <c:pt idx="11">
                  <c:v>42339</c:v>
                </c:pt>
                <c:pt idx="12">
                  <c:v>42370</c:v>
                </c:pt>
                <c:pt idx="13">
                  <c:v>42401</c:v>
                </c:pt>
                <c:pt idx="14">
                  <c:v>42430</c:v>
                </c:pt>
                <c:pt idx="15">
                  <c:v>42461</c:v>
                </c:pt>
                <c:pt idx="16">
                  <c:v>42491</c:v>
                </c:pt>
                <c:pt idx="17">
                  <c:v>42522</c:v>
                </c:pt>
                <c:pt idx="18">
                  <c:v>42552</c:v>
                </c:pt>
                <c:pt idx="19">
                  <c:v>42583</c:v>
                </c:pt>
                <c:pt idx="20">
                  <c:v>42614</c:v>
                </c:pt>
                <c:pt idx="21">
                  <c:v>42644</c:v>
                </c:pt>
                <c:pt idx="22">
                  <c:v>42675</c:v>
                </c:pt>
                <c:pt idx="23">
                  <c:v>42705</c:v>
                </c:pt>
                <c:pt idx="24">
                  <c:v>42736</c:v>
                </c:pt>
                <c:pt idx="25">
                  <c:v>42767</c:v>
                </c:pt>
                <c:pt idx="26">
                  <c:v>42795</c:v>
                </c:pt>
                <c:pt idx="27">
                  <c:v>42826</c:v>
                </c:pt>
                <c:pt idx="28">
                  <c:v>42856</c:v>
                </c:pt>
                <c:pt idx="29">
                  <c:v>42887</c:v>
                </c:pt>
                <c:pt idx="30">
                  <c:v>42917</c:v>
                </c:pt>
                <c:pt idx="31">
                  <c:v>42948</c:v>
                </c:pt>
                <c:pt idx="32">
                  <c:v>42979</c:v>
                </c:pt>
                <c:pt idx="33">
                  <c:v>43009</c:v>
                </c:pt>
                <c:pt idx="34">
                  <c:v>43040</c:v>
                </c:pt>
                <c:pt idx="35">
                  <c:v>43070</c:v>
                </c:pt>
                <c:pt idx="36">
                  <c:v>43101</c:v>
                </c:pt>
                <c:pt idx="37">
                  <c:v>43132</c:v>
                </c:pt>
                <c:pt idx="38">
                  <c:v>43160</c:v>
                </c:pt>
                <c:pt idx="39">
                  <c:v>43191</c:v>
                </c:pt>
                <c:pt idx="40">
                  <c:v>43221</c:v>
                </c:pt>
                <c:pt idx="41">
                  <c:v>43252</c:v>
                </c:pt>
                <c:pt idx="42">
                  <c:v>43282</c:v>
                </c:pt>
                <c:pt idx="43">
                  <c:v>43313</c:v>
                </c:pt>
                <c:pt idx="44">
                  <c:v>43344</c:v>
                </c:pt>
                <c:pt idx="45">
                  <c:v>43374</c:v>
                </c:pt>
                <c:pt idx="46">
                  <c:v>43405</c:v>
                </c:pt>
                <c:pt idx="47">
                  <c:v>43435</c:v>
                </c:pt>
                <c:pt idx="48">
                  <c:v>43466</c:v>
                </c:pt>
                <c:pt idx="49">
                  <c:v>43497</c:v>
                </c:pt>
                <c:pt idx="50">
                  <c:v>43525</c:v>
                </c:pt>
                <c:pt idx="51">
                  <c:v>43556</c:v>
                </c:pt>
                <c:pt idx="52">
                  <c:v>43586</c:v>
                </c:pt>
                <c:pt idx="53">
                  <c:v>43617</c:v>
                </c:pt>
                <c:pt idx="54">
                  <c:v>43647</c:v>
                </c:pt>
                <c:pt idx="55">
                  <c:v>43678</c:v>
                </c:pt>
                <c:pt idx="56">
                  <c:v>43709</c:v>
                </c:pt>
                <c:pt idx="57">
                  <c:v>43739</c:v>
                </c:pt>
                <c:pt idx="58">
                  <c:v>43770</c:v>
                </c:pt>
                <c:pt idx="59">
                  <c:v>43800</c:v>
                </c:pt>
                <c:pt idx="60">
                  <c:v>43831</c:v>
                </c:pt>
                <c:pt idx="61">
                  <c:v>43862</c:v>
                </c:pt>
                <c:pt idx="62">
                  <c:v>43891</c:v>
                </c:pt>
                <c:pt idx="63">
                  <c:v>43922</c:v>
                </c:pt>
                <c:pt idx="64">
                  <c:v>43952</c:v>
                </c:pt>
                <c:pt idx="65">
                  <c:v>43983</c:v>
                </c:pt>
                <c:pt idx="66">
                  <c:v>44013</c:v>
                </c:pt>
                <c:pt idx="67">
                  <c:v>44044</c:v>
                </c:pt>
                <c:pt idx="68">
                  <c:v>44075</c:v>
                </c:pt>
                <c:pt idx="69">
                  <c:v>44105</c:v>
                </c:pt>
                <c:pt idx="70">
                  <c:v>44136</c:v>
                </c:pt>
                <c:pt idx="71">
                  <c:v>44166</c:v>
                </c:pt>
                <c:pt idx="72">
                  <c:v>44197</c:v>
                </c:pt>
                <c:pt idx="73">
                  <c:v>44228</c:v>
                </c:pt>
                <c:pt idx="74">
                  <c:v>44256</c:v>
                </c:pt>
                <c:pt idx="75">
                  <c:v>44287</c:v>
                </c:pt>
                <c:pt idx="76">
                  <c:v>44317</c:v>
                </c:pt>
                <c:pt idx="77">
                  <c:v>44348</c:v>
                </c:pt>
                <c:pt idx="78">
                  <c:v>44378</c:v>
                </c:pt>
                <c:pt idx="79">
                  <c:v>44409</c:v>
                </c:pt>
                <c:pt idx="80">
                  <c:v>44440</c:v>
                </c:pt>
                <c:pt idx="81">
                  <c:v>44470</c:v>
                </c:pt>
                <c:pt idx="82">
                  <c:v>44501</c:v>
                </c:pt>
                <c:pt idx="83">
                  <c:v>44531</c:v>
                </c:pt>
                <c:pt idx="84">
                  <c:v>44562</c:v>
                </c:pt>
                <c:pt idx="85">
                  <c:v>44593</c:v>
                </c:pt>
                <c:pt idx="86">
                  <c:v>44621</c:v>
                </c:pt>
                <c:pt idx="87">
                  <c:v>44652</c:v>
                </c:pt>
                <c:pt idx="88">
                  <c:v>44682</c:v>
                </c:pt>
                <c:pt idx="89">
                  <c:v>44713</c:v>
                </c:pt>
                <c:pt idx="90">
                  <c:v>44743</c:v>
                </c:pt>
                <c:pt idx="91">
                  <c:v>44774</c:v>
                </c:pt>
                <c:pt idx="92">
                  <c:v>44805</c:v>
                </c:pt>
                <c:pt idx="93">
                  <c:v>44835</c:v>
                </c:pt>
                <c:pt idx="94">
                  <c:v>44866</c:v>
                </c:pt>
                <c:pt idx="95">
                  <c:v>44896</c:v>
                </c:pt>
              </c:numCache>
            </c:numRef>
          </c:cat>
          <c:val>
            <c:numRef>
              <c:f>'Vaccine Graph'!$G$3:$G$98</c:f>
              <c:numCache>
                <c:formatCode>General</c:formatCode>
                <c:ptCount val="96"/>
                <c:pt idx="67">
                  <c:v>1101.27238076135</c:v>
                </c:pt>
                <c:pt idx="68">
                  <c:v>1086.93173673094</c:v>
                </c:pt>
                <c:pt idx="69">
                  <c:v>1109.4995941100101</c:v>
                </c:pt>
                <c:pt idx="70">
                  <c:v>1103.9242180425299</c:v>
                </c:pt>
                <c:pt idx="71">
                  <c:v>1105.7528296641599</c:v>
                </c:pt>
                <c:pt idx="72">
                  <c:v>1103.41550943225</c:v>
                </c:pt>
                <c:pt idx="73">
                  <c:v>1135.1055597521899</c:v>
                </c:pt>
                <c:pt idx="74">
                  <c:v>1126.1667557058399</c:v>
                </c:pt>
                <c:pt idx="75">
                  <c:v>1129.60025109598</c:v>
                </c:pt>
                <c:pt idx="76">
                  <c:v>1138.55585468596</c:v>
                </c:pt>
                <c:pt idx="77">
                  <c:v>1136.9289656636599</c:v>
                </c:pt>
                <c:pt idx="78">
                  <c:v>1130.2108419629601</c:v>
                </c:pt>
                <c:pt idx="79">
                  <c:v>1140.82014357511</c:v>
                </c:pt>
                <c:pt idx="80">
                  <c:v>1137.04293584417</c:v>
                </c:pt>
                <c:pt idx="81">
                  <c:v>1153.7879045101099</c:v>
                </c:pt>
                <c:pt idx="82">
                  <c:v>1145.44511703935</c:v>
                </c:pt>
                <c:pt idx="83">
                  <c:v>1146.6237770282501</c:v>
                </c:pt>
                <c:pt idx="84">
                  <c:v>1147.3347760911499</c:v>
                </c:pt>
                <c:pt idx="85">
                  <c:v>1174.1191018089301</c:v>
                </c:pt>
                <c:pt idx="86">
                  <c:v>1169.58160382961</c:v>
                </c:pt>
                <c:pt idx="87">
                  <c:v>1178.98840113335</c:v>
                </c:pt>
                <c:pt idx="88">
                  <c:v>1179.36648521708</c:v>
                </c:pt>
                <c:pt idx="89">
                  <c:v>1180.3329144935401</c:v>
                </c:pt>
                <c:pt idx="90">
                  <c:v>1167.6860076067801</c:v>
                </c:pt>
                <c:pt idx="91">
                  <c:v>1180.5616243565</c:v>
                </c:pt>
                <c:pt idx="92">
                  <c:v>1187.25364247313</c:v>
                </c:pt>
                <c:pt idx="93">
                  <c:v>1197.95608603246</c:v>
                </c:pt>
                <c:pt idx="94">
                  <c:v>1186.88226301708</c:v>
                </c:pt>
                <c:pt idx="95">
                  <c:v>1187.49551051311</c:v>
                </c:pt>
              </c:numCache>
            </c:numRef>
          </c:val>
          <c:smooth val="0"/>
          <c:extLst xmlns:c16r2="http://schemas.microsoft.com/office/drawing/2015/06/chart">
            <c:ext xmlns:c16="http://schemas.microsoft.com/office/drawing/2014/chart" uri="{C3380CC4-5D6E-409C-BE32-E72D297353CC}">
              <c16:uniqueId val="{00000001-51D3-4E07-905F-B4EC8CD191E8}"/>
            </c:ext>
          </c:extLst>
        </c:ser>
        <c:dLbls>
          <c:showLegendKey val="0"/>
          <c:showVal val="0"/>
          <c:showCatName val="0"/>
          <c:showSerName val="0"/>
          <c:showPercent val="0"/>
          <c:showBubbleSize val="0"/>
        </c:dLbls>
        <c:smooth val="0"/>
        <c:axId val="256992200"/>
        <c:axId val="256992592"/>
      </c:lineChart>
      <c:dateAx>
        <c:axId val="256992200"/>
        <c:scaling>
          <c:orientation val="minMax"/>
        </c:scaling>
        <c:delete val="0"/>
        <c:axPos val="b"/>
        <c:numFmt formatCode="m/yyyy" sourceLinked="1"/>
        <c:majorTickMark val="out"/>
        <c:minorTickMark val="none"/>
        <c:tickLblPos val="nextTo"/>
        <c:spPr>
          <a:noFill/>
          <a:ln w="2540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en-US"/>
          </a:p>
        </c:txPr>
        <c:crossAx val="256992592"/>
        <c:crosses val="autoZero"/>
        <c:auto val="1"/>
        <c:lblOffset val="100"/>
        <c:baseTimeUnit val="months"/>
      </c:dateAx>
      <c:valAx>
        <c:axId val="256992592"/>
        <c:scaling>
          <c:orientation val="minMax"/>
          <c:min val="700"/>
        </c:scaling>
        <c:delete val="0"/>
        <c:axPos val="l"/>
        <c:title>
          <c:tx>
            <c:rich>
              <a:bodyPr rot="-5400000" spcFirstLastPara="1" vertOverflow="ellipsis" vert="horz" wrap="square" anchor="ctr" anchorCtr="1"/>
              <a:lstStyle/>
              <a:p>
                <a:pPr>
                  <a:defRPr sz="2000" b="1" i="0" u="none" strike="noStrike" kern="1200" baseline="0">
                    <a:solidFill>
                      <a:sysClr val="windowText" lastClr="000000"/>
                    </a:solidFill>
                    <a:latin typeface="+mn-lt"/>
                    <a:ea typeface="+mn-ea"/>
                    <a:cs typeface="+mn-cs"/>
                  </a:defRPr>
                </a:pPr>
                <a:r>
                  <a:rPr lang="en-US" sz="2000" b="1" dirty="0">
                    <a:solidFill>
                      <a:sysClr val="windowText" lastClr="000000"/>
                    </a:solidFill>
                  </a:rPr>
                  <a:t>Sales-Weighted</a:t>
                </a:r>
                <a:r>
                  <a:rPr lang="en-US" sz="2000" b="1" baseline="0" dirty="0">
                    <a:solidFill>
                      <a:sysClr val="windowText" lastClr="000000"/>
                    </a:solidFill>
                  </a:rPr>
                  <a:t> WAC Price</a:t>
                </a:r>
                <a:endParaRPr lang="en-US" sz="2000" b="1" dirty="0">
                  <a:solidFill>
                    <a:sysClr val="windowText" lastClr="000000"/>
                  </a:solidFill>
                </a:endParaRPr>
              </a:p>
            </c:rich>
          </c:tx>
          <c:layout/>
          <c:overlay val="0"/>
          <c:spPr>
            <a:noFill/>
            <a:ln>
              <a:noFill/>
            </a:ln>
            <a:effectLst/>
          </c:spPr>
          <c:txPr>
            <a:bodyPr rot="-5400000" spcFirstLastPara="1" vertOverflow="ellipsis" vert="horz" wrap="square" anchor="ctr" anchorCtr="1"/>
            <a:lstStyle/>
            <a:p>
              <a:pPr>
                <a:defRPr sz="2000" b="1"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w="25400">
            <a:solidFill>
              <a:schemeClr val="tx1"/>
            </a:solidFill>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en-US"/>
          </a:p>
        </c:txPr>
        <c:crossAx val="256992200"/>
        <c:crosses val="autoZero"/>
        <c:crossBetween val="between"/>
        <c:majorUnit val="200"/>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'Vaccine Graph'!$D$2</c:f>
              <c:strCache>
                <c:ptCount val="1"/>
                <c:pt idx="0">
                  <c:v>Actual</c:v>
                </c:pt>
              </c:strCache>
            </c:strRef>
          </c:tx>
          <c:spPr>
            <a:ln w="28575" cap="rnd">
              <a:solidFill>
                <a:srgbClr val="047A87"/>
              </a:solidFill>
              <a:round/>
            </a:ln>
            <a:effectLst/>
          </c:spPr>
          <c:marker>
            <c:symbol val="none"/>
          </c:marker>
          <c:cat>
            <c:numRef>
              <c:f>'Vaccine Graph'!$C$3:$C$98</c:f>
              <c:numCache>
                <c:formatCode>m/yyyy</c:formatCode>
                <c:ptCount val="96"/>
                <c:pt idx="0">
                  <c:v>42005</c:v>
                </c:pt>
                <c:pt idx="1">
                  <c:v>42036</c:v>
                </c:pt>
                <c:pt idx="2">
                  <c:v>42064</c:v>
                </c:pt>
                <c:pt idx="3">
                  <c:v>42095</c:v>
                </c:pt>
                <c:pt idx="4">
                  <c:v>42125</c:v>
                </c:pt>
                <c:pt idx="5">
                  <c:v>42156</c:v>
                </c:pt>
                <c:pt idx="6">
                  <c:v>42186</c:v>
                </c:pt>
                <c:pt idx="7">
                  <c:v>42217</c:v>
                </c:pt>
                <c:pt idx="8">
                  <c:v>42248</c:v>
                </c:pt>
                <c:pt idx="9">
                  <c:v>42278</c:v>
                </c:pt>
                <c:pt idx="10">
                  <c:v>42309</c:v>
                </c:pt>
                <c:pt idx="11">
                  <c:v>42339</c:v>
                </c:pt>
                <c:pt idx="12">
                  <c:v>42370</c:v>
                </c:pt>
                <c:pt idx="13">
                  <c:v>42401</c:v>
                </c:pt>
                <c:pt idx="14">
                  <c:v>42430</c:v>
                </c:pt>
                <c:pt idx="15">
                  <c:v>42461</c:v>
                </c:pt>
                <c:pt idx="16">
                  <c:v>42491</c:v>
                </c:pt>
                <c:pt idx="17">
                  <c:v>42522</c:v>
                </c:pt>
                <c:pt idx="18">
                  <c:v>42552</c:v>
                </c:pt>
                <c:pt idx="19">
                  <c:v>42583</c:v>
                </c:pt>
                <c:pt idx="20">
                  <c:v>42614</c:v>
                </c:pt>
                <c:pt idx="21">
                  <c:v>42644</c:v>
                </c:pt>
                <c:pt idx="22">
                  <c:v>42675</c:v>
                </c:pt>
                <c:pt idx="23">
                  <c:v>42705</c:v>
                </c:pt>
                <c:pt idx="24">
                  <c:v>42736</c:v>
                </c:pt>
                <c:pt idx="25">
                  <c:v>42767</c:v>
                </c:pt>
                <c:pt idx="26">
                  <c:v>42795</c:v>
                </c:pt>
                <c:pt idx="27">
                  <c:v>42826</c:v>
                </c:pt>
                <c:pt idx="28">
                  <c:v>42856</c:v>
                </c:pt>
                <c:pt idx="29">
                  <c:v>42887</c:v>
                </c:pt>
                <c:pt idx="30">
                  <c:v>42917</c:v>
                </c:pt>
                <c:pt idx="31">
                  <c:v>42948</c:v>
                </c:pt>
                <c:pt idx="32">
                  <c:v>42979</c:v>
                </c:pt>
                <c:pt idx="33">
                  <c:v>43009</c:v>
                </c:pt>
                <c:pt idx="34">
                  <c:v>43040</c:v>
                </c:pt>
                <c:pt idx="35">
                  <c:v>43070</c:v>
                </c:pt>
                <c:pt idx="36">
                  <c:v>43101</c:v>
                </c:pt>
                <c:pt idx="37">
                  <c:v>43132</c:v>
                </c:pt>
                <c:pt idx="38">
                  <c:v>43160</c:v>
                </c:pt>
                <c:pt idx="39">
                  <c:v>43191</c:v>
                </c:pt>
                <c:pt idx="40">
                  <c:v>43221</c:v>
                </c:pt>
                <c:pt idx="41">
                  <c:v>43252</c:v>
                </c:pt>
                <c:pt idx="42">
                  <c:v>43282</c:v>
                </c:pt>
                <c:pt idx="43">
                  <c:v>43313</c:v>
                </c:pt>
                <c:pt idx="44">
                  <c:v>43344</c:v>
                </c:pt>
                <c:pt idx="45">
                  <c:v>43374</c:v>
                </c:pt>
                <c:pt idx="46">
                  <c:v>43405</c:v>
                </c:pt>
                <c:pt idx="47">
                  <c:v>43435</c:v>
                </c:pt>
                <c:pt idx="48">
                  <c:v>43466</c:v>
                </c:pt>
                <c:pt idx="49">
                  <c:v>43497</c:v>
                </c:pt>
                <c:pt idx="50">
                  <c:v>43525</c:v>
                </c:pt>
                <c:pt idx="51">
                  <c:v>43556</c:v>
                </c:pt>
                <c:pt idx="52">
                  <c:v>43586</c:v>
                </c:pt>
                <c:pt idx="53">
                  <c:v>43617</c:v>
                </c:pt>
                <c:pt idx="54">
                  <c:v>43647</c:v>
                </c:pt>
                <c:pt idx="55">
                  <c:v>43678</c:v>
                </c:pt>
                <c:pt idx="56">
                  <c:v>43709</c:v>
                </c:pt>
                <c:pt idx="57">
                  <c:v>43739</c:v>
                </c:pt>
                <c:pt idx="58">
                  <c:v>43770</c:v>
                </c:pt>
                <c:pt idx="59">
                  <c:v>43800</c:v>
                </c:pt>
                <c:pt idx="60">
                  <c:v>43831</c:v>
                </c:pt>
                <c:pt idx="61">
                  <c:v>43862</c:v>
                </c:pt>
                <c:pt idx="62">
                  <c:v>43891</c:v>
                </c:pt>
                <c:pt idx="63">
                  <c:v>43922</c:v>
                </c:pt>
                <c:pt idx="64">
                  <c:v>43952</c:v>
                </c:pt>
                <c:pt idx="65">
                  <c:v>43983</c:v>
                </c:pt>
                <c:pt idx="66">
                  <c:v>44013</c:v>
                </c:pt>
                <c:pt idx="67">
                  <c:v>44044</c:v>
                </c:pt>
                <c:pt idx="68">
                  <c:v>44075</c:v>
                </c:pt>
                <c:pt idx="69">
                  <c:v>44105</c:v>
                </c:pt>
                <c:pt idx="70">
                  <c:v>44136</c:v>
                </c:pt>
                <c:pt idx="71">
                  <c:v>44166</c:v>
                </c:pt>
                <c:pt idx="72">
                  <c:v>44197</c:v>
                </c:pt>
                <c:pt idx="73">
                  <c:v>44228</c:v>
                </c:pt>
                <c:pt idx="74">
                  <c:v>44256</c:v>
                </c:pt>
                <c:pt idx="75">
                  <c:v>44287</c:v>
                </c:pt>
                <c:pt idx="76">
                  <c:v>44317</c:v>
                </c:pt>
                <c:pt idx="77">
                  <c:v>44348</c:v>
                </c:pt>
                <c:pt idx="78">
                  <c:v>44378</c:v>
                </c:pt>
                <c:pt idx="79">
                  <c:v>44409</c:v>
                </c:pt>
                <c:pt idx="80">
                  <c:v>44440</c:v>
                </c:pt>
                <c:pt idx="81">
                  <c:v>44470</c:v>
                </c:pt>
                <c:pt idx="82">
                  <c:v>44501</c:v>
                </c:pt>
                <c:pt idx="83">
                  <c:v>44531</c:v>
                </c:pt>
                <c:pt idx="84">
                  <c:v>44562</c:v>
                </c:pt>
                <c:pt idx="85">
                  <c:v>44593</c:v>
                </c:pt>
                <c:pt idx="86">
                  <c:v>44621</c:v>
                </c:pt>
                <c:pt idx="87">
                  <c:v>44652</c:v>
                </c:pt>
                <c:pt idx="88">
                  <c:v>44682</c:v>
                </c:pt>
                <c:pt idx="89">
                  <c:v>44713</c:v>
                </c:pt>
                <c:pt idx="90">
                  <c:v>44743</c:v>
                </c:pt>
                <c:pt idx="91">
                  <c:v>44774</c:v>
                </c:pt>
                <c:pt idx="92">
                  <c:v>44805</c:v>
                </c:pt>
                <c:pt idx="93">
                  <c:v>44835</c:v>
                </c:pt>
                <c:pt idx="94">
                  <c:v>44866</c:v>
                </c:pt>
                <c:pt idx="95">
                  <c:v>44896</c:v>
                </c:pt>
              </c:numCache>
            </c:numRef>
          </c:cat>
          <c:val>
            <c:numRef>
              <c:f>'Vaccine Graph'!$H$3:$H$69</c:f>
              <c:numCache>
                <c:formatCode>General</c:formatCode>
                <c:ptCount val="67"/>
                <c:pt idx="0">
                  <c:v>5720.4145887029999</c:v>
                </c:pt>
                <c:pt idx="1">
                  <c:v>5700.7111056984904</c:v>
                </c:pt>
                <c:pt idx="2">
                  <c:v>5772.6926272487999</c:v>
                </c:pt>
                <c:pt idx="3">
                  <c:v>5657.9112170815097</c:v>
                </c:pt>
                <c:pt idx="4">
                  <c:v>5989.2610188422304</c:v>
                </c:pt>
                <c:pt idx="5">
                  <c:v>6148.1869586369803</c:v>
                </c:pt>
                <c:pt idx="6">
                  <c:v>6022.0606070005297</c:v>
                </c:pt>
                <c:pt idx="7">
                  <c:v>5867.8101345895602</c:v>
                </c:pt>
                <c:pt idx="8">
                  <c:v>6036.1309642226097</c:v>
                </c:pt>
                <c:pt idx="9">
                  <c:v>6009.8468831897499</c:v>
                </c:pt>
                <c:pt idx="10">
                  <c:v>6209.5760722162404</c:v>
                </c:pt>
                <c:pt idx="11">
                  <c:v>6187.2555380143704</c:v>
                </c:pt>
                <c:pt idx="12">
                  <c:v>6158.7664764088104</c:v>
                </c:pt>
                <c:pt idx="13">
                  <c:v>6244.3656036192097</c:v>
                </c:pt>
                <c:pt idx="14">
                  <c:v>6307.2722329794697</c:v>
                </c:pt>
                <c:pt idx="15">
                  <c:v>6652.4037454114796</c:v>
                </c:pt>
                <c:pt idx="16">
                  <c:v>6707.45449083326</c:v>
                </c:pt>
                <c:pt idx="17">
                  <c:v>6658.7226719751197</c:v>
                </c:pt>
                <c:pt idx="18">
                  <c:v>6482.2198643848797</c:v>
                </c:pt>
                <c:pt idx="19">
                  <c:v>6498.8772580032901</c:v>
                </c:pt>
                <c:pt idx="20">
                  <c:v>6467.4318280949801</c:v>
                </c:pt>
                <c:pt idx="21">
                  <c:v>6604.1370565734996</c:v>
                </c:pt>
                <c:pt idx="22">
                  <c:v>6561.5197549357999</c:v>
                </c:pt>
                <c:pt idx="23">
                  <c:v>6669.0288988905004</c:v>
                </c:pt>
                <c:pt idx="24">
                  <c:v>6705.2848340957698</c:v>
                </c:pt>
                <c:pt idx="25">
                  <c:v>6691.0037996642504</c:v>
                </c:pt>
                <c:pt idx="26">
                  <c:v>7492.3977255383897</c:v>
                </c:pt>
                <c:pt idx="27">
                  <c:v>7453.4304817799502</c:v>
                </c:pt>
                <c:pt idx="28">
                  <c:v>7511.2984425634304</c:v>
                </c:pt>
                <c:pt idx="29">
                  <c:v>7581.2154246826103</c:v>
                </c:pt>
                <c:pt idx="30">
                  <c:v>7631.9649173911903</c:v>
                </c:pt>
                <c:pt idx="31">
                  <c:v>7569.3534840571701</c:v>
                </c:pt>
                <c:pt idx="32">
                  <c:v>7650.5796103029097</c:v>
                </c:pt>
                <c:pt idx="33">
                  <c:v>7757.2130785459603</c:v>
                </c:pt>
                <c:pt idx="34">
                  <c:v>7694.3274347135803</c:v>
                </c:pt>
                <c:pt idx="35">
                  <c:v>7840.0174191795204</c:v>
                </c:pt>
                <c:pt idx="36">
                  <c:v>7971.4358465115301</c:v>
                </c:pt>
                <c:pt idx="37">
                  <c:v>8577.3442561558204</c:v>
                </c:pt>
                <c:pt idx="38">
                  <c:v>8609.0034794160692</c:v>
                </c:pt>
                <c:pt idx="39">
                  <c:v>8655.6431521278992</c:v>
                </c:pt>
                <c:pt idx="40">
                  <c:v>8664.3121963793801</c:v>
                </c:pt>
                <c:pt idx="41">
                  <c:v>8796.4258949000396</c:v>
                </c:pt>
                <c:pt idx="42">
                  <c:v>8847.0567500708494</c:v>
                </c:pt>
                <c:pt idx="43">
                  <c:v>8904.1110269685796</c:v>
                </c:pt>
                <c:pt idx="44">
                  <c:v>9064.4928949817004</c:v>
                </c:pt>
                <c:pt idx="45">
                  <c:v>9360.8002381136903</c:v>
                </c:pt>
                <c:pt idx="46">
                  <c:v>9392.3994791637506</c:v>
                </c:pt>
                <c:pt idx="47">
                  <c:v>9695.8845120436799</c:v>
                </c:pt>
                <c:pt idx="48">
                  <c:v>10153.016709044899</c:v>
                </c:pt>
                <c:pt idx="49">
                  <c:v>10921.4919025583</c:v>
                </c:pt>
                <c:pt idx="50">
                  <c:v>11274.038206569499</c:v>
                </c:pt>
                <c:pt idx="51">
                  <c:v>11566.7269572363</c:v>
                </c:pt>
                <c:pt idx="52">
                  <c:v>11737.2981803731</c:v>
                </c:pt>
                <c:pt idx="53">
                  <c:v>12218.3840513246</c:v>
                </c:pt>
                <c:pt idx="54">
                  <c:v>12257.3243732747</c:v>
                </c:pt>
                <c:pt idx="55">
                  <c:v>12475.393777138799</c:v>
                </c:pt>
                <c:pt idx="56">
                  <c:v>13313.7576865827</c:v>
                </c:pt>
                <c:pt idx="57">
                  <c:v>13782.258841925999</c:v>
                </c:pt>
                <c:pt idx="58">
                  <c:v>14118.987530681599</c:v>
                </c:pt>
                <c:pt idx="59">
                  <c:v>14502.2402524067</c:v>
                </c:pt>
                <c:pt idx="60">
                  <c:v>14894.246749169501</c:v>
                </c:pt>
                <c:pt idx="61">
                  <c:v>15837.142867480799</c:v>
                </c:pt>
                <c:pt idx="62">
                  <c:v>16010.3064468177</c:v>
                </c:pt>
                <c:pt idx="63">
                  <c:v>16133.2347939599</c:v>
                </c:pt>
                <c:pt idx="64">
                  <c:v>16256.708900043201</c:v>
                </c:pt>
                <c:pt idx="65">
                  <c:v>16463.9177946993</c:v>
                </c:pt>
                <c:pt idx="66">
                  <c:v>16582.2740421585</c:v>
                </c:pt>
              </c:numCache>
            </c:numRef>
          </c:val>
          <c:smooth val="0"/>
          <c:extLst xmlns:c16r2="http://schemas.microsoft.com/office/drawing/2015/06/chart">
            <c:ext xmlns:c16="http://schemas.microsoft.com/office/drawing/2014/chart" uri="{C3380CC4-5D6E-409C-BE32-E72D297353CC}">
              <c16:uniqueId val="{00000000-AAE4-4C20-B51F-72F14BC7BFD3}"/>
            </c:ext>
          </c:extLst>
        </c:ser>
        <c:ser>
          <c:idx val="1"/>
          <c:order val="1"/>
          <c:tx>
            <c:strRef>
              <c:f>'Vaccine Graph'!$E$2</c:f>
              <c:strCache>
                <c:ptCount val="1"/>
                <c:pt idx="0">
                  <c:v>Prediction</c:v>
                </c:pt>
              </c:strCache>
            </c:strRef>
          </c:tx>
          <c:spPr>
            <a:ln w="28575" cap="rnd">
              <a:solidFill>
                <a:srgbClr val="EE555D"/>
              </a:solidFill>
              <a:round/>
            </a:ln>
            <a:effectLst/>
          </c:spPr>
          <c:marker>
            <c:symbol val="none"/>
          </c:marker>
          <c:cat>
            <c:numRef>
              <c:f>'Vaccine Graph'!$C$3:$C$98</c:f>
              <c:numCache>
                <c:formatCode>m/yyyy</c:formatCode>
                <c:ptCount val="96"/>
                <c:pt idx="0">
                  <c:v>42005</c:v>
                </c:pt>
                <c:pt idx="1">
                  <c:v>42036</c:v>
                </c:pt>
                <c:pt idx="2">
                  <c:v>42064</c:v>
                </c:pt>
                <c:pt idx="3">
                  <c:v>42095</c:v>
                </c:pt>
                <c:pt idx="4">
                  <c:v>42125</c:v>
                </c:pt>
                <c:pt idx="5">
                  <c:v>42156</c:v>
                </c:pt>
                <c:pt idx="6">
                  <c:v>42186</c:v>
                </c:pt>
                <c:pt idx="7">
                  <c:v>42217</c:v>
                </c:pt>
                <c:pt idx="8">
                  <c:v>42248</c:v>
                </c:pt>
                <c:pt idx="9">
                  <c:v>42278</c:v>
                </c:pt>
                <c:pt idx="10">
                  <c:v>42309</c:v>
                </c:pt>
                <c:pt idx="11">
                  <c:v>42339</c:v>
                </c:pt>
                <c:pt idx="12">
                  <c:v>42370</c:v>
                </c:pt>
                <c:pt idx="13">
                  <c:v>42401</c:v>
                </c:pt>
                <c:pt idx="14">
                  <c:v>42430</c:v>
                </c:pt>
                <c:pt idx="15">
                  <c:v>42461</c:v>
                </c:pt>
                <c:pt idx="16">
                  <c:v>42491</c:v>
                </c:pt>
                <c:pt idx="17">
                  <c:v>42522</c:v>
                </c:pt>
                <c:pt idx="18">
                  <c:v>42552</c:v>
                </c:pt>
                <c:pt idx="19">
                  <c:v>42583</c:v>
                </c:pt>
                <c:pt idx="20">
                  <c:v>42614</c:v>
                </c:pt>
                <c:pt idx="21">
                  <c:v>42644</c:v>
                </c:pt>
                <c:pt idx="22">
                  <c:v>42675</c:v>
                </c:pt>
                <c:pt idx="23">
                  <c:v>42705</c:v>
                </c:pt>
                <c:pt idx="24">
                  <c:v>42736</c:v>
                </c:pt>
                <c:pt idx="25">
                  <c:v>42767</c:v>
                </c:pt>
                <c:pt idx="26">
                  <c:v>42795</c:v>
                </c:pt>
                <c:pt idx="27">
                  <c:v>42826</c:v>
                </c:pt>
                <c:pt idx="28">
                  <c:v>42856</c:v>
                </c:pt>
                <c:pt idx="29">
                  <c:v>42887</c:v>
                </c:pt>
                <c:pt idx="30">
                  <c:v>42917</c:v>
                </c:pt>
                <c:pt idx="31">
                  <c:v>42948</c:v>
                </c:pt>
                <c:pt idx="32">
                  <c:v>42979</c:v>
                </c:pt>
                <c:pt idx="33">
                  <c:v>43009</c:v>
                </c:pt>
                <c:pt idx="34">
                  <c:v>43040</c:v>
                </c:pt>
                <c:pt idx="35">
                  <c:v>43070</c:v>
                </c:pt>
                <c:pt idx="36">
                  <c:v>43101</c:v>
                </c:pt>
                <c:pt idx="37">
                  <c:v>43132</c:v>
                </c:pt>
                <c:pt idx="38">
                  <c:v>43160</c:v>
                </c:pt>
                <c:pt idx="39">
                  <c:v>43191</c:v>
                </c:pt>
                <c:pt idx="40">
                  <c:v>43221</c:v>
                </c:pt>
                <c:pt idx="41">
                  <c:v>43252</c:v>
                </c:pt>
                <c:pt idx="42">
                  <c:v>43282</c:v>
                </c:pt>
                <c:pt idx="43">
                  <c:v>43313</c:v>
                </c:pt>
                <c:pt idx="44">
                  <c:v>43344</c:v>
                </c:pt>
                <c:pt idx="45">
                  <c:v>43374</c:v>
                </c:pt>
                <c:pt idx="46">
                  <c:v>43405</c:v>
                </c:pt>
                <c:pt idx="47">
                  <c:v>43435</c:v>
                </c:pt>
                <c:pt idx="48">
                  <c:v>43466</c:v>
                </c:pt>
                <c:pt idx="49">
                  <c:v>43497</c:v>
                </c:pt>
                <c:pt idx="50">
                  <c:v>43525</c:v>
                </c:pt>
                <c:pt idx="51">
                  <c:v>43556</c:v>
                </c:pt>
                <c:pt idx="52">
                  <c:v>43586</c:v>
                </c:pt>
                <c:pt idx="53">
                  <c:v>43617</c:v>
                </c:pt>
                <c:pt idx="54">
                  <c:v>43647</c:v>
                </c:pt>
                <c:pt idx="55">
                  <c:v>43678</c:v>
                </c:pt>
                <c:pt idx="56">
                  <c:v>43709</c:v>
                </c:pt>
                <c:pt idx="57">
                  <c:v>43739</c:v>
                </c:pt>
                <c:pt idx="58">
                  <c:v>43770</c:v>
                </c:pt>
                <c:pt idx="59">
                  <c:v>43800</c:v>
                </c:pt>
                <c:pt idx="60">
                  <c:v>43831</c:v>
                </c:pt>
                <c:pt idx="61">
                  <c:v>43862</c:v>
                </c:pt>
                <c:pt idx="62">
                  <c:v>43891</c:v>
                </c:pt>
                <c:pt idx="63">
                  <c:v>43922</c:v>
                </c:pt>
                <c:pt idx="64">
                  <c:v>43952</c:v>
                </c:pt>
                <c:pt idx="65">
                  <c:v>43983</c:v>
                </c:pt>
                <c:pt idx="66">
                  <c:v>44013</c:v>
                </c:pt>
                <c:pt idx="67">
                  <c:v>44044</c:v>
                </c:pt>
                <c:pt idx="68">
                  <c:v>44075</c:v>
                </c:pt>
                <c:pt idx="69">
                  <c:v>44105</c:v>
                </c:pt>
                <c:pt idx="70">
                  <c:v>44136</c:v>
                </c:pt>
                <c:pt idx="71">
                  <c:v>44166</c:v>
                </c:pt>
                <c:pt idx="72">
                  <c:v>44197</c:v>
                </c:pt>
                <c:pt idx="73">
                  <c:v>44228</c:v>
                </c:pt>
                <c:pt idx="74">
                  <c:v>44256</c:v>
                </c:pt>
                <c:pt idx="75">
                  <c:v>44287</c:v>
                </c:pt>
                <c:pt idx="76">
                  <c:v>44317</c:v>
                </c:pt>
                <c:pt idx="77">
                  <c:v>44348</c:v>
                </c:pt>
                <c:pt idx="78">
                  <c:v>44378</c:v>
                </c:pt>
                <c:pt idx="79">
                  <c:v>44409</c:v>
                </c:pt>
                <c:pt idx="80">
                  <c:v>44440</c:v>
                </c:pt>
                <c:pt idx="81">
                  <c:v>44470</c:v>
                </c:pt>
                <c:pt idx="82">
                  <c:v>44501</c:v>
                </c:pt>
                <c:pt idx="83">
                  <c:v>44531</c:v>
                </c:pt>
                <c:pt idx="84">
                  <c:v>44562</c:v>
                </c:pt>
                <c:pt idx="85">
                  <c:v>44593</c:v>
                </c:pt>
                <c:pt idx="86">
                  <c:v>44621</c:v>
                </c:pt>
                <c:pt idx="87">
                  <c:v>44652</c:v>
                </c:pt>
                <c:pt idx="88">
                  <c:v>44682</c:v>
                </c:pt>
                <c:pt idx="89">
                  <c:v>44713</c:v>
                </c:pt>
                <c:pt idx="90">
                  <c:v>44743</c:v>
                </c:pt>
                <c:pt idx="91">
                  <c:v>44774</c:v>
                </c:pt>
                <c:pt idx="92">
                  <c:v>44805</c:v>
                </c:pt>
                <c:pt idx="93">
                  <c:v>44835</c:v>
                </c:pt>
                <c:pt idx="94">
                  <c:v>44866</c:v>
                </c:pt>
                <c:pt idx="95">
                  <c:v>44896</c:v>
                </c:pt>
              </c:numCache>
            </c:numRef>
          </c:cat>
          <c:val>
            <c:numRef>
              <c:f>'Vaccine Graph'!$I$3:$I$98</c:f>
              <c:numCache>
                <c:formatCode>General</c:formatCode>
                <c:ptCount val="96"/>
                <c:pt idx="67">
                  <c:v>17512.507372618998</c:v>
                </c:pt>
                <c:pt idx="68">
                  <c:v>17822.042238429702</c:v>
                </c:pt>
                <c:pt idx="69">
                  <c:v>18318.363162010301</c:v>
                </c:pt>
                <c:pt idx="70">
                  <c:v>18568.282358343102</c:v>
                </c:pt>
                <c:pt idx="71">
                  <c:v>19003.488774100198</c:v>
                </c:pt>
                <c:pt idx="72">
                  <c:v>19363.5953860109</c:v>
                </c:pt>
                <c:pt idx="73">
                  <c:v>19771.883009117701</c:v>
                </c:pt>
                <c:pt idx="74">
                  <c:v>20415.616564403899</c:v>
                </c:pt>
                <c:pt idx="75">
                  <c:v>20732.3924956183</c:v>
                </c:pt>
                <c:pt idx="76">
                  <c:v>21022.223184141701</c:v>
                </c:pt>
                <c:pt idx="77">
                  <c:v>21349.443269082502</c:v>
                </c:pt>
                <c:pt idx="78">
                  <c:v>21545.030307202</c:v>
                </c:pt>
                <c:pt idx="79">
                  <c:v>21966.381710144498</c:v>
                </c:pt>
                <c:pt idx="80">
                  <c:v>22374.001882660599</c:v>
                </c:pt>
                <c:pt idx="81">
                  <c:v>22825.882483482001</c:v>
                </c:pt>
                <c:pt idx="82">
                  <c:v>23114.2320350624</c:v>
                </c:pt>
                <c:pt idx="83">
                  <c:v>23510.948829751698</c:v>
                </c:pt>
                <c:pt idx="84">
                  <c:v>23894.748650522801</c:v>
                </c:pt>
                <c:pt idx="85">
                  <c:v>24406.1454542762</c:v>
                </c:pt>
                <c:pt idx="86">
                  <c:v>24894.428484091299</c:v>
                </c:pt>
                <c:pt idx="87">
                  <c:v>25193.724248884999</c:v>
                </c:pt>
                <c:pt idx="88">
                  <c:v>25544.281237413899</c:v>
                </c:pt>
                <c:pt idx="89">
                  <c:v>25953.218213376</c:v>
                </c:pt>
                <c:pt idx="90">
                  <c:v>26135.9635308256</c:v>
                </c:pt>
                <c:pt idx="91">
                  <c:v>26419.182961742201</c:v>
                </c:pt>
                <c:pt idx="92">
                  <c:v>26926.292435458399</c:v>
                </c:pt>
                <c:pt idx="93">
                  <c:v>27333.472110649898</c:v>
                </c:pt>
                <c:pt idx="94">
                  <c:v>27660.4159009305</c:v>
                </c:pt>
                <c:pt idx="95">
                  <c:v>28018.8321778758</c:v>
                </c:pt>
              </c:numCache>
            </c:numRef>
          </c:val>
          <c:smooth val="0"/>
          <c:extLst xmlns:c16r2="http://schemas.microsoft.com/office/drawing/2015/06/chart">
            <c:ext xmlns:c16="http://schemas.microsoft.com/office/drawing/2014/chart" uri="{C3380CC4-5D6E-409C-BE32-E72D297353CC}">
              <c16:uniqueId val="{00000001-AAE4-4C20-B51F-72F14BC7BFD3}"/>
            </c:ext>
          </c:extLst>
        </c:ser>
        <c:dLbls>
          <c:showLegendKey val="0"/>
          <c:showVal val="0"/>
          <c:showCatName val="0"/>
          <c:showSerName val="0"/>
          <c:showPercent val="0"/>
          <c:showBubbleSize val="0"/>
        </c:dLbls>
        <c:smooth val="0"/>
        <c:axId val="766619128"/>
        <c:axId val="766613248"/>
      </c:lineChart>
      <c:dateAx>
        <c:axId val="766619128"/>
        <c:scaling>
          <c:orientation val="minMax"/>
        </c:scaling>
        <c:delete val="0"/>
        <c:axPos val="b"/>
        <c:numFmt formatCode="m/yyyy" sourceLinked="1"/>
        <c:majorTickMark val="out"/>
        <c:minorTickMark val="none"/>
        <c:tickLblPos val="nextTo"/>
        <c:spPr>
          <a:noFill/>
          <a:ln w="2540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en-US"/>
          </a:p>
        </c:txPr>
        <c:crossAx val="766613248"/>
        <c:crosses val="autoZero"/>
        <c:auto val="1"/>
        <c:lblOffset val="100"/>
        <c:baseTimeUnit val="months"/>
      </c:dateAx>
      <c:valAx>
        <c:axId val="766613248"/>
        <c:scaling>
          <c:orientation val="minMax"/>
        </c:scaling>
        <c:delete val="0"/>
        <c:axPos val="l"/>
        <c:title>
          <c:tx>
            <c:rich>
              <a:bodyPr rot="-5400000" spcFirstLastPara="1" vertOverflow="ellipsis" vert="horz" wrap="square" anchor="ctr" anchorCtr="1"/>
              <a:lstStyle/>
              <a:p>
                <a:pPr>
                  <a:defRPr sz="2000" b="1" i="0" u="none" strike="noStrike" kern="1200" baseline="0">
                    <a:solidFill>
                      <a:sysClr val="windowText" lastClr="000000"/>
                    </a:solidFill>
                    <a:latin typeface="+mn-lt"/>
                    <a:ea typeface="+mn-ea"/>
                    <a:cs typeface="+mn-cs"/>
                  </a:defRPr>
                </a:pPr>
                <a:r>
                  <a:rPr lang="en-US" sz="2000" b="1" dirty="0">
                    <a:solidFill>
                      <a:sysClr val="windowText" lastClr="000000"/>
                    </a:solidFill>
                  </a:rPr>
                  <a:t>Sales-Weighted</a:t>
                </a:r>
                <a:r>
                  <a:rPr lang="en-US" sz="2000" b="1" baseline="0" dirty="0">
                    <a:solidFill>
                      <a:sysClr val="windowText" lastClr="000000"/>
                    </a:solidFill>
                  </a:rPr>
                  <a:t> WAC Price</a:t>
                </a:r>
                <a:endParaRPr lang="en-US" sz="2000" b="1" dirty="0">
                  <a:solidFill>
                    <a:sysClr val="windowText" lastClr="000000"/>
                  </a:solidFill>
                </a:endParaRPr>
              </a:p>
            </c:rich>
          </c:tx>
          <c:layout/>
          <c:overlay val="0"/>
          <c:spPr>
            <a:noFill/>
            <a:ln>
              <a:noFill/>
            </a:ln>
            <a:effectLst/>
          </c:spPr>
          <c:txPr>
            <a:bodyPr rot="-5400000" spcFirstLastPara="1" vertOverflow="ellipsis" vert="horz" wrap="square" anchor="ctr" anchorCtr="1"/>
            <a:lstStyle/>
            <a:p>
              <a:pPr>
                <a:defRPr sz="2000" b="1" i="0" u="none" strike="noStrike" kern="1200" baseline="0">
                  <a:solidFill>
                    <a:sysClr val="windowText" lastClr="000000"/>
                  </a:solidFill>
                  <a:latin typeface="+mn-lt"/>
                  <a:ea typeface="+mn-ea"/>
                  <a:cs typeface="+mn-cs"/>
                </a:defRPr>
              </a:pPr>
              <a:endParaRPr lang="en-US"/>
            </a:p>
          </c:txPr>
        </c:title>
        <c:numFmt formatCode="#,##0" sourceLinked="0"/>
        <c:majorTickMark val="none"/>
        <c:minorTickMark val="none"/>
        <c:tickLblPos val="nextTo"/>
        <c:spPr>
          <a:noFill/>
          <a:ln w="25400">
            <a:solidFill>
              <a:schemeClr val="tx1"/>
            </a:solidFill>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en-US"/>
          </a:p>
        </c:txPr>
        <c:crossAx val="766619128"/>
        <c:crosses val="autoZero"/>
        <c:crossBetween val="between"/>
        <c:majorUnit val="10000"/>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'Vaccine Graph'!$D$2</c:f>
              <c:strCache>
                <c:ptCount val="1"/>
                <c:pt idx="0">
                  <c:v>Actual</c:v>
                </c:pt>
              </c:strCache>
            </c:strRef>
          </c:tx>
          <c:spPr>
            <a:ln w="28575" cap="rnd">
              <a:solidFill>
                <a:srgbClr val="047A87"/>
              </a:solidFill>
              <a:round/>
            </a:ln>
            <a:effectLst/>
          </c:spPr>
          <c:marker>
            <c:symbol val="none"/>
          </c:marker>
          <c:cat>
            <c:numRef>
              <c:f>'Vaccine Graph'!$C$3:$C$98</c:f>
              <c:numCache>
                <c:formatCode>m/yyyy</c:formatCode>
                <c:ptCount val="96"/>
                <c:pt idx="0">
                  <c:v>42005</c:v>
                </c:pt>
                <c:pt idx="1">
                  <c:v>42036</c:v>
                </c:pt>
                <c:pt idx="2">
                  <c:v>42064</c:v>
                </c:pt>
                <c:pt idx="3">
                  <c:v>42095</c:v>
                </c:pt>
                <c:pt idx="4">
                  <c:v>42125</c:v>
                </c:pt>
                <c:pt idx="5">
                  <c:v>42156</c:v>
                </c:pt>
                <c:pt idx="6">
                  <c:v>42186</c:v>
                </c:pt>
                <c:pt idx="7">
                  <c:v>42217</c:v>
                </c:pt>
                <c:pt idx="8">
                  <c:v>42248</c:v>
                </c:pt>
                <c:pt idx="9">
                  <c:v>42278</c:v>
                </c:pt>
                <c:pt idx="10">
                  <c:v>42309</c:v>
                </c:pt>
                <c:pt idx="11">
                  <c:v>42339</c:v>
                </c:pt>
                <c:pt idx="12">
                  <c:v>42370</c:v>
                </c:pt>
                <c:pt idx="13">
                  <c:v>42401</c:v>
                </c:pt>
                <c:pt idx="14">
                  <c:v>42430</c:v>
                </c:pt>
                <c:pt idx="15">
                  <c:v>42461</c:v>
                </c:pt>
                <c:pt idx="16">
                  <c:v>42491</c:v>
                </c:pt>
                <c:pt idx="17">
                  <c:v>42522</c:v>
                </c:pt>
                <c:pt idx="18">
                  <c:v>42552</c:v>
                </c:pt>
                <c:pt idx="19">
                  <c:v>42583</c:v>
                </c:pt>
                <c:pt idx="20">
                  <c:v>42614</c:v>
                </c:pt>
                <c:pt idx="21">
                  <c:v>42644</c:v>
                </c:pt>
                <c:pt idx="22">
                  <c:v>42675</c:v>
                </c:pt>
                <c:pt idx="23">
                  <c:v>42705</c:v>
                </c:pt>
                <c:pt idx="24">
                  <c:v>42736</c:v>
                </c:pt>
                <c:pt idx="25">
                  <c:v>42767</c:v>
                </c:pt>
                <c:pt idx="26">
                  <c:v>42795</c:v>
                </c:pt>
                <c:pt idx="27">
                  <c:v>42826</c:v>
                </c:pt>
                <c:pt idx="28">
                  <c:v>42856</c:v>
                </c:pt>
                <c:pt idx="29">
                  <c:v>42887</c:v>
                </c:pt>
                <c:pt idx="30">
                  <c:v>42917</c:v>
                </c:pt>
                <c:pt idx="31">
                  <c:v>42948</c:v>
                </c:pt>
                <c:pt idx="32">
                  <c:v>42979</c:v>
                </c:pt>
                <c:pt idx="33">
                  <c:v>43009</c:v>
                </c:pt>
                <c:pt idx="34">
                  <c:v>43040</c:v>
                </c:pt>
                <c:pt idx="35">
                  <c:v>43070</c:v>
                </c:pt>
                <c:pt idx="36">
                  <c:v>43101</c:v>
                </c:pt>
                <c:pt idx="37">
                  <c:v>43132</c:v>
                </c:pt>
                <c:pt idx="38">
                  <c:v>43160</c:v>
                </c:pt>
                <c:pt idx="39">
                  <c:v>43191</c:v>
                </c:pt>
                <c:pt idx="40">
                  <c:v>43221</c:v>
                </c:pt>
                <c:pt idx="41">
                  <c:v>43252</c:v>
                </c:pt>
                <c:pt idx="42">
                  <c:v>43282</c:v>
                </c:pt>
                <c:pt idx="43">
                  <c:v>43313</c:v>
                </c:pt>
                <c:pt idx="44">
                  <c:v>43344</c:v>
                </c:pt>
                <c:pt idx="45">
                  <c:v>43374</c:v>
                </c:pt>
                <c:pt idx="46">
                  <c:v>43405</c:v>
                </c:pt>
                <c:pt idx="47">
                  <c:v>43435</c:v>
                </c:pt>
                <c:pt idx="48">
                  <c:v>43466</c:v>
                </c:pt>
                <c:pt idx="49">
                  <c:v>43497</c:v>
                </c:pt>
                <c:pt idx="50">
                  <c:v>43525</c:v>
                </c:pt>
                <c:pt idx="51">
                  <c:v>43556</c:v>
                </c:pt>
                <c:pt idx="52">
                  <c:v>43586</c:v>
                </c:pt>
                <c:pt idx="53">
                  <c:v>43617</c:v>
                </c:pt>
                <c:pt idx="54">
                  <c:v>43647</c:v>
                </c:pt>
                <c:pt idx="55">
                  <c:v>43678</c:v>
                </c:pt>
                <c:pt idx="56">
                  <c:v>43709</c:v>
                </c:pt>
                <c:pt idx="57">
                  <c:v>43739</c:v>
                </c:pt>
                <c:pt idx="58">
                  <c:v>43770</c:v>
                </c:pt>
                <c:pt idx="59">
                  <c:v>43800</c:v>
                </c:pt>
                <c:pt idx="60">
                  <c:v>43831</c:v>
                </c:pt>
                <c:pt idx="61">
                  <c:v>43862</c:v>
                </c:pt>
                <c:pt idx="62">
                  <c:v>43891</c:v>
                </c:pt>
                <c:pt idx="63">
                  <c:v>43922</c:v>
                </c:pt>
                <c:pt idx="64">
                  <c:v>43952</c:v>
                </c:pt>
                <c:pt idx="65">
                  <c:v>43983</c:v>
                </c:pt>
                <c:pt idx="66">
                  <c:v>44013</c:v>
                </c:pt>
                <c:pt idx="67">
                  <c:v>44044</c:v>
                </c:pt>
                <c:pt idx="68">
                  <c:v>44075</c:v>
                </c:pt>
                <c:pt idx="69">
                  <c:v>44105</c:v>
                </c:pt>
                <c:pt idx="70">
                  <c:v>44136</c:v>
                </c:pt>
                <c:pt idx="71">
                  <c:v>44166</c:v>
                </c:pt>
                <c:pt idx="72">
                  <c:v>44197</c:v>
                </c:pt>
                <c:pt idx="73">
                  <c:v>44228</c:v>
                </c:pt>
                <c:pt idx="74">
                  <c:v>44256</c:v>
                </c:pt>
                <c:pt idx="75">
                  <c:v>44287</c:v>
                </c:pt>
                <c:pt idx="76">
                  <c:v>44317</c:v>
                </c:pt>
                <c:pt idx="77">
                  <c:v>44348</c:v>
                </c:pt>
                <c:pt idx="78">
                  <c:v>44378</c:v>
                </c:pt>
                <c:pt idx="79">
                  <c:v>44409</c:v>
                </c:pt>
                <c:pt idx="80">
                  <c:v>44440</c:v>
                </c:pt>
                <c:pt idx="81">
                  <c:v>44470</c:v>
                </c:pt>
                <c:pt idx="82">
                  <c:v>44501</c:v>
                </c:pt>
                <c:pt idx="83">
                  <c:v>44531</c:v>
                </c:pt>
                <c:pt idx="84">
                  <c:v>44562</c:v>
                </c:pt>
                <c:pt idx="85">
                  <c:v>44593</c:v>
                </c:pt>
                <c:pt idx="86">
                  <c:v>44621</c:v>
                </c:pt>
                <c:pt idx="87">
                  <c:v>44652</c:v>
                </c:pt>
                <c:pt idx="88">
                  <c:v>44682</c:v>
                </c:pt>
                <c:pt idx="89">
                  <c:v>44713</c:v>
                </c:pt>
                <c:pt idx="90">
                  <c:v>44743</c:v>
                </c:pt>
                <c:pt idx="91">
                  <c:v>44774</c:v>
                </c:pt>
                <c:pt idx="92">
                  <c:v>44805</c:v>
                </c:pt>
                <c:pt idx="93">
                  <c:v>44835</c:v>
                </c:pt>
                <c:pt idx="94">
                  <c:v>44866</c:v>
                </c:pt>
                <c:pt idx="95">
                  <c:v>44896</c:v>
                </c:pt>
              </c:numCache>
            </c:numRef>
          </c:cat>
          <c:val>
            <c:numRef>
              <c:f>'Vaccine Graph'!$J$3:$J$98</c:f>
              <c:numCache>
                <c:formatCode>General</c:formatCode>
                <c:ptCount val="96"/>
                <c:pt idx="0">
                  <c:v>7.1341979251735799</c:v>
                </c:pt>
                <c:pt idx="1">
                  <c:v>7.1220237235762696</c:v>
                </c:pt>
                <c:pt idx="2">
                  <c:v>7.0502506432840599</c:v>
                </c:pt>
                <c:pt idx="3">
                  <c:v>7.0603708941254899</c:v>
                </c:pt>
                <c:pt idx="4">
                  <c:v>6.9997369623054704</c:v>
                </c:pt>
                <c:pt idx="5">
                  <c:v>6.9783233813546701</c:v>
                </c:pt>
                <c:pt idx="6">
                  <c:v>6.9839927581060399</c:v>
                </c:pt>
                <c:pt idx="7">
                  <c:v>6.9730028556933297</c:v>
                </c:pt>
                <c:pt idx="8">
                  <c:v>6.9448755477085298</c:v>
                </c:pt>
                <c:pt idx="9">
                  <c:v>6.8647836016462804</c:v>
                </c:pt>
                <c:pt idx="10">
                  <c:v>6.8438233621229996</c:v>
                </c:pt>
                <c:pt idx="11">
                  <c:v>6.7589659252646603</c:v>
                </c:pt>
                <c:pt idx="12">
                  <c:v>6.7551197552364401</c:v>
                </c:pt>
                <c:pt idx="13">
                  <c:v>6.9522243718874304</c:v>
                </c:pt>
                <c:pt idx="14">
                  <c:v>6.9156545386668702</c:v>
                </c:pt>
                <c:pt idx="15">
                  <c:v>6.9258086434334203</c:v>
                </c:pt>
                <c:pt idx="16">
                  <c:v>6.9096355868152797</c:v>
                </c:pt>
                <c:pt idx="17">
                  <c:v>6.9660985591965003</c:v>
                </c:pt>
                <c:pt idx="18">
                  <c:v>7.0888782192445303</c:v>
                </c:pt>
                <c:pt idx="19">
                  <c:v>7.1366746365747096</c:v>
                </c:pt>
                <c:pt idx="20">
                  <c:v>7.1028480859385699</c:v>
                </c:pt>
                <c:pt idx="21">
                  <c:v>7.0866149323908401</c:v>
                </c:pt>
                <c:pt idx="22">
                  <c:v>7.0409638891329198</c:v>
                </c:pt>
                <c:pt idx="23">
                  <c:v>7.0116520993445404</c:v>
                </c:pt>
                <c:pt idx="24">
                  <c:v>6.9913851361463903</c:v>
                </c:pt>
                <c:pt idx="25">
                  <c:v>7.3569987233760603</c:v>
                </c:pt>
                <c:pt idx="26">
                  <c:v>7.3761919194896803</c:v>
                </c:pt>
                <c:pt idx="27">
                  <c:v>7.3655043725742102</c:v>
                </c:pt>
                <c:pt idx="28">
                  <c:v>7.3494243904743497</c:v>
                </c:pt>
                <c:pt idx="29">
                  <c:v>7.3608239921698004</c:v>
                </c:pt>
                <c:pt idx="30">
                  <c:v>7.4382264331138996</c:v>
                </c:pt>
                <c:pt idx="31">
                  <c:v>7.8043408309974298</c:v>
                </c:pt>
                <c:pt idx="32">
                  <c:v>7.7687927048497896</c:v>
                </c:pt>
                <c:pt idx="33">
                  <c:v>7.8110913553693404</c:v>
                </c:pt>
                <c:pt idx="34">
                  <c:v>7.7473982024410297</c:v>
                </c:pt>
                <c:pt idx="35">
                  <c:v>7.6823045775596599</c:v>
                </c:pt>
                <c:pt idx="36">
                  <c:v>7.7197959181151399</c:v>
                </c:pt>
                <c:pt idx="37">
                  <c:v>8.0903661171842298</c:v>
                </c:pt>
                <c:pt idx="38">
                  <c:v>7.9112619821454997</c:v>
                </c:pt>
                <c:pt idx="39">
                  <c:v>7.8271520813748099</c:v>
                </c:pt>
                <c:pt idx="40">
                  <c:v>7.6484411550443197</c:v>
                </c:pt>
                <c:pt idx="41">
                  <c:v>7.6508566366240602</c:v>
                </c:pt>
                <c:pt idx="42">
                  <c:v>7.6730930393227004</c:v>
                </c:pt>
                <c:pt idx="43">
                  <c:v>7.5625759998403801</c:v>
                </c:pt>
                <c:pt idx="44">
                  <c:v>7.4806451751420102</c:v>
                </c:pt>
                <c:pt idx="45">
                  <c:v>7.3934488636655198</c:v>
                </c:pt>
                <c:pt idx="46">
                  <c:v>7.30276382097931</c:v>
                </c:pt>
                <c:pt idx="47">
                  <c:v>6.9990885036856199</c:v>
                </c:pt>
                <c:pt idx="48">
                  <c:v>6.9557320025891602</c:v>
                </c:pt>
                <c:pt idx="49">
                  <c:v>7.0473149253497196</c:v>
                </c:pt>
                <c:pt idx="50">
                  <c:v>7.0256018262264197</c:v>
                </c:pt>
                <c:pt idx="51">
                  <c:v>7.0424904364445799</c:v>
                </c:pt>
                <c:pt idx="52">
                  <c:v>6.9721826678725103</c:v>
                </c:pt>
                <c:pt idx="53">
                  <c:v>7.0300482127436599</c:v>
                </c:pt>
                <c:pt idx="54">
                  <c:v>7.0218805558850299</c:v>
                </c:pt>
                <c:pt idx="55">
                  <c:v>6.90390012823425</c:v>
                </c:pt>
                <c:pt idx="56">
                  <c:v>6.9255709107988297</c:v>
                </c:pt>
                <c:pt idx="57">
                  <c:v>6.92765040044962</c:v>
                </c:pt>
                <c:pt idx="58">
                  <c:v>6.8171491149338301</c:v>
                </c:pt>
                <c:pt idx="59">
                  <c:v>6.8276301918217897</c:v>
                </c:pt>
                <c:pt idx="60">
                  <c:v>6.7136443594333501</c:v>
                </c:pt>
                <c:pt idx="61">
                  <c:v>6.7983094767573098</c:v>
                </c:pt>
                <c:pt idx="62">
                  <c:v>6.7521092494751001</c:v>
                </c:pt>
                <c:pt idx="63">
                  <c:v>6.7526963169067598</c:v>
                </c:pt>
                <c:pt idx="64">
                  <c:v>6.7373389333304496</c:v>
                </c:pt>
                <c:pt idx="65">
                  <c:v>6.65440471759457</c:v>
                </c:pt>
                <c:pt idx="66">
                  <c:v>6.6557994255869204</c:v>
                </c:pt>
              </c:numCache>
            </c:numRef>
          </c:val>
          <c:smooth val="0"/>
          <c:extLst xmlns:c16r2="http://schemas.microsoft.com/office/drawing/2015/06/chart">
            <c:ext xmlns:c16="http://schemas.microsoft.com/office/drawing/2014/chart" uri="{C3380CC4-5D6E-409C-BE32-E72D297353CC}">
              <c16:uniqueId val="{00000000-9D47-4EA8-9462-D696D63B0608}"/>
            </c:ext>
          </c:extLst>
        </c:ser>
        <c:ser>
          <c:idx val="1"/>
          <c:order val="1"/>
          <c:tx>
            <c:strRef>
              <c:f>'Vaccine Graph'!$E$2</c:f>
              <c:strCache>
                <c:ptCount val="1"/>
                <c:pt idx="0">
                  <c:v>Prediction</c:v>
                </c:pt>
              </c:strCache>
            </c:strRef>
          </c:tx>
          <c:spPr>
            <a:ln w="28575" cap="rnd">
              <a:solidFill>
                <a:srgbClr val="EE555D"/>
              </a:solidFill>
              <a:round/>
            </a:ln>
            <a:effectLst/>
          </c:spPr>
          <c:marker>
            <c:symbol val="none"/>
          </c:marker>
          <c:cat>
            <c:numRef>
              <c:f>'Vaccine Graph'!$C$3:$C$98</c:f>
              <c:numCache>
                <c:formatCode>m/yyyy</c:formatCode>
                <c:ptCount val="96"/>
                <c:pt idx="0">
                  <c:v>42005</c:v>
                </c:pt>
                <c:pt idx="1">
                  <c:v>42036</c:v>
                </c:pt>
                <c:pt idx="2">
                  <c:v>42064</c:v>
                </c:pt>
                <c:pt idx="3">
                  <c:v>42095</c:v>
                </c:pt>
                <c:pt idx="4">
                  <c:v>42125</c:v>
                </c:pt>
                <c:pt idx="5">
                  <c:v>42156</c:v>
                </c:pt>
                <c:pt idx="6">
                  <c:v>42186</c:v>
                </c:pt>
                <c:pt idx="7">
                  <c:v>42217</c:v>
                </c:pt>
                <c:pt idx="8">
                  <c:v>42248</c:v>
                </c:pt>
                <c:pt idx="9">
                  <c:v>42278</c:v>
                </c:pt>
                <c:pt idx="10">
                  <c:v>42309</c:v>
                </c:pt>
                <c:pt idx="11">
                  <c:v>42339</c:v>
                </c:pt>
                <c:pt idx="12">
                  <c:v>42370</c:v>
                </c:pt>
                <c:pt idx="13">
                  <c:v>42401</c:v>
                </c:pt>
                <c:pt idx="14">
                  <c:v>42430</c:v>
                </c:pt>
                <c:pt idx="15">
                  <c:v>42461</c:v>
                </c:pt>
                <c:pt idx="16">
                  <c:v>42491</c:v>
                </c:pt>
                <c:pt idx="17">
                  <c:v>42522</c:v>
                </c:pt>
                <c:pt idx="18">
                  <c:v>42552</c:v>
                </c:pt>
                <c:pt idx="19">
                  <c:v>42583</c:v>
                </c:pt>
                <c:pt idx="20">
                  <c:v>42614</c:v>
                </c:pt>
                <c:pt idx="21">
                  <c:v>42644</c:v>
                </c:pt>
                <c:pt idx="22">
                  <c:v>42675</c:v>
                </c:pt>
                <c:pt idx="23">
                  <c:v>42705</c:v>
                </c:pt>
                <c:pt idx="24">
                  <c:v>42736</c:v>
                </c:pt>
                <c:pt idx="25">
                  <c:v>42767</c:v>
                </c:pt>
                <c:pt idx="26">
                  <c:v>42795</c:v>
                </c:pt>
                <c:pt idx="27">
                  <c:v>42826</c:v>
                </c:pt>
                <c:pt idx="28">
                  <c:v>42856</c:v>
                </c:pt>
                <c:pt idx="29">
                  <c:v>42887</c:v>
                </c:pt>
                <c:pt idx="30">
                  <c:v>42917</c:v>
                </c:pt>
                <c:pt idx="31">
                  <c:v>42948</c:v>
                </c:pt>
                <c:pt idx="32">
                  <c:v>42979</c:v>
                </c:pt>
                <c:pt idx="33">
                  <c:v>43009</c:v>
                </c:pt>
                <c:pt idx="34">
                  <c:v>43040</c:v>
                </c:pt>
                <c:pt idx="35">
                  <c:v>43070</c:v>
                </c:pt>
                <c:pt idx="36">
                  <c:v>43101</c:v>
                </c:pt>
                <c:pt idx="37">
                  <c:v>43132</c:v>
                </c:pt>
                <c:pt idx="38">
                  <c:v>43160</c:v>
                </c:pt>
                <c:pt idx="39">
                  <c:v>43191</c:v>
                </c:pt>
                <c:pt idx="40">
                  <c:v>43221</c:v>
                </c:pt>
                <c:pt idx="41">
                  <c:v>43252</c:v>
                </c:pt>
                <c:pt idx="42">
                  <c:v>43282</c:v>
                </c:pt>
                <c:pt idx="43">
                  <c:v>43313</c:v>
                </c:pt>
                <c:pt idx="44">
                  <c:v>43344</c:v>
                </c:pt>
                <c:pt idx="45">
                  <c:v>43374</c:v>
                </c:pt>
                <c:pt idx="46">
                  <c:v>43405</c:v>
                </c:pt>
                <c:pt idx="47">
                  <c:v>43435</c:v>
                </c:pt>
                <c:pt idx="48">
                  <c:v>43466</c:v>
                </c:pt>
                <c:pt idx="49">
                  <c:v>43497</c:v>
                </c:pt>
                <c:pt idx="50">
                  <c:v>43525</c:v>
                </c:pt>
                <c:pt idx="51">
                  <c:v>43556</c:v>
                </c:pt>
                <c:pt idx="52">
                  <c:v>43586</c:v>
                </c:pt>
                <c:pt idx="53">
                  <c:v>43617</c:v>
                </c:pt>
                <c:pt idx="54">
                  <c:v>43647</c:v>
                </c:pt>
                <c:pt idx="55">
                  <c:v>43678</c:v>
                </c:pt>
                <c:pt idx="56">
                  <c:v>43709</c:v>
                </c:pt>
                <c:pt idx="57">
                  <c:v>43739</c:v>
                </c:pt>
                <c:pt idx="58">
                  <c:v>43770</c:v>
                </c:pt>
                <c:pt idx="59">
                  <c:v>43800</c:v>
                </c:pt>
                <c:pt idx="60">
                  <c:v>43831</c:v>
                </c:pt>
                <c:pt idx="61">
                  <c:v>43862</c:v>
                </c:pt>
                <c:pt idx="62">
                  <c:v>43891</c:v>
                </c:pt>
                <c:pt idx="63">
                  <c:v>43922</c:v>
                </c:pt>
                <c:pt idx="64">
                  <c:v>43952</c:v>
                </c:pt>
                <c:pt idx="65">
                  <c:v>43983</c:v>
                </c:pt>
                <c:pt idx="66">
                  <c:v>44013</c:v>
                </c:pt>
                <c:pt idx="67">
                  <c:v>44044</c:v>
                </c:pt>
                <c:pt idx="68">
                  <c:v>44075</c:v>
                </c:pt>
                <c:pt idx="69">
                  <c:v>44105</c:v>
                </c:pt>
                <c:pt idx="70">
                  <c:v>44136</c:v>
                </c:pt>
                <c:pt idx="71">
                  <c:v>44166</c:v>
                </c:pt>
                <c:pt idx="72">
                  <c:v>44197</c:v>
                </c:pt>
                <c:pt idx="73">
                  <c:v>44228</c:v>
                </c:pt>
                <c:pt idx="74">
                  <c:v>44256</c:v>
                </c:pt>
                <c:pt idx="75">
                  <c:v>44287</c:v>
                </c:pt>
                <c:pt idx="76">
                  <c:v>44317</c:v>
                </c:pt>
                <c:pt idx="77">
                  <c:v>44348</c:v>
                </c:pt>
                <c:pt idx="78">
                  <c:v>44378</c:v>
                </c:pt>
                <c:pt idx="79">
                  <c:v>44409</c:v>
                </c:pt>
                <c:pt idx="80">
                  <c:v>44440</c:v>
                </c:pt>
                <c:pt idx="81">
                  <c:v>44470</c:v>
                </c:pt>
                <c:pt idx="82">
                  <c:v>44501</c:v>
                </c:pt>
                <c:pt idx="83">
                  <c:v>44531</c:v>
                </c:pt>
                <c:pt idx="84">
                  <c:v>44562</c:v>
                </c:pt>
                <c:pt idx="85">
                  <c:v>44593</c:v>
                </c:pt>
                <c:pt idx="86">
                  <c:v>44621</c:v>
                </c:pt>
                <c:pt idx="87">
                  <c:v>44652</c:v>
                </c:pt>
                <c:pt idx="88">
                  <c:v>44682</c:v>
                </c:pt>
                <c:pt idx="89">
                  <c:v>44713</c:v>
                </c:pt>
                <c:pt idx="90">
                  <c:v>44743</c:v>
                </c:pt>
                <c:pt idx="91">
                  <c:v>44774</c:v>
                </c:pt>
                <c:pt idx="92">
                  <c:v>44805</c:v>
                </c:pt>
                <c:pt idx="93">
                  <c:v>44835</c:v>
                </c:pt>
                <c:pt idx="94">
                  <c:v>44866</c:v>
                </c:pt>
                <c:pt idx="95">
                  <c:v>44896</c:v>
                </c:pt>
              </c:numCache>
            </c:numRef>
          </c:cat>
          <c:val>
            <c:numRef>
              <c:f>'Vaccine Graph'!$K$3:$K$98</c:f>
              <c:numCache>
                <c:formatCode>General</c:formatCode>
                <c:ptCount val="96"/>
                <c:pt idx="67">
                  <c:v>6.8218509330124197</c:v>
                </c:pt>
                <c:pt idx="68">
                  <c:v>6.7220392561613798</c:v>
                </c:pt>
                <c:pt idx="69">
                  <c:v>6.6774606474917597</c:v>
                </c:pt>
                <c:pt idx="70">
                  <c:v>6.5530964954725901</c:v>
                </c:pt>
                <c:pt idx="71">
                  <c:v>6.4065482135541796</c:v>
                </c:pt>
                <c:pt idx="72">
                  <c:v>6.3618765730962599</c:v>
                </c:pt>
                <c:pt idx="73">
                  <c:v>6.6459983824878996</c:v>
                </c:pt>
                <c:pt idx="74">
                  <c:v>6.5140473680633599</c:v>
                </c:pt>
                <c:pt idx="75">
                  <c:v>6.48826152778559</c:v>
                </c:pt>
                <c:pt idx="76">
                  <c:v>6.4226498025607901</c:v>
                </c:pt>
                <c:pt idx="77">
                  <c:v>6.4035159187478801</c:v>
                </c:pt>
                <c:pt idx="78">
                  <c:v>6.4352703100117399</c:v>
                </c:pt>
                <c:pt idx="79">
                  <c:v>6.5132451431655101</c:v>
                </c:pt>
                <c:pt idx="80">
                  <c:v>6.4431208914636997</c:v>
                </c:pt>
                <c:pt idx="81">
                  <c:v>6.4004835810256102</c:v>
                </c:pt>
                <c:pt idx="82">
                  <c:v>6.2974029953717396</c:v>
                </c:pt>
                <c:pt idx="83">
                  <c:v>6.1648120361862997</c:v>
                </c:pt>
                <c:pt idx="84">
                  <c:v>6.1251330918861298</c:v>
                </c:pt>
                <c:pt idx="85">
                  <c:v>6.3382504821422003</c:v>
                </c:pt>
                <c:pt idx="86">
                  <c:v>6.2357875561959899</c:v>
                </c:pt>
                <c:pt idx="87">
                  <c:v>6.2271693121997496</c:v>
                </c:pt>
                <c:pt idx="88">
                  <c:v>6.1559003503970997</c:v>
                </c:pt>
                <c:pt idx="89">
                  <c:v>6.1650348077003096</c:v>
                </c:pt>
                <c:pt idx="90">
                  <c:v>6.19098069439739</c:v>
                </c:pt>
                <c:pt idx="91">
                  <c:v>6.2038766026893599</c:v>
                </c:pt>
                <c:pt idx="92">
                  <c:v>6.1645606266173401</c:v>
                </c:pt>
                <c:pt idx="93">
                  <c:v>6.1241810073588798</c:v>
                </c:pt>
                <c:pt idx="94">
                  <c:v>6.04244139029222</c:v>
                </c:pt>
                <c:pt idx="95">
                  <c:v>5.9231611751576896</c:v>
                </c:pt>
              </c:numCache>
            </c:numRef>
          </c:val>
          <c:smooth val="0"/>
          <c:extLst xmlns:c16r2="http://schemas.microsoft.com/office/drawing/2015/06/chart">
            <c:ext xmlns:c16="http://schemas.microsoft.com/office/drawing/2014/chart" uri="{C3380CC4-5D6E-409C-BE32-E72D297353CC}">
              <c16:uniqueId val="{00000001-9D47-4EA8-9462-D696D63B0608}"/>
            </c:ext>
          </c:extLst>
        </c:ser>
        <c:dLbls>
          <c:showLegendKey val="0"/>
          <c:showVal val="0"/>
          <c:showCatName val="0"/>
          <c:showSerName val="0"/>
          <c:showPercent val="0"/>
          <c:showBubbleSize val="0"/>
        </c:dLbls>
        <c:smooth val="0"/>
        <c:axId val="766614424"/>
        <c:axId val="766608936"/>
      </c:lineChart>
      <c:dateAx>
        <c:axId val="766614424"/>
        <c:scaling>
          <c:orientation val="minMax"/>
        </c:scaling>
        <c:delete val="0"/>
        <c:axPos val="b"/>
        <c:numFmt formatCode="m/yyyy" sourceLinked="1"/>
        <c:majorTickMark val="out"/>
        <c:minorTickMark val="none"/>
        <c:tickLblPos val="nextTo"/>
        <c:spPr>
          <a:noFill/>
          <a:ln w="2540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en-US"/>
          </a:p>
        </c:txPr>
        <c:crossAx val="766608936"/>
        <c:crosses val="autoZero"/>
        <c:auto val="1"/>
        <c:lblOffset val="100"/>
        <c:baseTimeUnit val="months"/>
      </c:dateAx>
      <c:valAx>
        <c:axId val="766608936"/>
        <c:scaling>
          <c:orientation val="minMax"/>
          <c:min val="5"/>
        </c:scaling>
        <c:delete val="0"/>
        <c:axPos val="l"/>
        <c:title>
          <c:tx>
            <c:rich>
              <a:bodyPr rot="-5400000" spcFirstLastPara="1" vertOverflow="ellipsis" vert="horz" wrap="square" anchor="ctr" anchorCtr="1"/>
              <a:lstStyle/>
              <a:p>
                <a:pPr>
                  <a:defRPr sz="2000" b="1" i="0" u="none" strike="noStrike" kern="1200" baseline="0">
                    <a:solidFill>
                      <a:sysClr val="windowText" lastClr="000000"/>
                    </a:solidFill>
                    <a:latin typeface="+mn-lt"/>
                    <a:ea typeface="+mn-ea"/>
                    <a:cs typeface="+mn-cs"/>
                  </a:defRPr>
                </a:pPr>
                <a:r>
                  <a:rPr lang="en-US" sz="2000" b="1" dirty="0">
                    <a:solidFill>
                      <a:sysClr val="windowText" lastClr="000000"/>
                    </a:solidFill>
                  </a:rPr>
                  <a:t>Sales-Weighted</a:t>
                </a:r>
                <a:r>
                  <a:rPr lang="en-US" sz="2000" b="1" baseline="0" dirty="0">
                    <a:solidFill>
                      <a:sysClr val="windowText" lastClr="000000"/>
                    </a:solidFill>
                  </a:rPr>
                  <a:t> WAC Price</a:t>
                </a:r>
                <a:endParaRPr lang="en-US" sz="2000" b="1" dirty="0">
                  <a:solidFill>
                    <a:sysClr val="windowText" lastClr="000000"/>
                  </a:solidFill>
                </a:endParaRPr>
              </a:p>
            </c:rich>
          </c:tx>
          <c:layout/>
          <c:overlay val="0"/>
          <c:spPr>
            <a:noFill/>
            <a:ln>
              <a:noFill/>
            </a:ln>
            <a:effectLst/>
          </c:spPr>
          <c:txPr>
            <a:bodyPr rot="-5400000" spcFirstLastPara="1" vertOverflow="ellipsis" vert="horz" wrap="square" anchor="ctr" anchorCtr="1"/>
            <a:lstStyle/>
            <a:p>
              <a:pPr>
                <a:defRPr sz="2000" b="1"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w="25400">
            <a:solidFill>
              <a:schemeClr val="tx1"/>
            </a:solidFill>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en-US"/>
          </a:p>
        </c:txPr>
        <c:crossAx val="766614424"/>
        <c:crosses val="autoZero"/>
        <c:crossBetween val="between"/>
        <c:majorUnit val="1"/>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ysClr val="windowText" lastClr="000000"/>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639421-3FA6-4997-8DAA-68E27D09EBBB}"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C3261FF1-AEB7-403C-A124-AA131748F1C3}">
      <dgm:prSet phldrT="[Text]" custT="1"/>
      <dgm:spPr/>
      <dgm:t>
        <a:bodyPr/>
        <a:lstStyle/>
        <a:p>
          <a:pPr>
            <a:lnSpc>
              <a:spcPct val="100000"/>
            </a:lnSpc>
            <a:spcBef>
              <a:spcPts val="300"/>
            </a:spcBef>
            <a:spcAft>
              <a:spcPts val="300"/>
            </a:spcAft>
          </a:pPr>
          <a:r>
            <a:rPr lang="en-US" altLang="en-US" sz="1400" i="0" dirty="0"/>
            <a:t>neph·ron/ˈnefrän/ noun: The functional unit in the kidney which filters waste from what is essential for life</a:t>
          </a:r>
          <a:endParaRPr lang="en-US" sz="1400" i="0" dirty="0">
            <a:solidFill>
              <a:schemeClr val="bg1"/>
            </a:solidFill>
            <a:latin typeface="Corbel" panose="020B0503020204020204" pitchFamily="34" charset="0"/>
            <a:cs typeface="Arial" panose="020B0604020202020204" pitchFamily="34" charset="0"/>
          </a:endParaRPr>
        </a:p>
      </dgm:t>
    </dgm:pt>
    <dgm:pt modelId="{215FFE1A-A45E-4B04-AA67-63E7DF63CFAF}" type="parTrans" cxnId="{E7B29D67-5E7F-42F1-A43F-2D62E821C76E}">
      <dgm:prSet/>
      <dgm:spPr/>
      <dgm:t>
        <a:bodyPr/>
        <a:lstStyle/>
        <a:p>
          <a:endParaRPr lang="en-US"/>
        </a:p>
      </dgm:t>
    </dgm:pt>
    <dgm:pt modelId="{B3245B06-234D-4BB6-9DD5-51C589B33664}" type="sibTrans" cxnId="{E7B29D67-5E7F-42F1-A43F-2D62E821C76E}">
      <dgm:prSet/>
      <dgm:spPr/>
      <dgm:t>
        <a:bodyPr/>
        <a:lstStyle/>
        <a:p>
          <a:endParaRPr lang="en-US"/>
        </a:p>
      </dgm:t>
    </dgm:pt>
    <dgm:pt modelId="{1A0C512A-ED45-4B6D-B914-7F1994C3CEFB}">
      <dgm:prSet phldrT="[Text]" custT="1"/>
      <dgm:spPr>
        <a:solidFill>
          <a:srgbClr val="54B681"/>
        </a:solidFill>
        <a:ln w="12700" cap="flat" cmpd="sng" algn="ctr">
          <a:solidFill>
            <a:prstClr val="white">
              <a:hueOff val="0"/>
              <a:satOff val="0"/>
              <a:lumOff val="0"/>
              <a:alphaOff val="0"/>
            </a:prstClr>
          </a:solidFill>
          <a:prstDash val="solid"/>
          <a:miter lim="800000"/>
        </a:ln>
        <a:effectLst/>
      </dgm:spPr>
      <dgm:t>
        <a:bodyPr spcFirstLastPara="0" vert="horz" wrap="square" lIns="720494" tIns="35560" rIns="35560" bIns="35560" numCol="1" spcCol="1270" anchor="ctr" anchorCtr="0"/>
        <a:lstStyle/>
        <a:p>
          <a:pPr marL="0" lvl="0" indent="0" algn="l" defTabSz="622300">
            <a:lnSpc>
              <a:spcPct val="100000"/>
            </a:lnSpc>
            <a:spcBef>
              <a:spcPct val="0"/>
            </a:spcBef>
            <a:spcAft>
              <a:spcPts val="300"/>
            </a:spcAft>
            <a:buNone/>
          </a:pPr>
          <a:r>
            <a:rPr lang="en-US" sz="1400" kern="1200" dirty="0">
              <a:solidFill>
                <a:prstClr val="white"/>
              </a:solidFill>
              <a:latin typeface="Corbel" panose="020B0503020204020204" pitchFamily="34" charset="0"/>
              <a:ea typeface="+mn-ea"/>
              <a:cs typeface="Arial" panose="020B0604020202020204" pitchFamily="34" charset="0"/>
            </a:rPr>
            <a:t>Nephron has emerged as an important voice on managed care and pharmaceutical supply chain policy and economics, helping manufacturers and supply chain participants navigate the increasingly complex Payor/PBM marketplace</a:t>
          </a:r>
        </a:p>
      </dgm:t>
    </dgm:pt>
    <dgm:pt modelId="{054A8A30-C77E-444D-B003-B1D10E6D9888}" type="parTrans" cxnId="{8E6B70EB-B948-474C-8663-D7D9B3E06F5D}">
      <dgm:prSet/>
      <dgm:spPr/>
      <dgm:t>
        <a:bodyPr/>
        <a:lstStyle/>
        <a:p>
          <a:endParaRPr lang="en-US"/>
        </a:p>
      </dgm:t>
    </dgm:pt>
    <dgm:pt modelId="{E0A1FC97-E8AB-4CD5-9995-BDC17E4AF5A1}" type="sibTrans" cxnId="{8E6B70EB-B948-474C-8663-D7D9B3E06F5D}">
      <dgm:prSet/>
      <dgm:spPr/>
      <dgm:t>
        <a:bodyPr/>
        <a:lstStyle/>
        <a:p>
          <a:endParaRPr lang="en-US"/>
        </a:p>
      </dgm:t>
    </dgm:pt>
    <dgm:pt modelId="{4EB8AE35-B339-44A2-B31B-65569EB11DEC}">
      <dgm:prSet phldrT="[Text]" custT="1"/>
      <dgm:spPr>
        <a:solidFill>
          <a:srgbClr val="3EA184"/>
        </a:solidFill>
      </dgm:spPr>
      <dgm:t>
        <a:bodyPr/>
        <a:lstStyle/>
        <a:p>
          <a:pPr>
            <a:lnSpc>
              <a:spcPct val="100000"/>
            </a:lnSpc>
            <a:spcBef>
              <a:spcPts val="300"/>
            </a:spcBef>
            <a:spcAft>
              <a:spcPts val="300"/>
            </a:spcAft>
          </a:pPr>
          <a:r>
            <a:rPr lang="en-US" sz="1400" dirty="0">
              <a:solidFill>
                <a:schemeClr val="bg1"/>
              </a:solidFill>
              <a:latin typeface="Corbel" panose="020B0503020204020204" pitchFamily="34" charset="0"/>
              <a:cs typeface="Arial" panose="020B0604020202020204" pitchFamily="34" charset="0"/>
            </a:rPr>
            <a:t>Founded in 2017 by Eric Percher and Josh Raskin, Nephron Research has established itself as the market’s leading independent healthcare equity research provider, filtering market noise from the insights that are essential to the investment process </a:t>
          </a:r>
        </a:p>
      </dgm:t>
    </dgm:pt>
    <dgm:pt modelId="{6735F3B6-C6D9-4AF7-BD91-2AE26D982A19}" type="parTrans" cxnId="{144217F2-71BD-4844-B42C-6C930A743AC1}">
      <dgm:prSet/>
      <dgm:spPr/>
      <dgm:t>
        <a:bodyPr/>
        <a:lstStyle/>
        <a:p>
          <a:endParaRPr lang="en-US"/>
        </a:p>
      </dgm:t>
    </dgm:pt>
    <dgm:pt modelId="{B6E2432E-A53E-4B04-930B-58DD7DDD9E2A}" type="sibTrans" cxnId="{144217F2-71BD-4844-B42C-6C930A743AC1}">
      <dgm:prSet/>
      <dgm:spPr/>
      <dgm:t>
        <a:bodyPr/>
        <a:lstStyle/>
        <a:p>
          <a:endParaRPr lang="en-US"/>
        </a:p>
      </dgm:t>
    </dgm:pt>
    <dgm:pt modelId="{E4D96349-FF9C-415A-ACE2-A5B9C9467888}" type="pres">
      <dgm:prSet presAssocID="{58639421-3FA6-4997-8DAA-68E27D09EBBB}" presName="Name0" presStyleCnt="0">
        <dgm:presLayoutVars>
          <dgm:chMax val="7"/>
          <dgm:chPref val="7"/>
          <dgm:dir/>
        </dgm:presLayoutVars>
      </dgm:prSet>
      <dgm:spPr/>
      <dgm:t>
        <a:bodyPr/>
        <a:lstStyle/>
        <a:p>
          <a:endParaRPr lang="en-US"/>
        </a:p>
      </dgm:t>
    </dgm:pt>
    <dgm:pt modelId="{B721C5E8-7209-4B0C-87F7-53D3CD15A59D}" type="pres">
      <dgm:prSet presAssocID="{58639421-3FA6-4997-8DAA-68E27D09EBBB}" presName="Name1" presStyleCnt="0"/>
      <dgm:spPr/>
    </dgm:pt>
    <dgm:pt modelId="{F95C6EC6-F319-463C-A6FF-BF50FD116449}" type="pres">
      <dgm:prSet presAssocID="{58639421-3FA6-4997-8DAA-68E27D09EBBB}" presName="cycle" presStyleCnt="0"/>
      <dgm:spPr/>
    </dgm:pt>
    <dgm:pt modelId="{A1AF9F50-F7B7-4683-B2F4-A344686BA3EB}" type="pres">
      <dgm:prSet presAssocID="{58639421-3FA6-4997-8DAA-68E27D09EBBB}" presName="srcNode" presStyleLbl="node1" presStyleIdx="0" presStyleCnt="3"/>
      <dgm:spPr/>
    </dgm:pt>
    <dgm:pt modelId="{06C15CF7-1BD2-403E-99A3-B7CE80675182}" type="pres">
      <dgm:prSet presAssocID="{58639421-3FA6-4997-8DAA-68E27D09EBBB}" presName="conn" presStyleLbl="parChTrans1D2" presStyleIdx="0" presStyleCnt="1"/>
      <dgm:spPr/>
      <dgm:t>
        <a:bodyPr/>
        <a:lstStyle/>
        <a:p>
          <a:endParaRPr lang="en-US"/>
        </a:p>
      </dgm:t>
    </dgm:pt>
    <dgm:pt modelId="{2C36E155-91C2-4BA1-BABA-91857C1ABFDB}" type="pres">
      <dgm:prSet presAssocID="{58639421-3FA6-4997-8DAA-68E27D09EBBB}" presName="extraNode" presStyleLbl="node1" presStyleIdx="0" presStyleCnt="3"/>
      <dgm:spPr/>
    </dgm:pt>
    <dgm:pt modelId="{0F4C8380-0124-4704-B9A6-F9018C9C845A}" type="pres">
      <dgm:prSet presAssocID="{58639421-3FA6-4997-8DAA-68E27D09EBBB}" presName="dstNode" presStyleLbl="node1" presStyleIdx="0" presStyleCnt="3"/>
      <dgm:spPr/>
    </dgm:pt>
    <dgm:pt modelId="{430C2833-D42D-4B91-B3F9-8550C28A9A0E}" type="pres">
      <dgm:prSet presAssocID="{C3261FF1-AEB7-403C-A124-AA131748F1C3}" presName="text_1" presStyleLbl="node1" presStyleIdx="0" presStyleCnt="3">
        <dgm:presLayoutVars>
          <dgm:bulletEnabled val="1"/>
        </dgm:presLayoutVars>
      </dgm:prSet>
      <dgm:spPr/>
      <dgm:t>
        <a:bodyPr/>
        <a:lstStyle/>
        <a:p>
          <a:endParaRPr lang="en-US"/>
        </a:p>
      </dgm:t>
    </dgm:pt>
    <dgm:pt modelId="{A2E50267-8ECA-4CAE-9C1F-E66E66FDD000}" type="pres">
      <dgm:prSet presAssocID="{C3261FF1-AEB7-403C-A124-AA131748F1C3}" presName="accent_1" presStyleCnt="0"/>
      <dgm:spPr/>
    </dgm:pt>
    <dgm:pt modelId="{A6AD135A-E2A1-4687-B189-7988D3C877D9}" type="pres">
      <dgm:prSet presAssocID="{C3261FF1-AEB7-403C-A124-AA131748F1C3}" presName="accentRepeatNode" presStyleLbl="solidFgAcc1" presStyleIdx="0" presStyleCnt="3"/>
      <dgm:spPr/>
    </dgm:pt>
    <dgm:pt modelId="{06114767-0EE7-4440-846B-C6E56D47F054}" type="pres">
      <dgm:prSet presAssocID="{4EB8AE35-B339-44A2-B31B-65569EB11DEC}" presName="text_2" presStyleLbl="node1" presStyleIdx="1" presStyleCnt="3">
        <dgm:presLayoutVars>
          <dgm:bulletEnabled val="1"/>
        </dgm:presLayoutVars>
      </dgm:prSet>
      <dgm:spPr/>
      <dgm:t>
        <a:bodyPr/>
        <a:lstStyle/>
        <a:p>
          <a:endParaRPr lang="en-US"/>
        </a:p>
      </dgm:t>
    </dgm:pt>
    <dgm:pt modelId="{02D2E4C0-712B-4A4A-B3B7-D4E32B900F19}" type="pres">
      <dgm:prSet presAssocID="{4EB8AE35-B339-44A2-B31B-65569EB11DEC}" presName="accent_2" presStyleCnt="0"/>
      <dgm:spPr/>
    </dgm:pt>
    <dgm:pt modelId="{08BDA7E2-60A9-4339-8BAD-3E9E372C9508}" type="pres">
      <dgm:prSet presAssocID="{4EB8AE35-B339-44A2-B31B-65569EB11DEC}" presName="accentRepeatNode" presStyleLbl="solidFgAcc1" presStyleIdx="1" presStyleCnt="3"/>
      <dgm:spPr/>
    </dgm:pt>
    <dgm:pt modelId="{53B9E614-D2F1-426A-B7F4-2BC236195B27}" type="pres">
      <dgm:prSet presAssocID="{1A0C512A-ED45-4B6D-B914-7F1994C3CEFB}" presName="text_3" presStyleLbl="node1" presStyleIdx="2" presStyleCnt="3">
        <dgm:presLayoutVars>
          <dgm:bulletEnabled val="1"/>
        </dgm:presLayoutVars>
      </dgm:prSet>
      <dgm:spPr/>
      <dgm:t>
        <a:bodyPr/>
        <a:lstStyle/>
        <a:p>
          <a:endParaRPr lang="en-US"/>
        </a:p>
      </dgm:t>
    </dgm:pt>
    <dgm:pt modelId="{33EE3F88-14E5-4244-A5BB-D6F747A43076}" type="pres">
      <dgm:prSet presAssocID="{1A0C512A-ED45-4B6D-B914-7F1994C3CEFB}" presName="accent_3" presStyleCnt="0"/>
      <dgm:spPr/>
    </dgm:pt>
    <dgm:pt modelId="{0CE07B6A-989E-4A32-A51D-11E0C1171BAB}" type="pres">
      <dgm:prSet presAssocID="{1A0C512A-ED45-4B6D-B914-7F1994C3CEFB}" presName="accentRepeatNode" presStyleLbl="solidFgAcc1" presStyleIdx="2" presStyleCnt="3"/>
      <dgm:spPr/>
    </dgm:pt>
  </dgm:ptLst>
  <dgm:cxnLst>
    <dgm:cxn modelId="{4298DFFC-2474-401F-B268-F639E4AACA05}" type="presOf" srcId="{4EB8AE35-B339-44A2-B31B-65569EB11DEC}" destId="{06114767-0EE7-4440-846B-C6E56D47F054}" srcOrd="0" destOrd="0" presId="urn:microsoft.com/office/officeart/2008/layout/VerticalCurvedList"/>
    <dgm:cxn modelId="{3D263377-ADD4-4E44-B1BD-2F6D8E9C1FF1}" type="presOf" srcId="{C3261FF1-AEB7-403C-A124-AA131748F1C3}" destId="{430C2833-D42D-4B91-B3F9-8550C28A9A0E}" srcOrd="0" destOrd="0" presId="urn:microsoft.com/office/officeart/2008/layout/VerticalCurvedList"/>
    <dgm:cxn modelId="{E7B29D67-5E7F-42F1-A43F-2D62E821C76E}" srcId="{58639421-3FA6-4997-8DAA-68E27D09EBBB}" destId="{C3261FF1-AEB7-403C-A124-AA131748F1C3}" srcOrd="0" destOrd="0" parTransId="{215FFE1A-A45E-4B04-AA67-63E7DF63CFAF}" sibTransId="{B3245B06-234D-4BB6-9DD5-51C589B33664}"/>
    <dgm:cxn modelId="{2A4C5819-CC45-4FDE-AD9C-B3483F0C261F}" type="presOf" srcId="{58639421-3FA6-4997-8DAA-68E27D09EBBB}" destId="{E4D96349-FF9C-415A-ACE2-A5B9C9467888}" srcOrd="0" destOrd="0" presId="urn:microsoft.com/office/officeart/2008/layout/VerticalCurvedList"/>
    <dgm:cxn modelId="{0FD78622-9FDF-464B-A04B-EBC2C48713B9}" type="presOf" srcId="{B3245B06-234D-4BB6-9DD5-51C589B33664}" destId="{06C15CF7-1BD2-403E-99A3-B7CE80675182}" srcOrd="0" destOrd="0" presId="urn:microsoft.com/office/officeart/2008/layout/VerticalCurvedList"/>
    <dgm:cxn modelId="{8E6B70EB-B948-474C-8663-D7D9B3E06F5D}" srcId="{58639421-3FA6-4997-8DAA-68E27D09EBBB}" destId="{1A0C512A-ED45-4B6D-B914-7F1994C3CEFB}" srcOrd="2" destOrd="0" parTransId="{054A8A30-C77E-444D-B003-B1D10E6D9888}" sibTransId="{E0A1FC97-E8AB-4CD5-9995-BDC17E4AF5A1}"/>
    <dgm:cxn modelId="{482C3419-6E15-4AEC-A83B-129FE6876C8A}" type="presOf" srcId="{1A0C512A-ED45-4B6D-B914-7F1994C3CEFB}" destId="{53B9E614-D2F1-426A-B7F4-2BC236195B27}" srcOrd="0" destOrd="0" presId="urn:microsoft.com/office/officeart/2008/layout/VerticalCurvedList"/>
    <dgm:cxn modelId="{144217F2-71BD-4844-B42C-6C930A743AC1}" srcId="{58639421-3FA6-4997-8DAA-68E27D09EBBB}" destId="{4EB8AE35-B339-44A2-B31B-65569EB11DEC}" srcOrd="1" destOrd="0" parTransId="{6735F3B6-C6D9-4AF7-BD91-2AE26D982A19}" sibTransId="{B6E2432E-A53E-4B04-930B-58DD7DDD9E2A}"/>
    <dgm:cxn modelId="{79A4387E-D764-43F7-A471-0C6219BE6E57}" type="presParOf" srcId="{E4D96349-FF9C-415A-ACE2-A5B9C9467888}" destId="{B721C5E8-7209-4B0C-87F7-53D3CD15A59D}" srcOrd="0" destOrd="0" presId="urn:microsoft.com/office/officeart/2008/layout/VerticalCurvedList"/>
    <dgm:cxn modelId="{7F3D48DC-C331-4B21-8BF6-4D96E47F9024}" type="presParOf" srcId="{B721C5E8-7209-4B0C-87F7-53D3CD15A59D}" destId="{F95C6EC6-F319-463C-A6FF-BF50FD116449}" srcOrd="0" destOrd="0" presId="urn:microsoft.com/office/officeart/2008/layout/VerticalCurvedList"/>
    <dgm:cxn modelId="{0E2200EE-EF75-496E-8760-4D11F60034E5}" type="presParOf" srcId="{F95C6EC6-F319-463C-A6FF-BF50FD116449}" destId="{A1AF9F50-F7B7-4683-B2F4-A344686BA3EB}" srcOrd="0" destOrd="0" presId="urn:microsoft.com/office/officeart/2008/layout/VerticalCurvedList"/>
    <dgm:cxn modelId="{E36FAFD0-E16B-4DFC-BEEA-41151CBA47FB}" type="presParOf" srcId="{F95C6EC6-F319-463C-A6FF-BF50FD116449}" destId="{06C15CF7-1BD2-403E-99A3-B7CE80675182}" srcOrd="1" destOrd="0" presId="urn:microsoft.com/office/officeart/2008/layout/VerticalCurvedList"/>
    <dgm:cxn modelId="{515DF544-EEA9-48D2-A459-02E15E0974EF}" type="presParOf" srcId="{F95C6EC6-F319-463C-A6FF-BF50FD116449}" destId="{2C36E155-91C2-4BA1-BABA-91857C1ABFDB}" srcOrd="2" destOrd="0" presId="urn:microsoft.com/office/officeart/2008/layout/VerticalCurvedList"/>
    <dgm:cxn modelId="{35BA36C8-B308-4F0F-9834-A4490BC7444E}" type="presParOf" srcId="{F95C6EC6-F319-463C-A6FF-BF50FD116449}" destId="{0F4C8380-0124-4704-B9A6-F9018C9C845A}" srcOrd="3" destOrd="0" presId="urn:microsoft.com/office/officeart/2008/layout/VerticalCurvedList"/>
    <dgm:cxn modelId="{96C1AA5A-93F3-4F2F-A0FE-96358C8ABDAA}" type="presParOf" srcId="{B721C5E8-7209-4B0C-87F7-53D3CD15A59D}" destId="{430C2833-D42D-4B91-B3F9-8550C28A9A0E}" srcOrd="1" destOrd="0" presId="urn:microsoft.com/office/officeart/2008/layout/VerticalCurvedList"/>
    <dgm:cxn modelId="{E29D5DB5-D25D-4E06-95C1-2794A688B464}" type="presParOf" srcId="{B721C5E8-7209-4B0C-87F7-53D3CD15A59D}" destId="{A2E50267-8ECA-4CAE-9C1F-E66E66FDD000}" srcOrd="2" destOrd="0" presId="urn:microsoft.com/office/officeart/2008/layout/VerticalCurvedList"/>
    <dgm:cxn modelId="{ECDD698E-2137-4558-82C1-5AF3F1666FCF}" type="presParOf" srcId="{A2E50267-8ECA-4CAE-9C1F-E66E66FDD000}" destId="{A6AD135A-E2A1-4687-B189-7988D3C877D9}" srcOrd="0" destOrd="0" presId="urn:microsoft.com/office/officeart/2008/layout/VerticalCurvedList"/>
    <dgm:cxn modelId="{37ED4B28-4447-4F33-9A37-E668917490A5}" type="presParOf" srcId="{B721C5E8-7209-4B0C-87F7-53D3CD15A59D}" destId="{06114767-0EE7-4440-846B-C6E56D47F054}" srcOrd="3" destOrd="0" presId="urn:microsoft.com/office/officeart/2008/layout/VerticalCurvedList"/>
    <dgm:cxn modelId="{CDC28BD9-1EEF-4B81-9ED2-B23D9CE19188}" type="presParOf" srcId="{B721C5E8-7209-4B0C-87F7-53D3CD15A59D}" destId="{02D2E4C0-712B-4A4A-B3B7-D4E32B900F19}" srcOrd="4" destOrd="0" presId="urn:microsoft.com/office/officeart/2008/layout/VerticalCurvedList"/>
    <dgm:cxn modelId="{7E65B5A4-3980-4304-8786-ACB194883232}" type="presParOf" srcId="{02D2E4C0-712B-4A4A-B3B7-D4E32B900F19}" destId="{08BDA7E2-60A9-4339-8BAD-3E9E372C9508}" srcOrd="0" destOrd="0" presId="urn:microsoft.com/office/officeart/2008/layout/VerticalCurvedList"/>
    <dgm:cxn modelId="{0698E26E-3856-4F9C-B128-F5F44C058ACD}" type="presParOf" srcId="{B721C5E8-7209-4B0C-87F7-53D3CD15A59D}" destId="{53B9E614-D2F1-426A-B7F4-2BC236195B27}" srcOrd="5" destOrd="0" presId="urn:microsoft.com/office/officeart/2008/layout/VerticalCurvedList"/>
    <dgm:cxn modelId="{0F2D9824-39F7-43C2-A52B-1F66B24812C9}" type="presParOf" srcId="{B721C5E8-7209-4B0C-87F7-53D3CD15A59D}" destId="{33EE3F88-14E5-4244-A5BB-D6F747A43076}" srcOrd="6" destOrd="0" presId="urn:microsoft.com/office/officeart/2008/layout/VerticalCurvedList"/>
    <dgm:cxn modelId="{377F8A55-037C-4E13-AF17-A2EFE54272D1}" type="presParOf" srcId="{33EE3F88-14E5-4244-A5BB-D6F747A43076}" destId="{0CE07B6A-989E-4A32-A51D-11E0C1171BAB}"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C15CF7-1BD2-403E-99A3-B7CE80675182}">
      <dsp:nvSpPr>
        <dsp:cNvPr id="0" name=""/>
        <dsp:cNvSpPr/>
      </dsp:nvSpPr>
      <dsp:spPr>
        <a:xfrm>
          <a:off x="-5131178" y="-786029"/>
          <a:ext cx="6110605" cy="6110605"/>
        </a:xfrm>
        <a:prstGeom prst="blockArc">
          <a:avLst>
            <a:gd name="adj1" fmla="val 18900000"/>
            <a:gd name="adj2" fmla="val 2700000"/>
            <a:gd name="adj3" fmla="val 353"/>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0C2833-D42D-4B91-B3F9-8550C28A9A0E}">
      <dsp:nvSpPr>
        <dsp:cNvPr id="0" name=""/>
        <dsp:cNvSpPr/>
      </dsp:nvSpPr>
      <dsp:spPr>
        <a:xfrm>
          <a:off x="629950" y="453854"/>
          <a:ext cx="7325062" cy="9077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494" tIns="35560" rIns="35560" bIns="35560" numCol="1" spcCol="1270" anchor="ctr" anchorCtr="0">
          <a:noAutofit/>
        </a:bodyPr>
        <a:lstStyle/>
        <a:p>
          <a:pPr lvl="0" algn="l" defTabSz="622300">
            <a:lnSpc>
              <a:spcPct val="100000"/>
            </a:lnSpc>
            <a:spcBef>
              <a:spcPct val="0"/>
            </a:spcBef>
            <a:spcAft>
              <a:spcPts val="300"/>
            </a:spcAft>
          </a:pPr>
          <a:r>
            <a:rPr lang="en-US" altLang="en-US" sz="1400" i="0" kern="1200" dirty="0"/>
            <a:t>neph·ron/ˈnefrän/ noun: The functional unit in the kidney which filters waste from what is essential for life</a:t>
          </a:r>
          <a:endParaRPr lang="en-US" sz="1400" i="0" kern="1200" dirty="0">
            <a:solidFill>
              <a:schemeClr val="bg1"/>
            </a:solidFill>
            <a:latin typeface="Corbel" panose="020B0503020204020204" pitchFamily="34" charset="0"/>
            <a:cs typeface="Arial" panose="020B0604020202020204" pitchFamily="34" charset="0"/>
          </a:endParaRPr>
        </a:p>
      </dsp:txBody>
      <dsp:txXfrm>
        <a:off x="629950" y="453854"/>
        <a:ext cx="7325062" cy="907709"/>
      </dsp:txXfrm>
    </dsp:sp>
    <dsp:sp modelId="{A6AD135A-E2A1-4687-B189-7988D3C877D9}">
      <dsp:nvSpPr>
        <dsp:cNvPr id="0" name=""/>
        <dsp:cNvSpPr/>
      </dsp:nvSpPr>
      <dsp:spPr>
        <a:xfrm>
          <a:off x="62631" y="340390"/>
          <a:ext cx="1134636" cy="113463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114767-0EE7-4440-846B-C6E56D47F054}">
      <dsp:nvSpPr>
        <dsp:cNvPr id="0" name=""/>
        <dsp:cNvSpPr/>
      </dsp:nvSpPr>
      <dsp:spPr>
        <a:xfrm>
          <a:off x="959902" y="1815418"/>
          <a:ext cx="6995110" cy="907709"/>
        </a:xfrm>
        <a:prstGeom prst="rect">
          <a:avLst/>
        </a:prstGeom>
        <a:solidFill>
          <a:srgbClr val="3EA18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494" tIns="35560" rIns="35560" bIns="35560" numCol="1" spcCol="1270" anchor="ctr" anchorCtr="0">
          <a:noAutofit/>
        </a:bodyPr>
        <a:lstStyle/>
        <a:p>
          <a:pPr lvl="0" algn="l" defTabSz="622300">
            <a:lnSpc>
              <a:spcPct val="100000"/>
            </a:lnSpc>
            <a:spcBef>
              <a:spcPct val="0"/>
            </a:spcBef>
            <a:spcAft>
              <a:spcPts val="300"/>
            </a:spcAft>
          </a:pPr>
          <a:r>
            <a:rPr lang="en-US" sz="1400" kern="1200" dirty="0">
              <a:solidFill>
                <a:schemeClr val="bg1"/>
              </a:solidFill>
              <a:latin typeface="Corbel" panose="020B0503020204020204" pitchFamily="34" charset="0"/>
              <a:cs typeface="Arial" panose="020B0604020202020204" pitchFamily="34" charset="0"/>
            </a:rPr>
            <a:t>Founded in 2017 by Eric Percher and Josh Raskin, Nephron Research has established itself as the market’s leading independent healthcare equity research provider, filtering market noise from the insights that are essential to the investment process </a:t>
          </a:r>
        </a:p>
      </dsp:txBody>
      <dsp:txXfrm>
        <a:off x="959902" y="1815418"/>
        <a:ext cx="6995110" cy="907709"/>
      </dsp:txXfrm>
    </dsp:sp>
    <dsp:sp modelId="{08BDA7E2-60A9-4339-8BAD-3E9E372C9508}">
      <dsp:nvSpPr>
        <dsp:cNvPr id="0" name=""/>
        <dsp:cNvSpPr/>
      </dsp:nvSpPr>
      <dsp:spPr>
        <a:xfrm>
          <a:off x="392584" y="1701954"/>
          <a:ext cx="1134636" cy="113463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B9E614-D2F1-426A-B7F4-2BC236195B27}">
      <dsp:nvSpPr>
        <dsp:cNvPr id="0" name=""/>
        <dsp:cNvSpPr/>
      </dsp:nvSpPr>
      <dsp:spPr>
        <a:xfrm>
          <a:off x="629950" y="3176982"/>
          <a:ext cx="7325062" cy="907709"/>
        </a:xfrm>
        <a:prstGeom prst="rect">
          <a:avLst/>
        </a:prstGeom>
        <a:solidFill>
          <a:srgbClr val="54B681"/>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494" tIns="35560" rIns="35560" bIns="35560" numCol="1" spcCol="1270" anchor="ctr" anchorCtr="0">
          <a:noAutofit/>
        </a:bodyPr>
        <a:lstStyle/>
        <a:p>
          <a:pPr marL="0" lvl="0" indent="0" algn="l" defTabSz="622300">
            <a:lnSpc>
              <a:spcPct val="100000"/>
            </a:lnSpc>
            <a:spcBef>
              <a:spcPct val="0"/>
            </a:spcBef>
            <a:spcAft>
              <a:spcPts val="300"/>
            </a:spcAft>
            <a:buNone/>
          </a:pPr>
          <a:r>
            <a:rPr lang="en-US" sz="1400" kern="1200" dirty="0">
              <a:solidFill>
                <a:prstClr val="white"/>
              </a:solidFill>
              <a:latin typeface="Corbel" panose="020B0503020204020204" pitchFamily="34" charset="0"/>
              <a:ea typeface="+mn-ea"/>
              <a:cs typeface="Arial" panose="020B0604020202020204" pitchFamily="34" charset="0"/>
            </a:rPr>
            <a:t>Nephron has emerged as an important voice on managed care and pharmaceutical supply chain policy and economics, helping manufacturers and supply chain participants navigate the increasingly complex Payor/PBM marketplace</a:t>
          </a:r>
        </a:p>
      </dsp:txBody>
      <dsp:txXfrm>
        <a:off x="629950" y="3176982"/>
        <a:ext cx="7325062" cy="907709"/>
      </dsp:txXfrm>
    </dsp:sp>
    <dsp:sp modelId="{0CE07B6A-989E-4A32-A51D-11E0C1171BAB}">
      <dsp:nvSpPr>
        <dsp:cNvPr id="0" name=""/>
        <dsp:cNvSpPr/>
      </dsp:nvSpPr>
      <dsp:spPr>
        <a:xfrm>
          <a:off x="62631" y="3063518"/>
          <a:ext cx="1134636" cy="113463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C02DE24-2918-49AE-BC9D-46D3F9677A78}"/>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C98E5CBE-39BD-4206-B23F-54B64BBB15C4}"/>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7439C1DE-E93F-4C62-8049-625268AE32D8}" type="datetimeFigureOut">
              <a:rPr lang="en-US" smtClean="0"/>
              <a:t>12/2/2020</a:t>
            </a:fld>
            <a:endParaRPr lang="en-US" dirty="0"/>
          </a:p>
        </p:txBody>
      </p:sp>
      <p:sp>
        <p:nvSpPr>
          <p:cNvPr id="4" name="Footer Placeholder 3">
            <a:extLst>
              <a:ext uri="{FF2B5EF4-FFF2-40B4-BE49-F238E27FC236}">
                <a16:creationId xmlns:a16="http://schemas.microsoft.com/office/drawing/2014/main" xmlns="" id="{F8922D96-6B4A-46D8-ACA6-F469EE1CC11C}"/>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578214E9-3B16-4F30-8ACF-C0945C4DC7EA}"/>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9C7BC8F0-D359-478C-AEDD-2444674D1092}" type="slidenum">
              <a:rPr lang="en-US" smtClean="0"/>
              <a:t>‹#›</a:t>
            </a:fld>
            <a:endParaRPr lang="en-US" dirty="0"/>
          </a:p>
        </p:txBody>
      </p:sp>
    </p:spTree>
    <p:extLst>
      <p:ext uri="{BB962C8B-B14F-4D97-AF65-F5344CB8AC3E}">
        <p14:creationId xmlns:p14="http://schemas.microsoft.com/office/powerpoint/2010/main" val="7638868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0BE840E8-B03C-46AC-9831-5F8EBCF46CA7}"/>
              </a:ext>
            </a:extLst>
          </p:cNvPr>
          <p:cNvSpPr>
            <a:spLocks noGrp="1"/>
          </p:cNvSpPr>
          <p:nvPr>
            <p:ph type="hdr" sz="quarter"/>
          </p:nvPr>
        </p:nvSpPr>
        <p:spPr>
          <a:xfrm>
            <a:off x="0" y="0"/>
            <a:ext cx="3038604" cy="466827"/>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a:extLst>
              <a:ext uri="{FF2B5EF4-FFF2-40B4-BE49-F238E27FC236}">
                <a16:creationId xmlns:a16="http://schemas.microsoft.com/office/drawing/2014/main" xmlns="" id="{879EC475-80D5-4BA1-AF10-10EE3F583C2B}"/>
              </a:ext>
            </a:extLst>
          </p:cNvPr>
          <p:cNvSpPr>
            <a:spLocks noGrp="1"/>
          </p:cNvSpPr>
          <p:nvPr>
            <p:ph type="dt" idx="1"/>
          </p:nvPr>
        </p:nvSpPr>
        <p:spPr>
          <a:xfrm>
            <a:off x="3970159" y="0"/>
            <a:ext cx="3038604" cy="466827"/>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9A54E683-326D-4736-B8C9-21881C60C323}" type="datetimeFigureOut">
              <a:rPr lang="en-US"/>
              <a:pPr>
                <a:defRPr/>
              </a:pPr>
              <a:t>12/2/2020</a:t>
            </a:fld>
            <a:endParaRPr lang="en-US" dirty="0"/>
          </a:p>
        </p:txBody>
      </p:sp>
      <p:sp>
        <p:nvSpPr>
          <p:cNvPr id="4" name="Slide Image Placeholder 3">
            <a:extLst>
              <a:ext uri="{FF2B5EF4-FFF2-40B4-BE49-F238E27FC236}">
                <a16:creationId xmlns:a16="http://schemas.microsoft.com/office/drawing/2014/main" xmlns="" id="{1A461BD8-23E2-4432-9752-9B8C3512927F}"/>
              </a:ext>
            </a:extLst>
          </p:cNvPr>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xmlns="" id="{122C9B85-7A61-4F82-BEFD-6B609552E5B1}"/>
              </a:ext>
            </a:extLst>
          </p:cNvPr>
          <p:cNvSpPr>
            <a:spLocks noGrp="1"/>
          </p:cNvSpPr>
          <p:nvPr>
            <p:ph type="body" sz="quarter" idx="3"/>
          </p:nvPr>
        </p:nvSpPr>
        <p:spPr>
          <a:xfrm>
            <a:off x="700713" y="4473512"/>
            <a:ext cx="5608975" cy="3660281"/>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xmlns="" id="{FB0F8ADE-139D-444C-9DD8-0039B7370312}"/>
              </a:ext>
            </a:extLst>
          </p:cNvPr>
          <p:cNvSpPr>
            <a:spLocks noGrp="1"/>
          </p:cNvSpPr>
          <p:nvPr>
            <p:ph type="ftr" sz="quarter" idx="4"/>
          </p:nvPr>
        </p:nvSpPr>
        <p:spPr>
          <a:xfrm>
            <a:off x="0" y="8829573"/>
            <a:ext cx="3038604" cy="46682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a:extLst>
              <a:ext uri="{FF2B5EF4-FFF2-40B4-BE49-F238E27FC236}">
                <a16:creationId xmlns:a16="http://schemas.microsoft.com/office/drawing/2014/main" xmlns="" id="{8B0D69AB-BB00-45AF-AEF3-9256EBC69B77}"/>
              </a:ext>
            </a:extLst>
          </p:cNvPr>
          <p:cNvSpPr>
            <a:spLocks noGrp="1"/>
          </p:cNvSpPr>
          <p:nvPr>
            <p:ph type="sldNum" sz="quarter" idx="5"/>
          </p:nvPr>
        </p:nvSpPr>
        <p:spPr>
          <a:xfrm>
            <a:off x="3970159" y="8829573"/>
            <a:ext cx="3038604" cy="46682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26C56A91-D8D6-40A3-8230-A7AAA5363DD7}" type="slidenum">
              <a:rPr lang="en-US"/>
              <a:pPr>
                <a:defRPr/>
              </a:pPr>
              <a:t>‹#›</a:t>
            </a:fld>
            <a:endParaRPr lang="en-US" dirty="0"/>
          </a:p>
        </p:txBody>
      </p:sp>
    </p:spTree>
    <p:extLst>
      <p:ext uri="{BB962C8B-B14F-4D97-AF65-F5344CB8AC3E}">
        <p14:creationId xmlns:p14="http://schemas.microsoft.com/office/powerpoint/2010/main" val="40903530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26C56A91-D8D6-40A3-8230-A7AAA5363DD7}" type="slidenum">
              <a:rPr lang="en-US" smtClean="0"/>
              <a:pPr>
                <a:defRPr/>
              </a:pPr>
              <a:t>1</a:t>
            </a:fld>
            <a:endParaRPr lang="en-US" dirty="0"/>
          </a:p>
        </p:txBody>
      </p:sp>
    </p:spTree>
    <p:extLst>
      <p:ext uri="{BB962C8B-B14F-4D97-AF65-F5344CB8AC3E}">
        <p14:creationId xmlns:p14="http://schemas.microsoft.com/office/powerpoint/2010/main" val="3058202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br>
              <a:rPr lang="en-US" dirty="0"/>
            </a:br>
            <a:endParaRPr lang="en-US" b="0" dirty="0">
              <a:effectLst/>
            </a:endParaRPr>
          </a:p>
        </p:txBody>
      </p:sp>
      <p:sp>
        <p:nvSpPr>
          <p:cNvPr id="4" name="Slide Number Placeholder 3"/>
          <p:cNvSpPr>
            <a:spLocks noGrp="1"/>
          </p:cNvSpPr>
          <p:nvPr>
            <p:ph type="sldNum" sz="quarter" idx="5"/>
          </p:nvPr>
        </p:nvSpPr>
        <p:spPr/>
        <p:txBody>
          <a:bodyPr/>
          <a:lstStyle/>
          <a:p>
            <a:pPr>
              <a:defRPr/>
            </a:pPr>
            <a:fld id="{26C56A91-D8D6-40A3-8230-A7AAA5363DD7}" type="slidenum">
              <a:rPr lang="en-US" smtClean="0"/>
              <a:pPr>
                <a:defRPr/>
              </a:pPr>
              <a:t>10</a:t>
            </a:fld>
            <a:endParaRPr lang="en-US" dirty="0"/>
          </a:p>
        </p:txBody>
      </p:sp>
    </p:spTree>
    <p:extLst>
      <p:ext uri="{BB962C8B-B14F-4D97-AF65-F5344CB8AC3E}">
        <p14:creationId xmlns:p14="http://schemas.microsoft.com/office/powerpoint/2010/main" val="1951494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br>
              <a:rPr lang="en-US" dirty="0"/>
            </a:br>
            <a:endParaRPr lang="en-US" b="0" dirty="0">
              <a:effectLst/>
            </a:endParaRPr>
          </a:p>
        </p:txBody>
      </p:sp>
      <p:sp>
        <p:nvSpPr>
          <p:cNvPr id="4" name="Slide Number Placeholder 3"/>
          <p:cNvSpPr>
            <a:spLocks noGrp="1"/>
          </p:cNvSpPr>
          <p:nvPr>
            <p:ph type="sldNum" sz="quarter" idx="5"/>
          </p:nvPr>
        </p:nvSpPr>
        <p:spPr/>
        <p:txBody>
          <a:bodyPr/>
          <a:lstStyle/>
          <a:p>
            <a:pPr>
              <a:defRPr/>
            </a:pPr>
            <a:fld id="{26C56A91-D8D6-40A3-8230-A7AAA5363DD7}" type="slidenum">
              <a:rPr lang="en-US" smtClean="0"/>
              <a:pPr>
                <a:defRPr/>
              </a:pPr>
              <a:t>11</a:t>
            </a:fld>
            <a:endParaRPr lang="en-US" dirty="0"/>
          </a:p>
        </p:txBody>
      </p:sp>
    </p:spTree>
    <p:extLst>
      <p:ext uri="{BB962C8B-B14F-4D97-AF65-F5344CB8AC3E}">
        <p14:creationId xmlns:p14="http://schemas.microsoft.com/office/powerpoint/2010/main" val="3873018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br>
              <a:rPr lang="en-US" dirty="0"/>
            </a:br>
            <a:endParaRPr lang="en-US" b="0" dirty="0">
              <a:effectLst/>
            </a:endParaRPr>
          </a:p>
        </p:txBody>
      </p:sp>
      <p:sp>
        <p:nvSpPr>
          <p:cNvPr id="4" name="Slide Number Placeholder 3"/>
          <p:cNvSpPr>
            <a:spLocks noGrp="1"/>
          </p:cNvSpPr>
          <p:nvPr>
            <p:ph type="sldNum" sz="quarter" idx="5"/>
          </p:nvPr>
        </p:nvSpPr>
        <p:spPr/>
        <p:txBody>
          <a:bodyPr/>
          <a:lstStyle/>
          <a:p>
            <a:pPr>
              <a:defRPr/>
            </a:pPr>
            <a:fld id="{26C56A91-D8D6-40A3-8230-A7AAA5363DD7}" type="slidenum">
              <a:rPr lang="en-US" smtClean="0"/>
              <a:pPr>
                <a:defRPr/>
              </a:pPr>
              <a:t>12</a:t>
            </a:fld>
            <a:endParaRPr lang="en-US" dirty="0"/>
          </a:p>
        </p:txBody>
      </p:sp>
    </p:spTree>
    <p:extLst>
      <p:ext uri="{BB962C8B-B14F-4D97-AF65-F5344CB8AC3E}">
        <p14:creationId xmlns:p14="http://schemas.microsoft.com/office/powerpoint/2010/main" val="2893750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br>
              <a:rPr lang="en-US" dirty="0"/>
            </a:br>
            <a:endParaRPr lang="en-US" b="0" dirty="0">
              <a:effectLst/>
            </a:endParaRPr>
          </a:p>
        </p:txBody>
      </p:sp>
      <p:sp>
        <p:nvSpPr>
          <p:cNvPr id="4" name="Slide Number Placeholder 3"/>
          <p:cNvSpPr>
            <a:spLocks noGrp="1"/>
          </p:cNvSpPr>
          <p:nvPr>
            <p:ph type="sldNum" sz="quarter" idx="5"/>
          </p:nvPr>
        </p:nvSpPr>
        <p:spPr/>
        <p:txBody>
          <a:bodyPr/>
          <a:lstStyle/>
          <a:p>
            <a:pPr>
              <a:defRPr/>
            </a:pPr>
            <a:fld id="{26C56A91-D8D6-40A3-8230-A7AAA5363DD7}" type="slidenum">
              <a:rPr lang="en-US" smtClean="0"/>
              <a:pPr>
                <a:defRPr/>
              </a:pPr>
              <a:t>13</a:t>
            </a:fld>
            <a:endParaRPr lang="en-US" dirty="0"/>
          </a:p>
        </p:txBody>
      </p:sp>
    </p:spTree>
    <p:extLst>
      <p:ext uri="{BB962C8B-B14F-4D97-AF65-F5344CB8AC3E}">
        <p14:creationId xmlns:p14="http://schemas.microsoft.com/office/powerpoint/2010/main" val="18869406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br>
              <a:rPr lang="en-US" dirty="0"/>
            </a:br>
            <a:endParaRPr lang="en-US" b="0" dirty="0">
              <a:effectLst/>
            </a:endParaRPr>
          </a:p>
        </p:txBody>
      </p:sp>
      <p:sp>
        <p:nvSpPr>
          <p:cNvPr id="4" name="Slide Number Placeholder 3"/>
          <p:cNvSpPr>
            <a:spLocks noGrp="1"/>
          </p:cNvSpPr>
          <p:nvPr>
            <p:ph type="sldNum" sz="quarter" idx="5"/>
          </p:nvPr>
        </p:nvSpPr>
        <p:spPr/>
        <p:txBody>
          <a:bodyPr/>
          <a:lstStyle/>
          <a:p>
            <a:pPr>
              <a:defRPr/>
            </a:pPr>
            <a:fld id="{26C56A91-D8D6-40A3-8230-A7AAA5363DD7}" type="slidenum">
              <a:rPr lang="en-US" smtClean="0"/>
              <a:pPr>
                <a:defRPr/>
              </a:pPr>
              <a:t>16</a:t>
            </a:fld>
            <a:endParaRPr lang="en-US" dirty="0"/>
          </a:p>
        </p:txBody>
      </p:sp>
    </p:spTree>
    <p:extLst>
      <p:ext uri="{BB962C8B-B14F-4D97-AF65-F5344CB8AC3E}">
        <p14:creationId xmlns:p14="http://schemas.microsoft.com/office/powerpoint/2010/main" val="1723777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br>
              <a:rPr lang="en-US" dirty="0"/>
            </a:br>
            <a:endParaRPr lang="en-US" b="0" dirty="0">
              <a:effectLst/>
            </a:endParaRPr>
          </a:p>
        </p:txBody>
      </p:sp>
      <p:sp>
        <p:nvSpPr>
          <p:cNvPr id="4" name="Slide Number Placeholder 3"/>
          <p:cNvSpPr>
            <a:spLocks noGrp="1"/>
          </p:cNvSpPr>
          <p:nvPr>
            <p:ph type="sldNum" sz="quarter" idx="5"/>
          </p:nvPr>
        </p:nvSpPr>
        <p:spPr/>
        <p:txBody>
          <a:bodyPr/>
          <a:lstStyle/>
          <a:p>
            <a:pPr>
              <a:defRPr/>
            </a:pPr>
            <a:fld id="{26C56A91-D8D6-40A3-8230-A7AAA5363DD7}" type="slidenum">
              <a:rPr lang="en-US" smtClean="0"/>
              <a:pPr>
                <a:defRPr/>
              </a:pPr>
              <a:t>17</a:t>
            </a:fld>
            <a:endParaRPr lang="en-US" dirty="0"/>
          </a:p>
        </p:txBody>
      </p:sp>
    </p:spTree>
    <p:extLst>
      <p:ext uri="{BB962C8B-B14F-4D97-AF65-F5344CB8AC3E}">
        <p14:creationId xmlns:p14="http://schemas.microsoft.com/office/powerpoint/2010/main" val="40005209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a57d8c510a_0_0: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 name="Google Shape;61;ga57d8c510a_0_0:notes"/>
          <p:cNvSpPr txBox="1">
            <a:spLocks noGrp="1"/>
          </p:cNvSpPr>
          <p:nvPr>
            <p:ph type="body" idx="1"/>
          </p:nvPr>
        </p:nvSpPr>
        <p:spPr>
          <a:xfrm>
            <a:off x="700713" y="4473512"/>
            <a:ext cx="5609100" cy="3660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
            </a:r>
            <a:br>
              <a:rPr lang="en-US" dirty="0"/>
            </a:br>
            <a:endParaRPr b="0" dirty="0"/>
          </a:p>
        </p:txBody>
      </p:sp>
      <p:sp>
        <p:nvSpPr>
          <p:cNvPr id="62" name="Google Shape;62;ga57d8c510a_0_0:notes"/>
          <p:cNvSpPr txBox="1">
            <a:spLocks noGrp="1"/>
          </p:cNvSpPr>
          <p:nvPr>
            <p:ph type="sldNum" idx="12"/>
          </p:nvPr>
        </p:nvSpPr>
        <p:spPr>
          <a:xfrm>
            <a:off x="3970159" y="8829573"/>
            <a:ext cx="3038700" cy="4668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dirty="0"/>
          </a:p>
        </p:txBody>
      </p:sp>
    </p:spTree>
    <p:extLst>
      <p:ext uri="{BB962C8B-B14F-4D97-AF65-F5344CB8AC3E}">
        <p14:creationId xmlns:p14="http://schemas.microsoft.com/office/powerpoint/2010/main" val="1914219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br>
              <a:rPr lang="en-US" dirty="0"/>
            </a:br>
            <a:endParaRPr lang="en-US" b="0" dirty="0">
              <a:effectLst/>
            </a:endParaRPr>
          </a:p>
        </p:txBody>
      </p:sp>
      <p:sp>
        <p:nvSpPr>
          <p:cNvPr id="4" name="Slide Number Placeholder 3"/>
          <p:cNvSpPr>
            <a:spLocks noGrp="1"/>
          </p:cNvSpPr>
          <p:nvPr>
            <p:ph type="sldNum" sz="quarter" idx="5"/>
          </p:nvPr>
        </p:nvSpPr>
        <p:spPr/>
        <p:txBody>
          <a:bodyPr/>
          <a:lstStyle/>
          <a:p>
            <a:pPr>
              <a:defRPr/>
            </a:pPr>
            <a:fld id="{26C56A91-D8D6-40A3-8230-A7AAA5363DD7}" type="slidenum">
              <a:rPr lang="en-US" smtClean="0"/>
              <a:pPr>
                <a:defRPr/>
              </a:pPr>
              <a:t>20</a:t>
            </a:fld>
            <a:endParaRPr lang="en-US" dirty="0"/>
          </a:p>
        </p:txBody>
      </p:sp>
    </p:spTree>
    <p:extLst>
      <p:ext uri="{BB962C8B-B14F-4D97-AF65-F5344CB8AC3E}">
        <p14:creationId xmlns:p14="http://schemas.microsoft.com/office/powerpoint/2010/main" val="3783510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br>
              <a:rPr lang="en-US" dirty="0"/>
            </a:br>
            <a:endParaRPr lang="en-US" b="0" dirty="0">
              <a:effectLst/>
            </a:endParaRPr>
          </a:p>
        </p:txBody>
      </p:sp>
      <p:sp>
        <p:nvSpPr>
          <p:cNvPr id="4" name="Slide Number Placeholder 3"/>
          <p:cNvSpPr>
            <a:spLocks noGrp="1"/>
          </p:cNvSpPr>
          <p:nvPr>
            <p:ph type="sldNum" sz="quarter" idx="5"/>
          </p:nvPr>
        </p:nvSpPr>
        <p:spPr/>
        <p:txBody>
          <a:bodyPr/>
          <a:lstStyle/>
          <a:p>
            <a:pPr>
              <a:defRPr/>
            </a:pPr>
            <a:fld id="{26C56A91-D8D6-40A3-8230-A7AAA5363DD7}" type="slidenum">
              <a:rPr lang="en-US" smtClean="0"/>
              <a:pPr>
                <a:defRPr/>
              </a:pPr>
              <a:t>21</a:t>
            </a:fld>
            <a:endParaRPr lang="en-US" dirty="0"/>
          </a:p>
        </p:txBody>
      </p:sp>
    </p:spTree>
    <p:extLst>
      <p:ext uri="{BB962C8B-B14F-4D97-AF65-F5344CB8AC3E}">
        <p14:creationId xmlns:p14="http://schemas.microsoft.com/office/powerpoint/2010/main" val="735350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
            </a:r>
            <a:br>
              <a:rPr lang="en-US" dirty="0"/>
            </a:br>
            <a:endParaRPr lang="en-US" b="0" dirty="0">
              <a:effectLst/>
            </a:endParaRPr>
          </a:p>
        </p:txBody>
      </p:sp>
      <p:sp>
        <p:nvSpPr>
          <p:cNvPr id="4" name="Slide Number Placeholder 3"/>
          <p:cNvSpPr>
            <a:spLocks noGrp="1"/>
          </p:cNvSpPr>
          <p:nvPr>
            <p:ph type="sldNum" sz="quarter" idx="5"/>
          </p:nvPr>
        </p:nvSpPr>
        <p:spPr/>
        <p:txBody>
          <a:bodyPr/>
          <a:lstStyle/>
          <a:p>
            <a:pPr>
              <a:defRPr/>
            </a:pPr>
            <a:fld id="{26C56A91-D8D6-40A3-8230-A7AAA5363DD7}" type="slidenum">
              <a:rPr lang="en-US" smtClean="0"/>
              <a:pPr>
                <a:defRPr/>
              </a:pPr>
              <a:t>2</a:t>
            </a:fld>
            <a:endParaRPr lang="en-US" dirty="0"/>
          </a:p>
        </p:txBody>
      </p:sp>
    </p:spTree>
    <p:extLst>
      <p:ext uri="{BB962C8B-B14F-4D97-AF65-F5344CB8AC3E}">
        <p14:creationId xmlns:p14="http://schemas.microsoft.com/office/powerpoint/2010/main" val="4020636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br>
              <a:rPr lang="en-US" dirty="0"/>
            </a:br>
            <a:endParaRPr lang="en-US" b="0" dirty="0">
              <a:effectLst/>
            </a:endParaRPr>
          </a:p>
        </p:txBody>
      </p:sp>
      <p:sp>
        <p:nvSpPr>
          <p:cNvPr id="4" name="Slide Number Placeholder 3"/>
          <p:cNvSpPr>
            <a:spLocks noGrp="1"/>
          </p:cNvSpPr>
          <p:nvPr>
            <p:ph type="sldNum" sz="quarter" idx="5"/>
          </p:nvPr>
        </p:nvSpPr>
        <p:spPr/>
        <p:txBody>
          <a:bodyPr/>
          <a:lstStyle/>
          <a:p>
            <a:pPr>
              <a:defRPr/>
            </a:pPr>
            <a:fld id="{26C56A91-D8D6-40A3-8230-A7AAA5363DD7}" type="slidenum">
              <a:rPr lang="en-US" smtClean="0"/>
              <a:pPr>
                <a:defRPr/>
              </a:pPr>
              <a:t>3</a:t>
            </a:fld>
            <a:endParaRPr lang="en-US" dirty="0"/>
          </a:p>
        </p:txBody>
      </p:sp>
    </p:spTree>
    <p:extLst>
      <p:ext uri="{BB962C8B-B14F-4D97-AF65-F5344CB8AC3E}">
        <p14:creationId xmlns:p14="http://schemas.microsoft.com/office/powerpoint/2010/main" val="1416249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br>
              <a:rPr lang="en-US" dirty="0"/>
            </a:br>
            <a:endParaRPr lang="en-US" b="0" dirty="0">
              <a:effectLst/>
            </a:endParaRPr>
          </a:p>
        </p:txBody>
      </p:sp>
      <p:sp>
        <p:nvSpPr>
          <p:cNvPr id="4" name="Slide Number Placeholder 3"/>
          <p:cNvSpPr>
            <a:spLocks noGrp="1"/>
          </p:cNvSpPr>
          <p:nvPr>
            <p:ph type="sldNum" sz="quarter" idx="5"/>
          </p:nvPr>
        </p:nvSpPr>
        <p:spPr/>
        <p:txBody>
          <a:bodyPr/>
          <a:lstStyle/>
          <a:p>
            <a:pPr>
              <a:defRPr/>
            </a:pPr>
            <a:fld id="{26C56A91-D8D6-40A3-8230-A7AAA5363DD7}" type="slidenum">
              <a:rPr lang="en-US" smtClean="0"/>
              <a:pPr>
                <a:defRPr/>
              </a:pPr>
              <a:t>4</a:t>
            </a:fld>
            <a:endParaRPr lang="en-US" dirty="0"/>
          </a:p>
        </p:txBody>
      </p:sp>
    </p:spTree>
    <p:extLst>
      <p:ext uri="{BB962C8B-B14F-4D97-AF65-F5344CB8AC3E}">
        <p14:creationId xmlns:p14="http://schemas.microsoft.com/office/powerpoint/2010/main" val="410109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br>
              <a:rPr lang="en-US" dirty="0"/>
            </a:br>
            <a:endParaRPr lang="en-US" b="0" dirty="0">
              <a:effectLst/>
            </a:endParaRPr>
          </a:p>
        </p:txBody>
      </p:sp>
      <p:sp>
        <p:nvSpPr>
          <p:cNvPr id="4" name="Slide Number Placeholder 3"/>
          <p:cNvSpPr>
            <a:spLocks noGrp="1"/>
          </p:cNvSpPr>
          <p:nvPr>
            <p:ph type="sldNum" sz="quarter" idx="5"/>
          </p:nvPr>
        </p:nvSpPr>
        <p:spPr/>
        <p:txBody>
          <a:bodyPr/>
          <a:lstStyle/>
          <a:p>
            <a:pPr>
              <a:defRPr/>
            </a:pPr>
            <a:fld id="{26C56A91-D8D6-40A3-8230-A7AAA5363DD7}" type="slidenum">
              <a:rPr lang="en-US" smtClean="0"/>
              <a:pPr>
                <a:defRPr/>
              </a:pPr>
              <a:t>5</a:t>
            </a:fld>
            <a:endParaRPr lang="en-US" dirty="0"/>
          </a:p>
        </p:txBody>
      </p:sp>
    </p:spTree>
    <p:extLst>
      <p:ext uri="{BB962C8B-B14F-4D97-AF65-F5344CB8AC3E}">
        <p14:creationId xmlns:p14="http://schemas.microsoft.com/office/powerpoint/2010/main" val="4238029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br>
              <a:rPr lang="en-US" dirty="0"/>
            </a:br>
            <a:endParaRPr lang="en-US" b="0" dirty="0">
              <a:effectLst/>
            </a:endParaRPr>
          </a:p>
        </p:txBody>
      </p:sp>
      <p:sp>
        <p:nvSpPr>
          <p:cNvPr id="4" name="Slide Number Placeholder 3"/>
          <p:cNvSpPr>
            <a:spLocks noGrp="1"/>
          </p:cNvSpPr>
          <p:nvPr>
            <p:ph type="sldNum" sz="quarter" idx="5"/>
          </p:nvPr>
        </p:nvSpPr>
        <p:spPr/>
        <p:txBody>
          <a:bodyPr/>
          <a:lstStyle/>
          <a:p>
            <a:pPr>
              <a:defRPr/>
            </a:pPr>
            <a:fld id="{26C56A91-D8D6-40A3-8230-A7AAA5363DD7}" type="slidenum">
              <a:rPr lang="en-US" smtClean="0"/>
              <a:pPr>
                <a:defRPr/>
              </a:pPr>
              <a:t>6</a:t>
            </a:fld>
            <a:endParaRPr lang="en-US" dirty="0"/>
          </a:p>
        </p:txBody>
      </p:sp>
    </p:spTree>
    <p:extLst>
      <p:ext uri="{BB962C8B-B14F-4D97-AF65-F5344CB8AC3E}">
        <p14:creationId xmlns:p14="http://schemas.microsoft.com/office/powerpoint/2010/main" val="1412409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8: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 name="Google Shape;54;p8:notes"/>
          <p:cNvSpPr txBox="1">
            <a:spLocks noGrp="1"/>
          </p:cNvSpPr>
          <p:nvPr>
            <p:ph type="body" idx="1"/>
          </p:nvPr>
        </p:nvSpPr>
        <p:spPr>
          <a:xfrm>
            <a:off x="700713" y="4473512"/>
            <a:ext cx="5608975" cy="366028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
            </a:r>
            <a:br>
              <a:rPr lang="en-US" dirty="0"/>
            </a:br>
            <a:endParaRPr b="0" dirty="0"/>
          </a:p>
        </p:txBody>
      </p:sp>
      <p:sp>
        <p:nvSpPr>
          <p:cNvPr id="55" name="Google Shape;55;p8:notes"/>
          <p:cNvSpPr txBox="1">
            <a:spLocks noGrp="1"/>
          </p:cNvSpPr>
          <p:nvPr>
            <p:ph type="sldNum" idx="12"/>
          </p:nvPr>
        </p:nvSpPr>
        <p:spPr>
          <a:xfrm>
            <a:off x="3970159" y="8829573"/>
            <a:ext cx="3038604" cy="46682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dirty="0"/>
          </a:p>
        </p:txBody>
      </p:sp>
    </p:spTree>
    <p:extLst>
      <p:ext uri="{BB962C8B-B14F-4D97-AF65-F5344CB8AC3E}">
        <p14:creationId xmlns:p14="http://schemas.microsoft.com/office/powerpoint/2010/main" val="3677855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a78e7d94a8_0_0: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a78e7d94a8_0_0:notes"/>
          <p:cNvSpPr txBox="1">
            <a:spLocks noGrp="1"/>
          </p:cNvSpPr>
          <p:nvPr>
            <p:ph type="body" idx="1"/>
          </p:nvPr>
        </p:nvSpPr>
        <p:spPr>
          <a:xfrm>
            <a:off x="700713" y="4473512"/>
            <a:ext cx="5609100" cy="36603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65" name="Google Shape;65;ga78e7d94a8_0_0:notes"/>
          <p:cNvSpPr txBox="1">
            <a:spLocks noGrp="1"/>
          </p:cNvSpPr>
          <p:nvPr>
            <p:ph type="sldNum" idx="12"/>
          </p:nvPr>
        </p:nvSpPr>
        <p:spPr>
          <a:xfrm>
            <a:off x="3970159" y="8829573"/>
            <a:ext cx="3038700" cy="466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dirty="0"/>
          </a:p>
        </p:txBody>
      </p:sp>
    </p:spTree>
    <p:extLst>
      <p:ext uri="{BB962C8B-B14F-4D97-AF65-F5344CB8AC3E}">
        <p14:creationId xmlns:p14="http://schemas.microsoft.com/office/powerpoint/2010/main" val="2017583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br>
              <a:rPr lang="en-US" dirty="0"/>
            </a:br>
            <a:endParaRPr lang="en-US" b="0" dirty="0">
              <a:effectLst/>
            </a:endParaRPr>
          </a:p>
        </p:txBody>
      </p:sp>
      <p:sp>
        <p:nvSpPr>
          <p:cNvPr id="4" name="Slide Number Placeholder 3"/>
          <p:cNvSpPr>
            <a:spLocks noGrp="1"/>
          </p:cNvSpPr>
          <p:nvPr>
            <p:ph type="sldNum" sz="quarter" idx="5"/>
          </p:nvPr>
        </p:nvSpPr>
        <p:spPr/>
        <p:txBody>
          <a:bodyPr/>
          <a:lstStyle/>
          <a:p>
            <a:pPr>
              <a:defRPr/>
            </a:pPr>
            <a:fld id="{26C56A91-D8D6-40A3-8230-A7AAA5363DD7}" type="slidenum">
              <a:rPr lang="en-US" smtClean="0"/>
              <a:pPr>
                <a:defRPr/>
              </a:pPr>
              <a:t>9</a:t>
            </a:fld>
            <a:endParaRPr lang="en-US" dirty="0"/>
          </a:p>
        </p:txBody>
      </p:sp>
    </p:spTree>
    <p:extLst>
      <p:ext uri="{BB962C8B-B14F-4D97-AF65-F5344CB8AC3E}">
        <p14:creationId xmlns:p14="http://schemas.microsoft.com/office/powerpoint/2010/main" val="3494514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699CF7-7CC4-48E6-8ECF-65B81BF79DF6}"/>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endParaRPr lang="x-none" dirty="0"/>
          </a:p>
        </p:txBody>
      </p:sp>
      <p:sp>
        <p:nvSpPr>
          <p:cNvPr id="3" name="Subtitle 2">
            <a:extLst>
              <a:ext uri="{FF2B5EF4-FFF2-40B4-BE49-F238E27FC236}">
                <a16:creationId xmlns:a16="http://schemas.microsoft.com/office/drawing/2014/main" xmlns="" id="{3B63CAC4-BBBC-4985-8945-5CDD8E28032A}"/>
              </a:ext>
            </a:extLst>
          </p:cNvPr>
          <p:cNvSpPr>
            <a:spLocks noGrp="1"/>
          </p:cNvSpPr>
          <p:nvPr>
            <p:ph type="subTitle" idx="1"/>
          </p:nvPr>
        </p:nvSpPr>
        <p:spPr>
          <a:xfrm>
            <a:off x="1524000" y="3602038"/>
            <a:ext cx="9144000" cy="1655762"/>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Slide Number Placeholder 5">
            <a:extLst>
              <a:ext uri="{FF2B5EF4-FFF2-40B4-BE49-F238E27FC236}">
                <a16:creationId xmlns:a16="http://schemas.microsoft.com/office/drawing/2014/main" xmlns="" id="{1BF7B8BE-6362-4C5D-ADEF-3F92C778C343}"/>
              </a:ext>
            </a:extLst>
          </p:cNvPr>
          <p:cNvSpPr>
            <a:spLocks noGrp="1"/>
          </p:cNvSpPr>
          <p:nvPr>
            <p:ph type="sldNum" sz="quarter" idx="10"/>
          </p:nvPr>
        </p:nvSpPr>
        <p:spPr/>
        <p:txBody>
          <a:bodyPr/>
          <a:lstStyle>
            <a:lvl1pPr>
              <a:defRPr/>
            </a:lvl1pPr>
          </a:lstStyle>
          <a:p>
            <a:pPr>
              <a:defRPr/>
            </a:pPr>
            <a:fld id="{853E387E-8EBE-4449-AAD8-397899AB14DC}" type="slidenum">
              <a:rPr lang="x-none"/>
              <a:pPr>
                <a:defRPr/>
              </a:pPr>
              <a:t>‹#›</a:t>
            </a:fld>
            <a:endParaRPr lang="x-none"/>
          </a:p>
        </p:txBody>
      </p:sp>
    </p:spTree>
    <p:extLst>
      <p:ext uri="{BB962C8B-B14F-4D97-AF65-F5344CB8AC3E}">
        <p14:creationId xmlns:p14="http://schemas.microsoft.com/office/powerpoint/2010/main" val="2381653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8C4E8B-48C5-46CA-9A2B-EA20E1FED2DD}"/>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xmlns="" id="{D32BA5CE-23BA-440D-9007-1D0CC64375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8" name="Text Placeholder 7">
            <a:extLst>
              <a:ext uri="{FF2B5EF4-FFF2-40B4-BE49-F238E27FC236}">
                <a16:creationId xmlns:a16="http://schemas.microsoft.com/office/drawing/2014/main" xmlns="" id="{1034A6ED-9697-4716-A1F6-EAC3B924B6DD}"/>
              </a:ext>
            </a:extLst>
          </p:cNvPr>
          <p:cNvSpPr>
            <a:spLocks noGrp="1"/>
          </p:cNvSpPr>
          <p:nvPr>
            <p:ph type="body" sz="quarter" idx="13"/>
          </p:nvPr>
        </p:nvSpPr>
        <p:spPr>
          <a:xfrm>
            <a:off x="838200" y="922566"/>
            <a:ext cx="10515600" cy="285750"/>
          </a:xfrm>
        </p:spPr>
        <p:txBody>
          <a:bodyPr/>
          <a:lstStyle>
            <a:lvl1pPr marL="0" indent="0">
              <a:buNone/>
              <a:defRPr>
                <a:solidFill>
                  <a:schemeClr val="accent1"/>
                </a:solidFill>
              </a:defRPr>
            </a:lvl1pPr>
          </a:lstStyle>
          <a:p>
            <a:pPr lvl="0"/>
            <a:r>
              <a:rPr lang="en-US"/>
              <a:t>Edit Master text styles</a:t>
            </a:r>
          </a:p>
        </p:txBody>
      </p:sp>
    </p:spTree>
    <p:extLst>
      <p:ext uri="{BB962C8B-B14F-4D97-AF65-F5344CB8AC3E}">
        <p14:creationId xmlns:p14="http://schemas.microsoft.com/office/powerpoint/2010/main" val="1153352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F5895E-8A61-42DE-A9AF-6FFC8F8363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xmlns="" id="{80830CD8-92FD-4EEE-87A5-867AF81101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494419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9E88DCD-2866-4EDC-B430-6AC8BC23083B}"/>
              </a:ext>
            </a:extLst>
          </p:cNvPr>
          <p:cNvSpPr>
            <a:spLocks noGrp="1"/>
          </p:cNvSpPr>
          <p:nvPr>
            <p:ph sz="half" idx="1"/>
          </p:nvPr>
        </p:nvSpPr>
        <p:spPr>
          <a:xfrm>
            <a:off x="838200" y="1387703"/>
            <a:ext cx="5181600" cy="47892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xmlns="" id="{7D7F86D1-DB91-450C-97EA-6423F6E74718}"/>
              </a:ext>
            </a:extLst>
          </p:cNvPr>
          <p:cNvSpPr>
            <a:spLocks noGrp="1"/>
          </p:cNvSpPr>
          <p:nvPr>
            <p:ph sz="half" idx="2"/>
          </p:nvPr>
        </p:nvSpPr>
        <p:spPr>
          <a:xfrm>
            <a:off x="6172200" y="1387703"/>
            <a:ext cx="5181600" cy="47892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8" name="Title 1">
            <a:extLst>
              <a:ext uri="{FF2B5EF4-FFF2-40B4-BE49-F238E27FC236}">
                <a16:creationId xmlns:a16="http://schemas.microsoft.com/office/drawing/2014/main" xmlns="" id="{7EECA8F7-4352-4162-A800-3E7DB901BD59}"/>
              </a:ext>
            </a:extLst>
          </p:cNvPr>
          <p:cNvSpPr>
            <a:spLocks noGrp="1"/>
          </p:cNvSpPr>
          <p:nvPr>
            <p:ph type="title"/>
          </p:nvPr>
        </p:nvSpPr>
        <p:spPr>
          <a:xfrm>
            <a:off x="838200" y="365126"/>
            <a:ext cx="10515600" cy="532946"/>
          </a:xfrm>
        </p:spPr>
        <p:txBody>
          <a:bodyPr/>
          <a:lstStyle/>
          <a:p>
            <a:r>
              <a:rPr lang="en-US"/>
              <a:t>Click to edit Master title style</a:t>
            </a:r>
            <a:endParaRPr lang="x-none"/>
          </a:p>
        </p:txBody>
      </p:sp>
      <p:sp>
        <p:nvSpPr>
          <p:cNvPr id="9" name="Text Placeholder 7">
            <a:extLst>
              <a:ext uri="{FF2B5EF4-FFF2-40B4-BE49-F238E27FC236}">
                <a16:creationId xmlns:a16="http://schemas.microsoft.com/office/drawing/2014/main" xmlns="" id="{E9A644BA-F3A2-476B-9CD3-7DD29E21BB57}"/>
              </a:ext>
            </a:extLst>
          </p:cNvPr>
          <p:cNvSpPr>
            <a:spLocks noGrp="1"/>
          </p:cNvSpPr>
          <p:nvPr>
            <p:ph type="body" sz="quarter" idx="13"/>
          </p:nvPr>
        </p:nvSpPr>
        <p:spPr>
          <a:xfrm>
            <a:off x="838200" y="922566"/>
            <a:ext cx="10515600" cy="285750"/>
          </a:xfrm>
        </p:spPr>
        <p:txBody>
          <a:bodyPr/>
          <a:lstStyle>
            <a:lvl1pPr marL="0" indent="0">
              <a:buNone/>
              <a:defRPr>
                <a:solidFill>
                  <a:schemeClr val="accent1"/>
                </a:solidFill>
              </a:defRPr>
            </a:lvl1pPr>
          </a:lstStyle>
          <a:p>
            <a:pPr lvl="0"/>
            <a:r>
              <a:rPr lang="en-US"/>
              <a:t>Edit Master text styles</a:t>
            </a:r>
          </a:p>
        </p:txBody>
      </p:sp>
      <p:sp>
        <p:nvSpPr>
          <p:cNvPr id="6" name="Date Placeholder 4">
            <a:extLst>
              <a:ext uri="{FF2B5EF4-FFF2-40B4-BE49-F238E27FC236}">
                <a16:creationId xmlns:a16="http://schemas.microsoft.com/office/drawing/2014/main" xmlns="" id="{910CB32D-555C-43C1-9F2E-475501BB0A1D}"/>
              </a:ext>
            </a:extLst>
          </p:cNvPr>
          <p:cNvSpPr>
            <a:spLocks noGrp="1"/>
          </p:cNvSpPr>
          <p:nvPr>
            <p:ph type="dt" sz="half" idx="14"/>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x-none"/>
          </a:p>
        </p:txBody>
      </p:sp>
      <p:sp>
        <p:nvSpPr>
          <p:cNvPr id="7" name="Footer Placeholder 5">
            <a:extLst>
              <a:ext uri="{FF2B5EF4-FFF2-40B4-BE49-F238E27FC236}">
                <a16:creationId xmlns:a16="http://schemas.microsoft.com/office/drawing/2014/main" xmlns="" id="{9E4F155B-58A7-4696-99E4-F2AFFCCBBF77}"/>
              </a:ext>
            </a:extLst>
          </p:cNvPr>
          <p:cNvSpPr>
            <a:spLocks noGrp="1"/>
          </p:cNvSpPr>
          <p:nvPr>
            <p:ph type="ftr" sz="quarter" idx="15"/>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x-none"/>
          </a:p>
        </p:txBody>
      </p:sp>
    </p:spTree>
    <p:extLst>
      <p:ext uri="{BB962C8B-B14F-4D97-AF65-F5344CB8AC3E}">
        <p14:creationId xmlns:p14="http://schemas.microsoft.com/office/powerpoint/2010/main" val="1081219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3939EE15-1174-4993-8F8F-22C5DEC518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4D983034-C1BA-408A-9AE7-CA9F0CD87CD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xmlns="" id="{6C8C89FD-6545-43E1-80E6-4A0F6235FC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06044D35-9DBB-4884-8842-1B9F1D31819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10" name="Title 1">
            <a:extLst>
              <a:ext uri="{FF2B5EF4-FFF2-40B4-BE49-F238E27FC236}">
                <a16:creationId xmlns:a16="http://schemas.microsoft.com/office/drawing/2014/main" xmlns="" id="{86EF9459-90BE-419A-9F87-7B57D9524188}"/>
              </a:ext>
            </a:extLst>
          </p:cNvPr>
          <p:cNvSpPr>
            <a:spLocks noGrp="1"/>
          </p:cNvSpPr>
          <p:nvPr>
            <p:ph type="title"/>
          </p:nvPr>
        </p:nvSpPr>
        <p:spPr>
          <a:xfrm>
            <a:off x="838200" y="365126"/>
            <a:ext cx="10515600" cy="532946"/>
          </a:xfrm>
        </p:spPr>
        <p:txBody>
          <a:bodyPr/>
          <a:lstStyle/>
          <a:p>
            <a:r>
              <a:rPr lang="en-US"/>
              <a:t>Click to edit Master title style</a:t>
            </a:r>
            <a:endParaRPr lang="x-none"/>
          </a:p>
        </p:txBody>
      </p:sp>
      <p:sp>
        <p:nvSpPr>
          <p:cNvPr id="11" name="Text Placeholder 7">
            <a:extLst>
              <a:ext uri="{FF2B5EF4-FFF2-40B4-BE49-F238E27FC236}">
                <a16:creationId xmlns:a16="http://schemas.microsoft.com/office/drawing/2014/main" xmlns="" id="{C7DFE3C2-DD9B-40F5-82D1-3988B8BF0F78}"/>
              </a:ext>
            </a:extLst>
          </p:cNvPr>
          <p:cNvSpPr>
            <a:spLocks noGrp="1"/>
          </p:cNvSpPr>
          <p:nvPr>
            <p:ph type="body" sz="quarter" idx="13"/>
          </p:nvPr>
        </p:nvSpPr>
        <p:spPr>
          <a:xfrm>
            <a:off x="838200" y="922566"/>
            <a:ext cx="10515600" cy="285750"/>
          </a:xfrm>
        </p:spPr>
        <p:txBody>
          <a:bodyPr/>
          <a:lstStyle>
            <a:lvl1pPr marL="0" indent="0">
              <a:buNone/>
              <a:defRPr>
                <a:solidFill>
                  <a:schemeClr val="accent1"/>
                </a:solidFill>
              </a:defRPr>
            </a:lvl1pPr>
          </a:lstStyle>
          <a:p>
            <a:pPr lvl="0"/>
            <a:r>
              <a:rPr lang="en-US"/>
              <a:t>Edit Master text styles</a:t>
            </a:r>
          </a:p>
        </p:txBody>
      </p:sp>
      <p:sp>
        <p:nvSpPr>
          <p:cNvPr id="8" name="Date Placeholder 6">
            <a:extLst>
              <a:ext uri="{FF2B5EF4-FFF2-40B4-BE49-F238E27FC236}">
                <a16:creationId xmlns:a16="http://schemas.microsoft.com/office/drawing/2014/main" xmlns="" id="{602A5467-8864-443A-904A-459340B364E4}"/>
              </a:ext>
            </a:extLst>
          </p:cNvPr>
          <p:cNvSpPr>
            <a:spLocks noGrp="1"/>
          </p:cNvSpPr>
          <p:nvPr>
            <p:ph type="dt" sz="half" idx="14"/>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x-none"/>
          </a:p>
        </p:txBody>
      </p:sp>
      <p:sp>
        <p:nvSpPr>
          <p:cNvPr id="9" name="Footer Placeholder 7">
            <a:extLst>
              <a:ext uri="{FF2B5EF4-FFF2-40B4-BE49-F238E27FC236}">
                <a16:creationId xmlns:a16="http://schemas.microsoft.com/office/drawing/2014/main" xmlns="" id="{AFC6C8BA-7817-4AB6-A552-6E43F10448D6}"/>
              </a:ext>
            </a:extLst>
          </p:cNvPr>
          <p:cNvSpPr>
            <a:spLocks noGrp="1"/>
          </p:cNvSpPr>
          <p:nvPr>
            <p:ph type="ftr" sz="quarter" idx="15"/>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x-none"/>
          </a:p>
        </p:txBody>
      </p:sp>
    </p:spTree>
    <p:extLst>
      <p:ext uri="{BB962C8B-B14F-4D97-AF65-F5344CB8AC3E}">
        <p14:creationId xmlns:p14="http://schemas.microsoft.com/office/powerpoint/2010/main" val="2104371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BE7C97F9-5DAB-4566-AD7C-C377932A5680}"/>
              </a:ext>
            </a:extLst>
          </p:cNvPr>
          <p:cNvSpPr>
            <a:spLocks noGrp="1"/>
          </p:cNvSpPr>
          <p:nvPr>
            <p:ph type="title"/>
          </p:nvPr>
        </p:nvSpPr>
        <p:spPr>
          <a:xfrm>
            <a:off x="838200" y="365126"/>
            <a:ext cx="10515600" cy="532946"/>
          </a:xfrm>
        </p:spPr>
        <p:txBody>
          <a:bodyPr/>
          <a:lstStyle/>
          <a:p>
            <a:r>
              <a:rPr lang="en-US"/>
              <a:t>Click to edit Master title style</a:t>
            </a:r>
            <a:endParaRPr lang="x-none"/>
          </a:p>
        </p:txBody>
      </p:sp>
      <p:sp>
        <p:nvSpPr>
          <p:cNvPr id="7" name="Text Placeholder 7">
            <a:extLst>
              <a:ext uri="{FF2B5EF4-FFF2-40B4-BE49-F238E27FC236}">
                <a16:creationId xmlns:a16="http://schemas.microsoft.com/office/drawing/2014/main" xmlns="" id="{9FA30E60-885D-4D6D-8A64-FE6F12496F10}"/>
              </a:ext>
            </a:extLst>
          </p:cNvPr>
          <p:cNvSpPr>
            <a:spLocks noGrp="1"/>
          </p:cNvSpPr>
          <p:nvPr>
            <p:ph type="body" sz="quarter" idx="13"/>
          </p:nvPr>
        </p:nvSpPr>
        <p:spPr>
          <a:xfrm>
            <a:off x="838200" y="922566"/>
            <a:ext cx="10515600" cy="285750"/>
          </a:xfrm>
        </p:spPr>
        <p:txBody>
          <a:bodyPr/>
          <a:lstStyle>
            <a:lvl1pPr marL="0" indent="0">
              <a:buNone/>
              <a:defRPr>
                <a:solidFill>
                  <a:schemeClr val="accent1"/>
                </a:solidFill>
              </a:defRPr>
            </a:lvl1pPr>
          </a:lstStyle>
          <a:p>
            <a:pPr lvl="0"/>
            <a:r>
              <a:rPr lang="en-US"/>
              <a:t>Edit Master text styles</a:t>
            </a:r>
          </a:p>
        </p:txBody>
      </p:sp>
    </p:spTree>
    <p:extLst>
      <p:ext uri="{BB962C8B-B14F-4D97-AF65-F5344CB8AC3E}">
        <p14:creationId xmlns:p14="http://schemas.microsoft.com/office/powerpoint/2010/main" val="187922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051B00-1C70-4E28-ABFC-20CE348746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xmlns="" id="{6994D545-FD0F-4568-A976-D544E57894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xmlns="" id="{72CADC99-623E-415F-A5C2-C99C98E49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74675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89535D-5DD0-4B80-9C0F-8A68D2FD86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xmlns="" id="{F9491427-7A4F-4629-8739-5A275A4FB56A}"/>
              </a:ext>
            </a:extLst>
          </p:cNvPr>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lang="x-none" noProof="0"/>
          </a:p>
        </p:txBody>
      </p:sp>
      <p:sp>
        <p:nvSpPr>
          <p:cNvPr id="4" name="Text Placeholder 3">
            <a:extLst>
              <a:ext uri="{FF2B5EF4-FFF2-40B4-BE49-F238E27FC236}">
                <a16:creationId xmlns:a16="http://schemas.microsoft.com/office/drawing/2014/main" xmlns="" id="{4FA79BE4-9CFC-45D4-894A-3359AD19B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601234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1"/>
        <p:cNvGrpSpPr/>
        <p:nvPr/>
      </p:nvGrpSpPr>
      <p:grpSpPr>
        <a:xfrm>
          <a:off x="0" y="0"/>
          <a:ext cx="0" cy="0"/>
          <a:chOff x="0" y="0"/>
          <a:chExt cx="0" cy="0"/>
        </a:xfrm>
      </p:grpSpPr>
      <p:sp>
        <p:nvSpPr>
          <p:cNvPr id="22" name="Google Shape;22;p18"/>
          <p:cNvSpPr txBox="1">
            <a:spLocks noGrp="1"/>
          </p:cNvSpPr>
          <p:nvPr>
            <p:ph type="title"/>
          </p:nvPr>
        </p:nvSpPr>
        <p:spPr>
          <a:xfrm>
            <a:off x="838200" y="365125"/>
            <a:ext cx="10515600" cy="5334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3" name="Google Shape;23;p18"/>
          <p:cNvSpPr txBox="1">
            <a:spLocks noGrp="1"/>
          </p:cNvSpPr>
          <p:nvPr>
            <p:ph type="body" idx="1"/>
          </p:nvPr>
        </p:nvSpPr>
        <p:spPr>
          <a:xfrm>
            <a:off x="838200" y="1330325"/>
            <a:ext cx="10515600" cy="48466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565A5B"/>
              </a:buClr>
              <a:buSzPts val="1800"/>
              <a:buChar char="•"/>
              <a:defRPr/>
            </a:lvl1pPr>
            <a:lvl2pPr marL="914400" lvl="1" indent="-342900" algn="l">
              <a:lnSpc>
                <a:spcPct val="90000"/>
              </a:lnSpc>
              <a:spcBef>
                <a:spcPts val="500"/>
              </a:spcBef>
              <a:spcAft>
                <a:spcPts val="0"/>
              </a:spcAft>
              <a:buClr>
                <a:srgbClr val="565A5B"/>
              </a:buClr>
              <a:buSzPts val="1800"/>
              <a:buChar char="•"/>
              <a:defRPr/>
            </a:lvl2pPr>
            <a:lvl3pPr marL="1371600" lvl="2" indent="-342900" algn="l">
              <a:lnSpc>
                <a:spcPct val="90000"/>
              </a:lnSpc>
              <a:spcBef>
                <a:spcPts val="500"/>
              </a:spcBef>
              <a:spcAft>
                <a:spcPts val="0"/>
              </a:spcAft>
              <a:buClr>
                <a:srgbClr val="565A5B"/>
              </a:buClr>
              <a:buSzPts val="1800"/>
              <a:buChar char="•"/>
              <a:defRPr/>
            </a:lvl3pPr>
            <a:lvl4pPr marL="1828800" lvl="3" indent="-342900" algn="l">
              <a:lnSpc>
                <a:spcPct val="90000"/>
              </a:lnSpc>
              <a:spcBef>
                <a:spcPts val="500"/>
              </a:spcBef>
              <a:spcAft>
                <a:spcPts val="0"/>
              </a:spcAft>
              <a:buClr>
                <a:srgbClr val="565A5B"/>
              </a:buClr>
              <a:buSzPts val="1800"/>
              <a:buChar char="•"/>
              <a:defRPr/>
            </a:lvl4pPr>
            <a:lvl5pPr marL="2286000" lvl="4" indent="-342900" algn="l">
              <a:lnSpc>
                <a:spcPct val="90000"/>
              </a:lnSpc>
              <a:spcBef>
                <a:spcPts val="500"/>
              </a:spcBef>
              <a:spcAft>
                <a:spcPts val="0"/>
              </a:spcAft>
              <a:buClr>
                <a:srgbClr val="565A5B"/>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8"/>
          <p:cNvSpPr txBox="1">
            <a:spLocks noGrp="1"/>
          </p:cNvSpPr>
          <p:nvPr>
            <p:ph type="body" idx="2"/>
          </p:nvPr>
        </p:nvSpPr>
        <p:spPr>
          <a:xfrm>
            <a:off x="838200" y="922566"/>
            <a:ext cx="10515600" cy="28575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accent1"/>
              </a:buClr>
              <a:buSzPts val="2000"/>
              <a:buNone/>
              <a:defRPr>
                <a:solidFill>
                  <a:schemeClr val="accent1"/>
                </a:solidFill>
              </a:defRPr>
            </a:lvl1pPr>
            <a:lvl2pPr marL="914400" lvl="1" indent="-342900" algn="l">
              <a:lnSpc>
                <a:spcPct val="90000"/>
              </a:lnSpc>
              <a:spcBef>
                <a:spcPts val="500"/>
              </a:spcBef>
              <a:spcAft>
                <a:spcPts val="0"/>
              </a:spcAft>
              <a:buClr>
                <a:srgbClr val="565A5B"/>
              </a:buClr>
              <a:buSzPts val="1800"/>
              <a:buChar char="•"/>
              <a:defRPr/>
            </a:lvl2pPr>
            <a:lvl3pPr marL="1371600" lvl="2" indent="-342900" algn="l">
              <a:lnSpc>
                <a:spcPct val="90000"/>
              </a:lnSpc>
              <a:spcBef>
                <a:spcPts val="500"/>
              </a:spcBef>
              <a:spcAft>
                <a:spcPts val="0"/>
              </a:spcAft>
              <a:buClr>
                <a:srgbClr val="565A5B"/>
              </a:buClr>
              <a:buSzPts val="1800"/>
              <a:buChar char="•"/>
              <a:defRPr/>
            </a:lvl3pPr>
            <a:lvl4pPr marL="1828800" lvl="3" indent="-342900" algn="l">
              <a:lnSpc>
                <a:spcPct val="90000"/>
              </a:lnSpc>
              <a:spcBef>
                <a:spcPts val="500"/>
              </a:spcBef>
              <a:spcAft>
                <a:spcPts val="0"/>
              </a:spcAft>
              <a:buClr>
                <a:srgbClr val="565A5B"/>
              </a:buClr>
              <a:buSzPts val="1800"/>
              <a:buChar char="•"/>
              <a:defRPr/>
            </a:lvl4pPr>
            <a:lvl5pPr marL="2286000" lvl="4" indent="-342900" algn="l">
              <a:lnSpc>
                <a:spcPct val="90000"/>
              </a:lnSpc>
              <a:spcBef>
                <a:spcPts val="500"/>
              </a:spcBef>
              <a:spcAft>
                <a:spcPts val="0"/>
              </a:spcAft>
              <a:buClr>
                <a:srgbClr val="565A5B"/>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862898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xmlns="" id="{AE54A000-A8EC-49EA-9A05-2A7C32A35EE8}"/>
              </a:ext>
            </a:extLst>
          </p:cNvPr>
          <p:cNvSpPr>
            <a:spLocks noGrp="1" noChangeArrowheads="1"/>
          </p:cNvSpPr>
          <p:nvPr>
            <p:ph type="title"/>
          </p:nvPr>
        </p:nvSpPr>
        <p:spPr bwMode="auto">
          <a:xfrm>
            <a:off x="838200" y="365125"/>
            <a:ext cx="10515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xmlns="" id="{080D99D0-794D-4D12-9B5A-62A9E8F6254F}"/>
              </a:ext>
            </a:extLst>
          </p:cNvPr>
          <p:cNvSpPr>
            <a:spLocks noGrp="1" noChangeArrowheads="1"/>
          </p:cNvSpPr>
          <p:nvPr>
            <p:ph type="body" idx="1"/>
          </p:nvPr>
        </p:nvSpPr>
        <p:spPr bwMode="auto">
          <a:xfrm>
            <a:off x="838200" y="1330325"/>
            <a:ext cx="10515600" cy="484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a:extLst>
              <a:ext uri="{FF2B5EF4-FFF2-40B4-BE49-F238E27FC236}">
                <a16:creationId xmlns:a16="http://schemas.microsoft.com/office/drawing/2014/main" xmlns="" id="{771E8254-18CA-41BC-B3C4-EBA8E10303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9568AA1D-90AB-4AF8-BA67-F4095184767E}" type="slidenum">
              <a:rPr lang="x-none"/>
              <a:pPr>
                <a:defRPr/>
              </a:pPr>
              <a:t>‹#›</a:t>
            </a:fld>
            <a:endParaRPr lang="x-none"/>
          </a:p>
        </p:txBody>
      </p:sp>
      <p:pic>
        <p:nvPicPr>
          <p:cNvPr id="1029" name="Picture 2" descr="image001">
            <a:extLst>
              <a:ext uri="{FF2B5EF4-FFF2-40B4-BE49-F238E27FC236}">
                <a16:creationId xmlns:a16="http://schemas.microsoft.com/office/drawing/2014/main" xmlns="" id="{1C1A5346-111D-447B-9D63-FC84BB31035A}"/>
              </a:ext>
            </a:extLst>
          </p:cNvPr>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838200" y="6426200"/>
            <a:ext cx="12763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92" r:id="rId4"/>
    <p:sldLayoutId id="2147483693" r:id="rId5"/>
    <p:sldLayoutId id="2147483689" r:id="rId6"/>
    <p:sldLayoutId id="2147483690" r:id="rId7"/>
    <p:sldLayoutId id="2147483691" r:id="rId8"/>
    <p:sldLayoutId id="2147483694" r:id="rId9"/>
  </p:sldLayoutIdLst>
  <p:hf hdr="0" dt="0"/>
  <p:txStyles>
    <p:titleStyle>
      <a:lvl1pPr algn="l" rtl="0" eaLnBrk="0" fontAlgn="base" hangingPunct="0">
        <a:lnSpc>
          <a:spcPct val="90000"/>
        </a:lnSpc>
        <a:spcBef>
          <a:spcPct val="0"/>
        </a:spcBef>
        <a:spcAft>
          <a:spcPct val="0"/>
        </a:spcAft>
        <a:defRPr sz="3600" kern="1200">
          <a:solidFill>
            <a:srgbClr val="565A5B"/>
          </a:solidFill>
          <a:latin typeface="Corbel" panose="020B0503020204020204" pitchFamily="34" charset="0"/>
          <a:ea typeface="+mj-ea"/>
          <a:cs typeface="+mj-cs"/>
        </a:defRPr>
      </a:lvl1pPr>
      <a:lvl2pPr algn="l" rtl="0" eaLnBrk="0" fontAlgn="base" hangingPunct="0">
        <a:lnSpc>
          <a:spcPct val="90000"/>
        </a:lnSpc>
        <a:spcBef>
          <a:spcPct val="0"/>
        </a:spcBef>
        <a:spcAft>
          <a:spcPct val="0"/>
        </a:spcAft>
        <a:defRPr sz="3600">
          <a:solidFill>
            <a:srgbClr val="565A5B"/>
          </a:solidFill>
          <a:latin typeface="Corbel" panose="020B0503020204020204" pitchFamily="34" charset="0"/>
        </a:defRPr>
      </a:lvl2pPr>
      <a:lvl3pPr algn="l" rtl="0" eaLnBrk="0" fontAlgn="base" hangingPunct="0">
        <a:lnSpc>
          <a:spcPct val="90000"/>
        </a:lnSpc>
        <a:spcBef>
          <a:spcPct val="0"/>
        </a:spcBef>
        <a:spcAft>
          <a:spcPct val="0"/>
        </a:spcAft>
        <a:defRPr sz="3600">
          <a:solidFill>
            <a:srgbClr val="565A5B"/>
          </a:solidFill>
          <a:latin typeface="Corbel" panose="020B0503020204020204" pitchFamily="34" charset="0"/>
        </a:defRPr>
      </a:lvl3pPr>
      <a:lvl4pPr algn="l" rtl="0" eaLnBrk="0" fontAlgn="base" hangingPunct="0">
        <a:lnSpc>
          <a:spcPct val="90000"/>
        </a:lnSpc>
        <a:spcBef>
          <a:spcPct val="0"/>
        </a:spcBef>
        <a:spcAft>
          <a:spcPct val="0"/>
        </a:spcAft>
        <a:defRPr sz="3600">
          <a:solidFill>
            <a:srgbClr val="565A5B"/>
          </a:solidFill>
          <a:latin typeface="Corbel" panose="020B0503020204020204" pitchFamily="34" charset="0"/>
        </a:defRPr>
      </a:lvl4pPr>
      <a:lvl5pPr algn="l" rtl="0" eaLnBrk="0" fontAlgn="base" hangingPunct="0">
        <a:lnSpc>
          <a:spcPct val="90000"/>
        </a:lnSpc>
        <a:spcBef>
          <a:spcPct val="0"/>
        </a:spcBef>
        <a:spcAft>
          <a:spcPct val="0"/>
        </a:spcAft>
        <a:defRPr sz="3600">
          <a:solidFill>
            <a:srgbClr val="565A5B"/>
          </a:solidFill>
          <a:latin typeface="Corbel" panose="020B0503020204020204" pitchFamily="34" charset="0"/>
        </a:defRPr>
      </a:lvl5pPr>
      <a:lvl6pPr marL="457200" algn="l" rtl="0" fontAlgn="base">
        <a:lnSpc>
          <a:spcPct val="90000"/>
        </a:lnSpc>
        <a:spcBef>
          <a:spcPct val="0"/>
        </a:spcBef>
        <a:spcAft>
          <a:spcPct val="0"/>
        </a:spcAft>
        <a:defRPr sz="3600">
          <a:solidFill>
            <a:srgbClr val="565A5B"/>
          </a:solidFill>
          <a:latin typeface="Corbel" panose="020B0503020204020204" pitchFamily="34" charset="0"/>
        </a:defRPr>
      </a:lvl6pPr>
      <a:lvl7pPr marL="914400" algn="l" rtl="0" fontAlgn="base">
        <a:lnSpc>
          <a:spcPct val="90000"/>
        </a:lnSpc>
        <a:spcBef>
          <a:spcPct val="0"/>
        </a:spcBef>
        <a:spcAft>
          <a:spcPct val="0"/>
        </a:spcAft>
        <a:defRPr sz="3600">
          <a:solidFill>
            <a:srgbClr val="565A5B"/>
          </a:solidFill>
          <a:latin typeface="Corbel" panose="020B0503020204020204" pitchFamily="34" charset="0"/>
        </a:defRPr>
      </a:lvl7pPr>
      <a:lvl8pPr marL="1371600" algn="l" rtl="0" fontAlgn="base">
        <a:lnSpc>
          <a:spcPct val="90000"/>
        </a:lnSpc>
        <a:spcBef>
          <a:spcPct val="0"/>
        </a:spcBef>
        <a:spcAft>
          <a:spcPct val="0"/>
        </a:spcAft>
        <a:defRPr sz="3600">
          <a:solidFill>
            <a:srgbClr val="565A5B"/>
          </a:solidFill>
          <a:latin typeface="Corbel" panose="020B0503020204020204" pitchFamily="34" charset="0"/>
        </a:defRPr>
      </a:lvl8pPr>
      <a:lvl9pPr marL="1828800" algn="l" rtl="0" fontAlgn="base">
        <a:lnSpc>
          <a:spcPct val="90000"/>
        </a:lnSpc>
        <a:spcBef>
          <a:spcPct val="0"/>
        </a:spcBef>
        <a:spcAft>
          <a:spcPct val="0"/>
        </a:spcAft>
        <a:defRPr sz="3600">
          <a:solidFill>
            <a:srgbClr val="565A5B"/>
          </a:solidFill>
          <a:latin typeface="Corbel" panose="020B0503020204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rgbClr val="565A5B"/>
          </a:solidFill>
          <a:latin typeface="Corbel" panose="020B0503020204020204" pitchFamily="34" charset="0"/>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rgbClr val="565A5B"/>
          </a:solidFill>
          <a:latin typeface="Corbel" panose="020B0503020204020204" pitchFamily="34" charset="0"/>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rgbClr val="565A5B"/>
          </a:solidFill>
          <a:latin typeface="Corbel" panose="020B0503020204020204" pitchFamily="34" charset="0"/>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rgbClr val="565A5B"/>
          </a:solidFill>
          <a:latin typeface="Corbel" panose="020B0503020204020204" pitchFamily="34" charset="0"/>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rgbClr val="565A5B"/>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eg"/><Relationship Id="rId13"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6.sv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image" Target="../media/image4.png"/><Relationship Id="rId5" Type="http://schemas.openxmlformats.org/officeDocument/2006/relationships/diagramQuickStyle" Target="../diagrams/quickStyle1.xml"/><Relationship Id="rId15" Type="http://schemas.openxmlformats.org/officeDocument/2006/relationships/image" Target="../media/image6.png"/><Relationship Id="rId10" Type="http://schemas.openxmlformats.org/officeDocument/2006/relationships/image" Target="../media/image4.svg"/><Relationship Id="rId4" Type="http://schemas.openxmlformats.org/officeDocument/2006/relationships/diagramLayout" Target="../diagrams/layout1.xml"/><Relationship Id="rId9" Type="http://schemas.openxmlformats.org/officeDocument/2006/relationships/image" Target="../media/image3.png"/><Relationship Id="rId14"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chart" Target="../charts/chart3.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1.sv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AE27D2DA-DA67-429F-A6A0-3DF160889783}"/>
              </a:ext>
            </a:extLst>
          </p:cNvPr>
          <p:cNvSpPr>
            <a:spLocks noGrp="1"/>
          </p:cNvSpPr>
          <p:nvPr>
            <p:ph type="sldNum" sz="quarter" idx="16"/>
          </p:nvPr>
        </p:nvSpPr>
        <p:spPr>
          <a:xfrm>
            <a:off x="8610600" y="6356350"/>
            <a:ext cx="2743200" cy="365125"/>
          </a:xfrm>
          <a:prstGeom prst="rect">
            <a:avLst/>
          </a:prstGeom>
        </p:spPr>
        <p:txBody>
          <a:bodyPr vert="horz" lIns="91440" tIns="45720" rIns="91440" bIns="45720" rtlCol="0" anchor="ctr"/>
          <a:lstStyle>
            <a:defPPr>
              <a:defRPr lang="x-none"/>
            </a:defPPr>
            <a:lvl1pPr marL="0" algn="r" defTabSz="9144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D2277C06-B116-4C4D-99E6-5B07C65FA2E2}" type="slidenum">
              <a:rPr lang="x-none" smtClean="0"/>
              <a:pPr>
                <a:defRPr/>
              </a:pPr>
              <a:t>1</a:t>
            </a:fld>
            <a:endParaRPr lang="x-none" dirty="0"/>
          </a:p>
        </p:txBody>
      </p:sp>
      <p:graphicFrame>
        <p:nvGraphicFramePr>
          <p:cNvPr id="3" name="Diagram 2">
            <a:extLst>
              <a:ext uri="{FF2B5EF4-FFF2-40B4-BE49-F238E27FC236}">
                <a16:creationId xmlns:a16="http://schemas.microsoft.com/office/drawing/2014/main" xmlns="" id="{E60B2B38-AD04-4FE2-A042-CC15E5FA5825}"/>
              </a:ext>
            </a:extLst>
          </p:cNvPr>
          <p:cNvGraphicFramePr/>
          <p:nvPr/>
        </p:nvGraphicFramePr>
        <p:xfrm>
          <a:off x="3178179" y="1717288"/>
          <a:ext cx="8017645" cy="45385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7">
            <a:extLst>
              <a:ext uri="{FF2B5EF4-FFF2-40B4-BE49-F238E27FC236}">
                <a16:creationId xmlns:a16="http://schemas.microsoft.com/office/drawing/2014/main" xmlns="" id="{1B9586AA-E5EF-45BF-8A4D-FAD2423FF15D}"/>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3757" y="3545779"/>
            <a:ext cx="3095773" cy="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Graphic 7">
            <a:extLst>
              <a:ext uri="{FF2B5EF4-FFF2-40B4-BE49-F238E27FC236}">
                <a16:creationId xmlns:a16="http://schemas.microsoft.com/office/drawing/2014/main" xmlns="" id="{E560488F-5E90-4336-BF1C-4AE5DEF4D1DA}"/>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3321474" y="2163040"/>
            <a:ext cx="936988" cy="936988"/>
          </a:xfrm>
          <a:prstGeom prst="rect">
            <a:avLst/>
          </a:prstGeom>
        </p:spPr>
      </p:pic>
      <p:pic>
        <p:nvPicPr>
          <p:cNvPr id="9" name="Graphic 8">
            <a:extLst>
              <a:ext uri="{FF2B5EF4-FFF2-40B4-BE49-F238E27FC236}">
                <a16:creationId xmlns:a16="http://schemas.microsoft.com/office/drawing/2014/main" xmlns="" id="{1CF7F0EA-E921-4F62-94EA-1814FC57234A}"/>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3664868" y="3511257"/>
            <a:ext cx="946402" cy="946402"/>
          </a:xfrm>
          <a:prstGeom prst="rect">
            <a:avLst/>
          </a:prstGeom>
        </p:spPr>
      </p:pic>
      <p:pic>
        <p:nvPicPr>
          <p:cNvPr id="10" name="Graphic 9">
            <a:extLst>
              <a:ext uri="{FF2B5EF4-FFF2-40B4-BE49-F238E27FC236}">
                <a16:creationId xmlns:a16="http://schemas.microsoft.com/office/drawing/2014/main" xmlns="" id="{7F55E57B-2472-468F-8D2C-D8532F89833B}"/>
              </a:ext>
            </a:extLst>
          </p:cNvPr>
          <p:cNvPicPr>
            <a:picLocks noChangeAspect="1"/>
          </p:cNvPicPr>
          <p:nvPr/>
        </p:nvPicPr>
        <p:blipFill>
          <a:blip r:embed="rId13">
            <a:extLst>
              <a:ext uri="{96DAC541-7B7A-43D3-8B79-37D633B846F1}">
                <asvg:svgBlip xmlns:asvg="http://schemas.microsoft.com/office/drawing/2016/SVG/main" xmlns="" r:embed="rId14"/>
              </a:ext>
            </a:extLst>
          </a:blip>
          <a:stretch>
            <a:fillRect/>
          </a:stretch>
        </p:blipFill>
        <p:spPr>
          <a:xfrm>
            <a:off x="3346077" y="4896998"/>
            <a:ext cx="905210" cy="905210"/>
          </a:xfrm>
          <a:prstGeom prst="rect">
            <a:avLst/>
          </a:prstGeom>
        </p:spPr>
      </p:pic>
      <p:sp>
        <p:nvSpPr>
          <p:cNvPr id="13" name="Title 3">
            <a:extLst>
              <a:ext uri="{FF2B5EF4-FFF2-40B4-BE49-F238E27FC236}">
                <a16:creationId xmlns:a16="http://schemas.microsoft.com/office/drawing/2014/main" xmlns="" id="{FFFFBFB1-C357-41BD-96F8-C79B875D4998}"/>
              </a:ext>
            </a:extLst>
          </p:cNvPr>
          <p:cNvSpPr>
            <a:spLocks noGrp="1"/>
          </p:cNvSpPr>
          <p:nvPr>
            <p:ph type="title"/>
          </p:nvPr>
        </p:nvSpPr>
        <p:spPr>
          <a:xfrm>
            <a:off x="838200" y="365126"/>
            <a:ext cx="10515600" cy="532946"/>
          </a:xfrm>
        </p:spPr>
        <p:txBody>
          <a:bodyPr/>
          <a:lstStyle/>
          <a:p>
            <a:r>
              <a:rPr lang="en-US" dirty="0"/>
              <a:t>Nephron Final Presentation</a:t>
            </a:r>
          </a:p>
        </p:txBody>
      </p:sp>
      <p:sp>
        <p:nvSpPr>
          <p:cNvPr id="14" name="Text Placeholder 4">
            <a:extLst>
              <a:ext uri="{FF2B5EF4-FFF2-40B4-BE49-F238E27FC236}">
                <a16:creationId xmlns:a16="http://schemas.microsoft.com/office/drawing/2014/main" xmlns="" id="{7869FE5D-C2B4-4B34-AEFB-F97508DDCDDB}"/>
              </a:ext>
            </a:extLst>
          </p:cNvPr>
          <p:cNvSpPr>
            <a:spLocks noGrp="1"/>
          </p:cNvSpPr>
          <p:nvPr>
            <p:ph type="body" sz="quarter" idx="13"/>
          </p:nvPr>
        </p:nvSpPr>
        <p:spPr>
          <a:xfrm>
            <a:off x="838200" y="922566"/>
            <a:ext cx="10515600" cy="285750"/>
          </a:xfrm>
        </p:spPr>
        <p:txBody>
          <a:bodyPr/>
          <a:lstStyle/>
          <a:p>
            <a:r>
              <a:rPr lang="en-US" sz="3200" dirty="0"/>
              <a:t>Drug Pricing Analysis</a:t>
            </a:r>
          </a:p>
        </p:txBody>
      </p:sp>
      <p:pic>
        <p:nvPicPr>
          <p:cNvPr id="11" name="Picture 10"/>
          <p:cNvPicPr>
            <a:picLocks noChangeAspect="1"/>
          </p:cNvPicPr>
          <p:nvPr/>
        </p:nvPicPr>
        <p:blipFill>
          <a:blip r:embed="rId15"/>
          <a:stretch>
            <a:fillRect/>
          </a:stretch>
        </p:blipFill>
        <p:spPr>
          <a:xfrm>
            <a:off x="9910825" y="6145895"/>
            <a:ext cx="1107167" cy="525658"/>
          </a:xfrm>
          <a:prstGeom prst="rect">
            <a:avLst/>
          </a:prstGeom>
        </p:spPr>
      </p:pic>
    </p:spTree>
    <p:extLst>
      <p:ext uri="{BB962C8B-B14F-4D97-AF65-F5344CB8AC3E}">
        <p14:creationId xmlns:p14="http://schemas.microsoft.com/office/powerpoint/2010/main" val="34048555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CD06B-0E04-45BF-B54A-8E62BB39F057}"/>
              </a:ext>
            </a:extLst>
          </p:cNvPr>
          <p:cNvSpPr>
            <a:spLocks noGrp="1"/>
          </p:cNvSpPr>
          <p:nvPr>
            <p:ph type="title"/>
          </p:nvPr>
        </p:nvSpPr>
        <p:spPr>
          <a:xfrm>
            <a:off x="838199" y="365125"/>
            <a:ext cx="11213758" cy="533400"/>
          </a:xfrm>
        </p:spPr>
        <p:txBody>
          <a:bodyPr/>
          <a:lstStyle/>
          <a:p>
            <a:r>
              <a:rPr lang="en-US" sz="3200" dirty="0">
                <a:solidFill>
                  <a:schemeClr val="accent1"/>
                </a:solidFill>
              </a:rPr>
              <a:t>Vaccine Sales-Weighted Prices Are Seasonal</a:t>
            </a:r>
          </a:p>
        </p:txBody>
      </p:sp>
      <p:sp>
        <p:nvSpPr>
          <p:cNvPr id="4" name="Slide Number Placeholder 5">
            <a:extLst>
              <a:ext uri="{FF2B5EF4-FFF2-40B4-BE49-F238E27FC236}">
                <a16:creationId xmlns:a16="http://schemas.microsoft.com/office/drawing/2014/main" xmlns="" id="{AE27D2DA-DA67-429F-A6A0-3DF16088978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x-none"/>
            </a:defPPr>
            <a:lvl1pPr marL="0" algn="r" defTabSz="9144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a:t>10</a:t>
            </a:r>
            <a:endParaRPr lang="x-none" dirty="0"/>
          </a:p>
        </p:txBody>
      </p:sp>
      <p:pic>
        <p:nvPicPr>
          <p:cNvPr id="5" name="Picture 4"/>
          <p:cNvPicPr>
            <a:picLocks noChangeAspect="1"/>
          </p:cNvPicPr>
          <p:nvPr/>
        </p:nvPicPr>
        <p:blipFill>
          <a:blip r:embed="rId3"/>
          <a:stretch>
            <a:fillRect/>
          </a:stretch>
        </p:blipFill>
        <p:spPr>
          <a:xfrm>
            <a:off x="9910825" y="6145895"/>
            <a:ext cx="1107167" cy="525658"/>
          </a:xfrm>
          <a:prstGeom prst="rect">
            <a:avLst/>
          </a:prstGeom>
        </p:spPr>
      </p:pic>
      <p:graphicFrame>
        <p:nvGraphicFramePr>
          <p:cNvPr id="11" name="Chart 10">
            <a:extLst>
              <a:ext uri="{FF2B5EF4-FFF2-40B4-BE49-F238E27FC236}">
                <a16:creationId xmlns:a16="http://schemas.microsoft.com/office/drawing/2014/main" xmlns="" id="{9D4A1685-361E-4C49-939F-3C73710FD82C}"/>
              </a:ext>
            </a:extLst>
          </p:cNvPr>
          <p:cNvGraphicFramePr>
            <a:graphicFrameLocks/>
          </p:cNvGraphicFramePr>
          <p:nvPr>
            <p:extLst>
              <p:ext uri="{D42A27DB-BD31-4B8C-83A1-F6EECF244321}">
                <p14:modId xmlns:p14="http://schemas.microsoft.com/office/powerpoint/2010/main" val="123067960"/>
              </p:ext>
            </p:extLst>
          </p:nvPr>
        </p:nvGraphicFramePr>
        <p:xfrm>
          <a:off x="769619" y="1125537"/>
          <a:ext cx="10652761" cy="518089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716046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CD06B-0E04-45BF-B54A-8E62BB39F057}"/>
              </a:ext>
            </a:extLst>
          </p:cNvPr>
          <p:cNvSpPr>
            <a:spLocks noGrp="1"/>
          </p:cNvSpPr>
          <p:nvPr>
            <p:ph type="title"/>
          </p:nvPr>
        </p:nvSpPr>
        <p:spPr>
          <a:xfrm>
            <a:off x="838199" y="365125"/>
            <a:ext cx="11213758" cy="533400"/>
          </a:xfrm>
        </p:spPr>
        <p:txBody>
          <a:bodyPr/>
          <a:lstStyle/>
          <a:p>
            <a:r>
              <a:rPr lang="en-US" sz="3200" dirty="0">
                <a:solidFill>
                  <a:schemeClr val="accent1"/>
                </a:solidFill>
              </a:rPr>
              <a:t>Immunology Prices Are Accelerating, While Oncologics Are Predicted To Increase at a Slower, More Turbulent Rate</a:t>
            </a:r>
          </a:p>
        </p:txBody>
      </p:sp>
      <p:sp>
        <p:nvSpPr>
          <p:cNvPr id="4" name="Slide Number Placeholder 5">
            <a:extLst>
              <a:ext uri="{FF2B5EF4-FFF2-40B4-BE49-F238E27FC236}">
                <a16:creationId xmlns:a16="http://schemas.microsoft.com/office/drawing/2014/main" xmlns="" id="{AE27D2DA-DA67-429F-A6A0-3DF16088978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x-none"/>
            </a:defPPr>
            <a:lvl1pPr marL="0" algn="r" defTabSz="9144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a:t>11</a:t>
            </a:r>
            <a:endParaRPr lang="x-none" dirty="0"/>
          </a:p>
        </p:txBody>
      </p:sp>
      <p:pic>
        <p:nvPicPr>
          <p:cNvPr id="5" name="Picture 4"/>
          <p:cNvPicPr>
            <a:picLocks noChangeAspect="1"/>
          </p:cNvPicPr>
          <p:nvPr/>
        </p:nvPicPr>
        <p:blipFill>
          <a:blip r:embed="rId3"/>
          <a:stretch>
            <a:fillRect/>
          </a:stretch>
        </p:blipFill>
        <p:spPr>
          <a:xfrm>
            <a:off x="9910825" y="6145895"/>
            <a:ext cx="1107167" cy="525658"/>
          </a:xfrm>
          <a:prstGeom prst="rect">
            <a:avLst/>
          </a:prstGeom>
        </p:spPr>
      </p:pic>
      <p:graphicFrame>
        <p:nvGraphicFramePr>
          <p:cNvPr id="8" name="Chart 7">
            <a:extLst>
              <a:ext uri="{FF2B5EF4-FFF2-40B4-BE49-F238E27FC236}">
                <a16:creationId xmlns:a16="http://schemas.microsoft.com/office/drawing/2014/main" xmlns="" id="{77EEFBE7-ED55-42B6-BFF4-F305D00F3AFB}"/>
              </a:ext>
            </a:extLst>
          </p:cNvPr>
          <p:cNvGraphicFramePr>
            <a:graphicFrameLocks/>
          </p:cNvGraphicFramePr>
          <p:nvPr>
            <p:extLst>
              <p:ext uri="{D42A27DB-BD31-4B8C-83A1-F6EECF244321}">
                <p14:modId xmlns:p14="http://schemas.microsoft.com/office/powerpoint/2010/main" val="2325531771"/>
              </p:ext>
            </p:extLst>
          </p:nvPr>
        </p:nvGraphicFramePr>
        <p:xfrm>
          <a:off x="6031974" y="1197764"/>
          <a:ext cx="6035040" cy="4925843"/>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xmlns="" id="{9DA8240C-0929-44AA-914B-02D628E44F78}"/>
              </a:ext>
            </a:extLst>
          </p:cNvPr>
          <p:cNvSpPr txBox="1"/>
          <p:nvPr/>
        </p:nvSpPr>
        <p:spPr>
          <a:xfrm>
            <a:off x="8759270" y="1205726"/>
            <a:ext cx="1792350" cy="523220"/>
          </a:xfrm>
          <a:prstGeom prst="rect">
            <a:avLst/>
          </a:prstGeom>
          <a:noFill/>
        </p:spPr>
        <p:txBody>
          <a:bodyPr wrap="none" rtlCol="0">
            <a:spAutoFit/>
          </a:bodyPr>
          <a:lstStyle/>
          <a:p>
            <a:r>
              <a:rPr lang="en-US" sz="2800" b="1" u="sng" dirty="0"/>
              <a:t>Oncologics</a:t>
            </a:r>
          </a:p>
        </p:txBody>
      </p:sp>
      <p:graphicFrame>
        <p:nvGraphicFramePr>
          <p:cNvPr id="9" name="Chart 8">
            <a:extLst>
              <a:ext uri="{FF2B5EF4-FFF2-40B4-BE49-F238E27FC236}">
                <a16:creationId xmlns:a16="http://schemas.microsoft.com/office/drawing/2014/main" xmlns="" id="{B0E810EB-7441-4412-A291-CFC08A394B21}"/>
              </a:ext>
            </a:extLst>
          </p:cNvPr>
          <p:cNvGraphicFramePr>
            <a:graphicFrameLocks/>
          </p:cNvGraphicFramePr>
          <p:nvPr>
            <p:extLst>
              <p:ext uri="{D42A27DB-BD31-4B8C-83A1-F6EECF244321}">
                <p14:modId xmlns:p14="http://schemas.microsoft.com/office/powerpoint/2010/main" val="275876711"/>
              </p:ext>
            </p:extLst>
          </p:nvPr>
        </p:nvGraphicFramePr>
        <p:xfrm>
          <a:off x="49116" y="1200642"/>
          <a:ext cx="6035040" cy="4922965"/>
        </p:xfrm>
        <a:graphic>
          <a:graphicData uri="http://schemas.openxmlformats.org/drawingml/2006/chart">
            <c:chart xmlns:c="http://schemas.openxmlformats.org/drawingml/2006/chart" xmlns:r="http://schemas.openxmlformats.org/officeDocument/2006/relationships" r:id="rId5"/>
          </a:graphicData>
        </a:graphic>
      </p:graphicFrame>
      <p:pic>
        <p:nvPicPr>
          <p:cNvPr id="11" name="Picture 10">
            <a:extLst>
              <a:ext uri="{FF2B5EF4-FFF2-40B4-BE49-F238E27FC236}">
                <a16:creationId xmlns:a16="http://schemas.microsoft.com/office/drawing/2014/main" xmlns="" id="{109A51FB-E4BD-4108-A737-37B358F08376}"/>
              </a:ext>
            </a:extLst>
          </p:cNvPr>
          <p:cNvPicPr>
            <a:picLocks noChangeAspect="1"/>
          </p:cNvPicPr>
          <p:nvPr/>
        </p:nvPicPr>
        <p:blipFill>
          <a:blip r:embed="rId6"/>
          <a:stretch>
            <a:fillRect/>
          </a:stretch>
        </p:blipFill>
        <p:spPr>
          <a:xfrm>
            <a:off x="4950588" y="6197600"/>
            <a:ext cx="3009900" cy="523875"/>
          </a:xfrm>
          <a:prstGeom prst="rect">
            <a:avLst/>
          </a:prstGeom>
        </p:spPr>
      </p:pic>
      <p:sp>
        <p:nvSpPr>
          <p:cNvPr id="13" name="TextBox 12">
            <a:extLst>
              <a:ext uri="{FF2B5EF4-FFF2-40B4-BE49-F238E27FC236}">
                <a16:creationId xmlns:a16="http://schemas.microsoft.com/office/drawing/2014/main" xmlns="" id="{46411AB2-989F-4303-98F0-80262C373E88}"/>
              </a:ext>
            </a:extLst>
          </p:cNvPr>
          <p:cNvSpPr txBox="1"/>
          <p:nvPr/>
        </p:nvSpPr>
        <p:spPr>
          <a:xfrm>
            <a:off x="2688355" y="1200643"/>
            <a:ext cx="2061783" cy="523220"/>
          </a:xfrm>
          <a:prstGeom prst="rect">
            <a:avLst/>
          </a:prstGeom>
          <a:noFill/>
        </p:spPr>
        <p:txBody>
          <a:bodyPr wrap="none" rtlCol="0">
            <a:spAutoFit/>
          </a:bodyPr>
          <a:lstStyle/>
          <a:p>
            <a:r>
              <a:rPr lang="en-US" sz="2800" b="1" u="sng" dirty="0"/>
              <a:t>Immunology</a:t>
            </a:r>
          </a:p>
        </p:txBody>
      </p:sp>
    </p:spTree>
    <p:extLst>
      <p:ext uri="{BB962C8B-B14F-4D97-AF65-F5344CB8AC3E}">
        <p14:creationId xmlns:p14="http://schemas.microsoft.com/office/powerpoint/2010/main" val="35529283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CD06B-0E04-45BF-B54A-8E62BB39F057}"/>
              </a:ext>
            </a:extLst>
          </p:cNvPr>
          <p:cNvSpPr>
            <a:spLocks noGrp="1"/>
          </p:cNvSpPr>
          <p:nvPr>
            <p:ph type="title"/>
          </p:nvPr>
        </p:nvSpPr>
        <p:spPr>
          <a:xfrm>
            <a:off x="838199" y="365125"/>
            <a:ext cx="11213758" cy="533400"/>
          </a:xfrm>
        </p:spPr>
        <p:txBody>
          <a:bodyPr/>
          <a:lstStyle/>
          <a:p>
            <a:r>
              <a:rPr lang="en-US" sz="3200" dirty="0">
                <a:solidFill>
                  <a:schemeClr val="accent1"/>
                </a:solidFill>
              </a:rPr>
              <a:t>Allergy Sales-Weighted Prices Predicted to Decrease in the </a:t>
            </a:r>
            <a:br>
              <a:rPr lang="en-US" sz="3200" dirty="0">
                <a:solidFill>
                  <a:schemeClr val="accent1"/>
                </a:solidFill>
              </a:rPr>
            </a:br>
            <a:r>
              <a:rPr lang="en-US" sz="3200" dirty="0">
                <a:solidFill>
                  <a:schemeClr val="accent1"/>
                </a:solidFill>
              </a:rPr>
              <a:t>Next Year </a:t>
            </a:r>
          </a:p>
        </p:txBody>
      </p:sp>
      <p:sp>
        <p:nvSpPr>
          <p:cNvPr id="4" name="Slide Number Placeholder 5">
            <a:extLst>
              <a:ext uri="{FF2B5EF4-FFF2-40B4-BE49-F238E27FC236}">
                <a16:creationId xmlns:a16="http://schemas.microsoft.com/office/drawing/2014/main" xmlns="" id="{AE27D2DA-DA67-429F-A6A0-3DF16088978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x-none"/>
            </a:defPPr>
            <a:lvl1pPr marL="0" algn="r" defTabSz="9144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a:t>12</a:t>
            </a:r>
            <a:endParaRPr lang="x-none" dirty="0"/>
          </a:p>
        </p:txBody>
      </p:sp>
      <p:pic>
        <p:nvPicPr>
          <p:cNvPr id="5" name="Picture 4"/>
          <p:cNvPicPr>
            <a:picLocks noChangeAspect="1"/>
          </p:cNvPicPr>
          <p:nvPr/>
        </p:nvPicPr>
        <p:blipFill>
          <a:blip r:embed="rId3"/>
          <a:stretch>
            <a:fillRect/>
          </a:stretch>
        </p:blipFill>
        <p:spPr>
          <a:xfrm>
            <a:off x="9910825" y="6145895"/>
            <a:ext cx="1107167" cy="525658"/>
          </a:xfrm>
          <a:prstGeom prst="rect">
            <a:avLst/>
          </a:prstGeom>
        </p:spPr>
      </p:pic>
      <p:graphicFrame>
        <p:nvGraphicFramePr>
          <p:cNvPr id="6" name="Chart 5">
            <a:extLst>
              <a:ext uri="{FF2B5EF4-FFF2-40B4-BE49-F238E27FC236}">
                <a16:creationId xmlns:a16="http://schemas.microsoft.com/office/drawing/2014/main" xmlns="" id="{DE886A92-9899-4BF5-ACF5-3DAFF0F32DEB}"/>
              </a:ext>
            </a:extLst>
          </p:cNvPr>
          <p:cNvGraphicFramePr>
            <a:graphicFrameLocks/>
          </p:cNvGraphicFramePr>
          <p:nvPr>
            <p:extLst>
              <p:ext uri="{D42A27DB-BD31-4B8C-83A1-F6EECF244321}">
                <p14:modId xmlns:p14="http://schemas.microsoft.com/office/powerpoint/2010/main" val="3863042280"/>
              </p:ext>
            </p:extLst>
          </p:nvPr>
        </p:nvGraphicFramePr>
        <p:xfrm>
          <a:off x="731520" y="1064418"/>
          <a:ext cx="10622280" cy="529193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0548969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CD06B-0E04-45BF-B54A-8E62BB39F057}"/>
              </a:ext>
            </a:extLst>
          </p:cNvPr>
          <p:cNvSpPr>
            <a:spLocks noGrp="1"/>
          </p:cNvSpPr>
          <p:nvPr>
            <p:ph type="title"/>
          </p:nvPr>
        </p:nvSpPr>
        <p:spPr>
          <a:xfrm>
            <a:off x="838200" y="365125"/>
            <a:ext cx="10515600" cy="533400"/>
          </a:xfrm>
        </p:spPr>
        <p:txBody>
          <a:bodyPr/>
          <a:lstStyle/>
          <a:p>
            <a:r>
              <a:rPr lang="en-US" sz="4000" dirty="0">
                <a:solidFill>
                  <a:schemeClr val="accent1"/>
                </a:solidFill>
              </a:rPr>
              <a:t>Future work and questions to consider</a:t>
            </a:r>
          </a:p>
        </p:txBody>
      </p:sp>
      <p:sp>
        <p:nvSpPr>
          <p:cNvPr id="10" name="Content Placeholder 2">
            <a:extLst>
              <a:ext uri="{FF2B5EF4-FFF2-40B4-BE49-F238E27FC236}">
                <a16:creationId xmlns:a16="http://schemas.microsoft.com/office/drawing/2014/main" xmlns="" id="{7DF04EF9-8AAF-4CF5-AB66-493570A32463}"/>
              </a:ext>
            </a:extLst>
          </p:cNvPr>
          <p:cNvSpPr txBox="1">
            <a:spLocks/>
          </p:cNvSpPr>
          <p:nvPr/>
        </p:nvSpPr>
        <p:spPr bwMode="auto">
          <a:xfrm>
            <a:off x="570689" y="1243426"/>
            <a:ext cx="5025941" cy="2939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rgbClr val="565A5B"/>
                </a:solidFill>
                <a:latin typeface="Corbel" panose="020B0503020204020204" pitchFamily="34" charset="0"/>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rgbClr val="565A5B"/>
                </a:solidFill>
                <a:latin typeface="Corbel" panose="020B0503020204020204" pitchFamily="34" charset="0"/>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rgbClr val="565A5B"/>
                </a:solidFill>
                <a:latin typeface="Corbel" panose="020B0503020204020204" pitchFamily="34" charset="0"/>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rgbClr val="565A5B"/>
                </a:solidFill>
                <a:latin typeface="Corbel" panose="020B0503020204020204" pitchFamily="34" charset="0"/>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rgbClr val="565A5B"/>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200"/>
              </a:spcBef>
              <a:spcAft>
                <a:spcPts val="1200"/>
              </a:spcAft>
              <a:buFont typeface="Wingdings" panose="05000000000000000000" pitchFamily="2" charset="2"/>
              <a:buChar char="q"/>
            </a:pPr>
            <a:r>
              <a:rPr lang="en-US" sz="2400" dirty="0"/>
              <a:t>Incorporate drugs approaching loss of exclusivity date</a:t>
            </a:r>
          </a:p>
          <a:p>
            <a:pPr marL="457200" indent="-457200">
              <a:spcBef>
                <a:spcPts val="1200"/>
              </a:spcBef>
              <a:spcAft>
                <a:spcPts val="1200"/>
              </a:spcAft>
              <a:buFont typeface="Wingdings" panose="05000000000000000000" pitchFamily="2" charset="2"/>
              <a:buChar char="q"/>
            </a:pPr>
            <a:r>
              <a:rPr lang="en-US" sz="2400" dirty="0"/>
              <a:t>Have a COVID vs non COVID model (current model includes COVID data)</a:t>
            </a:r>
          </a:p>
          <a:p>
            <a:pPr marL="457200" indent="-457200">
              <a:spcBef>
                <a:spcPts val="1200"/>
              </a:spcBef>
              <a:spcAft>
                <a:spcPts val="1200"/>
              </a:spcAft>
              <a:buFont typeface="Wingdings" panose="05000000000000000000" pitchFamily="2" charset="2"/>
              <a:buChar char="q"/>
            </a:pPr>
            <a:r>
              <a:rPr lang="en-US" sz="2400" dirty="0"/>
              <a:t>Include entire universe of drug data (current model excludes drugs we do not have full history for)</a:t>
            </a:r>
          </a:p>
          <a:p>
            <a:pPr marL="457200" indent="-457200">
              <a:spcBef>
                <a:spcPts val="1200"/>
              </a:spcBef>
              <a:spcAft>
                <a:spcPts val="1200"/>
              </a:spcAft>
              <a:buFont typeface="Wingdings" panose="05000000000000000000" pitchFamily="2" charset="2"/>
              <a:buChar char="q"/>
            </a:pPr>
            <a:r>
              <a:rPr lang="en-US" sz="2400" dirty="0"/>
              <a:t>Include other regressors, such as news sentiment. </a:t>
            </a:r>
          </a:p>
        </p:txBody>
      </p:sp>
      <p:sp>
        <p:nvSpPr>
          <p:cNvPr id="4" name="Slide Number Placeholder 5">
            <a:extLst>
              <a:ext uri="{FF2B5EF4-FFF2-40B4-BE49-F238E27FC236}">
                <a16:creationId xmlns:a16="http://schemas.microsoft.com/office/drawing/2014/main" xmlns="" id="{AE27D2DA-DA67-429F-A6A0-3DF16088978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x-none"/>
            </a:defPPr>
            <a:lvl1pPr marL="0" algn="r" defTabSz="9144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D2277C06-B116-4C4D-99E6-5B07C65FA2E2}" type="slidenum">
              <a:rPr lang="x-none" smtClean="0"/>
              <a:pPr>
                <a:defRPr/>
              </a:pPr>
              <a:t>13</a:t>
            </a:fld>
            <a:endParaRPr lang="x-none" dirty="0"/>
          </a:p>
        </p:txBody>
      </p:sp>
      <p:pic>
        <p:nvPicPr>
          <p:cNvPr id="5" name="Picture 4"/>
          <p:cNvPicPr>
            <a:picLocks noChangeAspect="1"/>
          </p:cNvPicPr>
          <p:nvPr/>
        </p:nvPicPr>
        <p:blipFill>
          <a:blip r:embed="rId3"/>
          <a:stretch>
            <a:fillRect/>
          </a:stretch>
        </p:blipFill>
        <p:spPr>
          <a:xfrm>
            <a:off x="9910825" y="6145895"/>
            <a:ext cx="1107167" cy="525658"/>
          </a:xfrm>
          <a:prstGeom prst="rect">
            <a:avLst/>
          </a:prstGeom>
        </p:spPr>
      </p:pic>
      <p:pic>
        <p:nvPicPr>
          <p:cNvPr id="1026" name="Picture 2" descr="https://lh6.googleusercontent.com/jl8ncIsgPeuCWewY3ZRclktfsky0sGhlav7MQYynSaVKsugiJBaPwUuKtj9ywJ49SO28XdmAZvhaiX0UVAQCHR_BXkrjcAUHsktnjYSmuCApJy0z0QzN84uGSJzlGKWwzDy-6L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3749" y="1338887"/>
            <a:ext cx="5784243" cy="4261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4315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91D9E9-98DD-44BA-AF9C-C4C4160AE1ED}"/>
              </a:ext>
            </a:extLst>
          </p:cNvPr>
          <p:cNvSpPr>
            <a:spLocks noGrp="1"/>
          </p:cNvSpPr>
          <p:nvPr>
            <p:ph type="ctrTitle"/>
          </p:nvPr>
        </p:nvSpPr>
        <p:spPr>
          <a:xfrm>
            <a:off x="1524000" y="2235200"/>
            <a:ext cx="9144000" cy="2387600"/>
          </a:xfrm>
        </p:spPr>
        <p:txBody>
          <a:bodyPr anchor="ctr"/>
          <a:lstStyle/>
          <a:p>
            <a:r>
              <a:rPr lang="en-US" dirty="0">
                <a:solidFill>
                  <a:schemeClr val="accent1"/>
                </a:solidFill>
              </a:rPr>
              <a:t>Questions?</a:t>
            </a:r>
          </a:p>
        </p:txBody>
      </p:sp>
      <p:sp>
        <p:nvSpPr>
          <p:cNvPr id="4" name="Slide Number Placeholder 3">
            <a:extLst>
              <a:ext uri="{FF2B5EF4-FFF2-40B4-BE49-F238E27FC236}">
                <a16:creationId xmlns:a16="http://schemas.microsoft.com/office/drawing/2014/main" xmlns="" id="{EE6B0994-A424-4FA6-BD0A-71906612B4F7}"/>
              </a:ext>
            </a:extLst>
          </p:cNvPr>
          <p:cNvSpPr>
            <a:spLocks noGrp="1"/>
          </p:cNvSpPr>
          <p:nvPr>
            <p:ph type="sldNum" sz="quarter" idx="10"/>
          </p:nvPr>
        </p:nvSpPr>
        <p:spPr/>
        <p:txBody>
          <a:bodyPr/>
          <a:lstStyle/>
          <a:p>
            <a:pPr>
              <a:defRPr/>
            </a:pPr>
            <a:fld id="{853E387E-8EBE-4449-AAD8-397899AB14DC}" type="slidenum">
              <a:rPr lang="x-none" smtClean="0"/>
              <a:pPr>
                <a:defRPr/>
              </a:pPr>
              <a:t>14</a:t>
            </a:fld>
            <a:endParaRPr lang="x-none"/>
          </a:p>
        </p:txBody>
      </p:sp>
      <p:pic>
        <p:nvPicPr>
          <p:cNvPr id="5" name="Picture 4"/>
          <p:cNvPicPr>
            <a:picLocks noChangeAspect="1"/>
          </p:cNvPicPr>
          <p:nvPr/>
        </p:nvPicPr>
        <p:blipFill>
          <a:blip r:embed="rId2"/>
          <a:stretch>
            <a:fillRect/>
          </a:stretch>
        </p:blipFill>
        <p:spPr>
          <a:xfrm>
            <a:off x="9910825" y="6145895"/>
            <a:ext cx="1107167" cy="525658"/>
          </a:xfrm>
          <a:prstGeom prst="rect">
            <a:avLst/>
          </a:prstGeom>
        </p:spPr>
      </p:pic>
    </p:spTree>
    <p:extLst>
      <p:ext uri="{BB962C8B-B14F-4D97-AF65-F5344CB8AC3E}">
        <p14:creationId xmlns:p14="http://schemas.microsoft.com/office/powerpoint/2010/main" val="27881451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91D9E9-98DD-44BA-AF9C-C4C4160AE1ED}"/>
              </a:ext>
            </a:extLst>
          </p:cNvPr>
          <p:cNvSpPr>
            <a:spLocks noGrp="1"/>
          </p:cNvSpPr>
          <p:nvPr>
            <p:ph type="ctrTitle"/>
          </p:nvPr>
        </p:nvSpPr>
        <p:spPr>
          <a:xfrm>
            <a:off x="1524000" y="2235200"/>
            <a:ext cx="9144000" cy="2387600"/>
          </a:xfrm>
        </p:spPr>
        <p:txBody>
          <a:bodyPr anchor="ctr"/>
          <a:lstStyle/>
          <a:p>
            <a:r>
              <a:rPr lang="en-US" dirty="0">
                <a:solidFill>
                  <a:schemeClr val="accent1"/>
                </a:solidFill>
              </a:rPr>
              <a:t>Appendix</a:t>
            </a:r>
          </a:p>
        </p:txBody>
      </p:sp>
      <p:sp>
        <p:nvSpPr>
          <p:cNvPr id="4" name="Slide Number Placeholder 3">
            <a:extLst>
              <a:ext uri="{FF2B5EF4-FFF2-40B4-BE49-F238E27FC236}">
                <a16:creationId xmlns:a16="http://schemas.microsoft.com/office/drawing/2014/main" xmlns="" id="{EE6B0994-A424-4FA6-BD0A-71906612B4F7}"/>
              </a:ext>
            </a:extLst>
          </p:cNvPr>
          <p:cNvSpPr>
            <a:spLocks noGrp="1"/>
          </p:cNvSpPr>
          <p:nvPr>
            <p:ph type="sldNum" sz="quarter" idx="10"/>
          </p:nvPr>
        </p:nvSpPr>
        <p:spPr/>
        <p:txBody>
          <a:bodyPr/>
          <a:lstStyle/>
          <a:p>
            <a:pPr>
              <a:defRPr/>
            </a:pPr>
            <a:fld id="{853E387E-8EBE-4449-AAD8-397899AB14DC}" type="slidenum">
              <a:rPr lang="x-none" smtClean="0"/>
              <a:pPr>
                <a:defRPr/>
              </a:pPr>
              <a:t>15</a:t>
            </a:fld>
            <a:endParaRPr lang="x-none"/>
          </a:p>
        </p:txBody>
      </p:sp>
      <p:pic>
        <p:nvPicPr>
          <p:cNvPr id="5" name="Picture 4"/>
          <p:cNvPicPr>
            <a:picLocks noChangeAspect="1"/>
          </p:cNvPicPr>
          <p:nvPr/>
        </p:nvPicPr>
        <p:blipFill>
          <a:blip r:embed="rId2"/>
          <a:stretch>
            <a:fillRect/>
          </a:stretch>
        </p:blipFill>
        <p:spPr>
          <a:xfrm>
            <a:off x="9910825" y="6145895"/>
            <a:ext cx="1107167" cy="525658"/>
          </a:xfrm>
          <a:prstGeom prst="rect">
            <a:avLst/>
          </a:prstGeom>
        </p:spPr>
      </p:pic>
    </p:spTree>
    <p:extLst>
      <p:ext uri="{BB962C8B-B14F-4D97-AF65-F5344CB8AC3E}">
        <p14:creationId xmlns:p14="http://schemas.microsoft.com/office/powerpoint/2010/main" val="28157464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CD06B-0E04-45BF-B54A-8E62BB39F057}"/>
              </a:ext>
            </a:extLst>
          </p:cNvPr>
          <p:cNvSpPr>
            <a:spLocks noGrp="1"/>
          </p:cNvSpPr>
          <p:nvPr>
            <p:ph type="title"/>
          </p:nvPr>
        </p:nvSpPr>
        <p:spPr>
          <a:xfrm>
            <a:off x="838200" y="365125"/>
            <a:ext cx="10515600" cy="533400"/>
          </a:xfrm>
        </p:spPr>
        <p:txBody>
          <a:bodyPr/>
          <a:lstStyle/>
          <a:p>
            <a:r>
              <a:rPr lang="en-US" sz="4000" dirty="0">
                <a:solidFill>
                  <a:schemeClr val="accent1"/>
                </a:solidFill>
              </a:rPr>
              <a:t>Definitions</a:t>
            </a:r>
          </a:p>
        </p:txBody>
      </p:sp>
      <p:sp>
        <p:nvSpPr>
          <p:cNvPr id="10" name="Content Placeholder 2">
            <a:extLst>
              <a:ext uri="{FF2B5EF4-FFF2-40B4-BE49-F238E27FC236}">
                <a16:creationId xmlns:a16="http://schemas.microsoft.com/office/drawing/2014/main" xmlns="" id="{7DF04EF9-8AAF-4CF5-AB66-493570A32463}"/>
              </a:ext>
            </a:extLst>
          </p:cNvPr>
          <p:cNvSpPr txBox="1">
            <a:spLocks/>
          </p:cNvSpPr>
          <p:nvPr/>
        </p:nvSpPr>
        <p:spPr bwMode="auto">
          <a:xfrm>
            <a:off x="838200" y="1079389"/>
            <a:ext cx="10929730" cy="4890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rgbClr val="565A5B"/>
                </a:solidFill>
                <a:latin typeface="Corbel" panose="020B0503020204020204" pitchFamily="34" charset="0"/>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rgbClr val="565A5B"/>
                </a:solidFill>
                <a:latin typeface="Corbel" panose="020B0503020204020204" pitchFamily="34" charset="0"/>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rgbClr val="565A5B"/>
                </a:solidFill>
                <a:latin typeface="Corbel" panose="020B0503020204020204" pitchFamily="34" charset="0"/>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rgbClr val="565A5B"/>
                </a:solidFill>
                <a:latin typeface="Corbel" panose="020B0503020204020204" pitchFamily="34" charset="0"/>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rgbClr val="565A5B"/>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TRx </a:t>
            </a:r>
            <a:r>
              <a:rPr lang="en-US" sz="1800" dirty="0"/>
              <a:t>– This measure represents the counts of total (new plus refill) prescriptions (scripts) dispensed by pharmacists</a:t>
            </a:r>
          </a:p>
          <a:p>
            <a:r>
              <a:rPr lang="en-US" sz="1800" b="1" dirty="0"/>
              <a:t>WAC </a:t>
            </a:r>
            <a:r>
              <a:rPr lang="en-US" sz="1800" dirty="0"/>
              <a:t>- Wholesale Acquisition Cost</a:t>
            </a:r>
          </a:p>
          <a:p>
            <a:r>
              <a:rPr lang="en-US" sz="1800" dirty="0"/>
              <a:t>The manufacturer’s reported list price for a prescription pharmaceutical for sale to wholesalers</a:t>
            </a:r>
          </a:p>
          <a:p>
            <a:r>
              <a:rPr lang="en-US" sz="1800" dirty="0"/>
              <a:t>Each manufacturer establishes its own WAC by using its own formula.</a:t>
            </a:r>
          </a:p>
          <a:p>
            <a:r>
              <a:rPr lang="en-US" sz="1800" dirty="0"/>
              <a:t>Like AWP, WAC is a suggested price that often does not represent what a wholesaler or end-provider actually pays for the pharmaceutical, because WAC does not include manufacturer incentives such as rebates, volume purchase agreements, and prompt-payment discounts. </a:t>
            </a:r>
          </a:p>
          <a:p>
            <a:r>
              <a:rPr lang="en-US" sz="1800" dirty="0"/>
              <a:t>However, unlike AWP, WAC is statutorily defined in the U.S. Code:</a:t>
            </a:r>
          </a:p>
          <a:p>
            <a:pPr lvl="1"/>
            <a:r>
              <a:rPr lang="en-US" sz="1600" i="1" dirty="0"/>
              <a:t>The term “wholesale acquisition cost” means, with respect to a pharmaceutical or biological, the manufacturer’s list price for the pharmaceutical or biological to wholesalers or direct purchasers in the United States, not including prompt pay or other discounts, rebates or reductions in price, for the most recent month for which the information is available, as reported in wholesale price guides or other publications of pharmaceutical or biological pricing data.</a:t>
            </a:r>
          </a:p>
          <a:p>
            <a:r>
              <a:rPr lang="en-US" sz="1800" dirty="0"/>
              <a:t>Pros: Nationally standardized price (codified in legislation), broadly accepted, brands frequently updated, tied to supplemental rebates (increases to WAC will result in increases in supplemental rebates)</a:t>
            </a:r>
          </a:p>
          <a:p>
            <a:r>
              <a:rPr lang="en-US" sz="1800" dirty="0"/>
              <a:t>Cons: Semi-transparent, no oversight, not reflective of actual prices for brand or generic (but closer than AWP for brand), not comprehensive, generics not frequently updated, NCPDP endorsed replacement benchmark</a:t>
            </a:r>
          </a:p>
          <a:p>
            <a:pPr marL="457200" indent="-457200">
              <a:spcBef>
                <a:spcPts val="1200"/>
              </a:spcBef>
              <a:spcAft>
                <a:spcPts val="1200"/>
              </a:spcAft>
            </a:pPr>
            <a:endParaRPr lang="en-US" dirty="0"/>
          </a:p>
        </p:txBody>
      </p:sp>
      <p:sp>
        <p:nvSpPr>
          <p:cNvPr id="4" name="Slide Number Placeholder 5">
            <a:extLst>
              <a:ext uri="{FF2B5EF4-FFF2-40B4-BE49-F238E27FC236}">
                <a16:creationId xmlns:a16="http://schemas.microsoft.com/office/drawing/2014/main" xmlns="" id="{AE27D2DA-DA67-429F-A6A0-3DF16088978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x-none"/>
            </a:defPPr>
            <a:lvl1pPr marL="0" algn="r" defTabSz="9144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D2277C06-B116-4C4D-99E6-5B07C65FA2E2}" type="slidenum">
              <a:rPr lang="x-none" smtClean="0"/>
              <a:pPr>
                <a:defRPr/>
              </a:pPr>
              <a:t>16</a:t>
            </a:fld>
            <a:endParaRPr lang="x-none" dirty="0"/>
          </a:p>
        </p:txBody>
      </p:sp>
      <p:pic>
        <p:nvPicPr>
          <p:cNvPr id="5" name="Picture 4"/>
          <p:cNvPicPr>
            <a:picLocks noChangeAspect="1"/>
          </p:cNvPicPr>
          <p:nvPr/>
        </p:nvPicPr>
        <p:blipFill>
          <a:blip r:embed="rId3"/>
          <a:stretch>
            <a:fillRect/>
          </a:stretch>
        </p:blipFill>
        <p:spPr>
          <a:xfrm>
            <a:off x="9910825" y="6145895"/>
            <a:ext cx="1107167" cy="525658"/>
          </a:xfrm>
          <a:prstGeom prst="rect">
            <a:avLst/>
          </a:prstGeom>
        </p:spPr>
      </p:pic>
    </p:spTree>
    <p:extLst>
      <p:ext uri="{BB962C8B-B14F-4D97-AF65-F5344CB8AC3E}">
        <p14:creationId xmlns:p14="http://schemas.microsoft.com/office/powerpoint/2010/main" val="27669879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CD06B-0E04-45BF-B54A-8E62BB39F057}"/>
              </a:ext>
            </a:extLst>
          </p:cNvPr>
          <p:cNvSpPr>
            <a:spLocks noGrp="1"/>
          </p:cNvSpPr>
          <p:nvPr>
            <p:ph type="title"/>
          </p:nvPr>
        </p:nvSpPr>
        <p:spPr>
          <a:xfrm>
            <a:off x="838200" y="365125"/>
            <a:ext cx="10515600" cy="533400"/>
          </a:xfrm>
        </p:spPr>
        <p:txBody>
          <a:bodyPr/>
          <a:lstStyle/>
          <a:p>
            <a:r>
              <a:rPr lang="en-US" sz="4000" dirty="0">
                <a:solidFill>
                  <a:schemeClr val="accent1"/>
                </a:solidFill>
              </a:rPr>
              <a:t>Weighting Formula</a:t>
            </a:r>
          </a:p>
        </p:txBody>
      </p:sp>
      <p:sp>
        <p:nvSpPr>
          <p:cNvPr id="10" name="Content Placeholder 2">
            <a:extLst>
              <a:ext uri="{FF2B5EF4-FFF2-40B4-BE49-F238E27FC236}">
                <a16:creationId xmlns:a16="http://schemas.microsoft.com/office/drawing/2014/main" xmlns="" id="{7DF04EF9-8AAF-4CF5-AB66-493570A32463}"/>
              </a:ext>
            </a:extLst>
          </p:cNvPr>
          <p:cNvSpPr txBox="1">
            <a:spLocks/>
          </p:cNvSpPr>
          <p:nvPr/>
        </p:nvSpPr>
        <p:spPr bwMode="auto">
          <a:xfrm>
            <a:off x="838200" y="1079389"/>
            <a:ext cx="10929730" cy="4890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rgbClr val="565A5B"/>
                </a:solidFill>
                <a:latin typeface="Corbel" panose="020B0503020204020204" pitchFamily="34" charset="0"/>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rgbClr val="565A5B"/>
                </a:solidFill>
                <a:latin typeface="Corbel" panose="020B0503020204020204" pitchFamily="34" charset="0"/>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rgbClr val="565A5B"/>
                </a:solidFill>
                <a:latin typeface="Corbel" panose="020B0503020204020204" pitchFamily="34" charset="0"/>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rgbClr val="565A5B"/>
                </a:solidFill>
                <a:latin typeface="Corbel" panose="020B0503020204020204" pitchFamily="34" charset="0"/>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rgbClr val="565A5B"/>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dirty="0">
                <a:solidFill>
                  <a:schemeClr val="accent1"/>
                </a:solidFill>
              </a:rPr>
              <a:t>Sales Weighted, Year-Over-Year WAC Price Change Rate</a:t>
            </a:r>
            <a:r>
              <a:rPr lang="en-US" b="1" dirty="0">
                <a:solidFill>
                  <a:schemeClr val="accent1"/>
                </a:solidFill>
              </a:rPr>
              <a:t> </a:t>
            </a:r>
            <a:r>
              <a:rPr lang="en-US" dirty="0"/>
              <a:t>=  ∑ [(Specific Drug Sales / All Drug Sales for a given month) * Year-Over-Year WAC Price Change for each drug)]</a:t>
            </a:r>
            <a:endParaRPr lang="en-US" sz="1800" dirty="0"/>
          </a:p>
          <a:p>
            <a:r>
              <a:rPr lang="en-US" dirty="0"/>
              <a:t>Sales Weighting calculated for the entire drug market and for each drug class</a:t>
            </a:r>
          </a:p>
          <a:p>
            <a:r>
              <a:rPr lang="en-US" dirty="0"/>
              <a:t>Year-Over-Year WAC price change was recommended by Nephron to remove seasonal effects</a:t>
            </a:r>
          </a:p>
          <a:p>
            <a:r>
              <a:rPr lang="en-US" dirty="0"/>
              <a:t>Sales = WAC Price * TRx Volume</a:t>
            </a:r>
          </a:p>
          <a:p>
            <a:pPr marL="457200" indent="-457200">
              <a:spcBef>
                <a:spcPts val="1200"/>
              </a:spcBef>
              <a:spcAft>
                <a:spcPts val="1200"/>
              </a:spcAft>
            </a:pPr>
            <a:endParaRPr lang="en-US" dirty="0"/>
          </a:p>
        </p:txBody>
      </p:sp>
      <p:sp>
        <p:nvSpPr>
          <p:cNvPr id="4" name="Slide Number Placeholder 5">
            <a:extLst>
              <a:ext uri="{FF2B5EF4-FFF2-40B4-BE49-F238E27FC236}">
                <a16:creationId xmlns:a16="http://schemas.microsoft.com/office/drawing/2014/main" xmlns="" id="{AE27D2DA-DA67-429F-A6A0-3DF16088978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x-none"/>
            </a:defPPr>
            <a:lvl1pPr marL="0" algn="r" defTabSz="9144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D2277C06-B116-4C4D-99E6-5B07C65FA2E2}" type="slidenum">
              <a:rPr lang="x-none" smtClean="0"/>
              <a:pPr>
                <a:defRPr/>
              </a:pPr>
              <a:t>17</a:t>
            </a:fld>
            <a:endParaRPr lang="x-none" dirty="0"/>
          </a:p>
        </p:txBody>
      </p:sp>
      <p:pic>
        <p:nvPicPr>
          <p:cNvPr id="5" name="Picture 4"/>
          <p:cNvPicPr>
            <a:picLocks noChangeAspect="1"/>
          </p:cNvPicPr>
          <p:nvPr/>
        </p:nvPicPr>
        <p:blipFill>
          <a:blip r:embed="rId3"/>
          <a:stretch>
            <a:fillRect/>
          </a:stretch>
        </p:blipFill>
        <p:spPr>
          <a:xfrm>
            <a:off x="9910825" y="6145895"/>
            <a:ext cx="1107167" cy="525658"/>
          </a:xfrm>
          <a:prstGeom prst="rect">
            <a:avLst/>
          </a:prstGeom>
        </p:spPr>
      </p:pic>
    </p:spTree>
    <p:extLst>
      <p:ext uri="{BB962C8B-B14F-4D97-AF65-F5344CB8AC3E}">
        <p14:creationId xmlns:p14="http://schemas.microsoft.com/office/powerpoint/2010/main" val="9635180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ga57d8c510a_0_0"/>
          <p:cNvSpPr txBox="1">
            <a:spLocks noGrp="1"/>
          </p:cNvSpPr>
          <p:nvPr>
            <p:ph type="title"/>
          </p:nvPr>
        </p:nvSpPr>
        <p:spPr>
          <a:xfrm>
            <a:off x="838200" y="365125"/>
            <a:ext cx="10515600" cy="533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sz="4000" dirty="0">
                <a:solidFill>
                  <a:schemeClr val="accent1"/>
                </a:solidFill>
              </a:rPr>
              <a:t>Methodology on Prophet model - class level</a:t>
            </a:r>
            <a:endParaRPr dirty="0"/>
          </a:p>
        </p:txBody>
      </p:sp>
      <p:sp>
        <p:nvSpPr>
          <p:cNvPr id="65" name="Google Shape;65;ga57d8c510a_0_0"/>
          <p:cNvSpPr txBox="1"/>
          <p:nvPr/>
        </p:nvSpPr>
        <p:spPr>
          <a:xfrm>
            <a:off x="838200" y="1077201"/>
            <a:ext cx="10929600" cy="48900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565A5B"/>
              </a:buClr>
              <a:buSzPts val="2000"/>
              <a:buFont typeface="Arial"/>
              <a:buNone/>
            </a:pPr>
            <a:r>
              <a:rPr lang="en-US" sz="2000" b="1" dirty="0">
                <a:solidFill>
                  <a:srgbClr val="565A5B"/>
                </a:solidFill>
                <a:latin typeface="Corbel"/>
                <a:ea typeface="Corbel"/>
                <a:cs typeface="Corbel"/>
                <a:sym typeface="Corbel"/>
              </a:rPr>
              <a:t>Prophet at the class level</a:t>
            </a:r>
            <a:r>
              <a:rPr lang="en-US" sz="2000" b="1" i="0" u="none" strike="noStrike" cap="none" dirty="0">
                <a:solidFill>
                  <a:srgbClr val="565A5B"/>
                </a:solidFill>
                <a:latin typeface="Corbel"/>
                <a:ea typeface="Corbel"/>
                <a:cs typeface="Corbel"/>
                <a:sym typeface="Corbel"/>
              </a:rPr>
              <a:t>:</a:t>
            </a:r>
            <a:endParaRPr sz="2000" b="0" i="0" u="none" strike="noStrike" cap="none" dirty="0">
              <a:solidFill>
                <a:srgbClr val="565A5B"/>
              </a:solidFill>
              <a:latin typeface="Corbel"/>
              <a:ea typeface="Corbel"/>
              <a:cs typeface="Corbel"/>
              <a:sym typeface="Corbel"/>
            </a:endParaRPr>
          </a:p>
          <a:p>
            <a:pPr marL="228600" marR="0" lvl="0" indent="-228600" algn="l" rtl="0">
              <a:lnSpc>
                <a:spcPct val="90000"/>
              </a:lnSpc>
              <a:spcBef>
                <a:spcPts val="1000"/>
              </a:spcBef>
              <a:spcAft>
                <a:spcPts val="0"/>
              </a:spcAft>
              <a:buClr>
                <a:srgbClr val="565A5B"/>
              </a:buClr>
              <a:buSzPts val="2000"/>
              <a:buFont typeface="Arial"/>
              <a:buChar char="•"/>
            </a:pPr>
            <a:r>
              <a:rPr lang="en-US" sz="2000" dirty="0">
                <a:solidFill>
                  <a:srgbClr val="565A5B"/>
                </a:solidFill>
                <a:latin typeface="Corbel"/>
                <a:ea typeface="Corbel"/>
                <a:cs typeface="Corbel"/>
                <a:sym typeface="Corbel"/>
              </a:rPr>
              <a:t>In order to forecast the price of whole drug classes, we came up with an aggregation method that best represent the real value of an entire drug class. We decided to compute the monthly Sales Weighted WAC across all drugs in the drug class, and fit our prophet model on that unit.</a:t>
            </a:r>
            <a:endParaRPr sz="2000" dirty="0">
              <a:solidFill>
                <a:srgbClr val="565A5B"/>
              </a:solidFill>
              <a:latin typeface="Corbel"/>
              <a:ea typeface="Corbel"/>
              <a:cs typeface="Corbel"/>
              <a:sym typeface="Corbel"/>
            </a:endParaRPr>
          </a:p>
          <a:p>
            <a:pPr marL="228600" marR="0" lvl="0" indent="-228600" algn="l" rtl="0">
              <a:lnSpc>
                <a:spcPct val="90000"/>
              </a:lnSpc>
              <a:spcBef>
                <a:spcPts val="1000"/>
              </a:spcBef>
              <a:spcAft>
                <a:spcPts val="0"/>
              </a:spcAft>
              <a:buClr>
                <a:srgbClr val="565A5B"/>
              </a:buClr>
              <a:buSzPts val="2000"/>
              <a:buFont typeface="Corbel"/>
              <a:buChar char="•"/>
            </a:pPr>
            <a:r>
              <a:rPr lang="en-US" sz="2000" dirty="0">
                <a:solidFill>
                  <a:srgbClr val="565A5B"/>
                </a:solidFill>
                <a:latin typeface="Corbel"/>
                <a:ea typeface="Corbel"/>
                <a:cs typeface="Corbel"/>
                <a:sym typeface="Corbel"/>
              </a:rPr>
              <a:t>As said previously, we chose to exclude all drugs that had a short expiration date to prevent outlier behaviors in the forecast</a:t>
            </a:r>
            <a:endParaRPr sz="2000" dirty="0">
              <a:solidFill>
                <a:srgbClr val="565A5B"/>
              </a:solidFill>
              <a:latin typeface="Corbel"/>
              <a:ea typeface="Corbel"/>
              <a:cs typeface="Corbel"/>
              <a:sym typeface="Corbel"/>
            </a:endParaRPr>
          </a:p>
          <a:p>
            <a:pPr marL="0" marR="0" lvl="0" indent="0" algn="l" rtl="0">
              <a:lnSpc>
                <a:spcPct val="90000"/>
              </a:lnSpc>
              <a:spcBef>
                <a:spcPts val="1000"/>
              </a:spcBef>
              <a:spcAft>
                <a:spcPts val="0"/>
              </a:spcAft>
              <a:buClr>
                <a:srgbClr val="565A5B"/>
              </a:buClr>
              <a:buSzPts val="2000"/>
              <a:buFont typeface="Arial"/>
              <a:buNone/>
            </a:pPr>
            <a:r>
              <a:rPr lang="en-US" sz="2000" b="1" i="0" u="none" strike="noStrike" cap="none" dirty="0">
                <a:solidFill>
                  <a:srgbClr val="565A5B"/>
                </a:solidFill>
                <a:latin typeface="Corbel"/>
                <a:ea typeface="Corbel"/>
                <a:cs typeface="Corbel"/>
                <a:sym typeface="Corbel"/>
              </a:rPr>
              <a:t>Some parameters:</a:t>
            </a:r>
            <a:endParaRPr sz="2000" b="0" i="0" u="none" strike="noStrike" cap="none" dirty="0">
              <a:solidFill>
                <a:srgbClr val="565A5B"/>
              </a:solidFill>
              <a:latin typeface="Corbel"/>
              <a:ea typeface="Corbel"/>
              <a:cs typeface="Corbel"/>
              <a:sym typeface="Corbel"/>
            </a:endParaRPr>
          </a:p>
          <a:p>
            <a:pPr marL="228600" marR="0" lvl="0" indent="-228600" algn="l" rtl="0">
              <a:lnSpc>
                <a:spcPct val="90000"/>
              </a:lnSpc>
              <a:spcBef>
                <a:spcPts val="1000"/>
              </a:spcBef>
              <a:spcAft>
                <a:spcPts val="0"/>
              </a:spcAft>
              <a:buClr>
                <a:srgbClr val="565A5B"/>
              </a:buClr>
              <a:buSzPts val="2000"/>
              <a:buFont typeface="Arial"/>
              <a:buChar char="•"/>
            </a:pPr>
            <a:r>
              <a:rPr lang="en-US" sz="2000" b="0" i="0" u="none" strike="noStrike" cap="none" dirty="0">
                <a:solidFill>
                  <a:srgbClr val="565A5B"/>
                </a:solidFill>
                <a:latin typeface="Corbel"/>
                <a:ea typeface="Corbel"/>
                <a:cs typeface="Corbel"/>
                <a:sym typeface="Corbel"/>
              </a:rPr>
              <a:t>Daily and weekly seasonalities are not useful. We turn on yearly seasonality only.</a:t>
            </a:r>
            <a:endParaRPr dirty="0"/>
          </a:p>
          <a:p>
            <a:pPr marL="228600" marR="0" lvl="0" indent="-228600" algn="l" rtl="0">
              <a:lnSpc>
                <a:spcPct val="90000"/>
              </a:lnSpc>
              <a:spcBef>
                <a:spcPts val="1000"/>
              </a:spcBef>
              <a:spcAft>
                <a:spcPts val="0"/>
              </a:spcAft>
              <a:buClr>
                <a:srgbClr val="565A5B"/>
              </a:buClr>
              <a:buSzPts val="2000"/>
              <a:buFont typeface="Arial"/>
              <a:buChar char="•"/>
            </a:pPr>
            <a:r>
              <a:rPr lang="en-US" sz="2000" dirty="0">
                <a:solidFill>
                  <a:srgbClr val="565A5B"/>
                </a:solidFill>
                <a:latin typeface="Corbel"/>
                <a:ea typeface="Corbel"/>
                <a:cs typeface="Corbel"/>
                <a:sym typeface="Corbel"/>
              </a:rPr>
              <a:t>Tuning the</a:t>
            </a:r>
            <a:r>
              <a:rPr lang="en-US" sz="2000" b="0" i="0" u="none" strike="noStrike" cap="none" dirty="0">
                <a:solidFill>
                  <a:srgbClr val="565A5B"/>
                </a:solidFill>
                <a:latin typeface="Corbel"/>
                <a:ea typeface="Corbel"/>
                <a:cs typeface="Corbel"/>
                <a:sym typeface="Corbel"/>
              </a:rPr>
              <a:t> changepoint_prior_scale parameter </a:t>
            </a:r>
            <a:r>
              <a:rPr lang="en-US" sz="2000" dirty="0">
                <a:solidFill>
                  <a:srgbClr val="565A5B"/>
                </a:solidFill>
                <a:latin typeface="Corbel"/>
                <a:ea typeface="Corbel"/>
                <a:cs typeface="Corbel"/>
                <a:sym typeface="Corbel"/>
              </a:rPr>
              <a:t>to control the flexibility of model depending on class</a:t>
            </a:r>
            <a:endParaRPr dirty="0"/>
          </a:p>
          <a:p>
            <a:pPr marL="0" marR="0" lvl="0" indent="0" algn="l" rtl="0">
              <a:lnSpc>
                <a:spcPct val="90000"/>
              </a:lnSpc>
              <a:spcBef>
                <a:spcPts val="1000"/>
              </a:spcBef>
              <a:spcAft>
                <a:spcPts val="0"/>
              </a:spcAft>
              <a:buClr>
                <a:srgbClr val="565A5B"/>
              </a:buClr>
              <a:buSzPts val="2000"/>
              <a:buFont typeface="Arial"/>
              <a:buNone/>
            </a:pPr>
            <a:r>
              <a:rPr lang="en-US" sz="2000" b="1" i="0" u="none" strike="noStrike" cap="none" dirty="0">
                <a:solidFill>
                  <a:srgbClr val="565A5B"/>
                </a:solidFill>
                <a:latin typeface="Corbel"/>
                <a:ea typeface="Corbel"/>
                <a:cs typeface="Corbel"/>
                <a:sym typeface="Corbel"/>
              </a:rPr>
              <a:t>Data: </a:t>
            </a:r>
            <a:r>
              <a:rPr lang="en-US" sz="2000" dirty="0">
                <a:solidFill>
                  <a:srgbClr val="565A5B"/>
                </a:solidFill>
                <a:latin typeface="Corbel"/>
                <a:ea typeface="Corbel"/>
                <a:cs typeface="Corbel"/>
                <a:sym typeface="Corbel"/>
              </a:rPr>
              <a:t>Around 10 of the most useful drug classes for Nephron Research</a:t>
            </a:r>
            <a:endParaRPr dirty="0"/>
          </a:p>
          <a:p>
            <a:pPr marL="0" marR="0" lvl="0" indent="0" algn="l" rtl="0">
              <a:lnSpc>
                <a:spcPct val="90000"/>
              </a:lnSpc>
              <a:spcBef>
                <a:spcPts val="1000"/>
              </a:spcBef>
              <a:spcAft>
                <a:spcPts val="0"/>
              </a:spcAft>
              <a:buClr>
                <a:srgbClr val="565A5B"/>
              </a:buClr>
              <a:buSzPts val="2000"/>
              <a:buFont typeface="Arial"/>
              <a:buNone/>
            </a:pPr>
            <a:endParaRPr dirty="0"/>
          </a:p>
          <a:p>
            <a:pPr marL="0" marR="0" lvl="0" indent="0" algn="l" rtl="0">
              <a:lnSpc>
                <a:spcPct val="90000"/>
              </a:lnSpc>
              <a:spcBef>
                <a:spcPts val="1000"/>
              </a:spcBef>
              <a:spcAft>
                <a:spcPts val="0"/>
              </a:spcAft>
              <a:buClr>
                <a:srgbClr val="565A5B"/>
              </a:buClr>
              <a:buSzPts val="2000"/>
              <a:buFont typeface="Arial"/>
              <a:buNone/>
            </a:pPr>
            <a:r>
              <a:rPr lang="en-US" sz="2000" b="1" i="0" u="none" strike="noStrike" cap="none" dirty="0">
                <a:solidFill>
                  <a:srgbClr val="565A5B"/>
                </a:solidFill>
                <a:latin typeface="Corbel"/>
                <a:ea typeface="Corbel"/>
                <a:cs typeface="Corbel"/>
                <a:sym typeface="Corbel"/>
              </a:rPr>
              <a:t>Regressors: </a:t>
            </a:r>
            <a:r>
              <a:rPr lang="en-US" dirty="0"/>
              <a:t> </a:t>
            </a:r>
            <a:r>
              <a:rPr lang="en-US" sz="2000" dirty="0">
                <a:solidFill>
                  <a:srgbClr val="565A5B"/>
                </a:solidFill>
                <a:latin typeface="Corbel"/>
                <a:ea typeface="Corbel"/>
                <a:cs typeface="Corbel"/>
                <a:sym typeface="Corbel"/>
              </a:rPr>
              <a:t>We only use the sales weighted </a:t>
            </a:r>
            <a:r>
              <a:rPr lang="en-US" sz="2000" b="0" i="0" u="none" strike="noStrike" cap="none" dirty="0">
                <a:solidFill>
                  <a:srgbClr val="565A5B"/>
                </a:solidFill>
                <a:latin typeface="Corbel"/>
                <a:ea typeface="Corbel"/>
                <a:cs typeface="Corbel"/>
                <a:sym typeface="Corbel"/>
              </a:rPr>
              <a:t>WAC average</a:t>
            </a:r>
            <a:endParaRPr dirty="0"/>
          </a:p>
          <a:p>
            <a:pPr marL="0" marR="0" lvl="0" indent="0" algn="l" rtl="0">
              <a:lnSpc>
                <a:spcPct val="90000"/>
              </a:lnSpc>
              <a:spcBef>
                <a:spcPts val="1000"/>
              </a:spcBef>
              <a:spcAft>
                <a:spcPts val="0"/>
              </a:spcAft>
              <a:buClr>
                <a:srgbClr val="565A5B"/>
              </a:buClr>
              <a:buSzPts val="2000"/>
              <a:buFont typeface="Arial"/>
              <a:buNone/>
            </a:pPr>
            <a:endParaRPr sz="2000" b="0" i="0" u="none" strike="noStrike" cap="none" dirty="0">
              <a:solidFill>
                <a:srgbClr val="565A5B"/>
              </a:solidFill>
              <a:latin typeface="Corbel"/>
              <a:ea typeface="Corbel"/>
              <a:cs typeface="Corbel"/>
              <a:sym typeface="Corbel"/>
            </a:endParaRPr>
          </a:p>
          <a:p>
            <a:pPr marL="0" marR="0" lvl="0" indent="0" algn="l" rtl="0">
              <a:lnSpc>
                <a:spcPct val="90000"/>
              </a:lnSpc>
              <a:spcBef>
                <a:spcPts val="1000"/>
              </a:spcBef>
              <a:spcAft>
                <a:spcPts val="0"/>
              </a:spcAft>
              <a:buClr>
                <a:srgbClr val="565A5B"/>
              </a:buClr>
              <a:buSzPts val="2000"/>
              <a:buFont typeface="Arial"/>
              <a:buNone/>
            </a:pPr>
            <a:endParaRPr sz="2000" b="0" i="0" u="none" strike="noStrike" cap="none" dirty="0">
              <a:solidFill>
                <a:srgbClr val="565A5B"/>
              </a:solidFill>
              <a:latin typeface="Corbel"/>
              <a:ea typeface="Corbel"/>
              <a:cs typeface="Corbel"/>
              <a:sym typeface="Corbel"/>
            </a:endParaRPr>
          </a:p>
        </p:txBody>
      </p:sp>
      <p:sp>
        <p:nvSpPr>
          <p:cNvPr id="66" name="Google Shape;66;ga57d8c510a_0_0"/>
          <p:cNvSpPr txBox="1"/>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98999A"/>
                </a:solidFill>
                <a:latin typeface="Calibri"/>
                <a:ea typeface="Calibri"/>
                <a:cs typeface="Calibri"/>
                <a:sym typeface="Calibri"/>
              </a:rPr>
              <a:t>18</a:t>
            </a:fld>
            <a:endParaRPr sz="1200" b="0" i="0" u="none" strike="noStrike" cap="none" dirty="0">
              <a:solidFill>
                <a:srgbClr val="98999A"/>
              </a:solidFill>
              <a:latin typeface="Calibri"/>
              <a:ea typeface="Calibri"/>
              <a:cs typeface="Calibri"/>
              <a:sym typeface="Calibri"/>
            </a:endParaRPr>
          </a:p>
        </p:txBody>
      </p:sp>
      <p:pic>
        <p:nvPicPr>
          <p:cNvPr id="67" name="Google Shape;67;ga57d8c510a_0_0"/>
          <p:cNvPicPr preferRelativeResize="0"/>
          <p:nvPr/>
        </p:nvPicPr>
        <p:blipFill rotWithShape="1">
          <a:blip r:embed="rId3">
            <a:alphaModFix/>
          </a:blip>
          <a:srcRect/>
          <a:stretch/>
        </p:blipFill>
        <p:spPr>
          <a:xfrm>
            <a:off x="9910825" y="6145895"/>
            <a:ext cx="1107166" cy="525658"/>
          </a:xfrm>
          <a:prstGeom prst="rect">
            <a:avLst/>
          </a:prstGeom>
          <a:noFill/>
          <a:ln>
            <a:noFill/>
          </a:ln>
        </p:spPr>
      </p:pic>
    </p:spTree>
    <p:extLst>
      <p:ext uri="{BB962C8B-B14F-4D97-AF65-F5344CB8AC3E}">
        <p14:creationId xmlns:p14="http://schemas.microsoft.com/office/powerpoint/2010/main" val="41965365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214109-6C4D-4501-9EF2-1C74F1250FCB}"/>
              </a:ext>
            </a:extLst>
          </p:cNvPr>
          <p:cNvSpPr>
            <a:spLocks noGrp="1"/>
          </p:cNvSpPr>
          <p:nvPr>
            <p:ph type="title"/>
          </p:nvPr>
        </p:nvSpPr>
        <p:spPr>
          <a:xfrm>
            <a:off x="712365" y="681037"/>
            <a:ext cx="10515600" cy="533400"/>
          </a:xfrm>
        </p:spPr>
        <p:txBody>
          <a:bodyPr/>
          <a:lstStyle/>
          <a:p>
            <a:r>
              <a:rPr lang="en-US" dirty="0">
                <a:solidFill>
                  <a:schemeClr val="accent1"/>
                </a:solidFill>
              </a:rPr>
              <a:t>Prophet model based on individual drug level</a:t>
            </a:r>
            <a:r>
              <a:rPr lang="en-US" sz="3600" dirty="0">
                <a:solidFill>
                  <a:schemeClr val="accent1"/>
                </a:solidFill>
              </a:rPr>
              <a:t/>
            </a:r>
            <a:br>
              <a:rPr lang="en-US" sz="3600" dirty="0">
                <a:solidFill>
                  <a:schemeClr val="accent1"/>
                </a:solidFill>
              </a:rPr>
            </a:br>
            <a:endParaRPr lang="en-US" dirty="0"/>
          </a:p>
        </p:txBody>
      </p:sp>
      <p:sp>
        <p:nvSpPr>
          <p:cNvPr id="5" name="Title 1">
            <a:extLst>
              <a:ext uri="{FF2B5EF4-FFF2-40B4-BE49-F238E27FC236}">
                <a16:creationId xmlns:a16="http://schemas.microsoft.com/office/drawing/2014/main" xmlns="" id="{1F0FF951-6FD8-4FEC-B114-7F2CD585F959}"/>
              </a:ext>
            </a:extLst>
          </p:cNvPr>
          <p:cNvSpPr>
            <a:spLocks noGrp="1"/>
          </p:cNvSpPr>
          <p:nvPr>
            <p:ph idx="1"/>
          </p:nvPr>
        </p:nvSpPr>
        <p:spPr>
          <a:xfrm>
            <a:off x="712365" y="1214437"/>
            <a:ext cx="10515600" cy="4846638"/>
          </a:xfrm>
        </p:spPr>
        <p:txBody>
          <a:bodyPr/>
          <a:lstStyle/>
          <a:p>
            <a:pPr marL="0" indent="0">
              <a:buNone/>
            </a:pPr>
            <a:r>
              <a:rPr lang="en-US" dirty="0">
                <a:solidFill>
                  <a:schemeClr val="tx1"/>
                </a:solidFill>
              </a:rPr>
              <a:t>Methodology:</a:t>
            </a:r>
          </a:p>
          <a:p>
            <a:r>
              <a:rPr lang="en-US" dirty="0">
                <a:solidFill>
                  <a:schemeClr val="tx1"/>
                </a:solidFill>
              </a:rPr>
              <a:t>By modeling time series data of each drug, we could forecast the trend of this drug for the next 12 months and come up with predictions of drug price change month and change rate</a:t>
            </a:r>
          </a:p>
          <a:p>
            <a:pPr marL="0" indent="0">
              <a:buNone/>
            </a:pPr>
            <a:endParaRPr lang="en-US" dirty="0">
              <a:solidFill>
                <a:schemeClr val="tx1"/>
              </a:solidFill>
            </a:endParaRPr>
          </a:p>
          <a:p>
            <a:r>
              <a:rPr lang="en-US" dirty="0">
                <a:solidFill>
                  <a:schemeClr val="tx1"/>
                </a:solidFill>
              </a:rPr>
              <a:t>By aggregating drug level prediction to drug class level, we could deliver results like for a certain drug class, percentage of drugs is predicted to increase price for each month.</a:t>
            </a:r>
          </a:p>
        </p:txBody>
      </p:sp>
      <p:sp>
        <p:nvSpPr>
          <p:cNvPr id="4" name="Slide Number Placeholder 5">
            <a:extLst>
              <a:ext uri="{FF2B5EF4-FFF2-40B4-BE49-F238E27FC236}">
                <a16:creationId xmlns:a16="http://schemas.microsoft.com/office/drawing/2014/main" xmlns="" id="{AE27D2DA-DA67-429F-A6A0-3DF16088978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x-none"/>
            </a:defPPr>
            <a:lvl1pPr marL="0" algn="r" defTabSz="9144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a:t>19</a:t>
            </a:r>
            <a:endParaRPr lang="x-none" dirty="0"/>
          </a:p>
        </p:txBody>
      </p:sp>
      <p:pic>
        <p:nvPicPr>
          <p:cNvPr id="6" name="Picture 5"/>
          <p:cNvPicPr>
            <a:picLocks noChangeAspect="1"/>
          </p:cNvPicPr>
          <p:nvPr/>
        </p:nvPicPr>
        <p:blipFill>
          <a:blip r:embed="rId2"/>
          <a:stretch>
            <a:fillRect/>
          </a:stretch>
        </p:blipFill>
        <p:spPr>
          <a:xfrm>
            <a:off x="9910825" y="6145895"/>
            <a:ext cx="1107167" cy="525658"/>
          </a:xfrm>
          <a:prstGeom prst="rect">
            <a:avLst/>
          </a:prstGeom>
        </p:spPr>
      </p:pic>
    </p:spTree>
    <p:extLst>
      <p:ext uri="{BB962C8B-B14F-4D97-AF65-F5344CB8AC3E}">
        <p14:creationId xmlns:p14="http://schemas.microsoft.com/office/powerpoint/2010/main" val="38592086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CD06B-0E04-45BF-B54A-8E62BB39F057}"/>
              </a:ext>
            </a:extLst>
          </p:cNvPr>
          <p:cNvSpPr>
            <a:spLocks noGrp="1"/>
          </p:cNvSpPr>
          <p:nvPr>
            <p:ph type="title"/>
          </p:nvPr>
        </p:nvSpPr>
        <p:spPr>
          <a:xfrm>
            <a:off x="838200" y="365125"/>
            <a:ext cx="10515600" cy="533400"/>
          </a:xfrm>
        </p:spPr>
        <p:txBody>
          <a:bodyPr/>
          <a:lstStyle/>
          <a:p>
            <a:r>
              <a:rPr lang="en-US" sz="4000" dirty="0">
                <a:solidFill>
                  <a:schemeClr val="accent1"/>
                </a:solidFill>
              </a:rPr>
              <a:t>The Problem</a:t>
            </a:r>
          </a:p>
        </p:txBody>
      </p:sp>
      <p:sp>
        <p:nvSpPr>
          <p:cNvPr id="10" name="Content Placeholder 2">
            <a:extLst>
              <a:ext uri="{FF2B5EF4-FFF2-40B4-BE49-F238E27FC236}">
                <a16:creationId xmlns:a16="http://schemas.microsoft.com/office/drawing/2014/main" xmlns="" id="{7DF04EF9-8AAF-4CF5-AB66-493570A32463}"/>
              </a:ext>
            </a:extLst>
          </p:cNvPr>
          <p:cNvSpPr txBox="1">
            <a:spLocks/>
          </p:cNvSpPr>
          <p:nvPr/>
        </p:nvSpPr>
        <p:spPr bwMode="auto">
          <a:xfrm>
            <a:off x="3112188" y="2227087"/>
            <a:ext cx="8241612" cy="2994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rgbClr val="565A5B"/>
                </a:solidFill>
                <a:latin typeface="Corbel" panose="020B0503020204020204" pitchFamily="34" charset="0"/>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rgbClr val="565A5B"/>
                </a:solidFill>
                <a:latin typeface="Corbel" panose="020B0503020204020204" pitchFamily="34" charset="0"/>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rgbClr val="565A5B"/>
                </a:solidFill>
                <a:latin typeface="Corbel" panose="020B0503020204020204" pitchFamily="34" charset="0"/>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rgbClr val="565A5B"/>
                </a:solidFill>
                <a:latin typeface="Corbel" panose="020B0503020204020204" pitchFamily="34" charset="0"/>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rgbClr val="565A5B"/>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spcAft>
                <a:spcPts val="1200"/>
              </a:spcAft>
            </a:pPr>
            <a:r>
              <a:rPr lang="en-US" sz="2400" dirty="0"/>
              <a:t>How can Nephron provide their clients with actionable insights and predictions for investments? </a:t>
            </a:r>
            <a:r>
              <a:rPr lang="en-US" sz="2400" dirty="0">
                <a:solidFill>
                  <a:srgbClr val="FF0000"/>
                </a:solidFill>
              </a:rPr>
              <a:t>More specifically, how will drug prices for different classes behave in the future?</a:t>
            </a:r>
          </a:p>
          <a:p>
            <a:pPr>
              <a:spcBef>
                <a:spcPts val="1200"/>
              </a:spcBef>
              <a:spcAft>
                <a:spcPts val="1200"/>
              </a:spcAft>
            </a:pPr>
            <a:r>
              <a:rPr lang="en-US" sz="2400" dirty="0"/>
              <a:t>For the Columbia Team, can we find patterns among various drug groups and build a predictive model to anticipate drug price changes? </a:t>
            </a:r>
          </a:p>
          <a:p>
            <a:pPr>
              <a:spcBef>
                <a:spcPts val="1200"/>
              </a:spcBef>
              <a:spcAft>
                <a:spcPts val="1200"/>
              </a:spcAft>
            </a:pPr>
            <a:endParaRPr lang="en-US" sz="2400" dirty="0"/>
          </a:p>
          <a:p>
            <a:pPr marL="0" indent="0">
              <a:spcBef>
                <a:spcPts val="1200"/>
              </a:spcBef>
              <a:spcAft>
                <a:spcPts val="1200"/>
              </a:spcAft>
              <a:buNone/>
            </a:pPr>
            <a:endParaRPr lang="en-US" sz="2400" dirty="0"/>
          </a:p>
        </p:txBody>
      </p:sp>
      <p:pic>
        <p:nvPicPr>
          <p:cNvPr id="6" name="Graphic 5" descr="Questions RTL">
            <a:extLst>
              <a:ext uri="{FF2B5EF4-FFF2-40B4-BE49-F238E27FC236}">
                <a16:creationId xmlns:a16="http://schemas.microsoft.com/office/drawing/2014/main" xmlns="" id="{365EAA74-5B72-4E3F-A4A6-2D4CF9BF29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38200" y="2227087"/>
            <a:ext cx="1875183" cy="1875183"/>
          </a:xfrm>
          <a:prstGeom prst="rect">
            <a:avLst/>
          </a:prstGeom>
        </p:spPr>
      </p:pic>
      <p:sp>
        <p:nvSpPr>
          <p:cNvPr id="5" name="Slide Number Placeholder 5">
            <a:extLst>
              <a:ext uri="{FF2B5EF4-FFF2-40B4-BE49-F238E27FC236}">
                <a16:creationId xmlns:a16="http://schemas.microsoft.com/office/drawing/2014/main" xmlns="" id="{AE27D2DA-DA67-429F-A6A0-3DF16088978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x-none"/>
            </a:defPPr>
            <a:lvl1pPr marL="0" algn="r" defTabSz="9144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a:t>2</a:t>
            </a:r>
            <a:endParaRPr lang="x-none" dirty="0"/>
          </a:p>
        </p:txBody>
      </p:sp>
      <p:pic>
        <p:nvPicPr>
          <p:cNvPr id="8" name="Picture 7"/>
          <p:cNvPicPr>
            <a:picLocks noChangeAspect="1"/>
          </p:cNvPicPr>
          <p:nvPr/>
        </p:nvPicPr>
        <p:blipFill>
          <a:blip r:embed="rId5"/>
          <a:stretch>
            <a:fillRect/>
          </a:stretch>
        </p:blipFill>
        <p:spPr>
          <a:xfrm>
            <a:off x="9910825" y="6145895"/>
            <a:ext cx="1107167" cy="525658"/>
          </a:xfrm>
          <a:prstGeom prst="rect">
            <a:avLst/>
          </a:prstGeom>
        </p:spPr>
      </p:pic>
    </p:spTree>
    <p:extLst>
      <p:ext uri="{BB962C8B-B14F-4D97-AF65-F5344CB8AC3E}">
        <p14:creationId xmlns:p14="http://schemas.microsoft.com/office/powerpoint/2010/main" val="31006676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CD06B-0E04-45BF-B54A-8E62BB39F057}"/>
              </a:ext>
            </a:extLst>
          </p:cNvPr>
          <p:cNvSpPr>
            <a:spLocks noGrp="1"/>
          </p:cNvSpPr>
          <p:nvPr>
            <p:ph type="title"/>
          </p:nvPr>
        </p:nvSpPr>
        <p:spPr>
          <a:xfrm>
            <a:off x="838200" y="365125"/>
            <a:ext cx="10515600" cy="533400"/>
          </a:xfrm>
        </p:spPr>
        <p:txBody>
          <a:bodyPr/>
          <a:lstStyle/>
          <a:p>
            <a:r>
              <a:rPr lang="en-US" sz="4000" dirty="0">
                <a:solidFill>
                  <a:schemeClr val="accent1"/>
                </a:solidFill>
              </a:rPr>
              <a:t>Methodology on loss of exclusivity price pattern</a:t>
            </a:r>
          </a:p>
        </p:txBody>
      </p:sp>
      <p:sp>
        <p:nvSpPr>
          <p:cNvPr id="10" name="Content Placeholder 2">
            <a:extLst>
              <a:ext uri="{FF2B5EF4-FFF2-40B4-BE49-F238E27FC236}">
                <a16:creationId xmlns:a16="http://schemas.microsoft.com/office/drawing/2014/main" xmlns="" id="{7DF04EF9-8AAF-4CF5-AB66-493570A32463}"/>
              </a:ext>
            </a:extLst>
          </p:cNvPr>
          <p:cNvSpPr txBox="1">
            <a:spLocks/>
          </p:cNvSpPr>
          <p:nvPr/>
        </p:nvSpPr>
        <p:spPr bwMode="auto">
          <a:xfrm>
            <a:off x="838200" y="1079389"/>
            <a:ext cx="10929730" cy="4890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rgbClr val="565A5B"/>
                </a:solidFill>
                <a:latin typeface="Corbel" panose="020B0503020204020204" pitchFamily="34" charset="0"/>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rgbClr val="565A5B"/>
                </a:solidFill>
                <a:latin typeface="Corbel" panose="020B0503020204020204" pitchFamily="34" charset="0"/>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rgbClr val="565A5B"/>
                </a:solidFill>
                <a:latin typeface="Corbel" panose="020B0503020204020204" pitchFamily="34" charset="0"/>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rgbClr val="565A5B"/>
                </a:solidFill>
                <a:latin typeface="Corbel" panose="020B0503020204020204" pitchFamily="34" charset="0"/>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rgbClr val="565A5B"/>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Data:</a:t>
            </a:r>
            <a:endParaRPr lang="en-US" dirty="0"/>
          </a:p>
          <a:p>
            <a:r>
              <a:rPr lang="en-US" dirty="0"/>
              <a:t>Nephron’s drugs universe</a:t>
            </a:r>
          </a:p>
          <a:p>
            <a:pPr marL="0" indent="0">
              <a:buNone/>
            </a:pPr>
            <a:r>
              <a:rPr lang="en-US" b="1" dirty="0"/>
              <a:t>Methodology:</a:t>
            </a:r>
            <a:endParaRPr lang="en-US" dirty="0"/>
          </a:p>
          <a:p>
            <a:r>
              <a:rPr lang="en-US" dirty="0"/>
              <a:t>Add a column with each drug patent’s expiration</a:t>
            </a:r>
          </a:p>
          <a:p>
            <a:r>
              <a:rPr lang="en-US" dirty="0"/>
              <a:t>Compute the Delta for each data point: Date difference between WAC’s timestamp and patent expiration⎼ The Delta is negative when the drug’s patent has expired</a:t>
            </a:r>
          </a:p>
          <a:p>
            <a:r>
              <a:rPr lang="en-US" dirty="0"/>
              <a:t>Group the data by drug class and then by Delta: For each drug class and at every time distance to expiration, we can compute the sales weighted average WAC </a:t>
            </a:r>
          </a:p>
          <a:p>
            <a:pPr marL="0" indent="0">
              <a:buNone/>
            </a:pPr>
            <a:endParaRPr lang="en-US" dirty="0"/>
          </a:p>
          <a:p>
            <a:pPr marL="0" indent="0">
              <a:buNone/>
            </a:pPr>
            <a:endParaRPr lang="en-US" dirty="0"/>
          </a:p>
        </p:txBody>
      </p:sp>
      <p:sp>
        <p:nvSpPr>
          <p:cNvPr id="4" name="Slide Number Placeholder 5">
            <a:extLst>
              <a:ext uri="{FF2B5EF4-FFF2-40B4-BE49-F238E27FC236}">
                <a16:creationId xmlns:a16="http://schemas.microsoft.com/office/drawing/2014/main" xmlns="" id="{AE27D2DA-DA67-429F-A6A0-3DF16088978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x-none"/>
            </a:defPPr>
            <a:lvl1pPr marL="0" algn="r" defTabSz="9144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D2277C06-B116-4C4D-99E6-5B07C65FA2E2}" type="slidenum">
              <a:rPr lang="x-none" smtClean="0"/>
              <a:pPr>
                <a:defRPr/>
              </a:pPr>
              <a:t>20</a:t>
            </a:fld>
            <a:endParaRPr lang="x-none" dirty="0"/>
          </a:p>
        </p:txBody>
      </p:sp>
      <p:pic>
        <p:nvPicPr>
          <p:cNvPr id="5" name="Picture 4"/>
          <p:cNvPicPr>
            <a:picLocks noChangeAspect="1"/>
          </p:cNvPicPr>
          <p:nvPr/>
        </p:nvPicPr>
        <p:blipFill>
          <a:blip r:embed="rId3"/>
          <a:stretch>
            <a:fillRect/>
          </a:stretch>
        </p:blipFill>
        <p:spPr>
          <a:xfrm>
            <a:off x="9910825" y="6145895"/>
            <a:ext cx="1107167" cy="525658"/>
          </a:xfrm>
          <a:prstGeom prst="rect">
            <a:avLst/>
          </a:prstGeom>
        </p:spPr>
      </p:pic>
    </p:spTree>
    <p:extLst>
      <p:ext uri="{BB962C8B-B14F-4D97-AF65-F5344CB8AC3E}">
        <p14:creationId xmlns:p14="http://schemas.microsoft.com/office/powerpoint/2010/main" val="11675442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CD06B-0E04-45BF-B54A-8E62BB39F057}"/>
              </a:ext>
            </a:extLst>
          </p:cNvPr>
          <p:cNvSpPr>
            <a:spLocks noGrp="1"/>
          </p:cNvSpPr>
          <p:nvPr>
            <p:ph type="title"/>
          </p:nvPr>
        </p:nvSpPr>
        <p:spPr>
          <a:xfrm>
            <a:off x="838199" y="472284"/>
            <a:ext cx="11213758" cy="533400"/>
          </a:xfrm>
        </p:spPr>
        <p:txBody>
          <a:bodyPr/>
          <a:lstStyle/>
          <a:p>
            <a:r>
              <a:rPr lang="en-US" sz="3200" dirty="0">
                <a:solidFill>
                  <a:schemeClr val="accent1"/>
                </a:solidFill>
              </a:rPr>
              <a:t>As We Broadened Our Focus to Predict Drug Price Changes at the Class Level, We Needed to Make Two Difficult Decisions with Significant Implications for Our Predictive Model’s Results</a:t>
            </a:r>
          </a:p>
        </p:txBody>
      </p:sp>
      <p:sp>
        <p:nvSpPr>
          <p:cNvPr id="4" name="Slide Number Placeholder 5">
            <a:extLst>
              <a:ext uri="{FF2B5EF4-FFF2-40B4-BE49-F238E27FC236}">
                <a16:creationId xmlns:a16="http://schemas.microsoft.com/office/drawing/2014/main" xmlns="" id="{AE27D2DA-DA67-429F-A6A0-3DF16088978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x-none"/>
            </a:defPPr>
            <a:lvl1pPr marL="0" algn="r" defTabSz="9144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a:t>21</a:t>
            </a:r>
            <a:endParaRPr lang="x-none" dirty="0"/>
          </a:p>
        </p:txBody>
      </p:sp>
      <p:pic>
        <p:nvPicPr>
          <p:cNvPr id="5" name="Picture 4"/>
          <p:cNvPicPr>
            <a:picLocks noChangeAspect="1"/>
          </p:cNvPicPr>
          <p:nvPr/>
        </p:nvPicPr>
        <p:blipFill>
          <a:blip r:embed="rId3"/>
          <a:stretch>
            <a:fillRect/>
          </a:stretch>
        </p:blipFill>
        <p:spPr>
          <a:xfrm>
            <a:off x="9910825" y="6145895"/>
            <a:ext cx="1107167" cy="525658"/>
          </a:xfrm>
          <a:prstGeom prst="rect">
            <a:avLst/>
          </a:prstGeom>
        </p:spPr>
      </p:pic>
      <p:sp>
        <p:nvSpPr>
          <p:cNvPr id="7" name="Content Placeholder 2">
            <a:extLst>
              <a:ext uri="{FF2B5EF4-FFF2-40B4-BE49-F238E27FC236}">
                <a16:creationId xmlns:a16="http://schemas.microsoft.com/office/drawing/2014/main" xmlns="" id="{0726057B-B48C-4ECB-B1E5-6B2399A5B117}"/>
              </a:ext>
            </a:extLst>
          </p:cNvPr>
          <p:cNvSpPr txBox="1">
            <a:spLocks/>
          </p:cNvSpPr>
          <p:nvPr/>
        </p:nvSpPr>
        <p:spPr bwMode="auto">
          <a:xfrm>
            <a:off x="4461388" y="2225552"/>
            <a:ext cx="3517490" cy="1934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rgbClr val="565A5B"/>
                </a:solidFill>
                <a:latin typeface="Corbel" panose="020B0503020204020204" pitchFamily="34" charset="0"/>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rgbClr val="565A5B"/>
                </a:solidFill>
                <a:latin typeface="Corbel" panose="020B0503020204020204" pitchFamily="34" charset="0"/>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rgbClr val="565A5B"/>
                </a:solidFill>
                <a:latin typeface="Corbel" panose="020B0503020204020204" pitchFamily="34" charset="0"/>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rgbClr val="565A5B"/>
                </a:solidFill>
                <a:latin typeface="Corbel" panose="020B0503020204020204" pitchFamily="34" charset="0"/>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rgbClr val="565A5B"/>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Without enough historical data, our Prophet model was unable to make accurate predictions for price trends at the class level</a:t>
            </a:r>
          </a:p>
          <a:p>
            <a:r>
              <a:rPr lang="en-US" sz="1600" dirty="0"/>
              <a:t>Additionally, many drugs changed ID numbers due to indication changes. This discontinuous data resulted in inaccurate predictions</a:t>
            </a:r>
          </a:p>
          <a:p>
            <a:endParaRPr lang="en-US" sz="1600" dirty="0"/>
          </a:p>
          <a:p>
            <a:endParaRPr lang="en-US" sz="1600" dirty="0"/>
          </a:p>
          <a:p>
            <a:endParaRPr lang="en-US" sz="1600" dirty="0"/>
          </a:p>
          <a:p>
            <a:pPr marL="0" indent="0">
              <a:buNone/>
            </a:pPr>
            <a:endParaRPr lang="en-US" sz="1600" dirty="0"/>
          </a:p>
        </p:txBody>
      </p:sp>
      <p:sp>
        <p:nvSpPr>
          <p:cNvPr id="8" name="Oval 7">
            <a:extLst>
              <a:ext uri="{FF2B5EF4-FFF2-40B4-BE49-F238E27FC236}">
                <a16:creationId xmlns:a16="http://schemas.microsoft.com/office/drawing/2014/main" xmlns="" id="{18547101-1B35-4ED3-B458-B5C3A5E8C485}"/>
              </a:ext>
            </a:extLst>
          </p:cNvPr>
          <p:cNvSpPr/>
          <p:nvPr/>
        </p:nvSpPr>
        <p:spPr>
          <a:xfrm>
            <a:off x="522009" y="2616873"/>
            <a:ext cx="775253" cy="7752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1</a:t>
            </a:r>
            <a:endParaRPr lang="en-US" b="1" dirty="0"/>
          </a:p>
        </p:txBody>
      </p:sp>
      <p:sp>
        <p:nvSpPr>
          <p:cNvPr id="9" name="Oval 8">
            <a:extLst>
              <a:ext uri="{FF2B5EF4-FFF2-40B4-BE49-F238E27FC236}">
                <a16:creationId xmlns:a16="http://schemas.microsoft.com/office/drawing/2014/main" xmlns="" id="{217C8111-7CDD-4D66-A70B-4A656A90F78E}"/>
              </a:ext>
            </a:extLst>
          </p:cNvPr>
          <p:cNvSpPr/>
          <p:nvPr/>
        </p:nvSpPr>
        <p:spPr>
          <a:xfrm>
            <a:off x="522008" y="4758072"/>
            <a:ext cx="775253" cy="7752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2</a:t>
            </a:r>
            <a:endParaRPr lang="en-US" b="1" dirty="0"/>
          </a:p>
        </p:txBody>
      </p:sp>
      <p:sp>
        <p:nvSpPr>
          <p:cNvPr id="6" name="Rectangle 5">
            <a:extLst>
              <a:ext uri="{FF2B5EF4-FFF2-40B4-BE49-F238E27FC236}">
                <a16:creationId xmlns:a16="http://schemas.microsoft.com/office/drawing/2014/main" xmlns="" id="{06AB213E-74CA-45D9-BBCE-45705EB564BA}"/>
              </a:ext>
            </a:extLst>
          </p:cNvPr>
          <p:cNvSpPr/>
          <p:nvPr/>
        </p:nvSpPr>
        <p:spPr>
          <a:xfrm>
            <a:off x="1700213" y="1557338"/>
            <a:ext cx="2621064" cy="5334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The Decision</a:t>
            </a:r>
          </a:p>
        </p:txBody>
      </p:sp>
      <p:sp>
        <p:nvSpPr>
          <p:cNvPr id="11" name="Rectangle 10">
            <a:extLst>
              <a:ext uri="{FF2B5EF4-FFF2-40B4-BE49-F238E27FC236}">
                <a16:creationId xmlns:a16="http://schemas.microsoft.com/office/drawing/2014/main" xmlns="" id="{001D025D-B5AB-452D-A7F1-55B9B60DDE0B}"/>
              </a:ext>
            </a:extLst>
          </p:cNvPr>
          <p:cNvSpPr/>
          <p:nvPr/>
        </p:nvSpPr>
        <p:spPr>
          <a:xfrm>
            <a:off x="4527756" y="1557338"/>
            <a:ext cx="3342970" cy="5334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The Reason</a:t>
            </a:r>
          </a:p>
        </p:txBody>
      </p:sp>
      <p:sp>
        <p:nvSpPr>
          <p:cNvPr id="12" name="Rectangle 11">
            <a:extLst>
              <a:ext uri="{FF2B5EF4-FFF2-40B4-BE49-F238E27FC236}">
                <a16:creationId xmlns:a16="http://schemas.microsoft.com/office/drawing/2014/main" xmlns="" id="{F29C68E8-A566-42D7-827A-649D5D30B51D}"/>
              </a:ext>
            </a:extLst>
          </p:cNvPr>
          <p:cNvSpPr/>
          <p:nvPr/>
        </p:nvSpPr>
        <p:spPr>
          <a:xfrm>
            <a:off x="8077205" y="1568108"/>
            <a:ext cx="3483764" cy="5334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The Cost</a:t>
            </a:r>
          </a:p>
        </p:txBody>
      </p:sp>
      <p:sp>
        <p:nvSpPr>
          <p:cNvPr id="13" name="Content Placeholder 2">
            <a:extLst>
              <a:ext uri="{FF2B5EF4-FFF2-40B4-BE49-F238E27FC236}">
                <a16:creationId xmlns:a16="http://schemas.microsoft.com/office/drawing/2014/main" xmlns="" id="{CBBAD911-8F61-48CB-8EBE-5017F63F2617}"/>
              </a:ext>
            </a:extLst>
          </p:cNvPr>
          <p:cNvSpPr txBox="1">
            <a:spLocks/>
          </p:cNvSpPr>
          <p:nvPr/>
        </p:nvSpPr>
        <p:spPr bwMode="auto">
          <a:xfrm>
            <a:off x="1700213" y="2441273"/>
            <a:ext cx="2621064" cy="1126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rgbClr val="565A5B"/>
                </a:solidFill>
                <a:latin typeface="Corbel" panose="020B0503020204020204" pitchFamily="34" charset="0"/>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rgbClr val="565A5B"/>
                </a:solidFill>
                <a:latin typeface="Corbel" panose="020B0503020204020204" pitchFamily="34" charset="0"/>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rgbClr val="565A5B"/>
                </a:solidFill>
                <a:latin typeface="Corbel" panose="020B0503020204020204" pitchFamily="34" charset="0"/>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rgbClr val="565A5B"/>
                </a:solidFill>
                <a:latin typeface="Corbel" panose="020B0503020204020204" pitchFamily="34" charset="0"/>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rgbClr val="565A5B"/>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accent1"/>
                </a:solidFill>
              </a:rPr>
              <a:t>Exclude drugs that did not have data for entire time period (2015-2020) of dataset</a:t>
            </a:r>
          </a:p>
          <a:p>
            <a:pPr marL="0" indent="0">
              <a:buNone/>
            </a:pPr>
            <a:endParaRPr lang="en-US" sz="1600" b="1" dirty="0"/>
          </a:p>
          <a:p>
            <a:endParaRPr lang="en-US" sz="1600" b="1" dirty="0"/>
          </a:p>
          <a:p>
            <a:pPr marL="0" indent="0">
              <a:buNone/>
            </a:pPr>
            <a:endParaRPr lang="en-US" sz="1600" b="1" dirty="0"/>
          </a:p>
        </p:txBody>
      </p:sp>
      <p:sp>
        <p:nvSpPr>
          <p:cNvPr id="14" name="Content Placeholder 2">
            <a:extLst>
              <a:ext uri="{FF2B5EF4-FFF2-40B4-BE49-F238E27FC236}">
                <a16:creationId xmlns:a16="http://schemas.microsoft.com/office/drawing/2014/main" xmlns="" id="{32647378-EBD8-4286-ACF1-E7BCEF1033DD}"/>
              </a:ext>
            </a:extLst>
          </p:cNvPr>
          <p:cNvSpPr txBox="1">
            <a:spLocks/>
          </p:cNvSpPr>
          <p:nvPr/>
        </p:nvSpPr>
        <p:spPr bwMode="auto">
          <a:xfrm>
            <a:off x="1700213" y="4758072"/>
            <a:ext cx="2621064" cy="1126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rgbClr val="565A5B"/>
                </a:solidFill>
                <a:latin typeface="Corbel" panose="020B0503020204020204" pitchFamily="34" charset="0"/>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rgbClr val="565A5B"/>
                </a:solidFill>
                <a:latin typeface="Corbel" panose="020B0503020204020204" pitchFamily="34" charset="0"/>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rgbClr val="565A5B"/>
                </a:solidFill>
                <a:latin typeface="Corbel" panose="020B0503020204020204" pitchFamily="34" charset="0"/>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rgbClr val="565A5B"/>
                </a:solidFill>
                <a:latin typeface="Corbel" panose="020B0503020204020204" pitchFamily="34" charset="0"/>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rgbClr val="565A5B"/>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accent1"/>
                </a:solidFill>
              </a:rPr>
              <a:t>Exclude Drugs that approached loss of exclusivity date</a:t>
            </a:r>
            <a:endParaRPr lang="en-US" sz="1600" b="1" dirty="0"/>
          </a:p>
          <a:p>
            <a:pPr marL="0" indent="0">
              <a:buNone/>
            </a:pPr>
            <a:endParaRPr lang="en-US" sz="1600" b="1" dirty="0"/>
          </a:p>
        </p:txBody>
      </p:sp>
      <p:sp>
        <p:nvSpPr>
          <p:cNvPr id="15" name="Content Placeholder 2">
            <a:extLst>
              <a:ext uri="{FF2B5EF4-FFF2-40B4-BE49-F238E27FC236}">
                <a16:creationId xmlns:a16="http://schemas.microsoft.com/office/drawing/2014/main" xmlns="" id="{77F7C6EE-974F-433A-94BE-9972EC22EC8D}"/>
              </a:ext>
            </a:extLst>
          </p:cNvPr>
          <p:cNvSpPr txBox="1">
            <a:spLocks/>
          </p:cNvSpPr>
          <p:nvPr/>
        </p:nvSpPr>
        <p:spPr bwMode="auto">
          <a:xfrm>
            <a:off x="8077205" y="2228897"/>
            <a:ext cx="3809995" cy="2151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rgbClr val="565A5B"/>
                </a:solidFill>
                <a:latin typeface="Corbel" panose="020B0503020204020204" pitchFamily="34" charset="0"/>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rgbClr val="565A5B"/>
                </a:solidFill>
                <a:latin typeface="Corbel" panose="020B0503020204020204" pitchFamily="34" charset="0"/>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rgbClr val="565A5B"/>
                </a:solidFill>
                <a:latin typeface="Corbel" panose="020B0503020204020204" pitchFamily="34" charset="0"/>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rgbClr val="565A5B"/>
                </a:solidFill>
                <a:latin typeface="Corbel" panose="020B0503020204020204" pitchFamily="34" charset="0"/>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rgbClr val="565A5B"/>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Our model can predict drug class price changes for existing drugs but is unable to predict the impact of new entrants</a:t>
            </a:r>
          </a:p>
          <a:p>
            <a:r>
              <a:rPr lang="en-US" sz="1600" dirty="0"/>
              <a:t>Drugs that change indications may be of interest to investors as new indications may lead to greater market share and prices for drugs </a:t>
            </a:r>
          </a:p>
          <a:p>
            <a:endParaRPr lang="en-US" sz="1600" dirty="0"/>
          </a:p>
          <a:p>
            <a:endParaRPr lang="en-US" sz="1600" dirty="0"/>
          </a:p>
          <a:p>
            <a:endParaRPr lang="en-US" sz="1600" dirty="0"/>
          </a:p>
          <a:p>
            <a:pPr marL="0" indent="0">
              <a:buNone/>
            </a:pPr>
            <a:endParaRPr lang="en-US" sz="1600" dirty="0"/>
          </a:p>
        </p:txBody>
      </p:sp>
      <p:sp>
        <p:nvSpPr>
          <p:cNvPr id="16" name="Content Placeholder 2">
            <a:extLst>
              <a:ext uri="{FF2B5EF4-FFF2-40B4-BE49-F238E27FC236}">
                <a16:creationId xmlns:a16="http://schemas.microsoft.com/office/drawing/2014/main" xmlns="" id="{8031A2BE-787E-420D-A7E6-E6DC7330371F}"/>
              </a:ext>
            </a:extLst>
          </p:cNvPr>
          <p:cNvSpPr txBox="1">
            <a:spLocks/>
          </p:cNvSpPr>
          <p:nvPr/>
        </p:nvSpPr>
        <p:spPr bwMode="auto">
          <a:xfrm>
            <a:off x="4461388" y="4465909"/>
            <a:ext cx="3517490" cy="1934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rgbClr val="565A5B"/>
                </a:solidFill>
                <a:latin typeface="Corbel" panose="020B0503020204020204" pitchFamily="34" charset="0"/>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rgbClr val="565A5B"/>
                </a:solidFill>
                <a:latin typeface="Corbel" panose="020B0503020204020204" pitchFamily="34" charset="0"/>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rgbClr val="565A5B"/>
                </a:solidFill>
                <a:latin typeface="Corbel" panose="020B0503020204020204" pitchFamily="34" charset="0"/>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rgbClr val="565A5B"/>
                </a:solidFill>
                <a:latin typeface="Corbel" panose="020B0503020204020204" pitchFamily="34" charset="0"/>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rgbClr val="565A5B"/>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Drugs that lose exclusivity face competition from generics, typically resulting in steep price declines</a:t>
            </a:r>
          </a:p>
          <a:p>
            <a:r>
              <a:rPr lang="en-US" sz="1600" dirty="0"/>
              <a:t>After a drug loses exclusivity, the historical price changes are unable to accurately predict future price changes </a:t>
            </a:r>
          </a:p>
          <a:p>
            <a:endParaRPr lang="en-US" sz="1600" dirty="0"/>
          </a:p>
          <a:p>
            <a:endParaRPr lang="en-US" sz="1600" dirty="0"/>
          </a:p>
          <a:p>
            <a:endParaRPr lang="en-US" sz="1600" dirty="0"/>
          </a:p>
          <a:p>
            <a:pPr marL="0" indent="0">
              <a:buNone/>
            </a:pPr>
            <a:endParaRPr lang="en-US" sz="1600" dirty="0"/>
          </a:p>
        </p:txBody>
      </p:sp>
      <p:cxnSp>
        <p:nvCxnSpPr>
          <p:cNvPr id="18" name="Straight Connector 17">
            <a:extLst>
              <a:ext uri="{FF2B5EF4-FFF2-40B4-BE49-F238E27FC236}">
                <a16:creationId xmlns:a16="http://schemas.microsoft.com/office/drawing/2014/main" xmlns="" id="{BA9B9838-605D-49BD-872E-8F12E1F73CC4}"/>
              </a:ext>
            </a:extLst>
          </p:cNvPr>
          <p:cNvCxnSpPr>
            <a:cxnSpLocks/>
          </p:cNvCxnSpPr>
          <p:nvPr/>
        </p:nvCxnSpPr>
        <p:spPr>
          <a:xfrm>
            <a:off x="1700213" y="4236244"/>
            <a:ext cx="10186984" cy="0"/>
          </a:xfrm>
          <a:prstGeom prst="line">
            <a:avLst/>
          </a:prstGeom>
          <a:ln w="571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xmlns="" id="{B84A9D50-C988-4144-95EC-2A1E7786E525}"/>
              </a:ext>
            </a:extLst>
          </p:cNvPr>
          <p:cNvSpPr txBox="1">
            <a:spLocks/>
          </p:cNvSpPr>
          <p:nvPr/>
        </p:nvSpPr>
        <p:spPr bwMode="auto">
          <a:xfrm>
            <a:off x="8077202" y="4465909"/>
            <a:ext cx="3809995" cy="1495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rgbClr val="565A5B"/>
                </a:solidFill>
                <a:latin typeface="Corbel" panose="020B0503020204020204" pitchFamily="34" charset="0"/>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rgbClr val="565A5B"/>
                </a:solidFill>
                <a:latin typeface="Corbel" panose="020B0503020204020204" pitchFamily="34" charset="0"/>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rgbClr val="565A5B"/>
                </a:solidFill>
                <a:latin typeface="Corbel" panose="020B0503020204020204" pitchFamily="34" charset="0"/>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rgbClr val="565A5B"/>
                </a:solidFill>
                <a:latin typeface="Corbel" panose="020B0503020204020204" pitchFamily="34" charset="0"/>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rgbClr val="565A5B"/>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Loss of exclusivity and the entry of generics is a major driver of drug price changes</a:t>
            </a:r>
          </a:p>
          <a:p>
            <a:r>
              <a:rPr lang="en-US" sz="1600" dirty="0"/>
              <a:t>Our model will struggle to accurately predict price changes for drug classes that see a large proportion of drugs approaching expiration</a:t>
            </a:r>
          </a:p>
          <a:p>
            <a:endParaRPr lang="en-US" sz="1600" dirty="0"/>
          </a:p>
          <a:p>
            <a:endParaRPr lang="en-US" sz="1600" dirty="0"/>
          </a:p>
          <a:p>
            <a:endParaRPr lang="en-US" sz="1600" dirty="0"/>
          </a:p>
          <a:p>
            <a:pPr marL="0" indent="0">
              <a:buNone/>
            </a:pPr>
            <a:endParaRPr lang="en-US" sz="1600" dirty="0"/>
          </a:p>
        </p:txBody>
      </p:sp>
    </p:spTree>
    <p:extLst>
      <p:ext uri="{BB962C8B-B14F-4D97-AF65-F5344CB8AC3E}">
        <p14:creationId xmlns:p14="http://schemas.microsoft.com/office/powerpoint/2010/main" val="28624760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CD06B-0E04-45BF-B54A-8E62BB39F057}"/>
              </a:ext>
            </a:extLst>
          </p:cNvPr>
          <p:cNvSpPr>
            <a:spLocks noGrp="1"/>
          </p:cNvSpPr>
          <p:nvPr>
            <p:ph type="title"/>
          </p:nvPr>
        </p:nvSpPr>
        <p:spPr>
          <a:xfrm>
            <a:off x="838200" y="365125"/>
            <a:ext cx="10515600" cy="533400"/>
          </a:xfrm>
        </p:spPr>
        <p:txBody>
          <a:bodyPr/>
          <a:lstStyle/>
          <a:p>
            <a:r>
              <a:rPr lang="en-US" sz="4000" dirty="0">
                <a:solidFill>
                  <a:schemeClr val="accent1"/>
                </a:solidFill>
              </a:rPr>
              <a:t>Data, Methods, and Analysis</a:t>
            </a:r>
          </a:p>
        </p:txBody>
      </p:sp>
      <p:sp>
        <p:nvSpPr>
          <p:cNvPr id="10" name="Content Placeholder 2">
            <a:extLst>
              <a:ext uri="{FF2B5EF4-FFF2-40B4-BE49-F238E27FC236}">
                <a16:creationId xmlns:a16="http://schemas.microsoft.com/office/drawing/2014/main" xmlns="" id="{7DF04EF9-8AAF-4CF5-AB66-493570A32463}"/>
              </a:ext>
            </a:extLst>
          </p:cNvPr>
          <p:cNvSpPr txBox="1">
            <a:spLocks/>
          </p:cNvSpPr>
          <p:nvPr/>
        </p:nvSpPr>
        <p:spPr bwMode="auto">
          <a:xfrm>
            <a:off x="1948070" y="1480929"/>
            <a:ext cx="9156011" cy="4890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000" kern="1200">
                <a:solidFill>
                  <a:srgbClr val="565A5B"/>
                </a:solidFill>
                <a:latin typeface="Corbel" panose="020B0503020204020204" pitchFamily="34" charset="0"/>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ern="1200">
                <a:solidFill>
                  <a:srgbClr val="565A5B"/>
                </a:solidFill>
                <a:latin typeface="Corbel" panose="020B0503020204020204" pitchFamily="34" charset="0"/>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1600" kern="1200">
                <a:solidFill>
                  <a:srgbClr val="565A5B"/>
                </a:solidFill>
                <a:latin typeface="Corbel" panose="020B0503020204020204" pitchFamily="34" charset="0"/>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400" kern="1200">
                <a:solidFill>
                  <a:srgbClr val="565A5B"/>
                </a:solidFill>
                <a:latin typeface="Corbel" panose="020B0503020204020204" pitchFamily="34" charset="0"/>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rgbClr val="565A5B"/>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u="sng" dirty="0">
                <a:solidFill>
                  <a:schemeClr val="accent1"/>
                </a:solidFill>
              </a:rPr>
              <a:t>Data</a:t>
            </a:r>
          </a:p>
          <a:p>
            <a:r>
              <a:rPr lang="en-US" dirty="0"/>
              <a:t>~5 years of historical branded drug prices and volume, along with categorical data, such as drug class. </a:t>
            </a:r>
          </a:p>
          <a:p>
            <a:pPr marL="0" indent="0">
              <a:buNone/>
            </a:pPr>
            <a:endParaRPr lang="en-US" dirty="0"/>
          </a:p>
          <a:p>
            <a:pPr marL="0" indent="0">
              <a:buNone/>
            </a:pPr>
            <a:r>
              <a:rPr lang="en-US" sz="2400" b="1" u="sng" dirty="0">
                <a:solidFill>
                  <a:schemeClr val="accent1"/>
                </a:solidFill>
              </a:rPr>
              <a:t>Methods</a:t>
            </a:r>
          </a:p>
          <a:p>
            <a:r>
              <a:rPr lang="en-US" dirty="0"/>
              <a:t>Perform exploratory data analysis to understand how and when drug prices change</a:t>
            </a:r>
          </a:p>
          <a:p>
            <a:r>
              <a:rPr lang="en-US" dirty="0"/>
              <a:t>Use these findings to create a predictive model for drug prices</a:t>
            </a:r>
          </a:p>
          <a:p>
            <a:endParaRPr lang="en-US" dirty="0"/>
          </a:p>
          <a:p>
            <a:pPr marL="0" indent="0">
              <a:buNone/>
            </a:pPr>
            <a:r>
              <a:rPr lang="en-US" sz="2800" b="1" u="sng" dirty="0">
                <a:solidFill>
                  <a:schemeClr val="accent1"/>
                </a:solidFill>
              </a:rPr>
              <a:t>Analysis</a:t>
            </a:r>
          </a:p>
          <a:p>
            <a:r>
              <a:rPr lang="en-US" dirty="0"/>
              <a:t>We found patterns and strong seasonality among drug pricing changes</a:t>
            </a:r>
          </a:p>
          <a:p>
            <a:r>
              <a:rPr lang="en-US" dirty="0"/>
              <a:t>Used the Prophet model, which works well with time series that have strong seasonal effects, such as we observed with our historical drug pricing data.</a:t>
            </a:r>
          </a:p>
          <a:p>
            <a:endParaRPr lang="en-US" dirty="0"/>
          </a:p>
          <a:p>
            <a:endParaRPr lang="en-US" dirty="0"/>
          </a:p>
          <a:p>
            <a:pPr marL="0" indent="0">
              <a:buNone/>
            </a:pPr>
            <a:endParaRPr lang="en-US" dirty="0"/>
          </a:p>
        </p:txBody>
      </p:sp>
      <p:pic>
        <p:nvPicPr>
          <p:cNvPr id="15" name="Graphic 14" descr="Playbook">
            <a:extLst>
              <a:ext uri="{FF2B5EF4-FFF2-40B4-BE49-F238E27FC236}">
                <a16:creationId xmlns:a16="http://schemas.microsoft.com/office/drawing/2014/main" xmlns="" id="{2C1AD8EE-B8C6-4CBD-B7DF-BA59377341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0414558" y="-92742"/>
            <a:ext cx="1678881" cy="1678881"/>
          </a:xfrm>
          <a:prstGeom prst="rect">
            <a:avLst/>
          </a:prstGeom>
        </p:spPr>
      </p:pic>
      <p:sp>
        <p:nvSpPr>
          <p:cNvPr id="3" name="Oval 2">
            <a:extLst>
              <a:ext uri="{FF2B5EF4-FFF2-40B4-BE49-F238E27FC236}">
                <a16:creationId xmlns:a16="http://schemas.microsoft.com/office/drawing/2014/main" xmlns="" id="{7FBB8869-639C-452F-B0A9-746CFD59173C}"/>
              </a:ext>
            </a:extLst>
          </p:cNvPr>
          <p:cNvSpPr/>
          <p:nvPr/>
        </p:nvSpPr>
        <p:spPr>
          <a:xfrm>
            <a:off x="1022899" y="1447163"/>
            <a:ext cx="775253" cy="7752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1</a:t>
            </a:r>
            <a:endParaRPr lang="en-US" b="1" dirty="0"/>
          </a:p>
        </p:txBody>
      </p:sp>
      <p:sp>
        <p:nvSpPr>
          <p:cNvPr id="9" name="Oval 8">
            <a:extLst>
              <a:ext uri="{FF2B5EF4-FFF2-40B4-BE49-F238E27FC236}">
                <a16:creationId xmlns:a16="http://schemas.microsoft.com/office/drawing/2014/main" xmlns="" id="{613C5498-71D5-4C20-9B08-C49753712C90}"/>
              </a:ext>
            </a:extLst>
          </p:cNvPr>
          <p:cNvSpPr/>
          <p:nvPr/>
        </p:nvSpPr>
        <p:spPr>
          <a:xfrm>
            <a:off x="1022899" y="2934521"/>
            <a:ext cx="775253" cy="7752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2</a:t>
            </a:r>
            <a:endParaRPr lang="en-US" b="1" dirty="0"/>
          </a:p>
        </p:txBody>
      </p:sp>
      <p:sp>
        <p:nvSpPr>
          <p:cNvPr id="7" name="Slide Number Placeholder 5">
            <a:extLst>
              <a:ext uri="{FF2B5EF4-FFF2-40B4-BE49-F238E27FC236}">
                <a16:creationId xmlns:a16="http://schemas.microsoft.com/office/drawing/2014/main" xmlns="" id="{AE27D2DA-DA67-429F-A6A0-3DF16088978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x-none"/>
            </a:defPPr>
            <a:lvl1pPr marL="0" algn="r" defTabSz="9144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a:t>3</a:t>
            </a:r>
            <a:endParaRPr lang="x-none" dirty="0"/>
          </a:p>
        </p:txBody>
      </p:sp>
      <p:pic>
        <p:nvPicPr>
          <p:cNvPr id="8" name="Picture 7"/>
          <p:cNvPicPr>
            <a:picLocks noChangeAspect="1"/>
          </p:cNvPicPr>
          <p:nvPr/>
        </p:nvPicPr>
        <p:blipFill>
          <a:blip r:embed="rId5"/>
          <a:stretch>
            <a:fillRect/>
          </a:stretch>
        </p:blipFill>
        <p:spPr>
          <a:xfrm>
            <a:off x="9910825" y="6145895"/>
            <a:ext cx="1107167" cy="525658"/>
          </a:xfrm>
          <a:prstGeom prst="rect">
            <a:avLst/>
          </a:prstGeom>
        </p:spPr>
      </p:pic>
      <p:sp>
        <p:nvSpPr>
          <p:cNvPr id="12" name="Oval 11">
            <a:extLst>
              <a:ext uri="{FF2B5EF4-FFF2-40B4-BE49-F238E27FC236}">
                <a16:creationId xmlns:a16="http://schemas.microsoft.com/office/drawing/2014/main" xmlns="" id="{613C5498-71D5-4C20-9B08-C49753712C90}"/>
              </a:ext>
            </a:extLst>
          </p:cNvPr>
          <p:cNvSpPr/>
          <p:nvPr/>
        </p:nvSpPr>
        <p:spPr>
          <a:xfrm>
            <a:off x="1022899" y="4691434"/>
            <a:ext cx="775253" cy="7752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3</a:t>
            </a:r>
            <a:endParaRPr lang="en-US" b="1" dirty="0"/>
          </a:p>
        </p:txBody>
      </p:sp>
    </p:spTree>
    <p:extLst>
      <p:ext uri="{BB962C8B-B14F-4D97-AF65-F5344CB8AC3E}">
        <p14:creationId xmlns:p14="http://schemas.microsoft.com/office/powerpoint/2010/main" val="7787371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CD06B-0E04-45BF-B54A-8E62BB39F057}"/>
              </a:ext>
            </a:extLst>
          </p:cNvPr>
          <p:cNvSpPr>
            <a:spLocks noGrp="1"/>
          </p:cNvSpPr>
          <p:nvPr>
            <p:ph type="title"/>
          </p:nvPr>
        </p:nvSpPr>
        <p:spPr>
          <a:xfrm>
            <a:off x="838199" y="365125"/>
            <a:ext cx="11213758" cy="533400"/>
          </a:xfrm>
        </p:spPr>
        <p:txBody>
          <a:bodyPr/>
          <a:lstStyle/>
          <a:p>
            <a:r>
              <a:rPr lang="en-US" sz="3200" dirty="0">
                <a:solidFill>
                  <a:schemeClr val="accent1"/>
                </a:solidFill>
              </a:rPr>
              <a:t>Predicting Individual Drug Price Changes Using Prophet</a:t>
            </a:r>
          </a:p>
        </p:txBody>
      </p:sp>
      <p:pic>
        <p:nvPicPr>
          <p:cNvPr id="5122" name="Picture 2">
            <a:extLst>
              <a:ext uri="{FF2B5EF4-FFF2-40B4-BE49-F238E27FC236}">
                <a16:creationId xmlns:a16="http://schemas.microsoft.com/office/drawing/2014/main" xmlns="" id="{DE4275F6-34DE-43C7-89F2-B3048D8EE3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9659" y="993941"/>
            <a:ext cx="9032681" cy="539712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5">
            <a:extLst>
              <a:ext uri="{FF2B5EF4-FFF2-40B4-BE49-F238E27FC236}">
                <a16:creationId xmlns:a16="http://schemas.microsoft.com/office/drawing/2014/main" xmlns="" id="{AE27D2DA-DA67-429F-A6A0-3DF16088978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x-none"/>
            </a:defPPr>
            <a:lvl1pPr marL="0" algn="r" defTabSz="9144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a:t>4</a:t>
            </a:r>
            <a:endParaRPr lang="x-none" dirty="0"/>
          </a:p>
        </p:txBody>
      </p:sp>
      <p:pic>
        <p:nvPicPr>
          <p:cNvPr id="5" name="Picture 4"/>
          <p:cNvPicPr>
            <a:picLocks noChangeAspect="1"/>
          </p:cNvPicPr>
          <p:nvPr/>
        </p:nvPicPr>
        <p:blipFill>
          <a:blip r:embed="rId4"/>
          <a:stretch>
            <a:fillRect/>
          </a:stretch>
        </p:blipFill>
        <p:spPr>
          <a:xfrm>
            <a:off x="9910825" y="6145895"/>
            <a:ext cx="1107167" cy="525658"/>
          </a:xfrm>
          <a:prstGeom prst="rect">
            <a:avLst/>
          </a:prstGeom>
        </p:spPr>
      </p:pic>
      <p:sp>
        <p:nvSpPr>
          <p:cNvPr id="3" name="TextBox 2">
            <a:extLst>
              <a:ext uri="{FF2B5EF4-FFF2-40B4-BE49-F238E27FC236}">
                <a16:creationId xmlns:a16="http://schemas.microsoft.com/office/drawing/2014/main" xmlns="" id="{27C6721F-512A-4A32-863F-4787566D1558}"/>
              </a:ext>
            </a:extLst>
          </p:cNvPr>
          <p:cNvSpPr txBox="1"/>
          <p:nvPr/>
        </p:nvSpPr>
        <p:spPr>
          <a:xfrm rot="16200000">
            <a:off x="1071235" y="3623392"/>
            <a:ext cx="1216872" cy="369332"/>
          </a:xfrm>
          <a:prstGeom prst="rect">
            <a:avLst/>
          </a:prstGeom>
          <a:solidFill>
            <a:schemeClr val="bg1"/>
          </a:solidFill>
        </p:spPr>
        <p:txBody>
          <a:bodyPr wrap="none" rtlCol="0">
            <a:spAutoFit/>
          </a:bodyPr>
          <a:lstStyle/>
          <a:p>
            <a:r>
              <a:rPr lang="en-US" dirty="0">
                <a:latin typeface="Corbel" panose="020B0503020204020204" pitchFamily="34" charset="0"/>
              </a:rPr>
              <a:t>WAC Price</a:t>
            </a:r>
          </a:p>
        </p:txBody>
      </p:sp>
    </p:spTree>
    <p:extLst>
      <p:ext uri="{BB962C8B-B14F-4D97-AF65-F5344CB8AC3E}">
        <p14:creationId xmlns:p14="http://schemas.microsoft.com/office/powerpoint/2010/main" val="30916117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CD06B-0E04-45BF-B54A-8E62BB39F057}"/>
              </a:ext>
            </a:extLst>
          </p:cNvPr>
          <p:cNvSpPr>
            <a:spLocks noGrp="1"/>
          </p:cNvSpPr>
          <p:nvPr>
            <p:ph type="title"/>
          </p:nvPr>
        </p:nvSpPr>
        <p:spPr>
          <a:xfrm>
            <a:off x="838199" y="365125"/>
            <a:ext cx="10363201" cy="533400"/>
          </a:xfrm>
        </p:spPr>
        <p:txBody>
          <a:bodyPr/>
          <a:lstStyle/>
          <a:p>
            <a:r>
              <a:rPr lang="en-US" sz="3200" dirty="0">
                <a:solidFill>
                  <a:schemeClr val="accent1"/>
                </a:solidFill>
              </a:rPr>
              <a:t>Prophet Model for Predicting Drug Prices Was Not Accurate for ~17% of the Drugs in Our Dataset</a:t>
            </a:r>
          </a:p>
        </p:txBody>
      </p:sp>
      <p:sp>
        <p:nvSpPr>
          <p:cNvPr id="4" name="Slide Number Placeholder 5">
            <a:extLst>
              <a:ext uri="{FF2B5EF4-FFF2-40B4-BE49-F238E27FC236}">
                <a16:creationId xmlns:a16="http://schemas.microsoft.com/office/drawing/2014/main" xmlns="" id="{AE27D2DA-DA67-429F-A6A0-3DF16088978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x-none"/>
            </a:defPPr>
            <a:lvl1pPr marL="0" algn="r" defTabSz="9144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a:t>5</a:t>
            </a:r>
            <a:endParaRPr lang="x-none" dirty="0"/>
          </a:p>
        </p:txBody>
      </p:sp>
      <p:pic>
        <p:nvPicPr>
          <p:cNvPr id="5" name="Picture 4"/>
          <p:cNvPicPr>
            <a:picLocks noChangeAspect="1"/>
          </p:cNvPicPr>
          <p:nvPr/>
        </p:nvPicPr>
        <p:blipFill>
          <a:blip r:embed="rId3"/>
          <a:stretch>
            <a:fillRect/>
          </a:stretch>
        </p:blipFill>
        <p:spPr>
          <a:xfrm>
            <a:off x="9910825" y="6145895"/>
            <a:ext cx="1107167" cy="525658"/>
          </a:xfrm>
          <a:prstGeom prst="rect">
            <a:avLst/>
          </a:prstGeom>
        </p:spPr>
      </p:pic>
      <p:pic>
        <p:nvPicPr>
          <p:cNvPr id="1026" name="Picture 2" descr="https://lh5.googleusercontent.com/dnD5AuNconMwmGhewvNI6lz8uTPP5DW2ALIk36SjtO7yn08D3Sjwgl5kjWrPDxp4RUm6j3p5mgQ_nKW5UQksfRPwWMHz9k4BoII4zA7HzKDJ7ZcxVjzoCGQDjYnnwCmoAIdkxrZ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7768" y="1550351"/>
            <a:ext cx="8202731" cy="463454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xmlns="" id="{E78A24C8-3ECA-43E0-A25B-D55885167792}"/>
              </a:ext>
            </a:extLst>
          </p:cNvPr>
          <p:cNvSpPr txBox="1"/>
          <p:nvPr/>
        </p:nvSpPr>
        <p:spPr>
          <a:xfrm rot="16200000">
            <a:off x="1655283" y="3736147"/>
            <a:ext cx="1248932" cy="369332"/>
          </a:xfrm>
          <a:prstGeom prst="rect">
            <a:avLst/>
          </a:prstGeom>
          <a:solidFill>
            <a:schemeClr val="bg1"/>
          </a:solidFill>
        </p:spPr>
        <p:txBody>
          <a:bodyPr wrap="none" rtlCol="0">
            <a:spAutoFit/>
          </a:bodyPr>
          <a:lstStyle/>
          <a:p>
            <a:r>
              <a:rPr lang="en-US" b="1" dirty="0">
                <a:solidFill>
                  <a:srgbClr val="111111"/>
                </a:solidFill>
                <a:latin typeface="Corbel" panose="020B0503020204020204" pitchFamily="34" charset="0"/>
              </a:rPr>
              <a:t>WAC Price</a:t>
            </a:r>
          </a:p>
        </p:txBody>
      </p:sp>
    </p:spTree>
    <p:extLst>
      <p:ext uri="{BB962C8B-B14F-4D97-AF65-F5344CB8AC3E}">
        <p14:creationId xmlns:p14="http://schemas.microsoft.com/office/powerpoint/2010/main" val="36469958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CD06B-0E04-45BF-B54A-8E62BB39F057}"/>
              </a:ext>
            </a:extLst>
          </p:cNvPr>
          <p:cNvSpPr>
            <a:spLocks noGrp="1"/>
          </p:cNvSpPr>
          <p:nvPr>
            <p:ph type="title"/>
          </p:nvPr>
        </p:nvSpPr>
        <p:spPr>
          <a:xfrm>
            <a:off x="838199" y="365125"/>
            <a:ext cx="10977564" cy="533400"/>
          </a:xfrm>
        </p:spPr>
        <p:txBody>
          <a:bodyPr/>
          <a:lstStyle/>
          <a:p>
            <a:r>
              <a:rPr lang="en-US" sz="3200" dirty="0">
                <a:solidFill>
                  <a:schemeClr val="accent1"/>
                </a:solidFill>
              </a:rPr>
              <a:t>Insight: As drug Approaches Loss of Exclusivity Date, New Pattern Emerges</a:t>
            </a:r>
          </a:p>
        </p:txBody>
      </p:sp>
      <p:sp>
        <p:nvSpPr>
          <p:cNvPr id="4" name="Slide Number Placeholder 5">
            <a:extLst>
              <a:ext uri="{FF2B5EF4-FFF2-40B4-BE49-F238E27FC236}">
                <a16:creationId xmlns:a16="http://schemas.microsoft.com/office/drawing/2014/main" xmlns="" id="{AE27D2DA-DA67-429F-A6A0-3DF16088978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x-none"/>
            </a:defPPr>
            <a:lvl1pPr marL="0" algn="r" defTabSz="9144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a:t>6</a:t>
            </a:r>
            <a:endParaRPr lang="x-none" dirty="0"/>
          </a:p>
        </p:txBody>
      </p:sp>
      <p:pic>
        <p:nvPicPr>
          <p:cNvPr id="5" name="Picture 4"/>
          <p:cNvPicPr>
            <a:picLocks noChangeAspect="1"/>
          </p:cNvPicPr>
          <p:nvPr/>
        </p:nvPicPr>
        <p:blipFill>
          <a:blip r:embed="rId3"/>
          <a:stretch>
            <a:fillRect/>
          </a:stretch>
        </p:blipFill>
        <p:spPr>
          <a:xfrm>
            <a:off x="9910825" y="6145895"/>
            <a:ext cx="1107167" cy="525658"/>
          </a:xfrm>
          <a:prstGeom prst="rect">
            <a:avLst/>
          </a:prstGeom>
        </p:spPr>
      </p:pic>
      <p:pic>
        <p:nvPicPr>
          <p:cNvPr id="2050" name="Picture 2" descr="https://lh6.googleusercontent.com/g_phNRmdUDiNNq8iEeYNDsCWM2EWhWW3DnCZ-l_mWQxD9tRSp_BYfg2GnIEqk6nnH7ODxwlTbTJ_CuOos5Xo4rzswd_rkDWDIasD8iatf4Nt5M5_T9Md2_c_uqiLaO9iIWP4ih0A"/>
          <p:cNvPicPr>
            <a:picLocks noChangeAspect="1" noChangeArrowheads="1"/>
          </p:cNvPicPr>
          <p:nvPr/>
        </p:nvPicPr>
        <p:blipFill rotWithShape="1">
          <a:blip r:embed="rId4">
            <a:extLst>
              <a:ext uri="{28A0092B-C50C-407E-A947-70E740481C1C}">
                <a14:useLocalDpi xmlns:a14="http://schemas.microsoft.com/office/drawing/2010/main" val="0"/>
              </a:ext>
            </a:extLst>
          </a:blip>
          <a:srcRect r="6659"/>
          <a:stretch/>
        </p:blipFill>
        <p:spPr bwMode="auto">
          <a:xfrm>
            <a:off x="6108767" y="1696632"/>
            <a:ext cx="5828886" cy="377548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6.googleusercontent.com/GHvh2op9pTU4m8i0T13swzu5LV8XG6ixrJCIM1RjUh_zpOpTEjcs0HBKvtt0-PER3V0_HuZST9sQEJyToyWqdugJ59_1MW3r2MhePfRi4p5PBieyQ-m7l8g0XvakixXihbzCuCC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793" y="1696546"/>
            <a:ext cx="5739278" cy="382618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04FF401E-DBEE-443B-9AE1-D741081C2925}"/>
              </a:ext>
            </a:extLst>
          </p:cNvPr>
          <p:cNvSpPr txBox="1"/>
          <p:nvPr/>
        </p:nvSpPr>
        <p:spPr>
          <a:xfrm rot="16200000">
            <a:off x="-877830" y="3424972"/>
            <a:ext cx="2723246" cy="369332"/>
          </a:xfrm>
          <a:prstGeom prst="rect">
            <a:avLst/>
          </a:prstGeom>
          <a:solidFill>
            <a:schemeClr val="bg1"/>
          </a:solidFill>
        </p:spPr>
        <p:txBody>
          <a:bodyPr wrap="none" rtlCol="0">
            <a:spAutoFit/>
          </a:bodyPr>
          <a:lstStyle/>
          <a:p>
            <a:r>
              <a:rPr lang="en-US" dirty="0">
                <a:solidFill>
                  <a:srgbClr val="111111"/>
                </a:solidFill>
                <a:latin typeface="Corbel" panose="020B0503020204020204" pitchFamily="34" charset="0"/>
              </a:rPr>
              <a:t>Sales-Weighted WAC Price</a:t>
            </a:r>
          </a:p>
        </p:txBody>
      </p:sp>
      <p:sp>
        <p:nvSpPr>
          <p:cNvPr id="9" name="TextBox 8">
            <a:extLst>
              <a:ext uri="{FF2B5EF4-FFF2-40B4-BE49-F238E27FC236}">
                <a16:creationId xmlns:a16="http://schemas.microsoft.com/office/drawing/2014/main" xmlns="" id="{46B84E11-BE3C-4A4A-8499-16E4D33BD48B}"/>
              </a:ext>
            </a:extLst>
          </p:cNvPr>
          <p:cNvSpPr txBox="1"/>
          <p:nvPr/>
        </p:nvSpPr>
        <p:spPr>
          <a:xfrm rot="16200000">
            <a:off x="5053860" y="3424971"/>
            <a:ext cx="2723246" cy="369332"/>
          </a:xfrm>
          <a:prstGeom prst="rect">
            <a:avLst/>
          </a:prstGeom>
          <a:solidFill>
            <a:schemeClr val="bg1"/>
          </a:solidFill>
        </p:spPr>
        <p:txBody>
          <a:bodyPr wrap="none" rtlCol="0">
            <a:spAutoFit/>
          </a:bodyPr>
          <a:lstStyle/>
          <a:p>
            <a:r>
              <a:rPr lang="en-US" dirty="0">
                <a:solidFill>
                  <a:srgbClr val="111111"/>
                </a:solidFill>
                <a:latin typeface="Corbel" panose="020B0503020204020204" pitchFamily="34" charset="0"/>
              </a:rPr>
              <a:t>Sales-Weighted WAC Price</a:t>
            </a:r>
          </a:p>
        </p:txBody>
      </p:sp>
    </p:spTree>
    <p:extLst>
      <p:ext uri="{BB962C8B-B14F-4D97-AF65-F5344CB8AC3E}">
        <p14:creationId xmlns:p14="http://schemas.microsoft.com/office/powerpoint/2010/main" val="40090283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838200" y="365125"/>
            <a:ext cx="10515600" cy="533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sz="4000" dirty="0">
                <a:solidFill>
                  <a:schemeClr val="accent1"/>
                </a:solidFill>
              </a:rPr>
              <a:t>Updated Model</a:t>
            </a:r>
            <a:endParaRPr dirty="0"/>
          </a:p>
        </p:txBody>
      </p:sp>
      <p:sp>
        <p:nvSpPr>
          <p:cNvPr id="58" name="Google Shape;58;p8"/>
          <p:cNvSpPr txBox="1"/>
          <p:nvPr/>
        </p:nvSpPr>
        <p:spPr>
          <a:xfrm>
            <a:off x="778250" y="1160200"/>
            <a:ext cx="10266000" cy="5180700"/>
          </a:xfrm>
          <a:prstGeom prst="rect">
            <a:avLst/>
          </a:prstGeom>
          <a:noFill/>
          <a:ln>
            <a:noFill/>
          </a:ln>
        </p:spPr>
        <p:txBody>
          <a:bodyPr spcFirstLastPara="1" wrap="square" lIns="91425" tIns="45700" rIns="91425" bIns="45700" anchor="t" anchorCtr="0">
            <a:noAutofit/>
          </a:bodyPr>
          <a:lstStyle/>
          <a:p>
            <a:pPr marL="457200" marR="0" lvl="0" indent="-457200" algn="l" rtl="0">
              <a:lnSpc>
                <a:spcPct val="90000"/>
              </a:lnSpc>
              <a:spcBef>
                <a:spcPts val="0"/>
              </a:spcBef>
              <a:spcAft>
                <a:spcPts val="0"/>
              </a:spcAft>
              <a:buClr>
                <a:srgbClr val="565A5B"/>
              </a:buClr>
              <a:buSzPts val="2400"/>
              <a:buFont typeface="Noto Sans Symbols"/>
              <a:buChar char="❑"/>
            </a:pPr>
            <a:r>
              <a:rPr lang="en-US" sz="2400" b="0" i="0" u="none" strike="noStrike" cap="none" dirty="0">
                <a:solidFill>
                  <a:srgbClr val="565A5B"/>
                </a:solidFill>
                <a:latin typeface="Corbel"/>
                <a:ea typeface="Corbel"/>
                <a:cs typeface="Corbel"/>
                <a:sym typeface="Corbel"/>
              </a:rPr>
              <a:t>Prophet model on drug class instead of individual drug level</a:t>
            </a:r>
            <a:endParaRPr dirty="0"/>
          </a:p>
          <a:p>
            <a:pPr marL="457200" marR="0" lvl="0" indent="-457200" algn="l" rtl="0">
              <a:lnSpc>
                <a:spcPct val="90000"/>
              </a:lnSpc>
              <a:spcBef>
                <a:spcPts val="2400"/>
              </a:spcBef>
              <a:spcAft>
                <a:spcPts val="0"/>
              </a:spcAft>
              <a:buClr>
                <a:srgbClr val="565A5B"/>
              </a:buClr>
              <a:buSzPts val="2400"/>
              <a:buFont typeface="Noto Sans Symbols"/>
              <a:buChar char="❑"/>
            </a:pPr>
            <a:r>
              <a:rPr lang="en-US" sz="2400" b="0" i="0" u="none" strike="noStrike" cap="none" dirty="0">
                <a:solidFill>
                  <a:srgbClr val="565A5B"/>
                </a:solidFill>
                <a:latin typeface="Corbel"/>
                <a:ea typeface="Corbel"/>
                <a:cs typeface="Corbel"/>
                <a:sym typeface="Corbel"/>
              </a:rPr>
              <a:t>Universe excludes drugs approaching loss of exclusivity date</a:t>
            </a:r>
            <a:endParaRPr dirty="0"/>
          </a:p>
        </p:txBody>
      </p:sp>
      <p:sp>
        <p:nvSpPr>
          <p:cNvPr id="59" name="Google Shape;59;p8"/>
          <p:cNvSpPr txBox="1"/>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98999A"/>
                </a:solidFill>
                <a:latin typeface="Calibri"/>
                <a:ea typeface="Calibri"/>
                <a:cs typeface="Calibri"/>
                <a:sym typeface="Calibri"/>
              </a:rPr>
              <a:t>7</a:t>
            </a:fld>
            <a:endParaRPr sz="1200" b="0" i="0" u="none" strike="noStrike" cap="none" dirty="0">
              <a:solidFill>
                <a:srgbClr val="98999A"/>
              </a:solidFill>
              <a:latin typeface="Calibri"/>
              <a:ea typeface="Calibri"/>
              <a:cs typeface="Calibri"/>
              <a:sym typeface="Calibri"/>
            </a:endParaRPr>
          </a:p>
        </p:txBody>
      </p:sp>
      <p:pic>
        <p:nvPicPr>
          <p:cNvPr id="60" name="Google Shape;60;p8"/>
          <p:cNvPicPr preferRelativeResize="0"/>
          <p:nvPr/>
        </p:nvPicPr>
        <p:blipFill rotWithShape="1">
          <a:blip r:embed="rId3">
            <a:alphaModFix/>
          </a:blip>
          <a:srcRect/>
          <a:stretch/>
        </p:blipFill>
        <p:spPr>
          <a:xfrm>
            <a:off x="9910825" y="6145895"/>
            <a:ext cx="1107167" cy="525658"/>
          </a:xfrm>
          <a:prstGeom prst="rect">
            <a:avLst/>
          </a:prstGeom>
          <a:noFill/>
          <a:ln>
            <a:noFill/>
          </a:ln>
        </p:spPr>
      </p:pic>
      <p:pic>
        <p:nvPicPr>
          <p:cNvPr id="61" name="Google Shape;61;p8"/>
          <p:cNvPicPr preferRelativeResize="0"/>
          <p:nvPr/>
        </p:nvPicPr>
        <p:blipFill>
          <a:blip r:embed="rId4">
            <a:alphaModFix/>
          </a:blip>
          <a:stretch>
            <a:fillRect/>
          </a:stretch>
        </p:blipFill>
        <p:spPr>
          <a:xfrm>
            <a:off x="919838" y="2475075"/>
            <a:ext cx="9063225" cy="3753750"/>
          </a:xfrm>
          <a:prstGeom prst="rect">
            <a:avLst/>
          </a:prstGeom>
          <a:noFill/>
          <a:ln>
            <a:noFill/>
          </a:ln>
        </p:spPr>
      </p:pic>
      <p:sp>
        <p:nvSpPr>
          <p:cNvPr id="7" name="TextBox 6">
            <a:extLst>
              <a:ext uri="{FF2B5EF4-FFF2-40B4-BE49-F238E27FC236}">
                <a16:creationId xmlns:a16="http://schemas.microsoft.com/office/drawing/2014/main" xmlns="" id="{AA3D8AAE-AB7D-45CD-A7FE-5F5555C9045E}"/>
              </a:ext>
            </a:extLst>
          </p:cNvPr>
          <p:cNvSpPr txBox="1"/>
          <p:nvPr/>
        </p:nvSpPr>
        <p:spPr>
          <a:xfrm rot="16200000">
            <a:off x="-491147" y="4001487"/>
            <a:ext cx="2723246" cy="369332"/>
          </a:xfrm>
          <a:prstGeom prst="rect">
            <a:avLst/>
          </a:prstGeom>
          <a:solidFill>
            <a:schemeClr val="bg1"/>
          </a:solidFill>
        </p:spPr>
        <p:txBody>
          <a:bodyPr wrap="none" rtlCol="0">
            <a:spAutoFit/>
          </a:bodyPr>
          <a:lstStyle/>
          <a:p>
            <a:r>
              <a:rPr lang="en-US" dirty="0">
                <a:solidFill>
                  <a:srgbClr val="111111"/>
                </a:solidFill>
                <a:latin typeface="Corbel" panose="020B0503020204020204" pitchFamily="34" charset="0"/>
              </a:rPr>
              <a:t>Sales-Weighted WAC Price</a:t>
            </a:r>
          </a:p>
        </p:txBody>
      </p:sp>
    </p:spTree>
    <p:extLst>
      <p:ext uri="{BB962C8B-B14F-4D97-AF65-F5344CB8AC3E}">
        <p14:creationId xmlns:p14="http://schemas.microsoft.com/office/powerpoint/2010/main" val="26308528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67" name="Google Shape;67;ga78e7d94a8_0_0"/>
          <p:cNvPicPr preferRelativeResize="0"/>
          <p:nvPr/>
        </p:nvPicPr>
        <p:blipFill rotWithShape="1">
          <a:blip r:embed="rId3">
            <a:alphaModFix/>
          </a:blip>
          <a:srcRect t="4067"/>
          <a:stretch/>
        </p:blipFill>
        <p:spPr>
          <a:xfrm>
            <a:off x="362042" y="2251356"/>
            <a:ext cx="5818024" cy="3314100"/>
          </a:xfrm>
          <a:prstGeom prst="rect">
            <a:avLst/>
          </a:prstGeom>
          <a:noFill/>
          <a:ln>
            <a:noFill/>
          </a:ln>
        </p:spPr>
      </p:pic>
      <p:pic>
        <p:nvPicPr>
          <p:cNvPr id="68" name="Google Shape;68;ga78e7d94a8_0_0"/>
          <p:cNvPicPr preferRelativeResize="0"/>
          <p:nvPr/>
        </p:nvPicPr>
        <p:blipFill rotWithShape="1">
          <a:blip r:embed="rId4">
            <a:alphaModFix/>
          </a:blip>
          <a:srcRect t="4607"/>
          <a:stretch/>
        </p:blipFill>
        <p:spPr>
          <a:xfrm>
            <a:off x="6251521" y="2267513"/>
            <a:ext cx="5826324" cy="3300099"/>
          </a:xfrm>
          <a:prstGeom prst="rect">
            <a:avLst/>
          </a:prstGeom>
          <a:noFill/>
          <a:ln>
            <a:noFill/>
          </a:ln>
        </p:spPr>
      </p:pic>
      <p:sp>
        <p:nvSpPr>
          <p:cNvPr id="69" name="Google Shape;69;ga78e7d94a8_0_0"/>
          <p:cNvSpPr txBox="1"/>
          <p:nvPr/>
        </p:nvSpPr>
        <p:spPr>
          <a:xfrm>
            <a:off x="558374" y="1423909"/>
            <a:ext cx="5560127" cy="44080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u="sng" dirty="0">
                <a:solidFill>
                  <a:srgbClr val="565A5B"/>
                </a:solidFill>
                <a:latin typeface="Corbel"/>
                <a:ea typeface="Corbel"/>
                <a:cs typeface="Corbel"/>
                <a:sym typeface="Corbel"/>
              </a:rPr>
              <a:t>Without</a:t>
            </a:r>
            <a:r>
              <a:rPr lang="en-US" u="sng" dirty="0">
                <a:latin typeface="Corbel"/>
                <a:ea typeface="Corbel"/>
                <a:cs typeface="Corbel"/>
                <a:sym typeface="Corbel"/>
              </a:rPr>
              <a:t> </a:t>
            </a:r>
            <a:r>
              <a:rPr lang="en-US" sz="2400" u="sng" dirty="0">
                <a:solidFill>
                  <a:srgbClr val="565A5B"/>
                </a:solidFill>
                <a:latin typeface="Corbel"/>
                <a:ea typeface="Corbel"/>
                <a:cs typeface="Corbel"/>
                <a:sym typeface="Corbel"/>
              </a:rPr>
              <a:t>exclusion of drugs near expiration</a:t>
            </a:r>
            <a:endParaRPr u="sng" dirty="0">
              <a:latin typeface="Corbel"/>
              <a:ea typeface="Corbel"/>
              <a:cs typeface="Corbel"/>
              <a:sym typeface="Corbel"/>
            </a:endParaRPr>
          </a:p>
        </p:txBody>
      </p:sp>
      <p:sp>
        <p:nvSpPr>
          <p:cNvPr id="70" name="Google Shape;70;ga78e7d94a8_0_0"/>
          <p:cNvSpPr txBox="1"/>
          <p:nvPr/>
        </p:nvSpPr>
        <p:spPr>
          <a:xfrm>
            <a:off x="4461214" y="4209366"/>
            <a:ext cx="1409400" cy="38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565A5B"/>
                </a:solidFill>
                <a:latin typeface="Corbel"/>
                <a:ea typeface="Corbel"/>
                <a:cs typeface="Corbel"/>
                <a:sym typeface="Corbel"/>
              </a:rPr>
              <a:t>MAE: 115.4</a:t>
            </a:r>
            <a:endParaRPr sz="1800" dirty="0">
              <a:latin typeface="Corbel"/>
              <a:ea typeface="Corbel"/>
              <a:cs typeface="Corbel"/>
              <a:sym typeface="Corbel"/>
            </a:endParaRPr>
          </a:p>
        </p:txBody>
      </p:sp>
      <p:sp>
        <p:nvSpPr>
          <p:cNvPr id="71" name="Google Shape;71;ga78e7d94a8_0_0"/>
          <p:cNvSpPr txBox="1"/>
          <p:nvPr/>
        </p:nvSpPr>
        <p:spPr>
          <a:xfrm>
            <a:off x="10420558" y="4373058"/>
            <a:ext cx="1409400" cy="38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565A5B"/>
                </a:solidFill>
                <a:latin typeface="Corbel"/>
                <a:ea typeface="Corbel"/>
                <a:cs typeface="Corbel"/>
                <a:sym typeface="Corbel"/>
              </a:rPr>
              <a:t>MAE: 40.5</a:t>
            </a:r>
            <a:endParaRPr sz="1800" dirty="0">
              <a:latin typeface="Corbel"/>
              <a:ea typeface="Corbel"/>
              <a:cs typeface="Corbel"/>
              <a:sym typeface="Corbel"/>
            </a:endParaRPr>
          </a:p>
        </p:txBody>
      </p:sp>
      <p:sp>
        <p:nvSpPr>
          <p:cNvPr id="72" name="Google Shape;72;ga78e7d94a8_0_0"/>
          <p:cNvSpPr txBox="1">
            <a:spLocks noGrp="1"/>
          </p:cNvSpPr>
          <p:nvPr>
            <p:ph type="title"/>
          </p:nvPr>
        </p:nvSpPr>
        <p:spPr>
          <a:xfrm>
            <a:off x="838200" y="365125"/>
            <a:ext cx="10515600" cy="533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n-US" sz="4000" dirty="0">
                <a:solidFill>
                  <a:schemeClr val="accent1"/>
                </a:solidFill>
              </a:rPr>
              <a:t>Updated Model</a:t>
            </a:r>
            <a:endParaRPr dirty="0"/>
          </a:p>
        </p:txBody>
      </p:sp>
      <p:sp>
        <p:nvSpPr>
          <p:cNvPr id="73" name="Google Shape;73;ga78e7d94a8_0_0"/>
          <p:cNvSpPr txBox="1"/>
          <p:nvPr/>
        </p:nvSpPr>
        <p:spPr>
          <a:xfrm>
            <a:off x="6659534" y="1423909"/>
            <a:ext cx="5291959" cy="38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u="sng" dirty="0">
                <a:solidFill>
                  <a:srgbClr val="565A5B"/>
                </a:solidFill>
                <a:latin typeface="Corbel"/>
                <a:ea typeface="Corbel"/>
                <a:cs typeface="Corbel"/>
                <a:sym typeface="Corbel"/>
              </a:rPr>
              <a:t>With</a:t>
            </a:r>
            <a:r>
              <a:rPr lang="en-US" u="sng" dirty="0">
                <a:latin typeface="Corbel"/>
                <a:ea typeface="Corbel"/>
                <a:cs typeface="Corbel"/>
                <a:sym typeface="Corbel"/>
              </a:rPr>
              <a:t> </a:t>
            </a:r>
            <a:r>
              <a:rPr lang="en-US" sz="2400" u="sng" dirty="0">
                <a:solidFill>
                  <a:srgbClr val="565A5B"/>
                </a:solidFill>
                <a:latin typeface="Corbel"/>
                <a:ea typeface="Corbel"/>
                <a:cs typeface="Corbel"/>
                <a:sym typeface="Corbel"/>
              </a:rPr>
              <a:t>exclusion of drugs near expiration</a:t>
            </a:r>
            <a:endParaRPr u="sng" dirty="0">
              <a:latin typeface="Corbel"/>
              <a:ea typeface="Corbel"/>
              <a:cs typeface="Corbel"/>
              <a:sym typeface="Corbel"/>
            </a:endParaRPr>
          </a:p>
        </p:txBody>
      </p:sp>
      <p:sp>
        <p:nvSpPr>
          <p:cNvPr id="9" name="Google Shape;59;p8"/>
          <p:cNvSpPr txBox="1"/>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200" dirty="0">
                <a:solidFill>
                  <a:srgbClr val="98999A"/>
                </a:solidFill>
                <a:latin typeface="Calibri"/>
                <a:ea typeface="Calibri"/>
                <a:cs typeface="Calibri"/>
                <a:sym typeface="Calibri"/>
              </a:rPr>
              <a:t>8</a:t>
            </a:r>
            <a:endParaRPr sz="1200" b="0" i="0" u="none" strike="noStrike" cap="none" dirty="0">
              <a:solidFill>
                <a:srgbClr val="98999A"/>
              </a:solidFill>
              <a:latin typeface="Calibri"/>
              <a:ea typeface="Calibri"/>
              <a:cs typeface="Calibri"/>
              <a:sym typeface="Calibri"/>
            </a:endParaRPr>
          </a:p>
        </p:txBody>
      </p:sp>
      <p:pic>
        <p:nvPicPr>
          <p:cNvPr id="10" name="Google Shape;60;p8"/>
          <p:cNvPicPr preferRelativeResize="0"/>
          <p:nvPr/>
        </p:nvPicPr>
        <p:blipFill rotWithShape="1">
          <a:blip r:embed="rId5">
            <a:alphaModFix/>
          </a:blip>
          <a:srcRect/>
          <a:stretch/>
        </p:blipFill>
        <p:spPr>
          <a:xfrm>
            <a:off x="9910825" y="6145895"/>
            <a:ext cx="1107167" cy="525658"/>
          </a:xfrm>
          <a:prstGeom prst="rect">
            <a:avLst/>
          </a:prstGeom>
          <a:noFill/>
          <a:ln>
            <a:noFill/>
          </a:ln>
        </p:spPr>
      </p:pic>
      <p:sp>
        <p:nvSpPr>
          <p:cNvPr id="11" name="TextBox 10">
            <a:extLst>
              <a:ext uri="{FF2B5EF4-FFF2-40B4-BE49-F238E27FC236}">
                <a16:creationId xmlns:a16="http://schemas.microsoft.com/office/drawing/2014/main" xmlns="" id="{673BD229-231E-4A56-80D6-33D53FC5EB0C}"/>
              </a:ext>
            </a:extLst>
          </p:cNvPr>
          <p:cNvSpPr txBox="1"/>
          <p:nvPr/>
        </p:nvSpPr>
        <p:spPr>
          <a:xfrm rot="16200000">
            <a:off x="-861914" y="3654670"/>
            <a:ext cx="2447914" cy="338554"/>
          </a:xfrm>
          <a:prstGeom prst="rect">
            <a:avLst/>
          </a:prstGeom>
          <a:solidFill>
            <a:schemeClr val="bg1"/>
          </a:solidFill>
        </p:spPr>
        <p:txBody>
          <a:bodyPr wrap="none" rtlCol="0">
            <a:spAutoFit/>
          </a:bodyPr>
          <a:lstStyle/>
          <a:p>
            <a:r>
              <a:rPr lang="en-US" sz="1600" dirty="0">
                <a:solidFill>
                  <a:srgbClr val="111111"/>
                </a:solidFill>
                <a:latin typeface="Corbel" panose="020B0503020204020204" pitchFamily="34" charset="0"/>
              </a:rPr>
              <a:t>Sales-Weighted WAC Price</a:t>
            </a:r>
          </a:p>
        </p:txBody>
      </p:sp>
      <p:sp>
        <p:nvSpPr>
          <p:cNvPr id="12" name="TextBox 11">
            <a:extLst>
              <a:ext uri="{FF2B5EF4-FFF2-40B4-BE49-F238E27FC236}">
                <a16:creationId xmlns:a16="http://schemas.microsoft.com/office/drawing/2014/main" xmlns="" id="{DBDA0982-8F64-4916-8E6D-163A993F252B}"/>
              </a:ext>
            </a:extLst>
          </p:cNvPr>
          <p:cNvSpPr txBox="1"/>
          <p:nvPr/>
        </p:nvSpPr>
        <p:spPr>
          <a:xfrm rot="16200000">
            <a:off x="5063821" y="3654670"/>
            <a:ext cx="2447914" cy="338554"/>
          </a:xfrm>
          <a:prstGeom prst="rect">
            <a:avLst/>
          </a:prstGeom>
          <a:solidFill>
            <a:schemeClr val="bg1"/>
          </a:solidFill>
        </p:spPr>
        <p:txBody>
          <a:bodyPr wrap="none" rtlCol="0">
            <a:spAutoFit/>
          </a:bodyPr>
          <a:lstStyle/>
          <a:p>
            <a:r>
              <a:rPr lang="en-US" sz="1600" dirty="0">
                <a:solidFill>
                  <a:srgbClr val="111111"/>
                </a:solidFill>
                <a:latin typeface="Corbel" panose="020B0503020204020204" pitchFamily="34" charset="0"/>
              </a:rPr>
              <a:t>Sales-Weighted WAC Price</a:t>
            </a:r>
          </a:p>
        </p:txBody>
      </p:sp>
    </p:spTree>
    <p:extLst>
      <p:ext uri="{BB962C8B-B14F-4D97-AF65-F5344CB8AC3E}">
        <p14:creationId xmlns:p14="http://schemas.microsoft.com/office/powerpoint/2010/main" val="31961513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CD06B-0E04-45BF-B54A-8E62BB39F057}"/>
              </a:ext>
            </a:extLst>
          </p:cNvPr>
          <p:cNvSpPr>
            <a:spLocks noGrp="1"/>
          </p:cNvSpPr>
          <p:nvPr>
            <p:ph type="title"/>
          </p:nvPr>
        </p:nvSpPr>
        <p:spPr>
          <a:xfrm>
            <a:off x="838200" y="365125"/>
            <a:ext cx="10515600" cy="533400"/>
          </a:xfrm>
        </p:spPr>
        <p:txBody>
          <a:bodyPr/>
          <a:lstStyle/>
          <a:p>
            <a:r>
              <a:rPr lang="en-US" sz="4000" dirty="0">
                <a:solidFill>
                  <a:schemeClr val="accent1"/>
                </a:solidFill>
              </a:rPr>
              <a:t>Summary and </a:t>
            </a:r>
            <a:r>
              <a:rPr lang="en-US" sz="4000" dirty="0" smtClean="0">
                <a:solidFill>
                  <a:schemeClr val="accent1"/>
                </a:solidFill>
              </a:rPr>
              <a:t>Deliverable: Building a Dashboard for Nephron with Actionable Insights</a:t>
            </a:r>
            <a:endParaRPr lang="en-US" sz="4000" dirty="0">
              <a:solidFill>
                <a:schemeClr val="accent1"/>
              </a:solidFill>
            </a:endParaRPr>
          </a:p>
        </p:txBody>
      </p:sp>
      <p:sp>
        <p:nvSpPr>
          <p:cNvPr id="4" name="Slide Number Placeholder 5">
            <a:extLst>
              <a:ext uri="{FF2B5EF4-FFF2-40B4-BE49-F238E27FC236}">
                <a16:creationId xmlns:a16="http://schemas.microsoft.com/office/drawing/2014/main" xmlns="" id="{AE27D2DA-DA67-429F-A6A0-3DF160889783}"/>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x-none"/>
            </a:defPPr>
            <a:lvl1pPr marL="0" algn="r" defTabSz="9144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914400" rtl="0" eaLnBrk="1" fontAlgn="base" latinLnBrk="0" hangingPunct="1">
              <a:spcBef>
                <a:spcPct val="0"/>
              </a:spcBef>
              <a:spcAft>
                <a:spcPct val="0"/>
              </a:spcAft>
              <a:defRPr sz="1800" kern="1200">
                <a:solidFill>
                  <a:schemeClr val="tx1"/>
                </a:solidFill>
                <a:latin typeface="+mn-lt"/>
                <a:ea typeface="+mn-ea"/>
                <a:cs typeface="+mn-cs"/>
              </a:defRPr>
            </a:lvl2pPr>
            <a:lvl3pPr marL="914400" algn="l" defTabSz="914400" rtl="0" eaLnBrk="1" fontAlgn="base" latinLnBrk="0" hangingPunct="1">
              <a:spcBef>
                <a:spcPct val="0"/>
              </a:spcBef>
              <a:spcAft>
                <a:spcPct val="0"/>
              </a:spcAft>
              <a:defRPr sz="1800" kern="1200">
                <a:solidFill>
                  <a:schemeClr val="tx1"/>
                </a:solidFill>
                <a:latin typeface="+mn-lt"/>
                <a:ea typeface="+mn-ea"/>
                <a:cs typeface="+mn-cs"/>
              </a:defRPr>
            </a:lvl3pPr>
            <a:lvl4pPr marL="1371600" algn="l" defTabSz="914400" rtl="0" eaLnBrk="1" fontAlgn="base" latinLnBrk="0" hangingPunct="1">
              <a:spcBef>
                <a:spcPct val="0"/>
              </a:spcBef>
              <a:spcAft>
                <a:spcPct val="0"/>
              </a:spcAft>
              <a:defRPr sz="1800" kern="1200">
                <a:solidFill>
                  <a:schemeClr val="tx1"/>
                </a:solidFill>
                <a:latin typeface="+mn-lt"/>
                <a:ea typeface="+mn-ea"/>
                <a:cs typeface="+mn-cs"/>
              </a:defRPr>
            </a:lvl4pPr>
            <a:lvl5pPr marL="1828800" algn="l" defTabSz="914400" rtl="0" eaLnBrk="1" fontAlgn="base" latinLnBrk="0" hangingPunct="1">
              <a:spcBef>
                <a:spcPct val="0"/>
              </a:spcBef>
              <a:spcAft>
                <a:spcPct val="0"/>
              </a:spcAft>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D2277C06-B116-4C4D-99E6-5B07C65FA2E2}" type="slidenum">
              <a:rPr lang="x-none" smtClean="0"/>
              <a:pPr>
                <a:defRPr/>
              </a:pPr>
              <a:t>9</a:t>
            </a:fld>
            <a:endParaRPr lang="x-none" dirty="0"/>
          </a:p>
        </p:txBody>
      </p:sp>
      <p:pic>
        <p:nvPicPr>
          <p:cNvPr id="5" name="Picture 4"/>
          <p:cNvPicPr>
            <a:picLocks noChangeAspect="1"/>
          </p:cNvPicPr>
          <p:nvPr/>
        </p:nvPicPr>
        <p:blipFill>
          <a:blip r:embed="rId3"/>
          <a:stretch>
            <a:fillRect/>
          </a:stretch>
        </p:blipFill>
        <p:spPr>
          <a:xfrm>
            <a:off x="9910825" y="6145895"/>
            <a:ext cx="1107167" cy="525658"/>
          </a:xfrm>
          <a:prstGeom prst="rect">
            <a:avLst/>
          </a:prstGeom>
        </p:spPr>
      </p:pic>
      <p:pic>
        <p:nvPicPr>
          <p:cNvPr id="3" name="Picture 2"/>
          <p:cNvPicPr>
            <a:picLocks noChangeAspect="1"/>
          </p:cNvPicPr>
          <p:nvPr/>
        </p:nvPicPr>
        <p:blipFill>
          <a:blip r:embed="rId4"/>
          <a:stretch>
            <a:fillRect/>
          </a:stretch>
        </p:blipFill>
        <p:spPr>
          <a:xfrm>
            <a:off x="0" y="1458755"/>
            <a:ext cx="12192000" cy="1269580"/>
          </a:xfrm>
          <a:prstGeom prst="rect">
            <a:avLst/>
          </a:prstGeom>
        </p:spPr>
      </p:pic>
      <p:pic>
        <p:nvPicPr>
          <p:cNvPr id="6" name="Picture 5"/>
          <p:cNvPicPr>
            <a:picLocks noChangeAspect="1"/>
          </p:cNvPicPr>
          <p:nvPr/>
        </p:nvPicPr>
        <p:blipFill>
          <a:blip r:embed="rId5"/>
          <a:stretch>
            <a:fillRect/>
          </a:stretch>
        </p:blipFill>
        <p:spPr>
          <a:xfrm>
            <a:off x="0" y="2928766"/>
            <a:ext cx="12192000" cy="2592363"/>
          </a:xfrm>
          <a:prstGeom prst="rect">
            <a:avLst/>
          </a:prstGeom>
        </p:spPr>
      </p:pic>
    </p:spTree>
    <p:extLst>
      <p:ext uri="{BB962C8B-B14F-4D97-AF65-F5344CB8AC3E}">
        <p14:creationId xmlns:p14="http://schemas.microsoft.com/office/powerpoint/2010/main" val="2773308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Nephron">
      <a:dk1>
        <a:srgbClr val="565A5B"/>
      </a:dk1>
      <a:lt1>
        <a:sysClr val="window" lastClr="FFFFFF"/>
      </a:lt1>
      <a:dk2>
        <a:srgbClr val="EE555D"/>
      </a:dk2>
      <a:lt2>
        <a:srgbClr val="F7B432"/>
      </a:lt2>
      <a:accent1>
        <a:srgbClr val="047A87"/>
      </a:accent1>
      <a:accent2>
        <a:srgbClr val="42A4B9"/>
      </a:accent2>
      <a:accent3>
        <a:srgbClr val="45AABF"/>
      </a:accent3>
      <a:accent4>
        <a:srgbClr val="56C6B9"/>
      </a:accent4>
      <a:accent5>
        <a:srgbClr val="5FD8CE"/>
      </a:accent5>
      <a:accent6>
        <a:srgbClr val="58BD81"/>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TITLED.pptx [Read-Only]" id="{37252397-D984-4214-A60C-FC80B5223E18}" vid="{96DE4747-BD31-4114-871E-53088FE450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410706df-aba2-41c9-a69a-d828bcbbcebc">
      <UserInfo>
        <DisplayName>Clayton Meyers</DisplayName>
        <AccountId>16</AccountId>
        <AccountType/>
      </UserInfo>
      <UserInfo>
        <DisplayName>Dolph Warburton</DisplayName>
        <AccountId>14</AccountId>
        <AccountType/>
      </UserInfo>
      <UserInfo>
        <DisplayName>Eric Percher</DisplayName>
        <AccountId>23</AccountId>
        <AccountType/>
      </UserInfo>
      <UserInfo>
        <DisplayName>Mary Shang</DisplayName>
        <AccountId>15</AccountId>
        <AccountType/>
      </UserInfo>
      <UserInfo>
        <DisplayName>Rachana Fellinger</DisplayName>
        <AccountId>18</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2B39B7F72E16140A6C29DF488487597" ma:contentTypeVersion="12" ma:contentTypeDescription="Create a new document." ma:contentTypeScope="" ma:versionID="eea07f7eed4c53af1a1f2a2bc47206b6">
  <xsd:schema xmlns:xsd="http://www.w3.org/2001/XMLSchema" xmlns:xs="http://www.w3.org/2001/XMLSchema" xmlns:p="http://schemas.microsoft.com/office/2006/metadata/properties" xmlns:ns2="64677385-d813-4aca-a3d6-9d8f1a73a7f2" xmlns:ns3="410706df-aba2-41c9-a69a-d828bcbbcebc" targetNamespace="http://schemas.microsoft.com/office/2006/metadata/properties" ma:root="true" ma:fieldsID="b8acae8c2d430fa2f255cda3f48cc237" ns2:_="" ns3:_="">
    <xsd:import namespace="64677385-d813-4aca-a3d6-9d8f1a73a7f2"/>
    <xsd:import namespace="410706df-aba2-41c9-a69a-d828bcbbceb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3:SharedWithUsers" minOccurs="0"/>
                <xsd:element ref="ns3:SharedWithDetails" minOccurs="0"/>
                <xsd:element ref="ns2:MediaServiceOCR" minOccurs="0"/>
                <xsd:element ref="ns2:MediaServiceEventHashCode" minOccurs="0"/>
                <xsd:element ref="ns2:MediaServiceGenerationTim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677385-d813-4aca-a3d6-9d8f1a73a7f2"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Location" ma:index="12"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10706df-aba2-41c9-a69a-d828bcbbcebc" elementFormDefault="qualified">
    <xsd:import namespace="http://schemas.microsoft.com/office/2006/documentManagement/types"/>
    <xsd:import namespace="http://schemas.microsoft.com/office/infopath/2007/PartnerControls"/>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3766D70-4E76-4495-A73E-110665368B7B}">
  <ds:schemaRefs>
    <ds:schemaRef ds:uri="http://schemas.microsoft.com/office/infopath/2007/PartnerControls"/>
    <ds:schemaRef ds:uri="http://purl.org/dc/elements/1.1/"/>
    <ds:schemaRef ds:uri="http://schemas.microsoft.com/office/2006/metadata/properties"/>
    <ds:schemaRef ds:uri="410706df-aba2-41c9-a69a-d828bcbbcebc"/>
    <ds:schemaRef ds:uri="http://purl.org/dc/terms/"/>
    <ds:schemaRef ds:uri="http://schemas.openxmlformats.org/package/2006/metadata/core-properties"/>
    <ds:schemaRef ds:uri="http://schemas.microsoft.com/office/2006/documentManagement/types"/>
    <ds:schemaRef ds:uri="64677385-d813-4aca-a3d6-9d8f1a73a7f2"/>
    <ds:schemaRef ds:uri="http://www.w3.org/XML/1998/namespace"/>
    <ds:schemaRef ds:uri="http://purl.org/dc/dcmitype/"/>
  </ds:schemaRefs>
</ds:datastoreItem>
</file>

<file path=customXml/itemProps2.xml><?xml version="1.0" encoding="utf-8"?>
<ds:datastoreItem xmlns:ds="http://schemas.openxmlformats.org/officeDocument/2006/customXml" ds:itemID="{0C9381D0-4EDF-4590-9CEE-A741360742E6}">
  <ds:schemaRefs>
    <ds:schemaRef ds:uri="http://schemas.microsoft.com/sharepoint/v3/contenttype/forms"/>
  </ds:schemaRefs>
</ds:datastoreItem>
</file>

<file path=customXml/itemProps3.xml><?xml version="1.0" encoding="utf-8"?>
<ds:datastoreItem xmlns:ds="http://schemas.openxmlformats.org/officeDocument/2006/customXml" ds:itemID="{12408B25-E0DF-4B56-A015-8C925F3059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677385-d813-4aca-a3d6-9d8f1a73a7f2"/>
    <ds:schemaRef ds:uri="410706df-aba2-41c9-a69a-d828bcbbce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3865</TotalTime>
  <Words>1114</Words>
  <Application>Microsoft Office PowerPoint</Application>
  <PresentationFormat>Widescreen</PresentationFormat>
  <Paragraphs>175</Paragraphs>
  <Slides>21</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Corbel</vt:lpstr>
      <vt:lpstr>Noto Sans Symbols</vt:lpstr>
      <vt:lpstr>Wingdings</vt:lpstr>
      <vt:lpstr>Office Theme</vt:lpstr>
      <vt:lpstr>Nephron Final Presentation</vt:lpstr>
      <vt:lpstr>The Problem</vt:lpstr>
      <vt:lpstr>Data, Methods, and Analysis</vt:lpstr>
      <vt:lpstr>Predicting Individual Drug Price Changes Using Prophet</vt:lpstr>
      <vt:lpstr>Prophet Model for Predicting Drug Prices Was Not Accurate for ~17% of the Drugs in Our Dataset</vt:lpstr>
      <vt:lpstr>Insight: As drug Approaches Loss of Exclusivity Date, New Pattern Emerges</vt:lpstr>
      <vt:lpstr>Updated Model</vt:lpstr>
      <vt:lpstr>Updated Model</vt:lpstr>
      <vt:lpstr>Summary and Deliverable: Building a Dashboard for Nephron with Actionable Insights</vt:lpstr>
      <vt:lpstr>Vaccine Sales-Weighted Prices Are Seasonal</vt:lpstr>
      <vt:lpstr>Immunology Prices Are Accelerating, While Oncologics Are Predicted To Increase at a Slower, More Turbulent Rate</vt:lpstr>
      <vt:lpstr>Allergy Sales-Weighted Prices Predicted to Decrease in the  Next Year </vt:lpstr>
      <vt:lpstr>Future work and questions to consider</vt:lpstr>
      <vt:lpstr>Questions?</vt:lpstr>
      <vt:lpstr>Appendix</vt:lpstr>
      <vt:lpstr>Definitions</vt:lpstr>
      <vt:lpstr>Weighting Formula</vt:lpstr>
      <vt:lpstr>Methodology on Prophet model - class level</vt:lpstr>
      <vt:lpstr>Prophet model based on individual drug level </vt:lpstr>
      <vt:lpstr>Methodology on loss of exclusivity price pattern</vt:lpstr>
      <vt:lpstr>As We Broadened Our Focus to Predict Drug Price Changes at the Class Level, We Needed to Make Two Difficult Decisions with Significant Implications for Our Predictive Model’s 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ARCOS Data Analytics</dc:title>
  <dc:creator>Simon Mach</dc:creator>
  <cp:lastModifiedBy>Aaron Smallberg</cp:lastModifiedBy>
  <cp:revision>73</cp:revision>
  <cp:lastPrinted>2019-09-03T13:35:14Z</cp:lastPrinted>
  <dcterms:created xsi:type="dcterms:W3CDTF">2019-08-26T19:42:51Z</dcterms:created>
  <dcterms:modified xsi:type="dcterms:W3CDTF">2020-12-02T23:26:42Z</dcterms:modified>
</cp:coreProperties>
</file>