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handoutMasterIdLst>
    <p:handoutMasterId r:id="rId25"/>
  </p:handoutMasterIdLst>
  <p:sldIdLst>
    <p:sldId id="841" r:id="rId5"/>
    <p:sldId id="834" r:id="rId6"/>
    <p:sldId id="843" r:id="rId7"/>
    <p:sldId id="844" r:id="rId8"/>
    <p:sldId id="845" r:id="rId9"/>
    <p:sldId id="850" r:id="rId10"/>
    <p:sldId id="852" r:id="rId11"/>
    <p:sldId id="853" r:id="rId12"/>
    <p:sldId id="846" r:id="rId13"/>
    <p:sldId id="847" r:id="rId14"/>
    <p:sldId id="848" r:id="rId15"/>
    <p:sldId id="854" r:id="rId16"/>
    <p:sldId id="856" r:id="rId17"/>
    <p:sldId id="857" r:id="rId18"/>
    <p:sldId id="858" r:id="rId19"/>
    <p:sldId id="859" r:id="rId20"/>
    <p:sldId id="860" r:id="rId21"/>
    <p:sldId id="861" r:id="rId22"/>
    <p:sldId id="855" r:id="rId23"/>
  </p:sldIdLst>
  <p:sldSz cx="12192000" cy="6858000"/>
  <p:notesSz cx="7010400" cy="92964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1111"/>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4BFE02-8CBF-469B-8716-F41B371158B2}" v="27" dt="2020-10-28T20:35:06.8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86735" autoAdjust="0"/>
  </p:normalViewPr>
  <p:slideViewPr>
    <p:cSldViewPr snapToGrid="0">
      <p:cViewPr varScale="1">
        <p:scale>
          <a:sx n="118" d="100"/>
          <a:sy n="118" d="100"/>
        </p:scale>
        <p:origin x="288" y="91"/>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Dohse" userId="211965d87e4268b7" providerId="LiveId" clId="{394BFE02-8CBF-469B-8716-F41B371158B2}"/>
    <pc:docChg chg="undo modSld">
      <pc:chgData name="John Dohse" userId="211965d87e4268b7" providerId="LiveId" clId="{394BFE02-8CBF-469B-8716-F41B371158B2}" dt="2020-10-28T20:34:44.391" v="109" actId="20577"/>
      <pc:docMkLst>
        <pc:docMk/>
      </pc:docMkLst>
      <pc:sldChg chg="modSp">
        <pc:chgData name="John Dohse" userId="211965d87e4268b7" providerId="LiveId" clId="{394BFE02-8CBF-469B-8716-F41B371158B2}" dt="2020-10-28T20:24:18.676" v="16" actId="20577"/>
        <pc:sldMkLst>
          <pc:docMk/>
          <pc:sldMk cId="3339340871" sldId="834"/>
        </pc:sldMkLst>
        <pc:spChg chg="mod">
          <ac:chgData name="John Dohse" userId="211965d87e4268b7" providerId="LiveId" clId="{394BFE02-8CBF-469B-8716-F41B371158B2}" dt="2020-10-28T20:24:18.676" v="16" actId="20577"/>
          <ac:spMkLst>
            <pc:docMk/>
            <pc:sldMk cId="3339340871" sldId="834"/>
            <ac:spMk id="10" creationId="{7DF04EF9-8AAF-4CF5-AB66-493570A32463}"/>
          </ac:spMkLst>
        </pc:spChg>
        <pc:picChg chg="mod">
          <ac:chgData name="John Dohse" userId="211965d87e4268b7" providerId="LiveId" clId="{394BFE02-8CBF-469B-8716-F41B371158B2}" dt="2020-10-28T20:24:08.462" v="15" actId="1035"/>
          <ac:picMkLst>
            <pc:docMk/>
            <pc:sldMk cId="3339340871" sldId="834"/>
            <ac:picMk id="6" creationId="{365EAA74-5B72-4E3F-A4A6-2D4CF9BF29A0}"/>
          </ac:picMkLst>
        </pc:picChg>
      </pc:sldChg>
      <pc:sldChg chg="modSp">
        <pc:chgData name="John Dohse" userId="211965d87e4268b7" providerId="LiveId" clId="{394BFE02-8CBF-469B-8716-F41B371158B2}" dt="2020-10-28T20:25:26.365" v="30" actId="1035"/>
        <pc:sldMkLst>
          <pc:docMk/>
          <pc:sldMk cId="778737106" sldId="843"/>
        </pc:sldMkLst>
        <pc:spChg chg="mod">
          <ac:chgData name="John Dohse" userId="211965d87e4268b7" providerId="LiveId" clId="{394BFE02-8CBF-469B-8716-F41B371158B2}" dt="2020-10-28T20:25:26.365" v="30" actId="1035"/>
          <ac:spMkLst>
            <pc:docMk/>
            <pc:sldMk cId="778737106" sldId="843"/>
            <ac:spMk id="9" creationId="{613C5498-71D5-4C20-9B08-C49753712C90}"/>
          </ac:spMkLst>
        </pc:spChg>
      </pc:sldChg>
      <pc:sldChg chg="modSp">
        <pc:chgData name="John Dohse" userId="211965d87e4268b7" providerId="LiveId" clId="{394BFE02-8CBF-469B-8716-F41B371158B2}" dt="2020-10-28T20:26:06.163" v="32" actId="1076"/>
        <pc:sldMkLst>
          <pc:docMk/>
          <pc:sldMk cId="3906361900" sldId="845"/>
        </pc:sldMkLst>
        <pc:picChg chg="mod">
          <ac:chgData name="John Dohse" userId="211965d87e4268b7" providerId="LiveId" clId="{394BFE02-8CBF-469B-8716-F41B371158B2}" dt="2020-10-28T20:26:06.163" v="32" actId="1076"/>
          <ac:picMkLst>
            <pc:docMk/>
            <pc:sldMk cId="3906361900" sldId="845"/>
            <ac:picMk id="7" creationId="{00000000-0000-0000-0000-000000000000}"/>
          </ac:picMkLst>
        </pc:picChg>
      </pc:sldChg>
      <pc:sldChg chg="modSp">
        <pc:chgData name="John Dohse" userId="211965d87e4268b7" providerId="LiveId" clId="{394BFE02-8CBF-469B-8716-F41B371158B2}" dt="2020-10-28T20:30:29.987" v="36" actId="20577"/>
        <pc:sldMkLst>
          <pc:docMk/>
          <pc:sldMk cId="1285222088" sldId="846"/>
        </pc:sldMkLst>
        <pc:spChg chg="mod">
          <ac:chgData name="John Dohse" userId="211965d87e4268b7" providerId="LiveId" clId="{394BFE02-8CBF-469B-8716-F41B371158B2}" dt="2020-10-28T20:30:29.987" v="36" actId="20577"/>
          <ac:spMkLst>
            <pc:docMk/>
            <pc:sldMk cId="1285222088" sldId="846"/>
            <ac:spMk id="2" creationId="{20BCD06B-0E04-45BF-B54A-8E62BB39F057}"/>
          </ac:spMkLst>
        </pc:spChg>
      </pc:sldChg>
      <pc:sldChg chg="modSp">
        <pc:chgData name="John Dohse" userId="211965d87e4268b7" providerId="LiveId" clId="{394BFE02-8CBF-469B-8716-F41B371158B2}" dt="2020-10-28T20:31:42.790" v="38" actId="14100"/>
        <pc:sldMkLst>
          <pc:docMk/>
          <pc:sldMk cId="3805073640" sldId="848"/>
        </pc:sldMkLst>
        <pc:spChg chg="mod">
          <ac:chgData name="John Dohse" userId="211965d87e4268b7" providerId="LiveId" clId="{394BFE02-8CBF-469B-8716-F41B371158B2}" dt="2020-10-28T20:31:42.790" v="38" actId="14100"/>
          <ac:spMkLst>
            <pc:docMk/>
            <pc:sldMk cId="3805073640" sldId="848"/>
            <ac:spMk id="8" creationId="{8CAF8706-3539-4457-9C69-F6FB296DBC41}"/>
          </ac:spMkLst>
        </pc:spChg>
        <pc:picChg chg="mod">
          <ac:chgData name="John Dohse" userId="211965d87e4268b7" providerId="LiveId" clId="{394BFE02-8CBF-469B-8716-F41B371158B2}" dt="2020-10-28T20:31:15.848" v="37" actId="14100"/>
          <ac:picMkLst>
            <pc:docMk/>
            <pc:sldMk cId="3805073640" sldId="848"/>
            <ac:picMk id="4098" creationId="{C6A5A360-35D6-4EA8-89B5-9364205E95CC}"/>
          </ac:picMkLst>
        </pc:picChg>
      </pc:sldChg>
      <pc:sldChg chg="modSp">
        <pc:chgData name="John Dohse" userId="211965d87e4268b7" providerId="LiveId" clId="{394BFE02-8CBF-469B-8716-F41B371158B2}" dt="2020-10-28T20:33:34.752" v="99" actId="20577"/>
        <pc:sldMkLst>
          <pc:docMk/>
          <pc:sldMk cId="2189174131" sldId="855"/>
        </pc:sldMkLst>
        <pc:spChg chg="mod">
          <ac:chgData name="John Dohse" userId="211965d87e4268b7" providerId="LiveId" clId="{394BFE02-8CBF-469B-8716-F41B371158B2}" dt="2020-10-28T20:33:34.752" v="99" actId="20577"/>
          <ac:spMkLst>
            <pc:docMk/>
            <pc:sldMk cId="2189174131" sldId="855"/>
            <ac:spMk id="10" creationId="{7DF04EF9-8AAF-4CF5-AB66-493570A32463}"/>
          </ac:spMkLst>
        </pc:spChg>
      </pc:sldChg>
      <pc:sldChg chg="modSp">
        <pc:chgData name="John Dohse" userId="211965d87e4268b7" providerId="LiveId" clId="{394BFE02-8CBF-469B-8716-F41B371158B2}" dt="2020-10-28T20:34:44.391" v="109" actId="20577"/>
        <pc:sldMkLst>
          <pc:docMk/>
          <pc:sldMk cId="3207151088" sldId="860"/>
        </pc:sldMkLst>
        <pc:spChg chg="mod">
          <ac:chgData name="John Dohse" userId="211965d87e4268b7" providerId="LiveId" clId="{394BFE02-8CBF-469B-8716-F41B371158B2}" dt="2020-10-28T20:34:44.391" v="109" actId="20577"/>
          <ac:spMkLst>
            <pc:docMk/>
            <pc:sldMk cId="3207151088" sldId="860"/>
            <ac:spMk id="10" creationId="{7DF04EF9-8AAF-4CF5-AB66-493570A32463}"/>
          </ac:spMkLst>
        </pc:spChg>
      </pc:sldChg>
      <pc:sldChg chg="modSp">
        <pc:chgData name="John Dohse" userId="211965d87e4268b7" providerId="LiveId" clId="{394BFE02-8CBF-469B-8716-F41B371158B2}" dt="2020-10-28T20:34:19.595" v="103" actId="20577"/>
        <pc:sldMkLst>
          <pc:docMk/>
          <pc:sldMk cId="1698554944" sldId="861"/>
        </pc:sldMkLst>
        <pc:spChg chg="mod">
          <ac:chgData name="John Dohse" userId="211965d87e4268b7" providerId="LiveId" clId="{394BFE02-8CBF-469B-8716-F41B371158B2}" dt="2020-10-28T20:34:19.595" v="103" actId="20577"/>
          <ac:spMkLst>
            <pc:docMk/>
            <pc:sldMk cId="1698554944" sldId="861"/>
            <ac:spMk id="10" creationId="{7DF04EF9-8AAF-4CF5-AB66-493570A32463}"/>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639421-3FA6-4997-8DAA-68E27D09EBBB}"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C3261FF1-AEB7-403C-A124-AA131748F1C3}">
      <dgm:prSet phldrT="[Text]" custT="1"/>
      <dgm:spPr/>
      <dgm:t>
        <a:bodyPr/>
        <a:lstStyle/>
        <a:p>
          <a:pPr>
            <a:lnSpc>
              <a:spcPct val="100000"/>
            </a:lnSpc>
            <a:spcBef>
              <a:spcPts val="300"/>
            </a:spcBef>
            <a:spcAft>
              <a:spcPts val="300"/>
            </a:spcAft>
          </a:pPr>
          <a:r>
            <a:rPr lang="en-US" altLang="en-US" sz="1400" i="0" dirty="0"/>
            <a:t>neph·ron/ˈnefrän/ noun: The functional unit in the kidney which filters waste from what is essential for life</a:t>
          </a:r>
          <a:endParaRPr lang="en-US" sz="1400" i="0" dirty="0">
            <a:solidFill>
              <a:schemeClr val="bg1"/>
            </a:solidFill>
            <a:latin typeface="Corbel" panose="020B0503020204020204" pitchFamily="34" charset="0"/>
            <a:cs typeface="Arial" panose="020B0604020202020204" pitchFamily="34" charset="0"/>
          </a:endParaRPr>
        </a:p>
      </dgm:t>
    </dgm:pt>
    <dgm:pt modelId="{215FFE1A-A45E-4B04-AA67-63E7DF63CFAF}" type="parTrans" cxnId="{E7B29D67-5E7F-42F1-A43F-2D62E821C76E}">
      <dgm:prSet/>
      <dgm:spPr/>
      <dgm:t>
        <a:bodyPr/>
        <a:lstStyle/>
        <a:p>
          <a:endParaRPr lang="en-US"/>
        </a:p>
      </dgm:t>
    </dgm:pt>
    <dgm:pt modelId="{B3245B06-234D-4BB6-9DD5-51C589B33664}" type="sibTrans" cxnId="{E7B29D67-5E7F-42F1-A43F-2D62E821C76E}">
      <dgm:prSet/>
      <dgm:spPr/>
      <dgm:t>
        <a:bodyPr/>
        <a:lstStyle/>
        <a:p>
          <a:endParaRPr lang="en-US"/>
        </a:p>
      </dgm:t>
    </dgm:pt>
    <dgm:pt modelId="{1A0C512A-ED45-4B6D-B914-7F1994C3CEFB}">
      <dgm:prSet phldrT="[Text]" custT="1"/>
      <dgm:spPr>
        <a:solidFill>
          <a:srgbClr val="54B681"/>
        </a:solidFill>
        <a:ln w="12700" cap="flat" cmpd="sng" algn="ctr">
          <a:solidFill>
            <a:prstClr val="white">
              <a:hueOff val="0"/>
              <a:satOff val="0"/>
              <a:lumOff val="0"/>
              <a:alphaOff val="0"/>
            </a:prstClr>
          </a:solidFill>
          <a:prstDash val="solid"/>
          <a:miter lim="800000"/>
        </a:ln>
        <a:effectLst/>
      </dgm:spPr>
      <dgm:t>
        <a:bodyPr spcFirstLastPara="0" vert="horz" wrap="square" lIns="720494" tIns="35560" rIns="35560" bIns="35560" numCol="1" spcCol="1270" anchor="ctr" anchorCtr="0"/>
        <a:lstStyle/>
        <a:p>
          <a:pPr marL="0" lvl="0" indent="0" algn="l" defTabSz="622300">
            <a:lnSpc>
              <a:spcPct val="100000"/>
            </a:lnSpc>
            <a:spcBef>
              <a:spcPct val="0"/>
            </a:spcBef>
            <a:spcAft>
              <a:spcPts val="300"/>
            </a:spcAft>
            <a:buNone/>
          </a:pPr>
          <a:r>
            <a:rPr lang="en-US" sz="1400" kern="1200" dirty="0">
              <a:solidFill>
                <a:prstClr val="white"/>
              </a:solidFill>
              <a:latin typeface="Corbel" panose="020B0503020204020204" pitchFamily="34" charset="0"/>
              <a:ea typeface="+mn-ea"/>
              <a:cs typeface="Arial" panose="020B0604020202020204" pitchFamily="34" charset="0"/>
            </a:rPr>
            <a:t>Nephron has emerged as an important voice on managed care and pharmaceutical supply chain policy and economics, helping manufacturers and supply chain participants navigate the increasingly complex Payor/PBM marketplace</a:t>
          </a:r>
        </a:p>
      </dgm:t>
    </dgm:pt>
    <dgm:pt modelId="{054A8A30-C77E-444D-B003-B1D10E6D9888}" type="parTrans" cxnId="{8E6B70EB-B948-474C-8663-D7D9B3E06F5D}">
      <dgm:prSet/>
      <dgm:spPr/>
      <dgm:t>
        <a:bodyPr/>
        <a:lstStyle/>
        <a:p>
          <a:endParaRPr lang="en-US"/>
        </a:p>
      </dgm:t>
    </dgm:pt>
    <dgm:pt modelId="{E0A1FC97-E8AB-4CD5-9995-BDC17E4AF5A1}" type="sibTrans" cxnId="{8E6B70EB-B948-474C-8663-D7D9B3E06F5D}">
      <dgm:prSet/>
      <dgm:spPr/>
      <dgm:t>
        <a:bodyPr/>
        <a:lstStyle/>
        <a:p>
          <a:endParaRPr lang="en-US"/>
        </a:p>
      </dgm:t>
    </dgm:pt>
    <dgm:pt modelId="{4EB8AE35-B339-44A2-B31B-65569EB11DEC}">
      <dgm:prSet phldrT="[Text]" custT="1"/>
      <dgm:spPr>
        <a:solidFill>
          <a:srgbClr val="3EA184"/>
        </a:solidFill>
      </dgm:spPr>
      <dgm:t>
        <a:bodyPr/>
        <a:lstStyle/>
        <a:p>
          <a:pPr>
            <a:lnSpc>
              <a:spcPct val="100000"/>
            </a:lnSpc>
            <a:spcBef>
              <a:spcPts val="300"/>
            </a:spcBef>
            <a:spcAft>
              <a:spcPts val="300"/>
            </a:spcAft>
          </a:pPr>
          <a:r>
            <a:rPr lang="en-US" sz="1400" dirty="0">
              <a:solidFill>
                <a:schemeClr val="bg1"/>
              </a:solidFill>
              <a:latin typeface="Corbel" panose="020B0503020204020204" pitchFamily="34" charset="0"/>
              <a:cs typeface="Arial" panose="020B0604020202020204" pitchFamily="34" charset="0"/>
            </a:rPr>
            <a:t>Founded in 2017 by Eric Percher and Josh Raskin, Nephron Research has established itself as the market’s leading independent healthcare equity research provider, filtering market noise from the insights that are essential to the investment process </a:t>
          </a:r>
        </a:p>
      </dgm:t>
    </dgm:pt>
    <dgm:pt modelId="{6735F3B6-C6D9-4AF7-BD91-2AE26D982A19}" type="parTrans" cxnId="{144217F2-71BD-4844-B42C-6C930A743AC1}">
      <dgm:prSet/>
      <dgm:spPr/>
      <dgm:t>
        <a:bodyPr/>
        <a:lstStyle/>
        <a:p>
          <a:endParaRPr lang="en-US"/>
        </a:p>
      </dgm:t>
    </dgm:pt>
    <dgm:pt modelId="{B6E2432E-A53E-4B04-930B-58DD7DDD9E2A}" type="sibTrans" cxnId="{144217F2-71BD-4844-B42C-6C930A743AC1}">
      <dgm:prSet/>
      <dgm:spPr/>
      <dgm:t>
        <a:bodyPr/>
        <a:lstStyle/>
        <a:p>
          <a:endParaRPr lang="en-US"/>
        </a:p>
      </dgm:t>
    </dgm:pt>
    <dgm:pt modelId="{E4D96349-FF9C-415A-ACE2-A5B9C9467888}" type="pres">
      <dgm:prSet presAssocID="{58639421-3FA6-4997-8DAA-68E27D09EBBB}" presName="Name0" presStyleCnt="0">
        <dgm:presLayoutVars>
          <dgm:chMax val="7"/>
          <dgm:chPref val="7"/>
          <dgm:dir/>
        </dgm:presLayoutVars>
      </dgm:prSet>
      <dgm:spPr/>
      <dgm:t>
        <a:bodyPr/>
        <a:lstStyle/>
        <a:p>
          <a:endParaRPr lang="en-US"/>
        </a:p>
      </dgm:t>
    </dgm:pt>
    <dgm:pt modelId="{B721C5E8-7209-4B0C-87F7-53D3CD15A59D}" type="pres">
      <dgm:prSet presAssocID="{58639421-3FA6-4997-8DAA-68E27D09EBBB}" presName="Name1" presStyleCnt="0"/>
      <dgm:spPr/>
    </dgm:pt>
    <dgm:pt modelId="{F95C6EC6-F319-463C-A6FF-BF50FD116449}" type="pres">
      <dgm:prSet presAssocID="{58639421-3FA6-4997-8DAA-68E27D09EBBB}" presName="cycle" presStyleCnt="0"/>
      <dgm:spPr/>
    </dgm:pt>
    <dgm:pt modelId="{A1AF9F50-F7B7-4683-B2F4-A344686BA3EB}" type="pres">
      <dgm:prSet presAssocID="{58639421-3FA6-4997-8DAA-68E27D09EBBB}" presName="srcNode" presStyleLbl="node1" presStyleIdx="0" presStyleCnt="3"/>
      <dgm:spPr/>
    </dgm:pt>
    <dgm:pt modelId="{06C15CF7-1BD2-403E-99A3-B7CE80675182}" type="pres">
      <dgm:prSet presAssocID="{58639421-3FA6-4997-8DAA-68E27D09EBBB}" presName="conn" presStyleLbl="parChTrans1D2" presStyleIdx="0" presStyleCnt="1"/>
      <dgm:spPr/>
      <dgm:t>
        <a:bodyPr/>
        <a:lstStyle/>
        <a:p>
          <a:endParaRPr lang="en-US"/>
        </a:p>
      </dgm:t>
    </dgm:pt>
    <dgm:pt modelId="{2C36E155-91C2-4BA1-BABA-91857C1ABFDB}" type="pres">
      <dgm:prSet presAssocID="{58639421-3FA6-4997-8DAA-68E27D09EBBB}" presName="extraNode" presStyleLbl="node1" presStyleIdx="0" presStyleCnt="3"/>
      <dgm:spPr/>
    </dgm:pt>
    <dgm:pt modelId="{0F4C8380-0124-4704-B9A6-F9018C9C845A}" type="pres">
      <dgm:prSet presAssocID="{58639421-3FA6-4997-8DAA-68E27D09EBBB}" presName="dstNode" presStyleLbl="node1" presStyleIdx="0" presStyleCnt="3"/>
      <dgm:spPr/>
    </dgm:pt>
    <dgm:pt modelId="{430C2833-D42D-4B91-B3F9-8550C28A9A0E}" type="pres">
      <dgm:prSet presAssocID="{C3261FF1-AEB7-403C-A124-AA131748F1C3}" presName="text_1" presStyleLbl="node1" presStyleIdx="0" presStyleCnt="3">
        <dgm:presLayoutVars>
          <dgm:bulletEnabled val="1"/>
        </dgm:presLayoutVars>
      </dgm:prSet>
      <dgm:spPr/>
      <dgm:t>
        <a:bodyPr/>
        <a:lstStyle/>
        <a:p>
          <a:endParaRPr lang="en-US"/>
        </a:p>
      </dgm:t>
    </dgm:pt>
    <dgm:pt modelId="{A2E50267-8ECA-4CAE-9C1F-E66E66FDD000}" type="pres">
      <dgm:prSet presAssocID="{C3261FF1-AEB7-403C-A124-AA131748F1C3}" presName="accent_1" presStyleCnt="0"/>
      <dgm:spPr/>
    </dgm:pt>
    <dgm:pt modelId="{A6AD135A-E2A1-4687-B189-7988D3C877D9}" type="pres">
      <dgm:prSet presAssocID="{C3261FF1-AEB7-403C-A124-AA131748F1C3}" presName="accentRepeatNode" presStyleLbl="solidFgAcc1" presStyleIdx="0" presStyleCnt="3"/>
      <dgm:spPr/>
    </dgm:pt>
    <dgm:pt modelId="{06114767-0EE7-4440-846B-C6E56D47F054}" type="pres">
      <dgm:prSet presAssocID="{4EB8AE35-B339-44A2-B31B-65569EB11DEC}" presName="text_2" presStyleLbl="node1" presStyleIdx="1" presStyleCnt="3">
        <dgm:presLayoutVars>
          <dgm:bulletEnabled val="1"/>
        </dgm:presLayoutVars>
      </dgm:prSet>
      <dgm:spPr/>
      <dgm:t>
        <a:bodyPr/>
        <a:lstStyle/>
        <a:p>
          <a:endParaRPr lang="en-US"/>
        </a:p>
      </dgm:t>
    </dgm:pt>
    <dgm:pt modelId="{02D2E4C0-712B-4A4A-B3B7-D4E32B900F19}" type="pres">
      <dgm:prSet presAssocID="{4EB8AE35-B339-44A2-B31B-65569EB11DEC}" presName="accent_2" presStyleCnt="0"/>
      <dgm:spPr/>
    </dgm:pt>
    <dgm:pt modelId="{08BDA7E2-60A9-4339-8BAD-3E9E372C9508}" type="pres">
      <dgm:prSet presAssocID="{4EB8AE35-B339-44A2-B31B-65569EB11DEC}" presName="accentRepeatNode" presStyleLbl="solidFgAcc1" presStyleIdx="1" presStyleCnt="3"/>
      <dgm:spPr/>
    </dgm:pt>
    <dgm:pt modelId="{53B9E614-D2F1-426A-B7F4-2BC236195B27}" type="pres">
      <dgm:prSet presAssocID="{1A0C512A-ED45-4B6D-B914-7F1994C3CEFB}" presName="text_3" presStyleLbl="node1" presStyleIdx="2" presStyleCnt="3">
        <dgm:presLayoutVars>
          <dgm:bulletEnabled val="1"/>
        </dgm:presLayoutVars>
      </dgm:prSet>
      <dgm:spPr/>
      <dgm:t>
        <a:bodyPr/>
        <a:lstStyle/>
        <a:p>
          <a:endParaRPr lang="en-US"/>
        </a:p>
      </dgm:t>
    </dgm:pt>
    <dgm:pt modelId="{33EE3F88-14E5-4244-A5BB-D6F747A43076}" type="pres">
      <dgm:prSet presAssocID="{1A0C512A-ED45-4B6D-B914-7F1994C3CEFB}" presName="accent_3" presStyleCnt="0"/>
      <dgm:spPr/>
    </dgm:pt>
    <dgm:pt modelId="{0CE07B6A-989E-4A32-A51D-11E0C1171BAB}" type="pres">
      <dgm:prSet presAssocID="{1A0C512A-ED45-4B6D-B914-7F1994C3CEFB}" presName="accentRepeatNode" presStyleLbl="solidFgAcc1" presStyleIdx="2" presStyleCnt="3"/>
      <dgm:spPr/>
    </dgm:pt>
  </dgm:ptLst>
  <dgm:cxnLst>
    <dgm:cxn modelId="{4298DFFC-2474-401F-B268-F639E4AACA05}" type="presOf" srcId="{4EB8AE35-B339-44A2-B31B-65569EB11DEC}" destId="{06114767-0EE7-4440-846B-C6E56D47F054}" srcOrd="0" destOrd="0" presId="urn:microsoft.com/office/officeart/2008/layout/VerticalCurvedList"/>
    <dgm:cxn modelId="{3D263377-ADD4-4E44-B1BD-2F6D8E9C1FF1}" type="presOf" srcId="{C3261FF1-AEB7-403C-A124-AA131748F1C3}" destId="{430C2833-D42D-4B91-B3F9-8550C28A9A0E}" srcOrd="0" destOrd="0" presId="urn:microsoft.com/office/officeart/2008/layout/VerticalCurvedList"/>
    <dgm:cxn modelId="{E7B29D67-5E7F-42F1-A43F-2D62E821C76E}" srcId="{58639421-3FA6-4997-8DAA-68E27D09EBBB}" destId="{C3261FF1-AEB7-403C-A124-AA131748F1C3}" srcOrd="0" destOrd="0" parTransId="{215FFE1A-A45E-4B04-AA67-63E7DF63CFAF}" sibTransId="{B3245B06-234D-4BB6-9DD5-51C589B33664}"/>
    <dgm:cxn modelId="{2A4C5819-CC45-4FDE-AD9C-B3483F0C261F}" type="presOf" srcId="{58639421-3FA6-4997-8DAA-68E27D09EBBB}" destId="{E4D96349-FF9C-415A-ACE2-A5B9C9467888}" srcOrd="0" destOrd="0" presId="urn:microsoft.com/office/officeart/2008/layout/VerticalCurvedList"/>
    <dgm:cxn modelId="{0FD78622-9FDF-464B-A04B-EBC2C48713B9}" type="presOf" srcId="{B3245B06-234D-4BB6-9DD5-51C589B33664}" destId="{06C15CF7-1BD2-403E-99A3-B7CE80675182}" srcOrd="0" destOrd="0" presId="urn:microsoft.com/office/officeart/2008/layout/VerticalCurvedList"/>
    <dgm:cxn modelId="{8E6B70EB-B948-474C-8663-D7D9B3E06F5D}" srcId="{58639421-3FA6-4997-8DAA-68E27D09EBBB}" destId="{1A0C512A-ED45-4B6D-B914-7F1994C3CEFB}" srcOrd="2" destOrd="0" parTransId="{054A8A30-C77E-444D-B003-B1D10E6D9888}" sibTransId="{E0A1FC97-E8AB-4CD5-9995-BDC17E4AF5A1}"/>
    <dgm:cxn modelId="{482C3419-6E15-4AEC-A83B-129FE6876C8A}" type="presOf" srcId="{1A0C512A-ED45-4B6D-B914-7F1994C3CEFB}" destId="{53B9E614-D2F1-426A-B7F4-2BC236195B27}" srcOrd="0" destOrd="0" presId="urn:microsoft.com/office/officeart/2008/layout/VerticalCurvedList"/>
    <dgm:cxn modelId="{144217F2-71BD-4844-B42C-6C930A743AC1}" srcId="{58639421-3FA6-4997-8DAA-68E27D09EBBB}" destId="{4EB8AE35-B339-44A2-B31B-65569EB11DEC}" srcOrd="1" destOrd="0" parTransId="{6735F3B6-C6D9-4AF7-BD91-2AE26D982A19}" sibTransId="{B6E2432E-A53E-4B04-930B-58DD7DDD9E2A}"/>
    <dgm:cxn modelId="{79A4387E-D764-43F7-A471-0C6219BE6E57}" type="presParOf" srcId="{E4D96349-FF9C-415A-ACE2-A5B9C9467888}" destId="{B721C5E8-7209-4B0C-87F7-53D3CD15A59D}" srcOrd="0" destOrd="0" presId="urn:microsoft.com/office/officeart/2008/layout/VerticalCurvedList"/>
    <dgm:cxn modelId="{7F3D48DC-C331-4B21-8BF6-4D96E47F9024}" type="presParOf" srcId="{B721C5E8-7209-4B0C-87F7-53D3CD15A59D}" destId="{F95C6EC6-F319-463C-A6FF-BF50FD116449}" srcOrd="0" destOrd="0" presId="urn:microsoft.com/office/officeart/2008/layout/VerticalCurvedList"/>
    <dgm:cxn modelId="{0E2200EE-EF75-496E-8760-4D11F60034E5}" type="presParOf" srcId="{F95C6EC6-F319-463C-A6FF-BF50FD116449}" destId="{A1AF9F50-F7B7-4683-B2F4-A344686BA3EB}" srcOrd="0" destOrd="0" presId="urn:microsoft.com/office/officeart/2008/layout/VerticalCurvedList"/>
    <dgm:cxn modelId="{E36FAFD0-E16B-4DFC-BEEA-41151CBA47FB}" type="presParOf" srcId="{F95C6EC6-F319-463C-A6FF-BF50FD116449}" destId="{06C15CF7-1BD2-403E-99A3-B7CE80675182}" srcOrd="1" destOrd="0" presId="urn:microsoft.com/office/officeart/2008/layout/VerticalCurvedList"/>
    <dgm:cxn modelId="{515DF544-EEA9-48D2-A459-02E15E0974EF}" type="presParOf" srcId="{F95C6EC6-F319-463C-A6FF-BF50FD116449}" destId="{2C36E155-91C2-4BA1-BABA-91857C1ABFDB}" srcOrd="2" destOrd="0" presId="urn:microsoft.com/office/officeart/2008/layout/VerticalCurvedList"/>
    <dgm:cxn modelId="{35BA36C8-B308-4F0F-9834-A4490BC7444E}" type="presParOf" srcId="{F95C6EC6-F319-463C-A6FF-BF50FD116449}" destId="{0F4C8380-0124-4704-B9A6-F9018C9C845A}" srcOrd="3" destOrd="0" presId="urn:microsoft.com/office/officeart/2008/layout/VerticalCurvedList"/>
    <dgm:cxn modelId="{96C1AA5A-93F3-4F2F-A0FE-96358C8ABDAA}" type="presParOf" srcId="{B721C5E8-7209-4B0C-87F7-53D3CD15A59D}" destId="{430C2833-D42D-4B91-B3F9-8550C28A9A0E}" srcOrd="1" destOrd="0" presId="urn:microsoft.com/office/officeart/2008/layout/VerticalCurvedList"/>
    <dgm:cxn modelId="{E29D5DB5-D25D-4E06-95C1-2794A688B464}" type="presParOf" srcId="{B721C5E8-7209-4B0C-87F7-53D3CD15A59D}" destId="{A2E50267-8ECA-4CAE-9C1F-E66E66FDD000}" srcOrd="2" destOrd="0" presId="urn:microsoft.com/office/officeart/2008/layout/VerticalCurvedList"/>
    <dgm:cxn modelId="{ECDD698E-2137-4558-82C1-5AF3F1666FCF}" type="presParOf" srcId="{A2E50267-8ECA-4CAE-9C1F-E66E66FDD000}" destId="{A6AD135A-E2A1-4687-B189-7988D3C877D9}" srcOrd="0" destOrd="0" presId="urn:microsoft.com/office/officeart/2008/layout/VerticalCurvedList"/>
    <dgm:cxn modelId="{37ED4B28-4447-4F33-9A37-E668917490A5}" type="presParOf" srcId="{B721C5E8-7209-4B0C-87F7-53D3CD15A59D}" destId="{06114767-0EE7-4440-846B-C6E56D47F054}" srcOrd="3" destOrd="0" presId="urn:microsoft.com/office/officeart/2008/layout/VerticalCurvedList"/>
    <dgm:cxn modelId="{CDC28BD9-1EEF-4B81-9ED2-B23D9CE19188}" type="presParOf" srcId="{B721C5E8-7209-4B0C-87F7-53D3CD15A59D}" destId="{02D2E4C0-712B-4A4A-B3B7-D4E32B900F19}" srcOrd="4" destOrd="0" presId="urn:microsoft.com/office/officeart/2008/layout/VerticalCurvedList"/>
    <dgm:cxn modelId="{7E65B5A4-3980-4304-8786-ACB194883232}" type="presParOf" srcId="{02D2E4C0-712B-4A4A-B3B7-D4E32B900F19}" destId="{08BDA7E2-60A9-4339-8BAD-3E9E372C9508}" srcOrd="0" destOrd="0" presId="urn:microsoft.com/office/officeart/2008/layout/VerticalCurvedList"/>
    <dgm:cxn modelId="{0698E26E-3856-4F9C-B128-F5F44C058ACD}" type="presParOf" srcId="{B721C5E8-7209-4B0C-87F7-53D3CD15A59D}" destId="{53B9E614-D2F1-426A-B7F4-2BC236195B27}" srcOrd="5" destOrd="0" presId="urn:microsoft.com/office/officeart/2008/layout/VerticalCurvedList"/>
    <dgm:cxn modelId="{0F2D9824-39F7-43C2-A52B-1F66B24812C9}" type="presParOf" srcId="{B721C5E8-7209-4B0C-87F7-53D3CD15A59D}" destId="{33EE3F88-14E5-4244-A5BB-D6F747A43076}" srcOrd="6" destOrd="0" presId="urn:microsoft.com/office/officeart/2008/layout/VerticalCurvedList"/>
    <dgm:cxn modelId="{377F8A55-037C-4E13-AF17-A2EFE54272D1}" type="presParOf" srcId="{33EE3F88-14E5-4244-A5BB-D6F747A43076}" destId="{0CE07B6A-989E-4A32-A51D-11E0C1171BAB}"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C15CF7-1BD2-403E-99A3-B7CE80675182}">
      <dsp:nvSpPr>
        <dsp:cNvPr id="0" name=""/>
        <dsp:cNvSpPr/>
      </dsp:nvSpPr>
      <dsp:spPr>
        <a:xfrm>
          <a:off x="-5131178" y="-786029"/>
          <a:ext cx="6110605" cy="6110605"/>
        </a:xfrm>
        <a:prstGeom prst="blockArc">
          <a:avLst>
            <a:gd name="adj1" fmla="val 18900000"/>
            <a:gd name="adj2" fmla="val 2700000"/>
            <a:gd name="adj3" fmla="val 353"/>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30C2833-D42D-4B91-B3F9-8550C28A9A0E}">
      <dsp:nvSpPr>
        <dsp:cNvPr id="0" name=""/>
        <dsp:cNvSpPr/>
      </dsp:nvSpPr>
      <dsp:spPr>
        <a:xfrm>
          <a:off x="629950" y="453854"/>
          <a:ext cx="7325062" cy="9077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494" tIns="35560" rIns="35560" bIns="35560" numCol="1" spcCol="1270" anchor="ctr" anchorCtr="0">
          <a:noAutofit/>
        </a:bodyPr>
        <a:lstStyle/>
        <a:p>
          <a:pPr lvl="0" algn="l" defTabSz="622300">
            <a:lnSpc>
              <a:spcPct val="100000"/>
            </a:lnSpc>
            <a:spcBef>
              <a:spcPct val="0"/>
            </a:spcBef>
            <a:spcAft>
              <a:spcPts val="300"/>
            </a:spcAft>
          </a:pPr>
          <a:r>
            <a:rPr lang="en-US" altLang="en-US" sz="1400" i="0" kern="1200" dirty="0"/>
            <a:t>neph·ron/ˈnefrän/ noun: The functional unit in the kidney which filters waste from what is essential for life</a:t>
          </a:r>
          <a:endParaRPr lang="en-US" sz="1400" i="0" kern="1200" dirty="0">
            <a:solidFill>
              <a:schemeClr val="bg1"/>
            </a:solidFill>
            <a:latin typeface="Corbel" panose="020B0503020204020204" pitchFamily="34" charset="0"/>
            <a:cs typeface="Arial" panose="020B0604020202020204" pitchFamily="34" charset="0"/>
          </a:endParaRPr>
        </a:p>
      </dsp:txBody>
      <dsp:txXfrm>
        <a:off x="629950" y="453854"/>
        <a:ext cx="7325062" cy="907709"/>
      </dsp:txXfrm>
    </dsp:sp>
    <dsp:sp modelId="{A6AD135A-E2A1-4687-B189-7988D3C877D9}">
      <dsp:nvSpPr>
        <dsp:cNvPr id="0" name=""/>
        <dsp:cNvSpPr/>
      </dsp:nvSpPr>
      <dsp:spPr>
        <a:xfrm>
          <a:off x="62631" y="340390"/>
          <a:ext cx="1134636" cy="113463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6114767-0EE7-4440-846B-C6E56D47F054}">
      <dsp:nvSpPr>
        <dsp:cNvPr id="0" name=""/>
        <dsp:cNvSpPr/>
      </dsp:nvSpPr>
      <dsp:spPr>
        <a:xfrm>
          <a:off x="959902" y="1815418"/>
          <a:ext cx="6995110" cy="907709"/>
        </a:xfrm>
        <a:prstGeom prst="rect">
          <a:avLst/>
        </a:prstGeom>
        <a:solidFill>
          <a:srgbClr val="3EA18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494" tIns="35560" rIns="35560" bIns="35560" numCol="1" spcCol="1270" anchor="ctr" anchorCtr="0">
          <a:noAutofit/>
        </a:bodyPr>
        <a:lstStyle/>
        <a:p>
          <a:pPr lvl="0" algn="l" defTabSz="622300">
            <a:lnSpc>
              <a:spcPct val="100000"/>
            </a:lnSpc>
            <a:spcBef>
              <a:spcPct val="0"/>
            </a:spcBef>
            <a:spcAft>
              <a:spcPts val="300"/>
            </a:spcAft>
          </a:pPr>
          <a:r>
            <a:rPr lang="en-US" sz="1400" kern="1200" dirty="0">
              <a:solidFill>
                <a:schemeClr val="bg1"/>
              </a:solidFill>
              <a:latin typeface="Corbel" panose="020B0503020204020204" pitchFamily="34" charset="0"/>
              <a:cs typeface="Arial" panose="020B0604020202020204" pitchFamily="34" charset="0"/>
            </a:rPr>
            <a:t>Founded in 2017 by Eric Percher and Josh Raskin, Nephron Research has established itself as the market’s leading independent healthcare equity research provider, filtering market noise from the insights that are essential to the investment process </a:t>
          </a:r>
        </a:p>
      </dsp:txBody>
      <dsp:txXfrm>
        <a:off x="959902" y="1815418"/>
        <a:ext cx="6995110" cy="907709"/>
      </dsp:txXfrm>
    </dsp:sp>
    <dsp:sp modelId="{08BDA7E2-60A9-4339-8BAD-3E9E372C9508}">
      <dsp:nvSpPr>
        <dsp:cNvPr id="0" name=""/>
        <dsp:cNvSpPr/>
      </dsp:nvSpPr>
      <dsp:spPr>
        <a:xfrm>
          <a:off x="392584" y="1701954"/>
          <a:ext cx="1134636" cy="113463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3B9E614-D2F1-426A-B7F4-2BC236195B27}">
      <dsp:nvSpPr>
        <dsp:cNvPr id="0" name=""/>
        <dsp:cNvSpPr/>
      </dsp:nvSpPr>
      <dsp:spPr>
        <a:xfrm>
          <a:off x="629950" y="3176982"/>
          <a:ext cx="7325062" cy="907709"/>
        </a:xfrm>
        <a:prstGeom prst="rect">
          <a:avLst/>
        </a:prstGeom>
        <a:solidFill>
          <a:srgbClr val="54B681"/>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494" tIns="35560" rIns="35560" bIns="35560" numCol="1" spcCol="1270" anchor="ctr" anchorCtr="0">
          <a:noAutofit/>
        </a:bodyPr>
        <a:lstStyle/>
        <a:p>
          <a:pPr marL="0" lvl="0" indent="0" algn="l" defTabSz="622300">
            <a:lnSpc>
              <a:spcPct val="100000"/>
            </a:lnSpc>
            <a:spcBef>
              <a:spcPct val="0"/>
            </a:spcBef>
            <a:spcAft>
              <a:spcPts val="300"/>
            </a:spcAft>
            <a:buNone/>
          </a:pPr>
          <a:r>
            <a:rPr lang="en-US" sz="1400" kern="1200" dirty="0">
              <a:solidFill>
                <a:prstClr val="white"/>
              </a:solidFill>
              <a:latin typeface="Corbel" panose="020B0503020204020204" pitchFamily="34" charset="0"/>
              <a:ea typeface="+mn-ea"/>
              <a:cs typeface="Arial" panose="020B0604020202020204" pitchFamily="34" charset="0"/>
            </a:rPr>
            <a:t>Nephron has emerged as an important voice on managed care and pharmaceutical supply chain policy and economics, helping manufacturers and supply chain participants navigate the increasingly complex Payor/PBM marketplace</a:t>
          </a:r>
        </a:p>
      </dsp:txBody>
      <dsp:txXfrm>
        <a:off x="629950" y="3176982"/>
        <a:ext cx="7325062" cy="907709"/>
      </dsp:txXfrm>
    </dsp:sp>
    <dsp:sp modelId="{0CE07B6A-989E-4A32-A51D-11E0C1171BAB}">
      <dsp:nvSpPr>
        <dsp:cNvPr id="0" name=""/>
        <dsp:cNvSpPr/>
      </dsp:nvSpPr>
      <dsp:spPr>
        <a:xfrm>
          <a:off x="62631" y="3063518"/>
          <a:ext cx="1134636" cy="113463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DC02DE24-2918-49AE-BC9D-46D3F9677A78}"/>
              </a:ext>
            </a:extLst>
          </p:cNvPr>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C98E5CBE-39BD-4206-B23F-54B64BBB15C4}"/>
              </a:ext>
            </a:extLst>
          </p:cNvPr>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7439C1DE-E93F-4C62-8049-625268AE32D8}" type="datetimeFigureOut">
              <a:rPr lang="en-US" smtClean="0"/>
              <a:t>10/28/2020</a:t>
            </a:fld>
            <a:endParaRPr lang="en-US" dirty="0"/>
          </a:p>
        </p:txBody>
      </p:sp>
      <p:sp>
        <p:nvSpPr>
          <p:cNvPr id="4" name="Footer Placeholder 3">
            <a:extLst>
              <a:ext uri="{FF2B5EF4-FFF2-40B4-BE49-F238E27FC236}">
                <a16:creationId xmlns:a16="http://schemas.microsoft.com/office/drawing/2014/main" xmlns="" id="{F8922D96-6B4A-46D8-ACA6-F469EE1CC11C}"/>
              </a:ext>
            </a:extLst>
          </p:cNvPr>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578214E9-3B16-4F30-8ACF-C0945C4DC7EA}"/>
              </a:ext>
            </a:extLst>
          </p:cNvPr>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9C7BC8F0-D359-478C-AEDD-2444674D1092}" type="slidenum">
              <a:rPr lang="en-US" smtClean="0"/>
              <a:t>‹#›</a:t>
            </a:fld>
            <a:endParaRPr lang="en-US" dirty="0"/>
          </a:p>
        </p:txBody>
      </p:sp>
    </p:spTree>
    <p:extLst>
      <p:ext uri="{BB962C8B-B14F-4D97-AF65-F5344CB8AC3E}">
        <p14:creationId xmlns:p14="http://schemas.microsoft.com/office/powerpoint/2010/main" val="7638868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0BE840E8-B03C-46AC-9831-5F8EBCF46CA7}"/>
              </a:ext>
            </a:extLst>
          </p:cNvPr>
          <p:cNvSpPr>
            <a:spLocks noGrp="1"/>
          </p:cNvSpPr>
          <p:nvPr>
            <p:ph type="hdr" sz="quarter"/>
          </p:nvPr>
        </p:nvSpPr>
        <p:spPr>
          <a:xfrm>
            <a:off x="0" y="0"/>
            <a:ext cx="3038604" cy="466827"/>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dirty="0"/>
          </a:p>
        </p:txBody>
      </p:sp>
      <p:sp>
        <p:nvSpPr>
          <p:cNvPr id="3" name="Date Placeholder 2">
            <a:extLst>
              <a:ext uri="{FF2B5EF4-FFF2-40B4-BE49-F238E27FC236}">
                <a16:creationId xmlns:a16="http://schemas.microsoft.com/office/drawing/2014/main" xmlns="" id="{879EC475-80D5-4BA1-AF10-10EE3F583C2B}"/>
              </a:ext>
            </a:extLst>
          </p:cNvPr>
          <p:cNvSpPr>
            <a:spLocks noGrp="1"/>
          </p:cNvSpPr>
          <p:nvPr>
            <p:ph type="dt" idx="1"/>
          </p:nvPr>
        </p:nvSpPr>
        <p:spPr>
          <a:xfrm>
            <a:off x="3970159" y="0"/>
            <a:ext cx="3038604" cy="466827"/>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9A54E683-326D-4736-B8C9-21881C60C323}" type="datetimeFigureOut">
              <a:rPr lang="en-US"/>
              <a:pPr>
                <a:defRPr/>
              </a:pPr>
              <a:t>10/28/2020</a:t>
            </a:fld>
            <a:endParaRPr lang="en-US" dirty="0"/>
          </a:p>
        </p:txBody>
      </p:sp>
      <p:sp>
        <p:nvSpPr>
          <p:cNvPr id="4" name="Slide Image Placeholder 3">
            <a:extLst>
              <a:ext uri="{FF2B5EF4-FFF2-40B4-BE49-F238E27FC236}">
                <a16:creationId xmlns:a16="http://schemas.microsoft.com/office/drawing/2014/main" xmlns="" id="{1A461BD8-23E2-4432-9752-9B8C3512927F}"/>
              </a:ext>
            </a:extLst>
          </p:cNvPr>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xmlns="" id="{122C9B85-7A61-4F82-BEFD-6B609552E5B1}"/>
              </a:ext>
            </a:extLst>
          </p:cNvPr>
          <p:cNvSpPr>
            <a:spLocks noGrp="1"/>
          </p:cNvSpPr>
          <p:nvPr>
            <p:ph type="body" sz="quarter" idx="3"/>
          </p:nvPr>
        </p:nvSpPr>
        <p:spPr>
          <a:xfrm>
            <a:off x="700713" y="4473512"/>
            <a:ext cx="5608975" cy="3660281"/>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xmlns="" id="{FB0F8ADE-139D-444C-9DD8-0039B7370312}"/>
              </a:ext>
            </a:extLst>
          </p:cNvPr>
          <p:cNvSpPr>
            <a:spLocks noGrp="1"/>
          </p:cNvSpPr>
          <p:nvPr>
            <p:ph type="ftr" sz="quarter" idx="4"/>
          </p:nvPr>
        </p:nvSpPr>
        <p:spPr>
          <a:xfrm>
            <a:off x="0" y="8829573"/>
            <a:ext cx="3038604" cy="46682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dirty="0"/>
          </a:p>
        </p:txBody>
      </p:sp>
      <p:sp>
        <p:nvSpPr>
          <p:cNvPr id="7" name="Slide Number Placeholder 6">
            <a:extLst>
              <a:ext uri="{FF2B5EF4-FFF2-40B4-BE49-F238E27FC236}">
                <a16:creationId xmlns:a16="http://schemas.microsoft.com/office/drawing/2014/main" xmlns="" id="{8B0D69AB-BB00-45AF-AEF3-9256EBC69B77}"/>
              </a:ext>
            </a:extLst>
          </p:cNvPr>
          <p:cNvSpPr>
            <a:spLocks noGrp="1"/>
          </p:cNvSpPr>
          <p:nvPr>
            <p:ph type="sldNum" sz="quarter" idx="5"/>
          </p:nvPr>
        </p:nvSpPr>
        <p:spPr>
          <a:xfrm>
            <a:off x="3970159" y="8829573"/>
            <a:ext cx="3038604" cy="46682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26C56A91-D8D6-40A3-8230-A7AAA5363DD7}" type="slidenum">
              <a:rPr lang="en-US"/>
              <a:pPr>
                <a:defRPr/>
              </a:pPr>
              <a:t>‹#›</a:t>
            </a:fld>
            <a:endParaRPr lang="en-US" dirty="0"/>
          </a:p>
        </p:txBody>
      </p:sp>
    </p:spTree>
    <p:extLst>
      <p:ext uri="{BB962C8B-B14F-4D97-AF65-F5344CB8AC3E}">
        <p14:creationId xmlns:p14="http://schemas.microsoft.com/office/powerpoint/2010/main" val="40903530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26C56A91-D8D6-40A3-8230-A7AAA5363DD7}" type="slidenum">
              <a:rPr lang="en-US" smtClean="0"/>
              <a:pPr>
                <a:defRPr/>
              </a:pPr>
              <a:t>1</a:t>
            </a:fld>
            <a:endParaRPr lang="en-US" dirty="0"/>
          </a:p>
        </p:txBody>
      </p:sp>
    </p:spTree>
    <p:extLst>
      <p:ext uri="{BB962C8B-B14F-4D97-AF65-F5344CB8AC3E}">
        <p14:creationId xmlns:p14="http://schemas.microsoft.com/office/powerpoint/2010/main" val="30582024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br>
              <a:rPr lang="en-US" dirty="0"/>
            </a:br>
            <a:r>
              <a:rPr lang="en-US" b="0" dirty="0">
                <a:effectLst/>
              </a:rPr>
              <a:t> </a:t>
            </a:r>
          </a:p>
        </p:txBody>
      </p:sp>
      <p:sp>
        <p:nvSpPr>
          <p:cNvPr id="4" name="Slide Number Placeholder 3"/>
          <p:cNvSpPr>
            <a:spLocks noGrp="1"/>
          </p:cNvSpPr>
          <p:nvPr>
            <p:ph type="sldNum" sz="quarter" idx="5"/>
          </p:nvPr>
        </p:nvSpPr>
        <p:spPr/>
        <p:txBody>
          <a:bodyPr/>
          <a:lstStyle/>
          <a:p>
            <a:pPr>
              <a:defRPr/>
            </a:pPr>
            <a:fld id="{26C56A91-D8D6-40A3-8230-A7AAA5363DD7}" type="slidenum">
              <a:rPr lang="en-US" smtClean="0"/>
              <a:pPr>
                <a:defRPr/>
              </a:pPr>
              <a:t>11</a:t>
            </a:fld>
            <a:endParaRPr lang="en-US" dirty="0"/>
          </a:p>
        </p:txBody>
      </p:sp>
    </p:spTree>
    <p:extLst>
      <p:ext uri="{BB962C8B-B14F-4D97-AF65-F5344CB8AC3E}">
        <p14:creationId xmlns:p14="http://schemas.microsoft.com/office/powerpoint/2010/main" val="13289433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br>
              <a:rPr lang="en-US" dirty="0"/>
            </a:br>
            <a:endParaRPr lang="en-US" b="0" dirty="0">
              <a:effectLst/>
            </a:endParaRPr>
          </a:p>
        </p:txBody>
      </p:sp>
      <p:sp>
        <p:nvSpPr>
          <p:cNvPr id="4" name="Slide Number Placeholder 3"/>
          <p:cNvSpPr>
            <a:spLocks noGrp="1"/>
          </p:cNvSpPr>
          <p:nvPr>
            <p:ph type="sldNum" sz="quarter" idx="5"/>
          </p:nvPr>
        </p:nvSpPr>
        <p:spPr/>
        <p:txBody>
          <a:bodyPr/>
          <a:lstStyle/>
          <a:p>
            <a:pPr>
              <a:defRPr/>
            </a:pPr>
            <a:fld id="{26C56A91-D8D6-40A3-8230-A7AAA5363DD7}" type="slidenum">
              <a:rPr lang="en-US" smtClean="0"/>
              <a:pPr>
                <a:defRPr/>
              </a:pPr>
              <a:t>12</a:t>
            </a:fld>
            <a:endParaRPr lang="en-US" dirty="0"/>
          </a:p>
        </p:txBody>
      </p:sp>
    </p:spTree>
    <p:extLst>
      <p:ext uri="{BB962C8B-B14F-4D97-AF65-F5344CB8AC3E}">
        <p14:creationId xmlns:p14="http://schemas.microsoft.com/office/powerpoint/2010/main" val="18869406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br>
              <a:rPr lang="en-US" dirty="0"/>
            </a:br>
            <a:endParaRPr lang="en-US" b="0" dirty="0">
              <a:effectLst/>
            </a:endParaRPr>
          </a:p>
        </p:txBody>
      </p:sp>
      <p:sp>
        <p:nvSpPr>
          <p:cNvPr id="4" name="Slide Number Placeholder 3"/>
          <p:cNvSpPr>
            <a:spLocks noGrp="1"/>
          </p:cNvSpPr>
          <p:nvPr>
            <p:ph type="sldNum" sz="quarter" idx="5"/>
          </p:nvPr>
        </p:nvSpPr>
        <p:spPr/>
        <p:txBody>
          <a:bodyPr/>
          <a:lstStyle/>
          <a:p>
            <a:pPr>
              <a:defRPr/>
            </a:pPr>
            <a:fld id="{26C56A91-D8D6-40A3-8230-A7AAA5363DD7}" type="slidenum">
              <a:rPr lang="en-US" smtClean="0"/>
              <a:pPr>
                <a:defRPr/>
              </a:pPr>
              <a:t>15</a:t>
            </a:fld>
            <a:endParaRPr lang="en-US" dirty="0"/>
          </a:p>
        </p:txBody>
      </p:sp>
    </p:spTree>
    <p:extLst>
      <p:ext uri="{BB962C8B-B14F-4D97-AF65-F5344CB8AC3E}">
        <p14:creationId xmlns:p14="http://schemas.microsoft.com/office/powerpoint/2010/main" val="17237770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br>
              <a:rPr lang="en-US" dirty="0"/>
            </a:br>
            <a:endParaRPr lang="en-US" b="0" dirty="0">
              <a:effectLst/>
            </a:endParaRPr>
          </a:p>
        </p:txBody>
      </p:sp>
      <p:sp>
        <p:nvSpPr>
          <p:cNvPr id="4" name="Slide Number Placeholder 3"/>
          <p:cNvSpPr>
            <a:spLocks noGrp="1"/>
          </p:cNvSpPr>
          <p:nvPr>
            <p:ph type="sldNum" sz="quarter" idx="5"/>
          </p:nvPr>
        </p:nvSpPr>
        <p:spPr/>
        <p:txBody>
          <a:bodyPr/>
          <a:lstStyle/>
          <a:p>
            <a:pPr>
              <a:defRPr/>
            </a:pPr>
            <a:fld id="{26C56A91-D8D6-40A3-8230-A7AAA5363DD7}" type="slidenum">
              <a:rPr lang="en-US" smtClean="0"/>
              <a:pPr>
                <a:defRPr/>
              </a:pPr>
              <a:t>16</a:t>
            </a:fld>
            <a:endParaRPr lang="en-US" dirty="0"/>
          </a:p>
        </p:txBody>
      </p:sp>
    </p:spTree>
    <p:extLst>
      <p:ext uri="{BB962C8B-B14F-4D97-AF65-F5344CB8AC3E}">
        <p14:creationId xmlns:p14="http://schemas.microsoft.com/office/powerpoint/2010/main" val="40005209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br>
              <a:rPr lang="en-US" dirty="0"/>
            </a:br>
            <a:endParaRPr lang="en-US" b="0" dirty="0">
              <a:effectLst/>
            </a:endParaRPr>
          </a:p>
        </p:txBody>
      </p:sp>
      <p:sp>
        <p:nvSpPr>
          <p:cNvPr id="4" name="Slide Number Placeholder 3"/>
          <p:cNvSpPr>
            <a:spLocks noGrp="1"/>
          </p:cNvSpPr>
          <p:nvPr>
            <p:ph type="sldNum" sz="quarter" idx="5"/>
          </p:nvPr>
        </p:nvSpPr>
        <p:spPr/>
        <p:txBody>
          <a:bodyPr/>
          <a:lstStyle/>
          <a:p>
            <a:pPr>
              <a:defRPr/>
            </a:pPr>
            <a:fld id="{26C56A91-D8D6-40A3-8230-A7AAA5363DD7}" type="slidenum">
              <a:rPr lang="en-US" smtClean="0"/>
              <a:pPr>
                <a:defRPr/>
              </a:pPr>
              <a:t>17</a:t>
            </a:fld>
            <a:endParaRPr lang="en-US" dirty="0"/>
          </a:p>
        </p:txBody>
      </p:sp>
    </p:spTree>
    <p:extLst>
      <p:ext uri="{BB962C8B-B14F-4D97-AF65-F5344CB8AC3E}">
        <p14:creationId xmlns:p14="http://schemas.microsoft.com/office/powerpoint/2010/main" val="1574119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br>
              <a:rPr lang="en-US" dirty="0"/>
            </a:br>
            <a:endParaRPr lang="en-US" b="0" dirty="0">
              <a:effectLst/>
            </a:endParaRPr>
          </a:p>
        </p:txBody>
      </p:sp>
      <p:sp>
        <p:nvSpPr>
          <p:cNvPr id="4" name="Slide Number Placeholder 3"/>
          <p:cNvSpPr>
            <a:spLocks noGrp="1"/>
          </p:cNvSpPr>
          <p:nvPr>
            <p:ph type="sldNum" sz="quarter" idx="5"/>
          </p:nvPr>
        </p:nvSpPr>
        <p:spPr/>
        <p:txBody>
          <a:bodyPr/>
          <a:lstStyle/>
          <a:p>
            <a:pPr>
              <a:defRPr/>
            </a:pPr>
            <a:fld id="{26C56A91-D8D6-40A3-8230-A7AAA5363DD7}" type="slidenum">
              <a:rPr lang="en-US" smtClean="0"/>
              <a:pPr>
                <a:defRPr/>
              </a:pPr>
              <a:t>18</a:t>
            </a:fld>
            <a:endParaRPr lang="en-US" dirty="0"/>
          </a:p>
        </p:txBody>
      </p:sp>
    </p:spTree>
    <p:extLst>
      <p:ext uri="{BB962C8B-B14F-4D97-AF65-F5344CB8AC3E}">
        <p14:creationId xmlns:p14="http://schemas.microsoft.com/office/powerpoint/2010/main" val="9366835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br>
              <a:rPr lang="en-US" dirty="0"/>
            </a:br>
            <a:endParaRPr lang="en-US" b="0" dirty="0">
              <a:effectLst/>
            </a:endParaRPr>
          </a:p>
        </p:txBody>
      </p:sp>
      <p:sp>
        <p:nvSpPr>
          <p:cNvPr id="4" name="Slide Number Placeholder 3"/>
          <p:cNvSpPr>
            <a:spLocks noGrp="1"/>
          </p:cNvSpPr>
          <p:nvPr>
            <p:ph type="sldNum" sz="quarter" idx="5"/>
          </p:nvPr>
        </p:nvSpPr>
        <p:spPr/>
        <p:txBody>
          <a:bodyPr/>
          <a:lstStyle/>
          <a:p>
            <a:pPr>
              <a:defRPr/>
            </a:pPr>
            <a:fld id="{26C56A91-D8D6-40A3-8230-A7AAA5363DD7}" type="slidenum">
              <a:rPr lang="en-US" smtClean="0"/>
              <a:pPr>
                <a:defRPr/>
              </a:pPr>
              <a:t>19</a:t>
            </a:fld>
            <a:endParaRPr lang="en-US" dirty="0"/>
          </a:p>
        </p:txBody>
      </p:sp>
    </p:spTree>
    <p:extLst>
      <p:ext uri="{BB962C8B-B14F-4D97-AF65-F5344CB8AC3E}">
        <p14:creationId xmlns:p14="http://schemas.microsoft.com/office/powerpoint/2010/main" val="3244167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
            </a:r>
            <a:br>
              <a:rPr lang="en-US" dirty="0"/>
            </a:br>
            <a:endParaRPr lang="en-US" b="0" dirty="0">
              <a:effectLst/>
            </a:endParaRPr>
          </a:p>
        </p:txBody>
      </p:sp>
      <p:sp>
        <p:nvSpPr>
          <p:cNvPr id="4" name="Slide Number Placeholder 3"/>
          <p:cNvSpPr>
            <a:spLocks noGrp="1"/>
          </p:cNvSpPr>
          <p:nvPr>
            <p:ph type="sldNum" sz="quarter" idx="5"/>
          </p:nvPr>
        </p:nvSpPr>
        <p:spPr/>
        <p:txBody>
          <a:bodyPr/>
          <a:lstStyle/>
          <a:p>
            <a:pPr>
              <a:defRPr/>
            </a:pPr>
            <a:fld id="{26C56A91-D8D6-40A3-8230-A7AAA5363DD7}" type="slidenum">
              <a:rPr lang="en-US" smtClean="0"/>
              <a:pPr>
                <a:defRPr/>
              </a:pPr>
              <a:t>2</a:t>
            </a:fld>
            <a:endParaRPr lang="en-US" dirty="0"/>
          </a:p>
        </p:txBody>
      </p:sp>
    </p:spTree>
    <p:extLst>
      <p:ext uri="{BB962C8B-B14F-4D97-AF65-F5344CB8AC3E}">
        <p14:creationId xmlns:p14="http://schemas.microsoft.com/office/powerpoint/2010/main" val="1106238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br>
              <a:rPr lang="en-US" dirty="0"/>
            </a:br>
            <a:endParaRPr lang="en-US" b="0" dirty="0">
              <a:effectLst/>
            </a:endParaRPr>
          </a:p>
        </p:txBody>
      </p:sp>
      <p:sp>
        <p:nvSpPr>
          <p:cNvPr id="4" name="Slide Number Placeholder 3"/>
          <p:cNvSpPr>
            <a:spLocks noGrp="1"/>
          </p:cNvSpPr>
          <p:nvPr>
            <p:ph type="sldNum" sz="quarter" idx="5"/>
          </p:nvPr>
        </p:nvSpPr>
        <p:spPr/>
        <p:txBody>
          <a:bodyPr/>
          <a:lstStyle/>
          <a:p>
            <a:pPr>
              <a:defRPr/>
            </a:pPr>
            <a:fld id="{26C56A91-D8D6-40A3-8230-A7AAA5363DD7}" type="slidenum">
              <a:rPr lang="en-US" smtClean="0"/>
              <a:pPr>
                <a:defRPr/>
              </a:pPr>
              <a:t>3</a:t>
            </a:fld>
            <a:endParaRPr lang="en-US" dirty="0"/>
          </a:p>
        </p:txBody>
      </p:sp>
    </p:spTree>
    <p:extLst>
      <p:ext uri="{BB962C8B-B14F-4D97-AF65-F5344CB8AC3E}">
        <p14:creationId xmlns:p14="http://schemas.microsoft.com/office/powerpoint/2010/main" val="1416249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
            </a:r>
            <a:br>
              <a:rPr lang="en-US" dirty="0"/>
            </a:br>
            <a:endParaRPr lang="en-US" b="0" dirty="0">
              <a:effectLst/>
            </a:endParaRPr>
          </a:p>
        </p:txBody>
      </p:sp>
      <p:sp>
        <p:nvSpPr>
          <p:cNvPr id="4" name="Slide Number Placeholder 3"/>
          <p:cNvSpPr>
            <a:spLocks noGrp="1"/>
          </p:cNvSpPr>
          <p:nvPr>
            <p:ph type="sldNum" sz="quarter" idx="5"/>
          </p:nvPr>
        </p:nvSpPr>
        <p:spPr/>
        <p:txBody>
          <a:bodyPr/>
          <a:lstStyle/>
          <a:p>
            <a:pPr>
              <a:defRPr/>
            </a:pPr>
            <a:fld id="{26C56A91-D8D6-40A3-8230-A7AAA5363DD7}" type="slidenum">
              <a:rPr lang="en-US" smtClean="0"/>
              <a:pPr>
                <a:defRPr/>
              </a:pPr>
              <a:t>5</a:t>
            </a:fld>
            <a:endParaRPr lang="en-US" dirty="0"/>
          </a:p>
        </p:txBody>
      </p:sp>
    </p:spTree>
    <p:extLst>
      <p:ext uri="{BB962C8B-B14F-4D97-AF65-F5344CB8AC3E}">
        <p14:creationId xmlns:p14="http://schemas.microsoft.com/office/powerpoint/2010/main" val="3257011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br>
              <a:rPr lang="en-US" dirty="0"/>
            </a:br>
            <a:endParaRPr lang="en-US" b="0" dirty="0">
              <a:effectLst/>
            </a:endParaRPr>
          </a:p>
        </p:txBody>
      </p:sp>
      <p:sp>
        <p:nvSpPr>
          <p:cNvPr id="4" name="Slide Number Placeholder 3"/>
          <p:cNvSpPr>
            <a:spLocks noGrp="1"/>
          </p:cNvSpPr>
          <p:nvPr>
            <p:ph type="sldNum" sz="quarter" idx="5"/>
          </p:nvPr>
        </p:nvSpPr>
        <p:spPr/>
        <p:txBody>
          <a:bodyPr/>
          <a:lstStyle/>
          <a:p>
            <a:pPr>
              <a:defRPr/>
            </a:pPr>
            <a:fld id="{26C56A91-D8D6-40A3-8230-A7AAA5363DD7}" type="slidenum">
              <a:rPr lang="en-US" smtClean="0"/>
              <a:pPr>
                <a:defRPr/>
              </a:pPr>
              <a:t>6</a:t>
            </a:fld>
            <a:endParaRPr lang="en-US" dirty="0"/>
          </a:p>
        </p:txBody>
      </p:sp>
    </p:spTree>
    <p:extLst>
      <p:ext uri="{BB962C8B-B14F-4D97-AF65-F5344CB8AC3E}">
        <p14:creationId xmlns:p14="http://schemas.microsoft.com/office/powerpoint/2010/main" val="410109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
            </a:r>
            <a:br>
              <a:rPr lang="en-US" dirty="0"/>
            </a:br>
            <a:endParaRPr lang="en-US" b="0" dirty="0">
              <a:effectLst/>
            </a:endParaRPr>
          </a:p>
        </p:txBody>
      </p:sp>
      <p:sp>
        <p:nvSpPr>
          <p:cNvPr id="4" name="Slide Number Placeholder 3"/>
          <p:cNvSpPr>
            <a:spLocks noGrp="1"/>
          </p:cNvSpPr>
          <p:nvPr>
            <p:ph type="sldNum" sz="quarter" idx="5"/>
          </p:nvPr>
        </p:nvSpPr>
        <p:spPr/>
        <p:txBody>
          <a:bodyPr/>
          <a:lstStyle/>
          <a:p>
            <a:pPr>
              <a:defRPr/>
            </a:pPr>
            <a:fld id="{26C56A91-D8D6-40A3-8230-A7AAA5363DD7}" type="slidenum">
              <a:rPr lang="en-US" smtClean="0"/>
              <a:pPr>
                <a:defRPr/>
              </a:pPr>
              <a:t>7</a:t>
            </a:fld>
            <a:endParaRPr lang="en-US" dirty="0"/>
          </a:p>
        </p:txBody>
      </p:sp>
    </p:spTree>
    <p:extLst>
      <p:ext uri="{BB962C8B-B14F-4D97-AF65-F5344CB8AC3E}">
        <p14:creationId xmlns:p14="http://schemas.microsoft.com/office/powerpoint/2010/main" val="8245660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How good is our model? Most drugs never change price. We looked at all of the drugs in our dataset and made a striking discovery: over 80% of drugs either never change price year-over-year or on average change their price within the same month each year. By using the previous year’s change month as the prediction, we should have even better accuracy than the original Prophet model shared on Monday, 10/12. In fact, when we updated our model to use the previous year’s change month as a prediction for this year, instead of the Prophet model, our predictions were dramatically better (as seen in the table below). For the 17.7% of drugs that do not change on the same month each year, the original Prophet model is still likely to perform best, and we will look to tailor our model based on these historical trends for each drug.</a:t>
            </a:r>
            <a:endParaRPr lang="en-US" b="0" dirty="0">
              <a:effectLst/>
            </a:endParaRPr>
          </a:p>
          <a:p>
            <a:r>
              <a:rPr lang="en-US" dirty="0"/>
              <a:t/>
            </a:r>
            <a:br>
              <a:rPr lang="en-US" dirty="0"/>
            </a:br>
            <a:r>
              <a:rPr lang="en-US" dirty="0"/>
              <a:t/>
            </a:r>
            <a:br>
              <a:rPr lang="en-US" dirty="0"/>
            </a:br>
            <a:r>
              <a:rPr lang="en-US" dirty="0"/>
              <a:t/>
            </a:r>
            <a:br>
              <a:rPr lang="en-US" dirty="0"/>
            </a:br>
            <a:endParaRPr lang="en-US" b="0" dirty="0">
              <a:effectLst/>
            </a:endParaRPr>
          </a:p>
        </p:txBody>
      </p:sp>
      <p:sp>
        <p:nvSpPr>
          <p:cNvPr id="4" name="Slide Number Placeholder 3"/>
          <p:cNvSpPr>
            <a:spLocks noGrp="1"/>
          </p:cNvSpPr>
          <p:nvPr>
            <p:ph type="sldNum" sz="quarter" idx="5"/>
          </p:nvPr>
        </p:nvSpPr>
        <p:spPr/>
        <p:txBody>
          <a:bodyPr/>
          <a:lstStyle/>
          <a:p>
            <a:pPr>
              <a:defRPr/>
            </a:pPr>
            <a:fld id="{26C56A91-D8D6-40A3-8230-A7AAA5363DD7}" type="slidenum">
              <a:rPr lang="en-US" smtClean="0"/>
              <a:pPr>
                <a:defRPr/>
              </a:pPr>
              <a:t>8</a:t>
            </a:fld>
            <a:endParaRPr lang="en-US" dirty="0"/>
          </a:p>
        </p:txBody>
      </p:sp>
    </p:spTree>
    <p:extLst>
      <p:ext uri="{BB962C8B-B14F-4D97-AF65-F5344CB8AC3E}">
        <p14:creationId xmlns:p14="http://schemas.microsoft.com/office/powerpoint/2010/main" val="2136668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effectLst/>
            </a:endParaRPr>
          </a:p>
        </p:txBody>
      </p:sp>
      <p:sp>
        <p:nvSpPr>
          <p:cNvPr id="4" name="Slide Number Placeholder 3"/>
          <p:cNvSpPr>
            <a:spLocks noGrp="1"/>
          </p:cNvSpPr>
          <p:nvPr>
            <p:ph type="sldNum" sz="quarter" idx="5"/>
          </p:nvPr>
        </p:nvSpPr>
        <p:spPr/>
        <p:txBody>
          <a:bodyPr/>
          <a:lstStyle/>
          <a:p>
            <a:pPr>
              <a:defRPr/>
            </a:pPr>
            <a:fld id="{26C56A91-D8D6-40A3-8230-A7AAA5363DD7}" type="slidenum">
              <a:rPr lang="en-US" smtClean="0"/>
              <a:pPr>
                <a:defRPr/>
              </a:pPr>
              <a:t>9</a:t>
            </a:fld>
            <a:endParaRPr lang="en-US" dirty="0"/>
          </a:p>
        </p:txBody>
      </p:sp>
    </p:spTree>
    <p:extLst>
      <p:ext uri="{BB962C8B-B14F-4D97-AF65-F5344CB8AC3E}">
        <p14:creationId xmlns:p14="http://schemas.microsoft.com/office/powerpoint/2010/main" val="31340260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1" i="0" u="none" strike="noStrike" kern="1200" dirty="0">
                <a:solidFill>
                  <a:schemeClr val="tx1"/>
                </a:solidFill>
                <a:effectLst/>
                <a:latin typeface="+mn-lt"/>
                <a:ea typeface="+mn-ea"/>
                <a:cs typeface="+mn-cs"/>
              </a:rPr>
              <a:t>Here are some big picture labels</a:t>
            </a:r>
            <a:endParaRPr lang="en-US" b="0" dirty="0">
              <a:effectLst/>
            </a:endParaRPr>
          </a:p>
          <a:p>
            <a:pPr rtl="0" fontAlgn="base"/>
            <a:r>
              <a:rPr lang="en-US" sz="1200" b="0" i="0" u="none" strike="noStrike" kern="1200" dirty="0">
                <a:solidFill>
                  <a:schemeClr val="tx1"/>
                </a:solidFill>
                <a:effectLst/>
                <a:latin typeface="+mn-lt"/>
                <a:ea typeface="+mn-ea"/>
                <a:cs typeface="+mn-cs"/>
              </a:rPr>
              <a:t> </a:t>
            </a:r>
          </a:p>
          <a:p>
            <a:pPr rtl="0" fontAlgn="base"/>
            <a:r>
              <a:rPr lang="en-US" sz="1200" b="0" i="0" u="none" strike="noStrike" kern="1200" dirty="0">
                <a:solidFill>
                  <a:schemeClr val="tx1"/>
                </a:solidFill>
                <a:effectLst/>
                <a:latin typeface="+mn-lt"/>
                <a:ea typeface="+mn-ea"/>
                <a:cs typeface="+mn-cs"/>
              </a:rPr>
              <a:t>Cluster 1 (old-age onset)</a:t>
            </a:r>
          </a:p>
          <a:p>
            <a:pPr rtl="0" fontAlgn="base"/>
            <a:r>
              <a:rPr lang="en-US" sz="1200" b="0" i="0" u="none" strike="noStrike" kern="1200" dirty="0">
                <a:solidFill>
                  <a:schemeClr val="tx1"/>
                </a:solidFill>
                <a:effectLst/>
                <a:latin typeface="+mn-lt"/>
                <a:ea typeface="+mn-ea"/>
                <a:cs typeface="+mn-cs"/>
              </a:rPr>
              <a:t>Cluster 2 (middle-old age onset)</a:t>
            </a:r>
          </a:p>
          <a:p>
            <a:pPr rtl="0" fontAlgn="base"/>
            <a:r>
              <a:rPr lang="en-US" sz="1200" b="0" i="0" u="none" strike="noStrike" kern="1200" dirty="0">
                <a:solidFill>
                  <a:schemeClr val="tx1"/>
                </a:solidFill>
                <a:effectLst/>
                <a:latin typeface="+mn-lt"/>
                <a:ea typeface="+mn-ea"/>
                <a:cs typeface="+mn-cs"/>
              </a:rPr>
              <a:t>Cluster 3 (young/female skewed)</a:t>
            </a:r>
          </a:p>
          <a:p>
            <a:pPr rtl="0" fontAlgn="base"/>
            <a:r>
              <a:rPr lang="en-US" sz="1200" b="0" i="0" u="none" strike="noStrike" kern="1200" dirty="0">
                <a:solidFill>
                  <a:schemeClr val="tx1"/>
                </a:solidFill>
                <a:effectLst/>
                <a:latin typeface="+mn-lt"/>
                <a:ea typeface="+mn-ea"/>
                <a:cs typeface="+mn-cs"/>
              </a:rPr>
              <a:t> </a:t>
            </a:r>
          </a:p>
          <a:p>
            <a:pPr rtl="0" fontAlgn="base"/>
            <a:r>
              <a:rPr lang="en-US" sz="1200" b="0" i="0" u="none" strike="noStrike" kern="1200" dirty="0">
                <a:solidFill>
                  <a:schemeClr val="tx1"/>
                </a:solidFill>
                <a:effectLst/>
                <a:latin typeface="+mn-lt"/>
                <a:ea typeface="+mn-ea"/>
                <a:cs typeface="+mn-cs"/>
              </a:rPr>
              <a:t>Cluster 1 (old, off-patent drugs, lots of generics; cheap)</a:t>
            </a:r>
          </a:p>
          <a:p>
            <a:pPr rtl="0" fontAlgn="base"/>
            <a:r>
              <a:rPr lang="en-US" sz="1200" b="0" i="0" u="none" strike="noStrike" kern="1200" dirty="0">
                <a:solidFill>
                  <a:schemeClr val="tx1"/>
                </a:solidFill>
                <a:effectLst/>
                <a:latin typeface="+mn-lt"/>
                <a:ea typeface="+mn-ea"/>
                <a:cs typeface="+mn-cs"/>
              </a:rPr>
              <a:t>Cluster 2 (newer, more expensive therapies)</a:t>
            </a:r>
          </a:p>
          <a:p>
            <a:pPr rtl="0" fontAlgn="base"/>
            <a:r>
              <a:rPr lang="en-US" sz="1200" b="0" i="0" u="none" strike="noStrike" kern="1200" dirty="0">
                <a:solidFill>
                  <a:schemeClr val="tx1"/>
                </a:solidFill>
                <a:effectLst/>
                <a:latin typeface="+mn-lt"/>
                <a:ea typeface="+mn-ea"/>
                <a:cs typeface="+mn-cs"/>
              </a:rPr>
              <a:t>Cluster 3 (other; not the bulk of drug revenue) – it’s a mix of brand and generic, but incentive towards brands is sig. lower than for cluster 2</a:t>
            </a:r>
          </a:p>
          <a:p>
            <a:endParaRPr lang="en-US" b="0" dirty="0">
              <a:effectLst/>
            </a:endParaRPr>
          </a:p>
        </p:txBody>
      </p:sp>
      <p:sp>
        <p:nvSpPr>
          <p:cNvPr id="4" name="Slide Number Placeholder 3"/>
          <p:cNvSpPr>
            <a:spLocks noGrp="1"/>
          </p:cNvSpPr>
          <p:nvPr>
            <p:ph type="sldNum" sz="quarter" idx="5"/>
          </p:nvPr>
        </p:nvSpPr>
        <p:spPr/>
        <p:txBody>
          <a:bodyPr/>
          <a:lstStyle/>
          <a:p>
            <a:pPr>
              <a:defRPr/>
            </a:pPr>
            <a:fld id="{26C56A91-D8D6-40A3-8230-A7AAA5363DD7}" type="slidenum">
              <a:rPr lang="en-US" smtClean="0"/>
              <a:pPr>
                <a:defRPr/>
              </a:pPr>
              <a:t>10</a:t>
            </a:fld>
            <a:endParaRPr lang="en-US" dirty="0"/>
          </a:p>
        </p:txBody>
      </p:sp>
    </p:spTree>
    <p:extLst>
      <p:ext uri="{BB962C8B-B14F-4D97-AF65-F5344CB8AC3E}">
        <p14:creationId xmlns:p14="http://schemas.microsoft.com/office/powerpoint/2010/main" val="3852967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699CF7-7CC4-48E6-8ECF-65B81BF79DF6}"/>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endParaRPr lang="x-none" dirty="0"/>
          </a:p>
        </p:txBody>
      </p:sp>
      <p:sp>
        <p:nvSpPr>
          <p:cNvPr id="3" name="Subtitle 2">
            <a:extLst>
              <a:ext uri="{FF2B5EF4-FFF2-40B4-BE49-F238E27FC236}">
                <a16:creationId xmlns:a16="http://schemas.microsoft.com/office/drawing/2014/main" xmlns="" id="{3B63CAC4-BBBC-4985-8945-5CDD8E28032A}"/>
              </a:ext>
            </a:extLst>
          </p:cNvPr>
          <p:cNvSpPr>
            <a:spLocks noGrp="1"/>
          </p:cNvSpPr>
          <p:nvPr>
            <p:ph type="subTitle" idx="1"/>
          </p:nvPr>
        </p:nvSpPr>
        <p:spPr>
          <a:xfrm>
            <a:off x="1524000" y="3602038"/>
            <a:ext cx="9144000" cy="1655762"/>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x-none"/>
          </a:p>
        </p:txBody>
      </p:sp>
      <p:sp>
        <p:nvSpPr>
          <p:cNvPr id="4" name="Slide Number Placeholder 5">
            <a:extLst>
              <a:ext uri="{FF2B5EF4-FFF2-40B4-BE49-F238E27FC236}">
                <a16:creationId xmlns:a16="http://schemas.microsoft.com/office/drawing/2014/main" xmlns="" id="{1BF7B8BE-6362-4C5D-ADEF-3F92C778C343}"/>
              </a:ext>
            </a:extLst>
          </p:cNvPr>
          <p:cNvSpPr>
            <a:spLocks noGrp="1"/>
          </p:cNvSpPr>
          <p:nvPr>
            <p:ph type="sldNum" sz="quarter" idx="10"/>
          </p:nvPr>
        </p:nvSpPr>
        <p:spPr/>
        <p:txBody>
          <a:bodyPr/>
          <a:lstStyle>
            <a:lvl1pPr>
              <a:defRPr/>
            </a:lvl1pPr>
          </a:lstStyle>
          <a:p>
            <a:pPr>
              <a:defRPr/>
            </a:pPr>
            <a:fld id="{853E387E-8EBE-4449-AAD8-397899AB14DC}" type="slidenum">
              <a:rPr lang="x-none"/>
              <a:pPr>
                <a:defRPr/>
              </a:pPr>
              <a:t>‹#›</a:t>
            </a:fld>
            <a:endParaRPr lang="x-none"/>
          </a:p>
        </p:txBody>
      </p:sp>
    </p:spTree>
    <p:extLst>
      <p:ext uri="{BB962C8B-B14F-4D97-AF65-F5344CB8AC3E}">
        <p14:creationId xmlns:p14="http://schemas.microsoft.com/office/powerpoint/2010/main" val="2381653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8C4E8B-48C5-46CA-9A2B-EA20E1FED2DD}"/>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a16="http://schemas.microsoft.com/office/drawing/2014/main" xmlns="" id="{D32BA5CE-23BA-440D-9007-1D0CC643759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8" name="Text Placeholder 7">
            <a:extLst>
              <a:ext uri="{FF2B5EF4-FFF2-40B4-BE49-F238E27FC236}">
                <a16:creationId xmlns:a16="http://schemas.microsoft.com/office/drawing/2014/main" xmlns="" id="{1034A6ED-9697-4716-A1F6-EAC3B924B6DD}"/>
              </a:ext>
            </a:extLst>
          </p:cNvPr>
          <p:cNvSpPr>
            <a:spLocks noGrp="1"/>
          </p:cNvSpPr>
          <p:nvPr>
            <p:ph type="body" sz="quarter" idx="13"/>
          </p:nvPr>
        </p:nvSpPr>
        <p:spPr>
          <a:xfrm>
            <a:off x="838200" y="922566"/>
            <a:ext cx="10515600" cy="285750"/>
          </a:xfrm>
        </p:spPr>
        <p:txBody>
          <a:bodyPr/>
          <a:lstStyle>
            <a:lvl1pPr marL="0" indent="0">
              <a:buNone/>
              <a:defRPr>
                <a:solidFill>
                  <a:schemeClr val="accent1"/>
                </a:solidFill>
              </a:defRPr>
            </a:lvl1pPr>
          </a:lstStyle>
          <a:p>
            <a:pPr lvl="0"/>
            <a:r>
              <a:rPr lang="en-US"/>
              <a:t>Edit Master text styles</a:t>
            </a:r>
          </a:p>
        </p:txBody>
      </p:sp>
    </p:spTree>
    <p:extLst>
      <p:ext uri="{BB962C8B-B14F-4D97-AF65-F5344CB8AC3E}">
        <p14:creationId xmlns:p14="http://schemas.microsoft.com/office/powerpoint/2010/main" val="1153352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F5895E-8A61-42DE-A9AF-6FFC8F8363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x-none"/>
          </a:p>
        </p:txBody>
      </p:sp>
      <p:sp>
        <p:nvSpPr>
          <p:cNvPr id="3" name="Text Placeholder 2">
            <a:extLst>
              <a:ext uri="{FF2B5EF4-FFF2-40B4-BE49-F238E27FC236}">
                <a16:creationId xmlns:a16="http://schemas.microsoft.com/office/drawing/2014/main" xmlns="" id="{80830CD8-92FD-4EEE-87A5-867AF81101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494419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9E88DCD-2866-4EDC-B430-6AC8BC23083B}"/>
              </a:ext>
            </a:extLst>
          </p:cNvPr>
          <p:cNvSpPr>
            <a:spLocks noGrp="1"/>
          </p:cNvSpPr>
          <p:nvPr>
            <p:ph sz="half" idx="1"/>
          </p:nvPr>
        </p:nvSpPr>
        <p:spPr>
          <a:xfrm>
            <a:off x="838200" y="1387703"/>
            <a:ext cx="5181600" cy="47892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Content Placeholder 3">
            <a:extLst>
              <a:ext uri="{FF2B5EF4-FFF2-40B4-BE49-F238E27FC236}">
                <a16:creationId xmlns:a16="http://schemas.microsoft.com/office/drawing/2014/main" xmlns="" id="{7D7F86D1-DB91-450C-97EA-6423F6E74718}"/>
              </a:ext>
            </a:extLst>
          </p:cNvPr>
          <p:cNvSpPr>
            <a:spLocks noGrp="1"/>
          </p:cNvSpPr>
          <p:nvPr>
            <p:ph sz="half" idx="2"/>
          </p:nvPr>
        </p:nvSpPr>
        <p:spPr>
          <a:xfrm>
            <a:off x="6172200" y="1387703"/>
            <a:ext cx="5181600" cy="47892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8" name="Title 1">
            <a:extLst>
              <a:ext uri="{FF2B5EF4-FFF2-40B4-BE49-F238E27FC236}">
                <a16:creationId xmlns:a16="http://schemas.microsoft.com/office/drawing/2014/main" xmlns="" id="{7EECA8F7-4352-4162-A800-3E7DB901BD59}"/>
              </a:ext>
            </a:extLst>
          </p:cNvPr>
          <p:cNvSpPr>
            <a:spLocks noGrp="1"/>
          </p:cNvSpPr>
          <p:nvPr>
            <p:ph type="title"/>
          </p:nvPr>
        </p:nvSpPr>
        <p:spPr>
          <a:xfrm>
            <a:off x="838200" y="365126"/>
            <a:ext cx="10515600" cy="532946"/>
          </a:xfrm>
        </p:spPr>
        <p:txBody>
          <a:bodyPr/>
          <a:lstStyle/>
          <a:p>
            <a:r>
              <a:rPr lang="en-US"/>
              <a:t>Click to edit Master title style</a:t>
            </a:r>
            <a:endParaRPr lang="x-none"/>
          </a:p>
        </p:txBody>
      </p:sp>
      <p:sp>
        <p:nvSpPr>
          <p:cNvPr id="9" name="Text Placeholder 7">
            <a:extLst>
              <a:ext uri="{FF2B5EF4-FFF2-40B4-BE49-F238E27FC236}">
                <a16:creationId xmlns:a16="http://schemas.microsoft.com/office/drawing/2014/main" xmlns="" id="{E9A644BA-F3A2-476B-9CD3-7DD29E21BB57}"/>
              </a:ext>
            </a:extLst>
          </p:cNvPr>
          <p:cNvSpPr>
            <a:spLocks noGrp="1"/>
          </p:cNvSpPr>
          <p:nvPr>
            <p:ph type="body" sz="quarter" idx="13"/>
          </p:nvPr>
        </p:nvSpPr>
        <p:spPr>
          <a:xfrm>
            <a:off x="838200" y="922566"/>
            <a:ext cx="10515600" cy="285750"/>
          </a:xfrm>
        </p:spPr>
        <p:txBody>
          <a:bodyPr/>
          <a:lstStyle>
            <a:lvl1pPr marL="0" indent="0">
              <a:buNone/>
              <a:defRPr>
                <a:solidFill>
                  <a:schemeClr val="accent1"/>
                </a:solidFill>
              </a:defRPr>
            </a:lvl1pPr>
          </a:lstStyle>
          <a:p>
            <a:pPr lvl="0"/>
            <a:r>
              <a:rPr lang="en-US"/>
              <a:t>Edit Master text styles</a:t>
            </a:r>
          </a:p>
        </p:txBody>
      </p:sp>
      <p:sp>
        <p:nvSpPr>
          <p:cNvPr id="6" name="Date Placeholder 4">
            <a:extLst>
              <a:ext uri="{FF2B5EF4-FFF2-40B4-BE49-F238E27FC236}">
                <a16:creationId xmlns:a16="http://schemas.microsoft.com/office/drawing/2014/main" xmlns="" id="{910CB32D-555C-43C1-9F2E-475501BB0A1D}"/>
              </a:ext>
            </a:extLst>
          </p:cNvPr>
          <p:cNvSpPr>
            <a:spLocks noGrp="1"/>
          </p:cNvSpPr>
          <p:nvPr>
            <p:ph type="dt" sz="half" idx="14"/>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x-none"/>
          </a:p>
        </p:txBody>
      </p:sp>
      <p:sp>
        <p:nvSpPr>
          <p:cNvPr id="7" name="Footer Placeholder 5">
            <a:extLst>
              <a:ext uri="{FF2B5EF4-FFF2-40B4-BE49-F238E27FC236}">
                <a16:creationId xmlns:a16="http://schemas.microsoft.com/office/drawing/2014/main" xmlns="" id="{9E4F155B-58A7-4696-99E4-F2AFFCCBBF77}"/>
              </a:ext>
            </a:extLst>
          </p:cNvPr>
          <p:cNvSpPr>
            <a:spLocks noGrp="1"/>
          </p:cNvSpPr>
          <p:nvPr>
            <p:ph type="ftr" sz="quarter" idx="15"/>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x-none"/>
          </a:p>
        </p:txBody>
      </p:sp>
    </p:spTree>
    <p:extLst>
      <p:ext uri="{BB962C8B-B14F-4D97-AF65-F5344CB8AC3E}">
        <p14:creationId xmlns:p14="http://schemas.microsoft.com/office/powerpoint/2010/main" val="1081219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3939EE15-1174-4993-8F8F-22C5DEC518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4D983034-C1BA-408A-9AE7-CA9F0CD87CD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Text Placeholder 4">
            <a:extLst>
              <a:ext uri="{FF2B5EF4-FFF2-40B4-BE49-F238E27FC236}">
                <a16:creationId xmlns:a16="http://schemas.microsoft.com/office/drawing/2014/main" xmlns="" id="{6C8C89FD-6545-43E1-80E6-4A0F6235FC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06044D35-9DBB-4884-8842-1B9F1D31819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10" name="Title 1">
            <a:extLst>
              <a:ext uri="{FF2B5EF4-FFF2-40B4-BE49-F238E27FC236}">
                <a16:creationId xmlns:a16="http://schemas.microsoft.com/office/drawing/2014/main" xmlns="" id="{86EF9459-90BE-419A-9F87-7B57D9524188}"/>
              </a:ext>
            </a:extLst>
          </p:cNvPr>
          <p:cNvSpPr>
            <a:spLocks noGrp="1"/>
          </p:cNvSpPr>
          <p:nvPr>
            <p:ph type="title"/>
          </p:nvPr>
        </p:nvSpPr>
        <p:spPr>
          <a:xfrm>
            <a:off x="838200" y="365126"/>
            <a:ext cx="10515600" cy="532946"/>
          </a:xfrm>
        </p:spPr>
        <p:txBody>
          <a:bodyPr/>
          <a:lstStyle/>
          <a:p>
            <a:r>
              <a:rPr lang="en-US"/>
              <a:t>Click to edit Master title style</a:t>
            </a:r>
            <a:endParaRPr lang="x-none"/>
          </a:p>
        </p:txBody>
      </p:sp>
      <p:sp>
        <p:nvSpPr>
          <p:cNvPr id="11" name="Text Placeholder 7">
            <a:extLst>
              <a:ext uri="{FF2B5EF4-FFF2-40B4-BE49-F238E27FC236}">
                <a16:creationId xmlns:a16="http://schemas.microsoft.com/office/drawing/2014/main" xmlns="" id="{C7DFE3C2-DD9B-40F5-82D1-3988B8BF0F78}"/>
              </a:ext>
            </a:extLst>
          </p:cNvPr>
          <p:cNvSpPr>
            <a:spLocks noGrp="1"/>
          </p:cNvSpPr>
          <p:nvPr>
            <p:ph type="body" sz="quarter" idx="13"/>
          </p:nvPr>
        </p:nvSpPr>
        <p:spPr>
          <a:xfrm>
            <a:off x="838200" y="922566"/>
            <a:ext cx="10515600" cy="285750"/>
          </a:xfrm>
        </p:spPr>
        <p:txBody>
          <a:bodyPr/>
          <a:lstStyle>
            <a:lvl1pPr marL="0" indent="0">
              <a:buNone/>
              <a:defRPr>
                <a:solidFill>
                  <a:schemeClr val="accent1"/>
                </a:solidFill>
              </a:defRPr>
            </a:lvl1pPr>
          </a:lstStyle>
          <a:p>
            <a:pPr lvl="0"/>
            <a:r>
              <a:rPr lang="en-US"/>
              <a:t>Edit Master text styles</a:t>
            </a:r>
          </a:p>
        </p:txBody>
      </p:sp>
      <p:sp>
        <p:nvSpPr>
          <p:cNvPr id="8" name="Date Placeholder 6">
            <a:extLst>
              <a:ext uri="{FF2B5EF4-FFF2-40B4-BE49-F238E27FC236}">
                <a16:creationId xmlns:a16="http://schemas.microsoft.com/office/drawing/2014/main" xmlns="" id="{602A5467-8864-443A-904A-459340B364E4}"/>
              </a:ext>
            </a:extLst>
          </p:cNvPr>
          <p:cNvSpPr>
            <a:spLocks noGrp="1"/>
          </p:cNvSpPr>
          <p:nvPr>
            <p:ph type="dt" sz="half" idx="14"/>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x-none"/>
          </a:p>
        </p:txBody>
      </p:sp>
      <p:sp>
        <p:nvSpPr>
          <p:cNvPr id="9" name="Footer Placeholder 7">
            <a:extLst>
              <a:ext uri="{FF2B5EF4-FFF2-40B4-BE49-F238E27FC236}">
                <a16:creationId xmlns:a16="http://schemas.microsoft.com/office/drawing/2014/main" xmlns="" id="{AFC6C8BA-7817-4AB6-A552-6E43F10448D6}"/>
              </a:ext>
            </a:extLst>
          </p:cNvPr>
          <p:cNvSpPr>
            <a:spLocks noGrp="1"/>
          </p:cNvSpPr>
          <p:nvPr>
            <p:ph type="ftr" sz="quarter" idx="15"/>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x-none"/>
          </a:p>
        </p:txBody>
      </p:sp>
    </p:spTree>
    <p:extLst>
      <p:ext uri="{BB962C8B-B14F-4D97-AF65-F5344CB8AC3E}">
        <p14:creationId xmlns:p14="http://schemas.microsoft.com/office/powerpoint/2010/main" val="2104371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BE7C97F9-5DAB-4566-AD7C-C377932A5680}"/>
              </a:ext>
            </a:extLst>
          </p:cNvPr>
          <p:cNvSpPr>
            <a:spLocks noGrp="1"/>
          </p:cNvSpPr>
          <p:nvPr>
            <p:ph type="title"/>
          </p:nvPr>
        </p:nvSpPr>
        <p:spPr>
          <a:xfrm>
            <a:off x="838200" y="365126"/>
            <a:ext cx="10515600" cy="532946"/>
          </a:xfrm>
        </p:spPr>
        <p:txBody>
          <a:bodyPr/>
          <a:lstStyle/>
          <a:p>
            <a:r>
              <a:rPr lang="en-US"/>
              <a:t>Click to edit Master title style</a:t>
            </a:r>
            <a:endParaRPr lang="x-none"/>
          </a:p>
        </p:txBody>
      </p:sp>
      <p:sp>
        <p:nvSpPr>
          <p:cNvPr id="7" name="Text Placeholder 7">
            <a:extLst>
              <a:ext uri="{FF2B5EF4-FFF2-40B4-BE49-F238E27FC236}">
                <a16:creationId xmlns:a16="http://schemas.microsoft.com/office/drawing/2014/main" xmlns="" id="{9FA30E60-885D-4D6D-8A64-FE6F12496F10}"/>
              </a:ext>
            </a:extLst>
          </p:cNvPr>
          <p:cNvSpPr>
            <a:spLocks noGrp="1"/>
          </p:cNvSpPr>
          <p:nvPr>
            <p:ph type="body" sz="quarter" idx="13"/>
          </p:nvPr>
        </p:nvSpPr>
        <p:spPr>
          <a:xfrm>
            <a:off x="838200" y="922566"/>
            <a:ext cx="10515600" cy="285750"/>
          </a:xfrm>
        </p:spPr>
        <p:txBody>
          <a:bodyPr/>
          <a:lstStyle>
            <a:lvl1pPr marL="0" indent="0">
              <a:buNone/>
              <a:defRPr>
                <a:solidFill>
                  <a:schemeClr val="accent1"/>
                </a:solidFill>
              </a:defRPr>
            </a:lvl1pPr>
          </a:lstStyle>
          <a:p>
            <a:pPr lvl="0"/>
            <a:r>
              <a:rPr lang="en-US"/>
              <a:t>Edit Master text styles</a:t>
            </a:r>
          </a:p>
        </p:txBody>
      </p:sp>
    </p:spTree>
    <p:extLst>
      <p:ext uri="{BB962C8B-B14F-4D97-AF65-F5344CB8AC3E}">
        <p14:creationId xmlns:p14="http://schemas.microsoft.com/office/powerpoint/2010/main" val="1879223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051B00-1C70-4E28-ABFC-20CE348746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Content Placeholder 2">
            <a:extLst>
              <a:ext uri="{FF2B5EF4-FFF2-40B4-BE49-F238E27FC236}">
                <a16:creationId xmlns:a16="http://schemas.microsoft.com/office/drawing/2014/main" xmlns="" id="{6994D545-FD0F-4568-A976-D544E57894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Text Placeholder 3">
            <a:extLst>
              <a:ext uri="{FF2B5EF4-FFF2-40B4-BE49-F238E27FC236}">
                <a16:creationId xmlns:a16="http://schemas.microsoft.com/office/drawing/2014/main" xmlns="" id="{72CADC99-623E-415F-A5C2-C99C98E496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74675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89535D-5DD0-4B80-9C0F-8A68D2FD86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Picture Placeholder 2">
            <a:extLst>
              <a:ext uri="{FF2B5EF4-FFF2-40B4-BE49-F238E27FC236}">
                <a16:creationId xmlns:a16="http://schemas.microsoft.com/office/drawing/2014/main" xmlns="" id="{F9491427-7A4F-4629-8739-5A275A4FB56A}"/>
              </a:ext>
            </a:extLst>
          </p:cNvPr>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lang="x-none" noProof="0"/>
          </a:p>
        </p:txBody>
      </p:sp>
      <p:sp>
        <p:nvSpPr>
          <p:cNvPr id="4" name="Text Placeholder 3">
            <a:extLst>
              <a:ext uri="{FF2B5EF4-FFF2-40B4-BE49-F238E27FC236}">
                <a16:creationId xmlns:a16="http://schemas.microsoft.com/office/drawing/2014/main" xmlns="" id="{4FA79BE4-9CFC-45D4-894A-3359AD19BB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601234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xmlns="" id="{AE54A000-A8EC-49EA-9A05-2A7C32A35EE8}"/>
              </a:ext>
            </a:extLst>
          </p:cNvPr>
          <p:cNvSpPr>
            <a:spLocks noGrp="1" noChangeArrowheads="1"/>
          </p:cNvSpPr>
          <p:nvPr>
            <p:ph type="title"/>
          </p:nvPr>
        </p:nvSpPr>
        <p:spPr bwMode="auto">
          <a:xfrm>
            <a:off x="838200" y="365125"/>
            <a:ext cx="1051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xmlns="" id="{080D99D0-794D-4D12-9B5A-62A9E8F6254F}"/>
              </a:ext>
            </a:extLst>
          </p:cNvPr>
          <p:cNvSpPr>
            <a:spLocks noGrp="1" noChangeArrowheads="1"/>
          </p:cNvSpPr>
          <p:nvPr>
            <p:ph type="body" idx="1"/>
          </p:nvPr>
        </p:nvSpPr>
        <p:spPr bwMode="auto">
          <a:xfrm>
            <a:off x="838200" y="1330325"/>
            <a:ext cx="10515600" cy="484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 name="Slide Number Placeholder 5">
            <a:extLst>
              <a:ext uri="{FF2B5EF4-FFF2-40B4-BE49-F238E27FC236}">
                <a16:creationId xmlns:a16="http://schemas.microsoft.com/office/drawing/2014/main" xmlns="" id="{771E8254-18CA-41BC-B3C4-EBA8E10303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defRPr>
            </a:lvl1pPr>
          </a:lstStyle>
          <a:p>
            <a:pPr>
              <a:defRPr/>
            </a:pPr>
            <a:fld id="{9568AA1D-90AB-4AF8-BA67-F4095184767E}" type="slidenum">
              <a:rPr lang="x-none"/>
              <a:pPr>
                <a:defRPr/>
              </a:pPr>
              <a:t>‹#›</a:t>
            </a:fld>
            <a:endParaRPr lang="x-none"/>
          </a:p>
        </p:txBody>
      </p:sp>
      <p:pic>
        <p:nvPicPr>
          <p:cNvPr id="1029" name="Picture 2" descr="image001">
            <a:extLst>
              <a:ext uri="{FF2B5EF4-FFF2-40B4-BE49-F238E27FC236}">
                <a16:creationId xmlns:a16="http://schemas.microsoft.com/office/drawing/2014/main" xmlns="" id="{1C1A5346-111D-447B-9D63-FC84BB31035A}"/>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838200" y="6426200"/>
            <a:ext cx="127635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92" r:id="rId4"/>
    <p:sldLayoutId id="2147483693" r:id="rId5"/>
    <p:sldLayoutId id="2147483689" r:id="rId6"/>
    <p:sldLayoutId id="2147483690" r:id="rId7"/>
    <p:sldLayoutId id="2147483691" r:id="rId8"/>
  </p:sldLayoutIdLst>
  <p:hf hdr="0" dt="0"/>
  <p:txStyles>
    <p:titleStyle>
      <a:lvl1pPr algn="l" rtl="0" eaLnBrk="0" fontAlgn="base" hangingPunct="0">
        <a:lnSpc>
          <a:spcPct val="90000"/>
        </a:lnSpc>
        <a:spcBef>
          <a:spcPct val="0"/>
        </a:spcBef>
        <a:spcAft>
          <a:spcPct val="0"/>
        </a:spcAft>
        <a:defRPr sz="3600" kern="1200">
          <a:solidFill>
            <a:srgbClr val="565A5B"/>
          </a:solidFill>
          <a:latin typeface="Corbel" panose="020B0503020204020204" pitchFamily="34" charset="0"/>
          <a:ea typeface="+mj-ea"/>
          <a:cs typeface="+mj-cs"/>
        </a:defRPr>
      </a:lvl1pPr>
      <a:lvl2pPr algn="l" rtl="0" eaLnBrk="0" fontAlgn="base" hangingPunct="0">
        <a:lnSpc>
          <a:spcPct val="90000"/>
        </a:lnSpc>
        <a:spcBef>
          <a:spcPct val="0"/>
        </a:spcBef>
        <a:spcAft>
          <a:spcPct val="0"/>
        </a:spcAft>
        <a:defRPr sz="3600">
          <a:solidFill>
            <a:srgbClr val="565A5B"/>
          </a:solidFill>
          <a:latin typeface="Corbel" panose="020B0503020204020204" pitchFamily="34" charset="0"/>
        </a:defRPr>
      </a:lvl2pPr>
      <a:lvl3pPr algn="l" rtl="0" eaLnBrk="0" fontAlgn="base" hangingPunct="0">
        <a:lnSpc>
          <a:spcPct val="90000"/>
        </a:lnSpc>
        <a:spcBef>
          <a:spcPct val="0"/>
        </a:spcBef>
        <a:spcAft>
          <a:spcPct val="0"/>
        </a:spcAft>
        <a:defRPr sz="3600">
          <a:solidFill>
            <a:srgbClr val="565A5B"/>
          </a:solidFill>
          <a:latin typeface="Corbel" panose="020B0503020204020204" pitchFamily="34" charset="0"/>
        </a:defRPr>
      </a:lvl3pPr>
      <a:lvl4pPr algn="l" rtl="0" eaLnBrk="0" fontAlgn="base" hangingPunct="0">
        <a:lnSpc>
          <a:spcPct val="90000"/>
        </a:lnSpc>
        <a:spcBef>
          <a:spcPct val="0"/>
        </a:spcBef>
        <a:spcAft>
          <a:spcPct val="0"/>
        </a:spcAft>
        <a:defRPr sz="3600">
          <a:solidFill>
            <a:srgbClr val="565A5B"/>
          </a:solidFill>
          <a:latin typeface="Corbel" panose="020B0503020204020204" pitchFamily="34" charset="0"/>
        </a:defRPr>
      </a:lvl4pPr>
      <a:lvl5pPr algn="l" rtl="0" eaLnBrk="0" fontAlgn="base" hangingPunct="0">
        <a:lnSpc>
          <a:spcPct val="90000"/>
        </a:lnSpc>
        <a:spcBef>
          <a:spcPct val="0"/>
        </a:spcBef>
        <a:spcAft>
          <a:spcPct val="0"/>
        </a:spcAft>
        <a:defRPr sz="3600">
          <a:solidFill>
            <a:srgbClr val="565A5B"/>
          </a:solidFill>
          <a:latin typeface="Corbel" panose="020B0503020204020204" pitchFamily="34" charset="0"/>
        </a:defRPr>
      </a:lvl5pPr>
      <a:lvl6pPr marL="457200" algn="l" rtl="0" fontAlgn="base">
        <a:lnSpc>
          <a:spcPct val="90000"/>
        </a:lnSpc>
        <a:spcBef>
          <a:spcPct val="0"/>
        </a:spcBef>
        <a:spcAft>
          <a:spcPct val="0"/>
        </a:spcAft>
        <a:defRPr sz="3600">
          <a:solidFill>
            <a:srgbClr val="565A5B"/>
          </a:solidFill>
          <a:latin typeface="Corbel" panose="020B0503020204020204" pitchFamily="34" charset="0"/>
        </a:defRPr>
      </a:lvl6pPr>
      <a:lvl7pPr marL="914400" algn="l" rtl="0" fontAlgn="base">
        <a:lnSpc>
          <a:spcPct val="90000"/>
        </a:lnSpc>
        <a:spcBef>
          <a:spcPct val="0"/>
        </a:spcBef>
        <a:spcAft>
          <a:spcPct val="0"/>
        </a:spcAft>
        <a:defRPr sz="3600">
          <a:solidFill>
            <a:srgbClr val="565A5B"/>
          </a:solidFill>
          <a:latin typeface="Corbel" panose="020B0503020204020204" pitchFamily="34" charset="0"/>
        </a:defRPr>
      </a:lvl7pPr>
      <a:lvl8pPr marL="1371600" algn="l" rtl="0" fontAlgn="base">
        <a:lnSpc>
          <a:spcPct val="90000"/>
        </a:lnSpc>
        <a:spcBef>
          <a:spcPct val="0"/>
        </a:spcBef>
        <a:spcAft>
          <a:spcPct val="0"/>
        </a:spcAft>
        <a:defRPr sz="3600">
          <a:solidFill>
            <a:srgbClr val="565A5B"/>
          </a:solidFill>
          <a:latin typeface="Corbel" panose="020B0503020204020204" pitchFamily="34" charset="0"/>
        </a:defRPr>
      </a:lvl8pPr>
      <a:lvl9pPr marL="1828800" algn="l" rtl="0" fontAlgn="base">
        <a:lnSpc>
          <a:spcPct val="90000"/>
        </a:lnSpc>
        <a:spcBef>
          <a:spcPct val="0"/>
        </a:spcBef>
        <a:spcAft>
          <a:spcPct val="0"/>
        </a:spcAft>
        <a:defRPr sz="3600">
          <a:solidFill>
            <a:srgbClr val="565A5B"/>
          </a:solidFill>
          <a:latin typeface="Corbel" panose="020B050302020402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000" kern="1200">
          <a:solidFill>
            <a:srgbClr val="565A5B"/>
          </a:solidFill>
          <a:latin typeface="Corbel" panose="020B0503020204020204" pitchFamily="34" charset="0"/>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kern="1200">
          <a:solidFill>
            <a:srgbClr val="565A5B"/>
          </a:solidFill>
          <a:latin typeface="Corbel" panose="020B0503020204020204" pitchFamily="34" charset="0"/>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1600" kern="1200">
          <a:solidFill>
            <a:srgbClr val="565A5B"/>
          </a:solidFill>
          <a:latin typeface="Corbel" panose="020B0503020204020204" pitchFamily="34" charset="0"/>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400" kern="1200">
          <a:solidFill>
            <a:srgbClr val="565A5B"/>
          </a:solidFill>
          <a:latin typeface="Corbel" panose="020B0503020204020204" pitchFamily="34" charset="0"/>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200" kern="1200">
          <a:solidFill>
            <a:srgbClr val="565A5B"/>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jpeg"/><Relationship Id="rId13" Type="http://schemas.openxmlformats.org/officeDocument/2006/relationships/image" Target="../media/image5.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6.sv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diagramColors" Target="../diagrams/colors1.xml"/><Relationship Id="rId11" Type="http://schemas.openxmlformats.org/officeDocument/2006/relationships/image" Target="../media/image4.png"/><Relationship Id="rId5" Type="http://schemas.openxmlformats.org/officeDocument/2006/relationships/diagramQuickStyle" Target="../diagrams/quickStyle1.xml"/><Relationship Id="rId15" Type="http://schemas.openxmlformats.org/officeDocument/2006/relationships/image" Target="../media/image6.png"/><Relationship Id="rId10" Type="http://schemas.openxmlformats.org/officeDocument/2006/relationships/image" Target="../media/image4.svg"/><Relationship Id="rId4" Type="http://schemas.openxmlformats.org/officeDocument/2006/relationships/diagramLayout" Target="../diagrams/layout1.xml"/><Relationship Id="rId9" Type="http://schemas.openxmlformats.org/officeDocument/2006/relationships/image" Target="../media/image3.png"/><Relationship Id="rId14"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1.sv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3.sv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AE27D2DA-DA67-429F-A6A0-3DF160889783}"/>
              </a:ext>
            </a:extLst>
          </p:cNvPr>
          <p:cNvSpPr>
            <a:spLocks noGrp="1"/>
          </p:cNvSpPr>
          <p:nvPr>
            <p:ph type="sldNum" sz="quarter" idx="16"/>
          </p:nvPr>
        </p:nvSpPr>
        <p:spPr>
          <a:xfrm>
            <a:off x="8610600" y="6356350"/>
            <a:ext cx="2743200" cy="365125"/>
          </a:xfrm>
          <a:prstGeom prst="rect">
            <a:avLst/>
          </a:prstGeom>
        </p:spPr>
        <p:txBody>
          <a:bodyPr vert="horz" lIns="91440" tIns="45720" rIns="91440" bIns="45720" rtlCol="0" anchor="ctr"/>
          <a:lstStyle>
            <a:defPPr>
              <a:defRPr lang="x-none"/>
            </a:defPPr>
            <a:lvl1pPr marL="0" algn="r" defTabSz="914400" rtl="0" eaLnBrk="1" fontAlgn="auto" latinLnBrk="0" hangingPunct="1">
              <a:spcBef>
                <a:spcPts val="0"/>
              </a:spcBef>
              <a:spcAft>
                <a:spcPts val="0"/>
              </a:spcAft>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D2277C06-B116-4C4D-99E6-5B07C65FA2E2}" type="slidenum">
              <a:rPr lang="x-none" smtClean="0"/>
              <a:pPr>
                <a:defRPr/>
              </a:pPr>
              <a:t>1</a:t>
            </a:fld>
            <a:endParaRPr lang="x-none" dirty="0"/>
          </a:p>
        </p:txBody>
      </p:sp>
      <p:graphicFrame>
        <p:nvGraphicFramePr>
          <p:cNvPr id="3" name="Diagram 2">
            <a:extLst>
              <a:ext uri="{FF2B5EF4-FFF2-40B4-BE49-F238E27FC236}">
                <a16:creationId xmlns:a16="http://schemas.microsoft.com/office/drawing/2014/main" xmlns="" id="{E60B2B38-AD04-4FE2-A042-CC15E5FA5825}"/>
              </a:ext>
            </a:extLst>
          </p:cNvPr>
          <p:cNvGraphicFramePr/>
          <p:nvPr/>
        </p:nvGraphicFramePr>
        <p:xfrm>
          <a:off x="3178179" y="1717288"/>
          <a:ext cx="8017645" cy="45385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7">
            <a:extLst>
              <a:ext uri="{FF2B5EF4-FFF2-40B4-BE49-F238E27FC236}">
                <a16:creationId xmlns:a16="http://schemas.microsoft.com/office/drawing/2014/main" xmlns="" id="{1B9586AA-E5EF-45BF-8A4D-FAD2423FF15D}"/>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83757" y="3545779"/>
            <a:ext cx="3095773" cy="88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Graphic 7">
            <a:extLst>
              <a:ext uri="{FF2B5EF4-FFF2-40B4-BE49-F238E27FC236}">
                <a16:creationId xmlns:a16="http://schemas.microsoft.com/office/drawing/2014/main" xmlns="" id="{E560488F-5E90-4336-BF1C-4AE5DEF4D1DA}"/>
              </a:ext>
            </a:extLst>
          </p:cNvPr>
          <p:cNvPicPr>
            <a:picLocks noChangeAspect="1"/>
          </p:cNvPicPr>
          <p:nvPr/>
        </p:nvPicPr>
        <p:blipFill>
          <a:blip r:embed="rId9">
            <a:extLst>
              <a:ext uri="{96DAC541-7B7A-43D3-8B79-37D633B846F1}">
                <asvg:svgBlip xmlns:asvg="http://schemas.microsoft.com/office/drawing/2016/SVG/main" xmlns="" r:embed="rId10"/>
              </a:ext>
            </a:extLst>
          </a:blip>
          <a:stretch>
            <a:fillRect/>
          </a:stretch>
        </p:blipFill>
        <p:spPr>
          <a:xfrm>
            <a:off x="3321474" y="2163040"/>
            <a:ext cx="936988" cy="936988"/>
          </a:xfrm>
          <a:prstGeom prst="rect">
            <a:avLst/>
          </a:prstGeom>
        </p:spPr>
      </p:pic>
      <p:pic>
        <p:nvPicPr>
          <p:cNvPr id="9" name="Graphic 8">
            <a:extLst>
              <a:ext uri="{FF2B5EF4-FFF2-40B4-BE49-F238E27FC236}">
                <a16:creationId xmlns:a16="http://schemas.microsoft.com/office/drawing/2014/main" xmlns="" id="{1CF7F0EA-E921-4F62-94EA-1814FC57234A}"/>
              </a:ext>
            </a:extLst>
          </p:cNvPr>
          <p:cNvPicPr>
            <a:picLocks noChangeAspect="1"/>
          </p:cNvPicPr>
          <p:nvPr/>
        </p:nvPicPr>
        <p:blipFill>
          <a:blip r:embed="rId11">
            <a:extLst>
              <a:ext uri="{96DAC541-7B7A-43D3-8B79-37D633B846F1}">
                <asvg:svgBlip xmlns:asvg="http://schemas.microsoft.com/office/drawing/2016/SVG/main" xmlns="" r:embed="rId12"/>
              </a:ext>
            </a:extLst>
          </a:blip>
          <a:stretch>
            <a:fillRect/>
          </a:stretch>
        </p:blipFill>
        <p:spPr>
          <a:xfrm>
            <a:off x="3664868" y="3511257"/>
            <a:ext cx="946402" cy="946402"/>
          </a:xfrm>
          <a:prstGeom prst="rect">
            <a:avLst/>
          </a:prstGeom>
        </p:spPr>
      </p:pic>
      <p:pic>
        <p:nvPicPr>
          <p:cNvPr id="10" name="Graphic 9">
            <a:extLst>
              <a:ext uri="{FF2B5EF4-FFF2-40B4-BE49-F238E27FC236}">
                <a16:creationId xmlns:a16="http://schemas.microsoft.com/office/drawing/2014/main" xmlns="" id="{7F55E57B-2472-468F-8D2C-D8532F89833B}"/>
              </a:ext>
            </a:extLst>
          </p:cNvPr>
          <p:cNvPicPr>
            <a:picLocks noChangeAspect="1"/>
          </p:cNvPicPr>
          <p:nvPr/>
        </p:nvPicPr>
        <p:blipFill>
          <a:blip r:embed="rId13">
            <a:extLst>
              <a:ext uri="{96DAC541-7B7A-43D3-8B79-37D633B846F1}">
                <asvg:svgBlip xmlns:asvg="http://schemas.microsoft.com/office/drawing/2016/SVG/main" xmlns="" r:embed="rId14"/>
              </a:ext>
            </a:extLst>
          </a:blip>
          <a:stretch>
            <a:fillRect/>
          </a:stretch>
        </p:blipFill>
        <p:spPr>
          <a:xfrm>
            <a:off x="3346077" y="4896998"/>
            <a:ext cx="905210" cy="905210"/>
          </a:xfrm>
          <a:prstGeom prst="rect">
            <a:avLst/>
          </a:prstGeom>
        </p:spPr>
      </p:pic>
      <p:sp>
        <p:nvSpPr>
          <p:cNvPr id="13" name="Title 3">
            <a:extLst>
              <a:ext uri="{FF2B5EF4-FFF2-40B4-BE49-F238E27FC236}">
                <a16:creationId xmlns:a16="http://schemas.microsoft.com/office/drawing/2014/main" xmlns="" id="{FFFFBFB1-C357-41BD-96F8-C79B875D4998}"/>
              </a:ext>
            </a:extLst>
          </p:cNvPr>
          <p:cNvSpPr>
            <a:spLocks noGrp="1"/>
          </p:cNvSpPr>
          <p:nvPr>
            <p:ph type="title"/>
          </p:nvPr>
        </p:nvSpPr>
        <p:spPr>
          <a:xfrm>
            <a:off x="838200" y="365126"/>
            <a:ext cx="10515600" cy="532946"/>
          </a:xfrm>
        </p:spPr>
        <p:txBody>
          <a:bodyPr/>
          <a:lstStyle/>
          <a:p>
            <a:r>
              <a:rPr lang="en-US" dirty="0"/>
              <a:t>Nephron Midterm Presentation</a:t>
            </a:r>
          </a:p>
        </p:txBody>
      </p:sp>
      <p:sp>
        <p:nvSpPr>
          <p:cNvPr id="14" name="Text Placeholder 4">
            <a:extLst>
              <a:ext uri="{FF2B5EF4-FFF2-40B4-BE49-F238E27FC236}">
                <a16:creationId xmlns:a16="http://schemas.microsoft.com/office/drawing/2014/main" xmlns="" id="{7869FE5D-C2B4-4B34-AEFB-F97508DDCDDB}"/>
              </a:ext>
            </a:extLst>
          </p:cNvPr>
          <p:cNvSpPr>
            <a:spLocks noGrp="1"/>
          </p:cNvSpPr>
          <p:nvPr>
            <p:ph type="body" sz="quarter" idx="13"/>
          </p:nvPr>
        </p:nvSpPr>
        <p:spPr>
          <a:xfrm>
            <a:off x="838200" y="922566"/>
            <a:ext cx="10515600" cy="285750"/>
          </a:xfrm>
        </p:spPr>
        <p:txBody>
          <a:bodyPr/>
          <a:lstStyle/>
          <a:p>
            <a:r>
              <a:rPr lang="en-US" sz="3200" dirty="0"/>
              <a:t>Drug Pricing Analysis</a:t>
            </a:r>
          </a:p>
        </p:txBody>
      </p:sp>
      <p:pic>
        <p:nvPicPr>
          <p:cNvPr id="11" name="Picture 10"/>
          <p:cNvPicPr>
            <a:picLocks noChangeAspect="1"/>
          </p:cNvPicPr>
          <p:nvPr/>
        </p:nvPicPr>
        <p:blipFill>
          <a:blip r:embed="rId15"/>
          <a:stretch>
            <a:fillRect/>
          </a:stretch>
        </p:blipFill>
        <p:spPr>
          <a:xfrm>
            <a:off x="9910825" y="6145895"/>
            <a:ext cx="1107167" cy="525658"/>
          </a:xfrm>
          <a:prstGeom prst="rect">
            <a:avLst/>
          </a:prstGeom>
        </p:spPr>
      </p:pic>
    </p:spTree>
    <p:extLst>
      <p:ext uri="{BB962C8B-B14F-4D97-AF65-F5344CB8AC3E}">
        <p14:creationId xmlns:p14="http://schemas.microsoft.com/office/powerpoint/2010/main" val="34048555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BCD06B-0E04-45BF-B54A-8E62BB39F057}"/>
              </a:ext>
            </a:extLst>
          </p:cNvPr>
          <p:cNvSpPr>
            <a:spLocks noGrp="1"/>
          </p:cNvSpPr>
          <p:nvPr>
            <p:ph type="title"/>
          </p:nvPr>
        </p:nvSpPr>
        <p:spPr>
          <a:xfrm>
            <a:off x="838199" y="365125"/>
            <a:ext cx="11213758" cy="533400"/>
          </a:xfrm>
        </p:spPr>
        <p:txBody>
          <a:bodyPr/>
          <a:lstStyle/>
          <a:p>
            <a:r>
              <a:rPr lang="en-US" sz="3200" dirty="0">
                <a:solidFill>
                  <a:schemeClr val="accent1"/>
                </a:solidFill>
              </a:rPr>
              <a:t>Cluster Analysis (Hierarchical Clustering) at the Drug Class Level</a:t>
            </a:r>
            <a:br>
              <a:rPr lang="en-US" sz="3200" dirty="0">
                <a:solidFill>
                  <a:schemeClr val="accent1"/>
                </a:solidFill>
              </a:rPr>
            </a:br>
            <a:r>
              <a:rPr lang="en-US" sz="2400" dirty="0">
                <a:solidFill>
                  <a:schemeClr val="tx1"/>
                </a:solidFill>
              </a:rPr>
              <a:t>Old-age/middle-old age/young-female</a:t>
            </a:r>
            <a:endParaRPr lang="en-US" sz="3200" dirty="0">
              <a:solidFill>
                <a:schemeClr val="tx1"/>
              </a:solidFill>
            </a:endParaRPr>
          </a:p>
        </p:txBody>
      </p:sp>
      <p:pic>
        <p:nvPicPr>
          <p:cNvPr id="3074" name="Picture 2">
            <a:extLst>
              <a:ext uri="{FF2B5EF4-FFF2-40B4-BE49-F238E27FC236}">
                <a16:creationId xmlns:a16="http://schemas.microsoft.com/office/drawing/2014/main" xmlns="" id="{B0BB3EA4-0AB0-408D-BB52-B8D935779E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0989" y="2010087"/>
            <a:ext cx="7008178" cy="39421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xmlns="" id="{9FBFB324-F884-472E-A0B7-E40EF209DFFF}"/>
              </a:ext>
            </a:extLst>
          </p:cNvPr>
          <p:cNvSpPr/>
          <p:nvPr/>
        </p:nvSpPr>
        <p:spPr>
          <a:xfrm>
            <a:off x="2940989" y="1108425"/>
            <a:ext cx="7008178" cy="691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3 Clusters Identified at the Drug Class Level</a:t>
            </a:r>
          </a:p>
        </p:txBody>
      </p:sp>
      <p:sp>
        <p:nvSpPr>
          <p:cNvPr id="7" name="Slide Number Placeholder 5">
            <a:extLst>
              <a:ext uri="{FF2B5EF4-FFF2-40B4-BE49-F238E27FC236}">
                <a16:creationId xmlns:a16="http://schemas.microsoft.com/office/drawing/2014/main" xmlns="" id="{AE27D2DA-DA67-429F-A6A0-3DF160889783}"/>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x-none"/>
            </a:defPPr>
            <a:lvl1pPr marL="0" algn="r" defTabSz="914400" rtl="0" eaLnBrk="1" fontAlgn="auto" latinLnBrk="0" hangingPunct="1">
              <a:spcBef>
                <a:spcPts val="0"/>
              </a:spcBef>
              <a:spcAft>
                <a:spcPts val="0"/>
              </a:spcAft>
              <a:defRPr sz="1200" kern="1200">
                <a:solidFill>
                  <a:schemeClr val="tx1">
                    <a:tint val="75000"/>
                  </a:schemeClr>
                </a:solidFill>
                <a:latin typeface="+mn-lt"/>
                <a:ea typeface="+mn-ea"/>
                <a:cs typeface="+mn-cs"/>
              </a:defRPr>
            </a:lvl1pPr>
            <a:lvl2pPr marL="457200" algn="l" defTabSz="914400" rtl="0" eaLnBrk="1" fontAlgn="base" latinLnBrk="0" hangingPunct="1">
              <a:spcBef>
                <a:spcPct val="0"/>
              </a:spcBef>
              <a:spcAft>
                <a:spcPct val="0"/>
              </a:spcAft>
              <a:defRPr sz="1800" kern="1200">
                <a:solidFill>
                  <a:schemeClr val="tx1"/>
                </a:solidFill>
                <a:latin typeface="+mn-lt"/>
                <a:ea typeface="+mn-ea"/>
                <a:cs typeface="+mn-cs"/>
              </a:defRPr>
            </a:lvl2pPr>
            <a:lvl3pPr marL="914400" algn="l" defTabSz="914400" rtl="0" eaLnBrk="1" fontAlgn="base" latinLnBrk="0" hangingPunct="1">
              <a:spcBef>
                <a:spcPct val="0"/>
              </a:spcBef>
              <a:spcAft>
                <a:spcPct val="0"/>
              </a:spcAft>
              <a:defRPr sz="1800" kern="1200">
                <a:solidFill>
                  <a:schemeClr val="tx1"/>
                </a:solidFill>
                <a:latin typeface="+mn-lt"/>
                <a:ea typeface="+mn-ea"/>
                <a:cs typeface="+mn-cs"/>
              </a:defRPr>
            </a:lvl3pPr>
            <a:lvl4pPr marL="1371600" algn="l" defTabSz="914400" rtl="0" eaLnBrk="1" fontAlgn="base" latinLnBrk="0" hangingPunct="1">
              <a:spcBef>
                <a:spcPct val="0"/>
              </a:spcBef>
              <a:spcAft>
                <a:spcPct val="0"/>
              </a:spcAft>
              <a:defRPr sz="1800" kern="1200">
                <a:solidFill>
                  <a:schemeClr val="tx1"/>
                </a:solidFill>
                <a:latin typeface="+mn-lt"/>
                <a:ea typeface="+mn-ea"/>
                <a:cs typeface="+mn-cs"/>
              </a:defRPr>
            </a:lvl4pPr>
            <a:lvl5pPr marL="1828800" algn="l" defTabSz="914400" rtl="0" eaLnBrk="1" fontAlgn="base" latinLnBrk="0" hangingPunct="1">
              <a:spcBef>
                <a:spcPct val="0"/>
              </a:spcBef>
              <a:spcAft>
                <a:spcPct val="0"/>
              </a:spcAft>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D2277C06-B116-4C4D-99E6-5B07C65FA2E2}" type="slidenum">
              <a:rPr lang="x-none" smtClean="0"/>
              <a:pPr>
                <a:defRPr/>
              </a:pPr>
              <a:t>10</a:t>
            </a:fld>
            <a:endParaRPr lang="x-none" dirty="0"/>
          </a:p>
        </p:txBody>
      </p:sp>
      <p:pic>
        <p:nvPicPr>
          <p:cNvPr id="10" name="Picture 9"/>
          <p:cNvPicPr>
            <a:picLocks noChangeAspect="1"/>
          </p:cNvPicPr>
          <p:nvPr/>
        </p:nvPicPr>
        <p:blipFill>
          <a:blip r:embed="rId4"/>
          <a:stretch>
            <a:fillRect/>
          </a:stretch>
        </p:blipFill>
        <p:spPr>
          <a:xfrm>
            <a:off x="9910825" y="6145895"/>
            <a:ext cx="1107167" cy="525658"/>
          </a:xfrm>
          <a:prstGeom prst="rect">
            <a:avLst/>
          </a:prstGeom>
        </p:spPr>
      </p:pic>
    </p:spTree>
    <p:extLst>
      <p:ext uri="{BB962C8B-B14F-4D97-AF65-F5344CB8AC3E}">
        <p14:creationId xmlns:p14="http://schemas.microsoft.com/office/powerpoint/2010/main" val="2385271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xmlns="" id="{C6A5A360-35D6-4EA8-89B5-9364205E95C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183"/>
          <a:stretch/>
        </p:blipFill>
        <p:spPr bwMode="auto">
          <a:xfrm>
            <a:off x="2093119" y="653912"/>
            <a:ext cx="7764748" cy="575481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xmlns="" id="{50C95713-3304-49B2-897B-F40A73C8FCA8}"/>
              </a:ext>
            </a:extLst>
          </p:cNvPr>
          <p:cNvSpPr/>
          <p:nvPr/>
        </p:nvSpPr>
        <p:spPr>
          <a:xfrm>
            <a:off x="9435830" y="3299073"/>
            <a:ext cx="422037" cy="305727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xmlns="" id="{8CAF8706-3539-4457-9C69-F6FB296DBC41}"/>
              </a:ext>
            </a:extLst>
          </p:cNvPr>
          <p:cNvSpPr>
            <a:spLocks noGrp="1"/>
          </p:cNvSpPr>
          <p:nvPr>
            <p:ph type="title"/>
          </p:nvPr>
        </p:nvSpPr>
        <p:spPr>
          <a:xfrm>
            <a:off x="792956" y="84941"/>
            <a:ext cx="11399044" cy="533400"/>
          </a:xfrm>
        </p:spPr>
        <p:txBody>
          <a:bodyPr/>
          <a:lstStyle/>
          <a:p>
            <a:r>
              <a:rPr lang="en-US" sz="3200" dirty="0">
                <a:solidFill>
                  <a:schemeClr val="accent1"/>
                </a:solidFill>
              </a:rPr>
              <a:t>Clustering on the Individual Drug Level: Is Drug Class Useful?</a:t>
            </a:r>
          </a:p>
        </p:txBody>
      </p:sp>
      <p:sp>
        <p:nvSpPr>
          <p:cNvPr id="6" name="Slide Number Placeholder 5">
            <a:extLst>
              <a:ext uri="{FF2B5EF4-FFF2-40B4-BE49-F238E27FC236}">
                <a16:creationId xmlns:a16="http://schemas.microsoft.com/office/drawing/2014/main" xmlns="" id="{AE27D2DA-DA67-429F-A6A0-3DF160889783}"/>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x-none"/>
            </a:defPPr>
            <a:lvl1pPr marL="0" algn="r" defTabSz="914400" rtl="0" eaLnBrk="1" fontAlgn="auto" latinLnBrk="0" hangingPunct="1">
              <a:spcBef>
                <a:spcPts val="0"/>
              </a:spcBef>
              <a:spcAft>
                <a:spcPts val="0"/>
              </a:spcAft>
              <a:defRPr sz="1200" kern="1200">
                <a:solidFill>
                  <a:schemeClr val="tx1">
                    <a:tint val="75000"/>
                  </a:schemeClr>
                </a:solidFill>
                <a:latin typeface="+mn-lt"/>
                <a:ea typeface="+mn-ea"/>
                <a:cs typeface="+mn-cs"/>
              </a:defRPr>
            </a:lvl1pPr>
            <a:lvl2pPr marL="457200" algn="l" defTabSz="914400" rtl="0" eaLnBrk="1" fontAlgn="base" latinLnBrk="0" hangingPunct="1">
              <a:spcBef>
                <a:spcPct val="0"/>
              </a:spcBef>
              <a:spcAft>
                <a:spcPct val="0"/>
              </a:spcAft>
              <a:defRPr sz="1800" kern="1200">
                <a:solidFill>
                  <a:schemeClr val="tx1"/>
                </a:solidFill>
                <a:latin typeface="+mn-lt"/>
                <a:ea typeface="+mn-ea"/>
                <a:cs typeface="+mn-cs"/>
              </a:defRPr>
            </a:lvl2pPr>
            <a:lvl3pPr marL="914400" algn="l" defTabSz="914400" rtl="0" eaLnBrk="1" fontAlgn="base" latinLnBrk="0" hangingPunct="1">
              <a:spcBef>
                <a:spcPct val="0"/>
              </a:spcBef>
              <a:spcAft>
                <a:spcPct val="0"/>
              </a:spcAft>
              <a:defRPr sz="1800" kern="1200">
                <a:solidFill>
                  <a:schemeClr val="tx1"/>
                </a:solidFill>
                <a:latin typeface="+mn-lt"/>
                <a:ea typeface="+mn-ea"/>
                <a:cs typeface="+mn-cs"/>
              </a:defRPr>
            </a:lvl3pPr>
            <a:lvl4pPr marL="1371600" algn="l" defTabSz="914400" rtl="0" eaLnBrk="1" fontAlgn="base" latinLnBrk="0" hangingPunct="1">
              <a:spcBef>
                <a:spcPct val="0"/>
              </a:spcBef>
              <a:spcAft>
                <a:spcPct val="0"/>
              </a:spcAft>
              <a:defRPr sz="1800" kern="1200">
                <a:solidFill>
                  <a:schemeClr val="tx1"/>
                </a:solidFill>
                <a:latin typeface="+mn-lt"/>
                <a:ea typeface="+mn-ea"/>
                <a:cs typeface="+mn-cs"/>
              </a:defRPr>
            </a:lvl4pPr>
            <a:lvl5pPr marL="1828800" algn="l" defTabSz="914400" rtl="0" eaLnBrk="1" fontAlgn="base" latinLnBrk="0" hangingPunct="1">
              <a:spcBef>
                <a:spcPct val="0"/>
              </a:spcBef>
              <a:spcAft>
                <a:spcPct val="0"/>
              </a:spcAft>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D2277C06-B116-4C4D-99E6-5B07C65FA2E2}" type="slidenum">
              <a:rPr lang="x-none" smtClean="0"/>
              <a:pPr>
                <a:defRPr/>
              </a:pPr>
              <a:t>11</a:t>
            </a:fld>
            <a:endParaRPr lang="x-none" dirty="0"/>
          </a:p>
        </p:txBody>
      </p:sp>
      <p:pic>
        <p:nvPicPr>
          <p:cNvPr id="7" name="Picture 6"/>
          <p:cNvPicPr>
            <a:picLocks noChangeAspect="1"/>
          </p:cNvPicPr>
          <p:nvPr/>
        </p:nvPicPr>
        <p:blipFill>
          <a:blip r:embed="rId4"/>
          <a:stretch>
            <a:fillRect/>
          </a:stretch>
        </p:blipFill>
        <p:spPr>
          <a:xfrm>
            <a:off x="9910825" y="6145895"/>
            <a:ext cx="1107167" cy="525658"/>
          </a:xfrm>
          <a:prstGeom prst="rect">
            <a:avLst/>
          </a:prstGeom>
        </p:spPr>
      </p:pic>
    </p:spTree>
    <p:extLst>
      <p:ext uri="{BB962C8B-B14F-4D97-AF65-F5344CB8AC3E}">
        <p14:creationId xmlns:p14="http://schemas.microsoft.com/office/powerpoint/2010/main" val="38050736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BCD06B-0E04-45BF-B54A-8E62BB39F057}"/>
              </a:ext>
            </a:extLst>
          </p:cNvPr>
          <p:cNvSpPr>
            <a:spLocks noGrp="1"/>
          </p:cNvSpPr>
          <p:nvPr>
            <p:ph type="title"/>
          </p:nvPr>
        </p:nvSpPr>
        <p:spPr>
          <a:xfrm>
            <a:off x="838200" y="365125"/>
            <a:ext cx="10515600" cy="533400"/>
          </a:xfrm>
        </p:spPr>
        <p:txBody>
          <a:bodyPr/>
          <a:lstStyle/>
          <a:p>
            <a:r>
              <a:rPr lang="en-US" sz="4000" dirty="0">
                <a:solidFill>
                  <a:schemeClr val="accent1"/>
                </a:solidFill>
              </a:rPr>
              <a:t>Next Steps and Timeline</a:t>
            </a:r>
          </a:p>
        </p:txBody>
      </p:sp>
      <p:sp>
        <p:nvSpPr>
          <p:cNvPr id="10" name="Content Placeholder 2">
            <a:extLst>
              <a:ext uri="{FF2B5EF4-FFF2-40B4-BE49-F238E27FC236}">
                <a16:creationId xmlns:a16="http://schemas.microsoft.com/office/drawing/2014/main" xmlns="" id="{7DF04EF9-8AAF-4CF5-AB66-493570A32463}"/>
              </a:ext>
            </a:extLst>
          </p:cNvPr>
          <p:cNvSpPr txBox="1">
            <a:spLocks/>
          </p:cNvSpPr>
          <p:nvPr/>
        </p:nvSpPr>
        <p:spPr bwMode="auto">
          <a:xfrm>
            <a:off x="778239" y="1450949"/>
            <a:ext cx="10265881" cy="4890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000" kern="1200">
                <a:solidFill>
                  <a:srgbClr val="565A5B"/>
                </a:solidFill>
                <a:latin typeface="Corbel" panose="020B0503020204020204" pitchFamily="34" charset="0"/>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kern="1200">
                <a:solidFill>
                  <a:srgbClr val="565A5B"/>
                </a:solidFill>
                <a:latin typeface="Corbel" panose="020B0503020204020204" pitchFamily="34" charset="0"/>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1600" kern="1200">
                <a:solidFill>
                  <a:srgbClr val="565A5B"/>
                </a:solidFill>
                <a:latin typeface="Corbel" panose="020B0503020204020204" pitchFamily="34" charset="0"/>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400" kern="1200">
                <a:solidFill>
                  <a:srgbClr val="565A5B"/>
                </a:solidFill>
                <a:latin typeface="Corbel" panose="020B0503020204020204" pitchFamily="34" charset="0"/>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200" kern="1200">
                <a:solidFill>
                  <a:srgbClr val="565A5B"/>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spcBef>
                <a:spcPts val="1200"/>
              </a:spcBef>
              <a:spcAft>
                <a:spcPts val="1200"/>
              </a:spcAft>
              <a:buFont typeface="Wingdings" panose="05000000000000000000" pitchFamily="2" charset="2"/>
              <a:buChar char="q"/>
            </a:pPr>
            <a:r>
              <a:rPr lang="en-US" sz="2400" dirty="0"/>
              <a:t>Finish predictive model for price - 11/2 </a:t>
            </a:r>
          </a:p>
          <a:p>
            <a:pPr marL="457200" indent="-457200">
              <a:spcBef>
                <a:spcPts val="1200"/>
              </a:spcBef>
              <a:spcAft>
                <a:spcPts val="1200"/>
              </a:spcAft>
              <a:buFont typeface="Wingdings" panose="05000000000000000000" pitchFamily="2" charset="2"/>
              <a:buChar char="q"/>
            </a:pPr>
            <a:r>
              <a:rPr lang="en-US" sz="2400" dirty="0"/>
              <a:t>Iterate on predictive model - Move from predicting price changes to volume and sales changes - </a:t>
            </a:r>
            <a:r>
              <a:rPr lang="en-US" sz="2400" dirty="0" smtClean="0"/>
              <a:t>Predicting Volume- 11/9 ; Predicting Revenue – 11/16</a:t>
            </a:r>
            <a:endParaRPr lang="en-US" sz="2400" dirty="0"/>
          </a:p>
          <a:p>
            <a:pPr marL="457200" indent="-457200">
              <a:spcBef>
                <a:spcPts val="1200"/>
              </a:spcBef>
              <a:spcAft>
                <a:spcPts val="1200"/>
              </a:spcAft>
              <a:buFont typeface="Wingdings" panose="05000000000000000000" pitchFamily="2" charset="2"/>
              <a:buChar char="q"/>
            </a:pPr>
            <a:r>
              <a:rPr lang="en-US" sz="2400" dirty="0"/>
              <a:t>Incorporate Sentiment Analysis - 11/23</a:t>
            </a:r>
          </a:p>
          <a:p>
            <a:pPr marL="457200" indent="-457200">
              <a:spcBef>
                <a:spcPts val="1200"/>
              </a:spcBef>
              <a:spcAft>
                <a:spcPts val="1200"/>
              </a:spcAft>
              <a:buFont typeface="Wingdings" panose="05000000000000000000" pitchFamily="2" charset="2"/>
              <a:buChar char="q"/>
            </a:pPr>
            <a:r>
              <a:rPr lang="en-US" sz="2400" dirty="0"/>
              <a:t>Incorporate Cluster Analysis. Evaluate if using Drug Class vs Cluster ID offers better results?</a:t>
            </a:r>
          </a:p>
          <a:p>
            <a:pPr marL="457200" indent="-457200">
              <a:spcBef>
                <a:spcPts val="1200"/>
              </a:spcBef>
              <a:spcAft>
                <a:spcPts val="1200"/>
              </a:spcAft>
              <a:buFont typeface="Wingdings" panose="05000000000000000000" pitchFamily="2" charset="2"/>
              <a:buChar char="q"/>
            </a:pPr>
            <a:endParaRPr lang="en-US" sz="2400" dirty="0"/>
          </a:p>
        </p:txBody>
      </p:sp>
      <p:sp>
        <p:nvSpPr>
          <p:cNvPr id="4" name="Slide Number Placeholder 5">
            <a:extLst>
              <a:ext uri="{FF2B5EF4-FFF2-40B4-BE49-F238E27FC236}">
                <a16:creationId xmlns:a16="http://schemas.microsoft.com/office/drawing/2014/main" xmlns="" id="{AE27D2DA-DA67-429F-A6A0-3DF160889783}"/>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x-none"/>
            </a:defPPr>
            <a:lvl1pPr marL="0" algn="r" defTabSz="914400" rtl="0" eaLnBrk="1" fontAlgn="auto" latinLnBrk="0" hangingPunct="1">
              <a:spcBef>
                <a:spcPts val="0"/>
              </a:spcBef>
              <a:spcAft>
                <a:spcPts val="0"/>
              </a:spcAft>
              <a:defRPr sz="1200" kern="1200">
                <a:solidFill>
                  <a:schemeClr val="tx1">
                    <a:tint val="75000"/>
                  </a:schemeClr>
                </a:solidFill>
                <a:latin typeface="+mn-lt"/>
                <a:ea typeface="+mn-ea"/>
                <a:cs typeface="+mn-cs"/>
              </a:defRPr>
            </a:lvl1pPr>
            <a:lvl2pPr marL="457200" algn="l" defTabSz="914400" rtl="0" eaLnBrk="1" fontAlgn="base" latinLnBrk="0" hangingPunct="1">
              <a:spcBef>
                <a:spcPct val="0"/>
              </a:spcBef>
              <a:spcAft>
                <a:spcPct val="0"/>
              </a:spcAft>
              <a:defRPr sz="1800" kern="1200">
                <a:solidFill>
                  <a:schemeClr val="tx1"/>
                </a:solidFill>
                <a:latin typeface="+mn-lt"/>
                <a:ea typeface="+mn-ea"/>
                <a:cs typeface="+mn-cs"/>
              </a:defRPr>
            </a:lvl2pPr>
            <a:lvl3pPr marL="914400" algn="l" defTabSz="914400" rtl="0" eaLnBrk="1" fontAlgn="base" latinLnBrk="0" hangingPunct="1">
              <a:spcBef>
                <a:spcPct val="0"/>
              </a:spcBef>
              <a:spcAft>
                <a:spcPct val="0"/>
              </a:spcAft>
              <a:defRPr sz="1800" kern="1200">
                <a:solidFill>
                  <a:schemeClr val="tx1"/>
                </a:solidFill>
                <a:latin typeface="+mn-lt"/>
                <a:ea typeface="+mn-ea"/>
                <a:cs typeface="+mn-cs"/>
              </a:defRPr>
            </a:lvl3pPr>
            <a:lvl4pPr marL="1371600" algn="l" defTabSz="914400" rtl="0" eaLnBrk="1" fontAlgn="base" latinLnBrk="0" hangingPunct="1">
              <a:spcBef>
                <a:spcPct val="0"/>
              </a:spcBef>
              <a:spcAft>
                <a:spcPct val="0"/>
              </a:spcAft>
              <a:defRPr sz="1800" kern="1200">
                <a:solidFill>
                  <a:schemeClr val="tx1"/>
                </a:solidFill>
                <a:latin typeface="+mn-lt"/>
                <a:ea typeface="+mn-ea"/>
                <a:cs typeface="+mn-cs"/>
              </a:defRPr>
            </a:lvl4pPr>
            <a:lvl5pPr marL="1828800" algn="l" defTabSz="914400" rtl="0" eaLnBrk="1" fontAlgn="base" latinLnBrk="0" hangingPunct="1">
              <a:spcBef>
                <a:spcPct val="0"/>
              </a:spcBef>
              <a:spcAft>
                <a:spcPct val="0"/>
              </a:spcAft>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D2277C06-B116-4C4D-99E6-5B07C65FA2E2}" type="slidenum">
              <a:rPr lang="x-none" smtClean="0"/>
              <a:pPr>
                <a:defRPr/>
              </a:pPr>
              <a:t>12</a:t>
            </a:fld>
            <a:endParaRPr lang="x-none" dirty="0"/>
          </a:p>
        </p:txBody>
      </p:sp>
      <p:pic>
        <p:nvPicPr>
          <p:cNvPr id="5" name="Picture 4"/>
          <p:cNvPicPr>
            <a:picLocks noChangeAspect="1"/>
          </p:cNvPicPr>
          <p:nvPr/>
        </p:nvPicPr>
        <p:blipFill>
          <a:blip r:embed="rId3"/>
          <a:stretch>
            <a:fillRect/>
          </a:stretch>
        </p:blipFill>
        <p:spPr>
          <a:xfrm>
            <a:off x="9910825" y="6145895"/>
            <a:ext cx="1107167" cy="525658"/>
          </a:xfrm>
          <a:prstGeom prst="rect">
            <a:avLst/>
          </a:prstGeom>
        </p:spPr>
      </p:pic>
    </p:spTree>
    <p:extLst>
      <p:ext uri="{BB962C8B-B14F-4D97-AF65-F5344CB8AC3E}">
        <p14:creationId xmlns:p14="http://schemas.microsoft.com/office/powerpoint/2010/main" val="9594315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91D9E9-98DD-44BA-AF9C-C4C4160AE1ED}"/>
              </a:ext>
            </a:extLst>
          </p:cNvPr>
          <p:cNvSpPr>
            <a:spLocks noGrp="1"/>
          </p:cNvSpPr>
          <p:nvPr>
            <p:ph type="ctrTitle"/>
          </p:nvPr>
        </p:nvSpPr>
        <p:spPr>
          <a:xfrm>
            <a:off x="1524000" y="2235200"/>
            <a:ext cx="9144000" cy="2387600"/>
          </a:xfrm>
        </p:spPr>
        <p:txBody>
          <a:bodyPr anchor="ctr"/>
          <a:lstStyle/>
          <a:p>
            <a:r>
              <a:rPr lang="en-US" dirty="0">
                <a:solidFill>
                  <a:schemeClr val="accent1"/>
                </a:solidFill>
              </a:rPr>
              <a:t>Questions?</a:t>
            </a:r>
          </a:p>
        </p:txBody>
      </p:sp>
      <p:sp>
        <p:nvSpPr>
          <p:cNvPr id="4" name="Slide Number Placeholder 3">
            <a:extLst>
              <a:ext uri="{FF2B5EF4-FFF2-40B4-BE49-F238E27FC236}">
                <a16:creationId xmlns:a16="http://schemas.microsoft.com/office/drawing/2014/main" xmlns="" id="{EE6B0994-A424-4FA6-BD0A-71906612B4F7}"/>
              </a:ext>
            </a:extLst>
          </p:cNvPr>
          <p:cNvSpPr>
            <a:spLocks noGrp="1"/>
          </p:cNvSpPr>
          <p:nvPr>
            <p:ph type="sldNum" sz="quarter" idx="10"/>
          </p:nvPr>
        </p:nvSpPr>
        <p:spPr/>
        <p:txBody>
          <a:bodyPr/>
          <a:lstStyle/>
          <a:p>
            <a:pPr>
              <a:defRPr/>
            </a:pPr>
            <a:fld id="{853E387E-8EBE-4449-AAD8-397899AB14DC}" type="slidenum">
              <a:rPr lang="x-none" smtClean="0"/>
              <a:pPr>
                <a:defRPr/>
              </a:pPr>
              <a:t>13</a:t>
            </a:fld>
            <a:endParaRPr lang="x-none"/>
          </a:p>
        </p:txBody>
      </p:sp>
      <p:pic>
        <p:nvPicPr>
          <p:cNvPr id="5" name="Picture 4"/>
          <p:cNvPicPr>
            <a:picLocks noChangeAspect="1"/>
          </p:cNvPicPr>
          <p:nvPr/>
        </p:nvPicPr>
        <p:blipFill>
          <a:blip r:embed="rId2"/>
          <a:stretch>
            <a:fillRect/>
          </a:stretch>
        </p:blipFill>
        <p:spPr>
          <a:xfrm>
            <a:off x="9910825" y="6145895"/>
            <a:ext cx="1107167" cy="525658"/>
          </a:xfrm>
          <a:prstGeom prst="rect">
            <a:avLst/>
          </a:prstGeom>
        </p:spPr>
      </p:pic>
    </p:spTree>
    <p:extLst>
      <p:ext uri="{BB962C8B-B14F-4D97-AF65-F5344CB8AC3E}">
        <p14:creationId xmlns:p14="http://schemas.microsoft.com/office/powerpoint/2010/main" val="27881451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91D9E9-98DD-44BA-AF9C-C4C4160AE1ED}"/>
              </a:ext>
            </a:extLst>
          </p:cNvPr>
          <p:cNvSpPr>
            <a:spLocks noGrp="1"/>
          </p:cNvSpPr>
          <p:nvPr>
            <p:ph type="ctrTitle"/>
          </p:nvPr>
        </p:nvSpPr>
        <p:spPr>
          <a:xfrm>
            <a:off x="1524000" y="2235200"/>
            <a:ext cx="9144000" cy="2387600"/>
          </a:xfrm>
        </p:spPr>
        <p:txBody>
          <a:bodyPr anchor="ctr"/>
          <a:lstStyle/>
          <a:p>
            <a:r>
              <a:rPr lang="en-US" dirty="0">
                <a:solidFill>
                  <a:schemeClr val="accent1"/>
                </a:solidFill>
              </a:rPr>
              <a:t>Appendix</a:t>
            </a:r>
          </a:p>
        </p:txBody>
      </p:sp>
      <p:sp>
        <p:nvSpPr>
          <p:cNvPr id="4" name="Slide Number Placeholder 3">
            <a:extLst>
              <a:ext uri="{FF2B5EF4-FFF2-40B4-BE49-F238E27FC236}">
                <a16:creationId xmlns:a16="http://schemas.microsoft.com/office/drawing/2014/main" xmlns="" id="{EE6B0994-A424-4FA6-BD0A-71906612B4F7}"/>
              </a:ext>
            </a:extLst>
          </p:cNvPr>
          <p:cNvSpPr>
            <a:spLocks noGrp="1"/>
          </p:cNvSpPr>
          <p:nvPr>
            <p:ph type="sldNum" sz="quarter" idx="10"/>
          </p:nvPr>
        </p:nvSpPr>
        <p:spPr/>
        <p:txBody>
          <a:bodyPr/>
          <a:lstStyle/>
          <a:p>
            <a:pPr>
              <a:defRPr/>
            </a:pPr>
            <a:fld id="{853E387E-8EBE-4449-AAD8-397899AB14DC}" type="slidenum">
              <a:rPr lang="x-none" smtClean="0"/>
              <a:pPr>
                <a:defRPr/>
              </a:pPr>
              <a:t>14</a:t>
            </a:fld>
            <a:endParaRPr lang="x-none"/>
          </a:p>
        </p:txBody>
      </p:sp>
      <p:pic>
        <p:nvPicPr>
          <p:cNvPr id="5" name="Picture 4"/>
          <p:cNvPicPr>
            <a:picLocks noChangeAspect="1"/>
          </p:cNvPicPr>
          <p:nvPr/>
        </p:nvPicPr>
        <p:blipFill>
          <a:blip r:embed="rId2"/>
          <a:stretch>
            <a:fillRect/>
          </a:stretch>
        </p:blipFill>
        <p:spPr>
          <a:xfrm>
            <a:off x="9910825" y="6145895"/>
            <a:ext cx="1107167" cy="525658"/>
          </a:xfrm>
          <a:prstGeom prst="rect">
            <a:avLst/>
          </a:prstGeom>
        </p:spPr>
      </p:pic>
    </p:spTree>
    <p:extLst>
      <p:ext uri="{BB962C8B-B14F-4D97-AF65-F5344CB8AC3E}">
        <p14:creationId xmlns:p14="http://schemas.microsoft.com/office/powerpoint/2010/main" val="28157464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BCD06B-0E04-45BF-B54A-8E62BB39F057}"/>
              </a:ext>
            </a:extLst>
          </p:cNvPr>
          <p:cNvSpPr>
            <a:spLocks noGrp="1"/>
          </p:cNvSpPr>
          <p:nvPr>
            <p:ph type="title"/>
          </p:nvPr>
        </p:nvSpPr>
        <p:spPr>
          <a:xfrm>
            <a:off x="838200" y="365125"/>
            <a:ext cx="10515600" cy="533400"/>
          </a:xfrm>
        </p:spPr>
        <p:txBody>
          <a:bodyPr/>
          <a:lstStyle/>
          <a:p>
            <a:r>
              <a:rPr lang="en-US" sz="4000" dirty="0">
                <a:solidFill>
                  <a:schemeClr val="accent1"/>
                </a:solidFill>
              </a:rPr>
              <a:t>Definitions</a:t>
            </a:r>
          </a:p>
        </p:txBody>
      </p:sp>
      <p:sp>
        <p:nvSpPr>
          <p:cNvPr id="10" name="Content Placeholder 2">
            <a:extLst>
              <a:ext uri="{FF2B5EF4-FFF2-40B4-BE49-F238E27FC236}">
                <a16:creationId xmlns:a16="http://schemas.microsoft.com/office/drawing/2014/main" xmlns="" id="{7DF04EF9-8AAF-4CF5-AB66-493570A32463}"/>
              </a:ext>
            </a:extLst>
          </p:cNvPr>
          <p:cNvSpPr txBox="1">
            <a:spLocks/>
          </p:cNvSpPr>
          <p:nvPr/>
        </p:nvSpPr>
        <p:spPr bwMode="auto">
          <a:xfrm>
            <a:off x="838200" y="1079389"/>
            <a:ext cx="10929730" cy="4890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000" kern="1200">
                <a:solidFill>
                  <a:srgbClr val="565A5B"/>
                </a:solidFill>
                <a:latin typeface="Corbel" panose="020B0503020204020204" pitchFamily="34" charset="0"/>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kern="1200">
                <a:solidFill>
                  <a:srgbClr val="565A5B"/>
                </a:solidFill>
                <a:latin typeface="Corbel" panose="020B0503020204020204" pitchFamily="34" charset="0"/>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1600" kern="1200">
                <a:solidFill>
                  <a:srgbClr val="565A5B"/>
                </a:solidFill>
                <a:latin typeface="Corbel" panose="020B0503020204020204" pitchFamily="34" charset="0"/>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400" kern="1200">
                <a:solidFill>
                  <a:srgbClr val="565A5B"/>
                </a:solidFill>
                <a:latin typeface="Corbel" panose="020B0503020204020204" pitchFamily="34" charset="0"/>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200" kern="1200">
                <a:solidFill>
                  <a:srgbClr val="565A5B"/>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TRx </a:t>
            </a:r>
            <a:r>
              <a:rPr lang="en-US" sz="1800" dirty="0"/>
              <a:t>– This measure represents the counts of total (new plus refill) prescriptions (scripts) dispensed by pharmacists</a:t>
            </a:r>
          </a:p>
          <a:p>
            <a:r>
              <a:rPr lang="en-US" sz="1800" b="1" dirty="0"/>
              <a:t>WAC </a:t>
            </a:r>
            <a:r>
              <a:rPr lang="en-US" sz="1800" dirty="0"/>
              <a:t>- Wholesale Acquisition Cost</a:t>
            </a:r>
          </a:p>
          <a:p>
            <a:r>
              <a:rPr lang="en-US" sz="1800" dirty="0"/>
              <a:t>The manufacturer’s reported list price for a prescription pharmaceutical for sale to wholesalers</a:t>
            </a:r>
          </a:p>
          <a:p>
            <a:r>
              <a:rPr lang="en-US" sz="1800" dirty="0"/>
              <a:t>Each manufacturer establishes its own WAC by using its own formula.</a:t>
            </a:r>
          </a:p>
          <a:p>
            <a:r>
              <a:rPr lang="en-US" sz="1800" dirty="0"/>
              <a:t>Like AWP, WAC is a suggested price that often does not represent what a wholesaler or end-provider actually pays for the pharmaceutical, because WAC does not include manufacturer incentives such as rebates, volume purchase agreements, and prompt-payment discounts. </a:t>
            </a:r>
          </a:p>
          <a:p>
            <a:r>
              <a:rPr lang="en-US" sz="1800" dirty="0"/>
              <a:t>However, unlike AWP, WAC is statutorily defined in the U.S. Code:</a:t>
            </a:r>
          </a:p>
          <a:p>
            <a:pPr lvl="1"/>
            <a:r>
              <a:rPr lang="en-US" sz="1600" i="1" dirty="0"/>
              <a:t>The term “wholesale acquisition cost” means, with respect to a pharmaceutical or biological, the manufacturer’s list price for the pharmaceutical or biological to wholesalers or direct purchasers in the United States, not including prompt pay or other discounts, rebates or reductions in price, for the most recent month for which the information is available, as reported in wholesale price guides or other publications of pharmaceutical or biological pricing data.</a:t>
            </a:r>
          </a:p>
          <a:p>
            <a:r>
              <a:rPr lang="en-US" sz="1800" dirty="0"/>
              <a:t>Pros: Nationally standardized price (codified in legislation), broadly accepted, brands frequently updated, tied to supplemental rebates (increases to WAC will result in increases in supplemental rebates)</a:t>
            </a:r>
          </a:p>
          <a:p>
            <a:r>
              <a:rPr lang="en-US" sz="1800" dirty="0"/>
              <a:t>Cons: Semi-transparent, no oversight, not reflective of actual prices for brand or generic (but closer than AWP for brand), not comprehensive, generics not frequently updated, NCPDP endorsed replacement benchmark</a:t>
            </a:r>
          </a:p>
          <a:p>
            <a:pPr marL="457200" indent="-457200">
              <a:spcBef>
                <a:spcPts val="1200"/>
              </a:spcBef>
              <a:spcAft>
                <a:spcPts val="1200"/>
              </a:spcAft>
            </a:pPr>
            <a:endParaRPr lang="en-US" dirty="0"/>
          </a:p>
        </p:txBody>
      </p:sp>
      <p:sp>
        <p:nvSpPr>
          <p:cNvPr id="4" name="Slide Number Placeholder 5">
            <a:extLst>
              <a:ext uri="{FF2B5EF4-FFF2-40B4-BE49-F238E27FC236}">
                <a16:creationId xmlns:a16="http://schemas.microsoft.com/office/drawing/2014/main" xmlns="" id="{AE27D2DA-DA67-429F-A6A0-3DF160889783}"/>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x-none"/>
            </a:defPPr>
            <a:lvl1pPr marL="0" algn="r" defTabSz="914400" rtl="0" eaLnBrk="1" fontAlgn="auto" latinLnBrk="0" hangingPunct="1">
              <a:spcBef>
                <a:spcPts val="0"/>
              </a:spcBef>
              <a:spcAft>
                <a:spcPts val="0"/>
              </a:spcAft>
              <a:defRPr sz="1200" kern="1200">
                <a:solidFill>
                  <a:schemeClr val="tx1">
                    <a:tint val="75000"/>
                  </a:schemeClr>
                </a:solidFill>
                <a:latin typeface="+mn-lt"/>
                <a:ea typeface="+mn-ea"/>
                <a:cs typeface="+mn-cs"/>
              </a:defRPr>
            </a:lvl1pPr>
            <a:lvl2pPr marL="457200" algn="l" defTabSz="914400" rtl="0" eaLnBrk="1" fontAlgn="base" latinLnBrk="0" hangingPunct="1">
              <a:spcBef>
                <a:spcPct val="0"/>
              </a:spcBef>
              <a:spcAft>
                <a:spcPct val="0"/>
              </a:spcAft>
              <a:defRPr sz="1800" kern="1200">
                <a:solidFill>
                  <a:schemeClr val="tx1"/>
                </a:solidFill>
                <a:latin typeface="+mn-lt"/>
                <a:ea typeface="+mn-ea"/>
                <a:cs typeface="+mn-cs"/>
              </a:defRPr>
            </a:lvl2pPr>
            <a:lvl3pPr marL="914400" algn="l" defTabSz="914400" rtl="0" eaLnBrk="1" fontAlgn="base" latinLnBrk="0" hangingPunct="1">
              <a:spcBef>
                <a:spcPct val="0"/>
              </a:spcBef>
              <a:spcAft>
                <a:spcPct val="0"/>
              </a:spcAft>
              <a:defRPr sz="1800" kern="1200">
                <a:solidFill>
                  <a:schemeClr val="tx1"/>
                </a:solidFill>
                <a:latin typeface="+mn-lt"/>
                <a:ea typeface="+mn-ea"/>
                <a:cs typeface="+mn-cs"/>
              </a:defRPr>
            </a:lvl3pPr>
            <a:lvl4pPr marL="1371600" algn="l" defTabSz="914400" rtl="0" eaLnBrk="1" fontAlgn="base" latinLnBrk="0" hangingPunct="1">
              <a:spcBef>
                <a:spcPct val="0"/>
              </a:spcBef>
              <a:spcAft>
                <a:spcPct val="0"/>
              </a:spcAft>
              <a:defRPr sz="1800" kern="1200">
                <a:solidFill>
                  <a:schemeClr val="tx1"/>
                </a:solidFill>
                <a:latin typeface="+mn-lt"/>
                <a:ea typeface="+mn-ea"/>
                <a:cs typeface="+mn-cs"/>
              </a:defRPr>
            </a:lvl4pPr>
            <a:lvl5pPr marL="1828800" algn="l" defTabSz="914400" rtl="0" eaLnBrk="1" fontAlgn="base" latinLnBrk="0" hangingPunct="1">
              <a:spcBef>
                <a:spcPct val="0"/>
              </a:spcBef>
              <a:spcAft>
                <a:spcPct val="0"/>
              </a:spcAft>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D2277C06-B116-4C4D-99E6-5B07C65FA2E2}" type="slidenum">
              <a:rPr lang="x-none" smtClean="0"/>
              <a:pPr>
                <a:defRPr/>
              </a:pPr>
              <a:t>15</a:t>
            </a:fld>
            <a:endParaRPr lang="x-none" dirty="0"/>
          </a:p>
        </p:txBody>
      </p:sp>
      <p:pic>
        <p:nvPicPr>
          <p:cNvPr id="5" name="Picture 4"/>
          <p:cNvPicPr>
            <a:picLocks noChangeAspect="1"/>
          </p:cNvPicPr>
          <p:nvPr/>
        </p:nvPicPr>
        <p:blipFill>
          <a:blip r:embed="rId3"/>
          <a:stretch>
            <a:fillRect/>
          </a:stretch>
        </p:blipFill>
        <p:spPr>
          <a:xfrm>
            <a:off x="9910825" y="6145895"/>
            <a:ext cx="1107167" cy="525658"/>
          </a:xfrm>
          <a:prstGeom prst="rect">
            <a:avLst/>
          </a:prstGeom>
        </p:spPr>
      </p:pic>
    </p:spTree>
    <p:extLst>
      <p:ext uri="{BB962C8B-B14F-4D97-AF65-F5344CB8AC3E}">
        <p14:creationId xmlns:p14="http://schemas.microsoft.com/office/powerpoint/2010/main" val="27669879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BCD06B-0E04-45BF-B54A-8E62BB39F057}"/>
              </a:ext>
            </a:extLst>
          </p:cNvPr>
          <p:cNvSpPr>
            <a:spLocks noGrp="1"/>
          </p:cNvSpPr>
          <p:nvPr>
            <p:ph type="title"/>
          </p:nvPr>
        </p:nvSpPr>
        <p:spPr>
          <a:xfrm>
            <a:off x="838200" y="365125"/>
            <a:ext cx="10515600" cy="533400"/>
          </a:xfrm>
        </p:spPr>
        <p:txBody>
          <a:bodyPr/>
          <a:lstStyle/>
          <a:p>
            <a:r>
              <a:rPr lang="en-US" sz="4000" dirty="0">
                <a:solidFill>
                  <a:schemeClr val="accent1"/>
                </a:solidFill>
              </a:rPr>
              <a:t>Weighting Formula</a:t>
            </a:r>
          </a:p>
        </p:txBody>
      </p:sp>
      <p:sp>
        <p:nvSpPr>
          <p:cNvPr id="10" name="Content Placeholder 2">
            <a:extLst>
              <a:ext uri="{FF2B5EF4-FFF2-40B4-BE49-F238E27FC236}">
                <a16:creationId xmlns:a16="http://schemas.microsoft.com/office/drawing/2014/main" xmlns="" id="{7DF04EF9-8AAF-4CF5-AB66-493570A32463}"/>
              </a:ext>
            </a:extLst>
          </p:cNvPr>
          <p:cNvSpPr txBox="1">
            <a:spLocks/>
          </p:cNvSpPr>
          <p:nvPr/>
        </p:nvSpPr>
        <p:spPr bwMode="auto">
          <a:xfrm>
            <a:off x="838200" y="1079389"/>
            <a:ext cx="10929730" cy="4890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000" kern="1200">
                <a:solidFill>
                  <a:srgbClr val="565A5B"/>
                </a:solidFill>
                <a:latin typeface="Corbel" panose="020B0503020204020204" pitchFamily="34" charset="0"/>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kern="1200">
                <a:solidFill>
                  <a:srgbClr val="565A5B"/>
                </a:solidFill>
                <a:latin typeface="Corbel" panose="020B0503020204020204" pitchFamily="34" charset="0"/>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1600" kern="1200">
                <a:solidFill>
                  <a:srgbClr val="565A5B"/>
                </a:solidFill>
                <a:latin typeface="Corbel" panose="020B0503020204020204" pitchFamily="34" charset="0"/>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400" kern="1200">
                <a:solidFill>
                  <a:srgbClr val="565A5B"/>
                </a:solidFill>
                <a:latin typeface="Corbel" panose="020B0503020204020204" pitchFamily="34" charset="0"/>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200" kern="1200">
                <a:solidFill>
                  <a:srgbClr val="565A5B"/>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i="1" dirty="0">
                <a:solidFill>
                  <a:schemeClr val="accent1"/>
                </a:solidFill>
              </a:rPr>
              <a:t>Sales Weighted, Year-Over-Year WAC Price Change Rate</a:t>
            </a:r>
            <a:r>
              <a:rPr lang="en-US" b="1" dirty="0">
                <a:solidFill>
                  <a:schemeClr val="accent1"/>
                </a:solidFill>
              </a:rPr>
              <a:t> </a:t>
            </a:r>
            <a:r>
              <a:rPr lang="en-US" dirty="0"/>
              <a:t>=  ∑ [(Specific Drug Sales / All Drug Sales for a given month) * Year-Over-Year WAC Price Change for each drug)]</a:t>
            </a:r>
            <a:endParaRPr lang="en-US" sz="1800" dirty="0"/>
          </a:p>
          <a:p>
            <a:r>
              <a:rPr lang="en-US" dirty="0"/>
              <a:t>Sales Weighting calculated for the entire drug market and for each drug class</a:t>
            </a:r>
          </a:p>
          <a:p>
            <a:r>
              <a:rPr lang="en-US" dirty="0"/>
              <a:t>Year-Over-Year WAC price change was recommended by Nephron to remove seasonal effects</a:t>
            </a:r>
          </a:p>
          <a:p>
            <a:r>
              <a:rPr lang="en-US" dirty="0"/>
              <a:t>Sales = WAC Price * TRx Volume</a:t>
            </a:r>
          </a:p>
          <a:p>
            <a:pPr marL="457200" indent="-457200">
              <a:spcBef>
                <a:spcPts val="1200"/>
              </a:spcBef>
              <a:spcAft>
                <a:spcPts val="1200"/>
              </a:spcAft>
            </a:pPr>
            <a:endParaRPr lang="en-US" dirty="0"/>
          </a:p>
        </p:txBody>
      </p:sp>
      <p:sp>
        <p:nvSpPr>
          <p:cNvPr id="4" name="Slide Number Placeholder 5">
            <a:extLst>
              <a:ext uri="{FF2B5EF4-FFF2-40B4-BE49-F238E27FC236}">
                <a16:creationId xmlns:a16="http://schemas.microsoft.com/office/drawing/2014/main" xmlns="" id="{AE27D2DA-DA67-429F-A6A0-3DF160889783}"/>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x-none"/>
            </a:defPPr>
            <a:lvl1pPr marL="0" algn="r" defTabSz="914400" rtl="0" eaLnBrk="1" fontAlgn="auto" latinLnBrk="0" hangingPunct="1">
              <a:spcBef>
                <a:spcPts val="0"/>
              </a:spcBef>
              <a:spcAft>
                <a:spcPts val="0"/>
              </a:spcAft>
              <a:defRPr sz="1200" kern="1200">
                <a:solidFill>
                  <a:schemeClr val="tx1">
                    <a:tint val="75000"/>
                  </a:schemeClr>
                </a:solidFill>
                <a:latin typeface="+mn-lt"/>
                <a:ea typeface="+mn-ea"/>
                <a:cs typeface="+mn-cs"/>
              </a:defRPr>
            </a:lvl1pPr>
            <a:lvl2pPr marL="457200" algn="l" defTabSz="914400" rtl="0" eaLnBrk="1" fontAlgn="base" latinLnBrk="0" hangingPunct="1">
              <a:spcBef>
                <a:spcPct val="0"/>
              </a:spcBef>
              <a:spcAft>
                <a:spcPct val="0"/>
              </a:spcAft>
              <a:defRPr sz="1800" kern="1200">
                <a:solidFill>
                  <a:schemeClr val="tx1"/>
                </a:solidFill>
                <a:latin typeface="+mn-lt"/>
                <a:ea typeface="+mn-ea"/>
                <a:cs typeface="+mn-cs"/>
              </a:defRPr>
            </a:lvl2pPr>
            <a:lvl3pPr marL="914400" algn="l" defTabSz="914400" rtl="0" eaLnBrk="1" fontAlgn="base" latinLnBrk="0" hangingPunct="1">
              <a:spcBef>
                <a:spcPct val="0"/>
              </a:spcBef>
              <a:spcAft>
                <a:spcPct val="0"/>
              </a:spcAft>
              <a:defRPr sz="1800" kern="1200">
                <a:solidFill>
                  <a:schemeClr val="tx1"/>
                </a:solidFill>
                <a:latin typeface="+mn-lt"/>
                <a:ea typeface="+mn-ea"/>
                <a:cs typeface="+mn-cs"/>
              </a:defRPr>
            </a:lvl3pPr>
            <a:lvl4pPr marL="1371600" algn="l" defTabSz="914400" rtl="0" eaLnBrk="1" fontAlgn="base" latinLnBrk="0" hangingPunct="1">
              <a:spcBef>
                <a:spcPct val="0"/>
              </a:spcBef>
              <a:spcAft>
                <a:spcPct val="0"/>
              </a:spcAft>
              <a:defRPr sz="1800" kern="1200">
                <a:solidFill>
                  <a:schemeClr val="tx1"/>
                </a:solidFill>
                <a:latin typeface="+mn-lt"/>
                <a:ea typeface="+mn-ea"/>
                <a:cs typeface="+mn-cs"/>
              </a:defRPr>
            </a:lvl4pPr>
            <a:lvl5pPr marL="1828800" algn="l" defTabSz="914400" rtl="0" eaLnBrk="1" fontAlgn="base" latinLnBrk="0" hangingPunct="1">
              <a:spcBef>
                <a:spcPct val="0"/>
              </a:spcBef>
              <a:spcAft>
                <a:spcPct val="0"/>
              </a:spcAft>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D2277C06-B116-4C4D-99E6-5B07C65FA2E2}" type="slidenum">
              <a:rPr lang="x-none" smtClean="0"/>
              <a:pPr>
                <a:defRPr/>
              </a:pPr>
              <a:t>16</a:t>
            </a:fld>
            <a:endParaRPr lang="x-none" dirty="0"/>
          </a:p>
        </p:txBody>
      </p:sp>
      <p:pic>
        <p:nvPicPr>
          <p:cNvPr id="5" name="Picture 4"/>
          <p:cNvPicPr>
            <a:picLocks noChangeAspect="1"/>
          </p:cNvPicPr>
          <p:nvPr/>
        </p:nvPicPr>
        <p:blipFill>
          <a:blip r:embed="rId3"/>
          <a:stretch>
            <a:fillRect/>
          </a:stretch>
        </p:blipFill>
        <p:spPr>
          <a:xfrm>
            <a:off x="9910825" y="6145895"/>
            <a:ext cx="1107167" cy="525658"/>
          </a:xfrm>
          <a:prstGeom prst="rect">
            <a:avLst/>
          </a:prstGeom>
        </p:spPr>
      </p:pic>
    </p:spTree>
    <p:extLst>
      <p:ext uri="{BB962C8B-B14F-4D97-AF65-F5344CB8AC3E}">
        <p14:creationId xmlns:p14="http://schemas.microsoft.com/office/powerpoint/2010/main" val="9635180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BCD06B-0E04-45BF-B54A-8E62BB39F057}"/>
              </a:ext>
            </a:extLst>
          </p:cNvPr>
          <p:cNvSpPr>
            <a:spLocks noGrp="1"/>
          </p:cNvSpPr>
          <p:nvPr>
            <p:ph type="title"/>
          </p:nvPr>
        </p:nvSpPr>
        <p:spPr>
          <a:xfrm>
            <a:off x="838200" y="365125"/>
            <a:ext cx="10515600" cy="533400"/>
          </a:xfrm>
        </p:spPr>
        <p:txBody>
          <a:bodyPr/>
          <a:lstStyle/>
          <a:p>
            <a:r>
              <a:rPr lang="en-US" sz="4000" dirty="0">
                <a:solidFill>
                  <a:schemeClr val="accent1"/>
                </a:solidFill>
              </a:rPr>
              <a:t>Hierarchical Clustering</a:t>
            </a:r>
          </a:p>
        </p:txBody>
      </p:sp>
      <p:sp>
        <p:nvSpPr>
          <p:cNvPr id="10" name="Content Placeholder 2">
            <a:extLst>
              <a:ext uri="{FF2B5EF4-FFF2-40B4-BE49-F238E27FC236}">
                <a16:creationId xmlns:a16="http://schemas.microsoft.com/office/drawing/2014/main" xmlns="" id="{7DF04EF9-8AAF-4CF5-AB66-493570A32463}"/>
              </a:ext>
            </a:extLst>
          </p:cNvPr>
          <p:cNvSpPr txBox="1">
            <a:spLocks/>
          </p:cNvSpPr>
          <p:nvPr/>
        </p:nvSpPr>
        <p:spPr bwMode="auto">
          <a:xfrm>
            <a:off x="838200" y="1079389"/>
            <a:ext cx="10929730" cy="4890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000" kern="1200">
                <a:solidFill>
                  <a:srgbClr val="565A5B"/>
                </a:solidFill>
                <a:latin typeface="Corbel" panose="020B0503020204020204" pitchFamily="34" charset="0"/>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kern="1200">
                <a:solidFill>
                  <a:srgbClr val="565A5B"/>
                </a:solidFill>
                <a:latin typeface="Corbel" panose="020B0503020204020204" pitchFamily="34" charset="0"/>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1600" kern="1200">
                <a:solidFill>
                  <a:srgbClr val="565A5B"/>
                </a:solidFill>
                <a:latin typeface="Corbel" panose="020B0503020204020204" pitchFamily="34" charset="0"/>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400" kern="1200">
                <a:solidFill>
                  <a:srgbClr val="565A5B"/>
                </a:solidFill>
                <a:latin typeface="Corbel" panose="020B0503020204020204" pitchFamily="34" charset="0"/>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200" kern="1200">
                <a:solidFill>
                  <a:srgbClr val="565A5B"/>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Methodology:</a:t>
            </a:r>
            <a:endParaRPr lang="en-US" sz="1800" b="1" dirty="0"/>
          </a:p>
          <a:p>
            <a:r>
              <a:rPr lang="en-US" dirty="0"/>
              <a:t>Compute monthly sales= TRx* WAC for each class</a:t>
            </a:r>
            <a:endParaRPr lang="en-US" sz="1800" dirty="0"/>
          </a:p>
          <a:p>
            <a:r>
              <a:rPr lang="en-US" dirty="0"/>
              <a:t>Build the correlation matrix </a:t>
            </a:r>
            <a:endParaRPr lang="en-US" sz="1800" dirty="0"/>
          </a:p>
          <a:p>
            <a:r>
              <a:rPr lang="en-US" dirty="0"/>
              <a:t>We used a hierarchical clustering method to create different groups of drugs</a:t>
            </a:r>
          </a:p>
          <a:p>
            <a:r>
              <a:rPr lang="en-US" dirty="0"/>
              <a:t>The metric used for clustering was drugs or classes sales correlation as we needed to group drugs behaving similarly</a:t>
            </a:r>
          </a:p>
          <a:p>
            <a:r>
              <a:rPr lang="en-US" dirty="0"/>
              <a:t>First, we computed the euclidian distance between correlation using the PDIST function</a:t>
            </a:r>
          </a:p>
          <a:p>
            <a:r>
              <a:rPr lang="en-US" dirty="0"/>
              <a:t>Second, we use the Scipy hierarchical linkage function ( using a complete method) to create clusters based on the distance computed earlier</a:t>
            </a:r>
          </a:p>
          <a:p>
            <a:r>
              <a:rPr lang="en-US" dirty="0"/>
              <a:t>COVID-19 time period excluded</a:t>
            </a:r>
            <a:endParaRPr lang="en-US" sz="1800" dirty="0"/>
          </a:p>
          <a:p>
            <a:pPr marL="0" indent="0">
              <a:buNone/>
            </a:pPr>
            <a:endParaRPr lang="en-US" dirty="0"/>
          </a:p>
        </p:txBody>
      </p:sp>
      <p:sp>
        <p:nvSpPr>
          <p:cNvPr id="4" name="Slide Number Placeholder 5">
            <a:extLst>
              <a:ext uri="{FF2B5EF4-FFF2-40B4-BE49-F238E27FC236}">
                <a16:creationId xmlns:a16="http://schemas.microsoft.com/office/drawing/2014/main" xmlns="" id="{AE27D2DA-DA67-429F-A6A0-3DF160889783}"/>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x-none"/>
            </a:defPPr>
            <a:lvl1pPr marL="0" algn="r" defTabSz="914400" rtl="0" eaLnBrk="1" fontAlgn="auto" latinLnBrk="0" hangingPunct="1">
              <a:spcBef>
                <a:spcPts val="0"/>
              </a:spcBef>
              <a:spcAft>
                <a:spcPts val="0"/>
              </a:spcAft>
              <a:defRPr sz="1200" kern="1200">
                <a:solidFill>
                  <a:schemeClr val="tx1">
                    <a:tint val="75000"/>
                  </a:schemeClr>
                </a:solidFill>
                <a:latin typeface="+mn-lt"/>
                <a:ea typeface="+mn-ea"/>
                <a:cs typeface="+mn-cs"/>
              </a:defRPr>
            </a:lvl1pPr>
            <a:lvl2pPr marL="457200" algn="l" defTabSz="914400" rtl="0" eaLnBrk="1" fontAlgn="base" latinLnBrk="0" hangingPunct="1">
              <a:spcBef>
                <a:spcPct val="0"/>
              </a:spcBef>
              <a:spcAft>
                <a:spcPct val="0"/>
              </a:spcAft>
              <a:defRPr sz="1800" kern="1200">
                <a:solidFill>
                  <a:schemeClr val="tx1"/>
                </a:solidFill>
                <a:latin typeface="+mn-lt"/>
                <a:ea typeface="+mn-ea"/>
                <a:cs typeface="+mn-cs"/>
              </a:defRPr>
            </a:lvl2pPr>
            <a:lvl3pPr marL="914400" algn="l" defTabSz="914400" rtl="0" eaLnBrk="1" fontAlgn="base" latinLnBrk="0" hangingPunct="1">
              <a:spcBef>
                <a:spcPct val="0"/>
              </a:spcBef>
              <a:spcAft>
                <a:spcPct val="0"/>
              </a:spcAft>
              <a:defRPr sz="1800" kern="1200">
                <a:solidFill>
                  <a:schemeClr val="tx1"/>
                </a:solidFill>
                <a:latin typeface="+mn-lt"/>
                <a:ea typeface="+mn-ea"/>
                <a:cs typeface="+mn-cs"/>
              </a:defRPr>
            </a:lvl3pPr>
            <a:lvl4pPr marL="1371600" algn="l" defTabSz="914400" rtl="0" eaLnBrk="1" fontAlgn="base" latinLnBrk="0" hangingPunct="1">
              <a:spcBef>
                <a:spcPct val="0"/>
              </a:spcBef>
              <a:spcAft>
                <a:spcPct val="0"/>
              </a:spcAft>
              <a:defRPr sz="1800" kern="1200">
                <a:solidFill>
                  <a:schemeClr val="tx1"/>
                </a:solidFill>
                <a:latin typeface="+mn-lt"/>
                <a:ea typeface="+mn-ea"/>
                <a:cs typeface="+mn-cs"/>
              </a:defRPr>
            </a:lvl4pPr>
            <a:lvl5pPr marL="1828800" algn="l" defTabSz="914400" rtl="0" eaLnBrk="1" fontAlgn="base" latinLnBrk="0" hangingPunct="1">
              <a:spcBef>
                <a:spcPct val="0"/>
              </a:spcBef>
              <a:spcAft>
                <a:spcPct val="0"/>
              </a:spcAft>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D2277C06-B116-4C4D-99E6-5B07C65FA2E2}" type="slidenum">
              <a:rPr lang="x-none" smtClean="0"/>
              <a:pPr>
                <a:defRPr/>
              </a:pPr>
              <a:t>17</a:t>
            </a:fld>
            <a:endParaRPr lang="x-none" dirty="0"/>
          </a:p>
        </p:txBody>
      </p:sp>
      <p:pic>
        <p:nvPicPr>
          <p:cNvPr id="5" name="Picture 4"/>
          <p:cNvPicPr>
            <a:picLocks noChangeAspect="1"/>
          </p:cNvPicPr>
          <p:nvPr/>
        </p:nvPicPr>
        <p:blipFill>
          <a:blip r:embed="rId3"/>
          <a:stretch>
            <a:fillRect/>
          </a:stretch>
        </p:blipFill>
        <p:spPr>
          <a:xfrm>
            <a:off x="9910825" y="6145895"/>
            <a:ext cx="1107167" cy="525658"/>
          </a:xfrm>
          <a:prstGeom prst="rect">
            <a:avLst/>
          </a:prstGeom>
        </p:spPr>
      </p:pic>
    </p:spTree>
    <p:extLst>
      <p:ext uri="{BB962C8B-B14F-4D97-AF65-F5344CB8AC3E}">
        <p14:creationId xmlns:p14="http://schemas.microsoft.com/office/powerpoint/2010/main" val="32071510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BCD06B-0E04-45BF-B54A-8E62BB39F057}"/>
              </a:ext>
            </a:extLst>
          </p:cNvPr>
          <p:cNvSpPr>
            <a:spLocks noGrp="1"/>
          </p:cNvSpPr>
          <p:nvPr>
            <p:ph type="title"/>
          </p:nvPr>
        </p:nvSpPr>
        <p:spPr>
          <a:xfrm>
            <a:off x="838200" y="365125"/>
            <a:ext cx="10515600" cy="533400"/>
          </a:xfrm>
        </p:spPr>
        <p:txBody>
          <a:bodyPr/>
          <a:lstStyle/>
          <a:p>
            <a:r>
              <a:rPr lang="en-US" sz="4000" dirty="0">
                <a:solidFill>
                  <a:schemeClr val="accent1"/>
                </a:solidFill>
              </a:rPr>
              <a:t>Methodology on Prophet model</a:t>
            </a:r>
          </a:p>
        </p:txBody>
      </p:sp>
      <p:sp>
        <p:nvSpPr>
          <p:cNvPr id="10" name="Content Placeholder 2">
            <a:extLst>
              <a:ext uri="{FF2B5EF4-FFF2-40B4-BE49-F238E27FC236}">
                <a16:creationId xmlns:a16="http://schemas.microsoft.com/office/drawing/2014/main" xmlns="" id="{7DF04EF9-8AAF-4CF5-AB66-493570A32463}"/>
              </a:ext>
            </a:extLst>
          </p:cNvPr>
          <p:cNvSpPr txBox="1">
            <a:spLocks/>
          </p:cNvSpPr>
          <p:nvPr/>
        </p:nvSpPr>
        <p:spPr bwMode="auto">
          <a:xfrm>
            <a:off x="838200" y="1079389"/>
            <a:ext cx="10929730" cy="4890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000" kern="1200">
                <a:solidFill>
                  <a:srgbClr val="565A5B"/>
                </a:solidFill>
                <a:latin typeface="Corbel" panose="020B0503020204020204" pitchFamily="34" charset="0"/>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kern="1200">
                <a:solidFill>
                  <a:srgbClr val="565A5B"/>
                </a:solidFill>
                <a:latin typeface="Corbel" panose="020B0503020204020204" pitchFamily="34" charset="0"/>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1600" kern="1200">
                <a:solidFill>
                  <a:srgbClr val="565A5B"/>
                </a:solidFill>
                <a:latin typeface="Corbel" panose="020B0503020204020204" pitchFamily="34" charset="0"/>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400" kern="1200">
                <a:solidFill>
                  <a:srgbClr val="565A5B"/>
                </a:solidFill>
                <a:latin typeface="Corbel" panose="020B0503020204020204" pitchFamily="34" charset="0"/>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200" kern="1200">
                <a:solidFill>
                  <a:srgbClr val="565A5B"/>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Intro to prophet:</a:t>
            </a:r>
            <a:endParaRPr lang="en-US" dirty="0"/>
          </a:p>
          <a:p>
            <a:r>
              <a:rPr lang="en-US" dirty="0"/>
              <a:t>Prophet is a procedure for forecasting time series data based on an additive model where non-linear trends are fit with yearly, weekly, and daily seasonality. It works best with time series that have strong seasonal effects and several seasons of historical data. </a:t>
            </a:r>
          </a:p>
          <a:p>
            <a:pPr marL="0" indent="0">
              <a:buNone/>
            </a:pPr>
            <a:r>
              <a:rPr lang="en-US" b="1" dirty="0"/>
              <a:t>Some parameters:</a:t>
            </a:r>
            <a:endParaRPr lang="en-US" dirty="0"/>
          </a:p>
          <a:p>
            <a:r>
              <a:rPr lang="en-US" dirty="0"/>
              <a:t>Daily and weekly seasonalities are not useful. We turn on yearly seasonality only.</a:t>
            </a:r>
          </a:p>
          <a:p>
            <a:r>
              <a:rPr lang="en-US" dirty="0"/>
              <a:t>Take changepoint_prior_scale to equal 0.05 to avoid overfitting </a:t>
            </a:r>
          </a:p>
          <a:p>
            <a:pPr marL="0" indent="0">
              <a:buNone/>
            </a:pPr>
            <a:r>
              <a:rPr lang="en-US" b="1" dirty="0"/>
              <a:t>Data: </a:t>
            </a:r>
            <a:r>
              <a:rPr lang="en-US" dirty="0"/>
              <a:t>4k drugs</a:t>
            </a:r>
          </a:p>
          <a:p>
            <a:pPr marL="0" indent="0">
              <a:buNone/>
            </a:pPr>
            <a:r>
              <a:rPr lang="en-US" b="1" dirty="0"/>
              <a:t>Train set: </a:t>
            </a:r>
            <a:r>
              <a:rPr lang="en-US" dirty="0"/>
              <a:t>2014.8-2019.7</a:t>
            </a:r>
          </a:p>
          <a:p>
            <a:pPr marL="0" indent="0">
              <a:buNone/>
            </a:pPr>
            <a:r>
              <a:rPr lang="en-US" b="1" dirty="0"/>
              <a:t>Test set: </a:t>
            </a:r>
            <a:r>
              <a:rPr lang="en-US" dirty="0"/>
              <a:t>2019.8-2020.7</a:t>
            </a:r>
          </a:p>
          <a:p>
            <a:pPr marL="0" indent="0">
              <a:buNone/>
            </a:pPr>
            <a:r>
              <a:rPr lang="en-US" b="1" dirty="0"/>
              <a:t>Regressors: </a:t>
            </a:r>
          </a:p>
          <a:p>
            <a:r>
              <a:rPr lang="en-US" dirty="0"/>
              <a:t>WAC price </a:t>
            </a:r>
          </a:p>
          <a:p>
            <a:r>
              <a:rPr lang="en-US" dirty="0"/>
              <a:t>Logarithm of previous 6 months average TRx </a:t>
            </a:r>
          </a:p>
          <a:p>
            <a:pPr marL="0" indent="0">
              <a:buNone/>
            </a:pPr>
            <a:endParaRPr lang="en-US" dirty="0"/>
          </a:p>
          <a:p>
            <a:pPr marL="0" indent="0">
              <a:buNone/>
            </a:pPr>
            <a:endParaRPr lang="en-US" dirty="0"/>
          </a:p>
        </p:txBody>
      </p:sp>
      <p:sp>
        <p:nvSpPr>
          <p:cNvPr id="4" name="Slide Number Placeholder 5">
            <a:extLst>
              <a:ext uri="{FF2B5EF4-FFF2-40B4-BE49-F238E27FC236}">
                <a16:creationId xmlns:a16="http://schemas.microsoft.com/office/drawing/2014/main" xmlns="" id="{AE27D2DA-DA67-429F-A6A0-3DF160889783}"/>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x-none"/>
            </a:defPPr>
            <a:lvl1pPr marL="0" algn="r" defTabSz="914400" rtl="0" eaLnBrk="1" fontAlgn="auto" latinLnBrk="0" hangingPunct="1">
              <a:spcBef>
                <a:spcPts val="0"/>
              </a:spcBef>
              <a:spcAft>
                <a:spcPts val="0"/>
              </a:spcAft>
              <a:defRPr sz="1200" kern="1200">
                <a:solidFill>
                  <a:schemeClr val="tx1">
                    <a:tint val="75000"/>
                  </a:schemeClr>
                </a:solidFill>
                <a:latin typeface="+mn-lt"/>
                <a:ea typeface="+mn-ea"/>
                <a:cs typeface="+mn-cs"/>
              </a:defRPr>
            </a:lvl1pPr>
            <a:lvl2pPr marL="457200" algn="l" defTabSz="914400" rtl="0" eaLnBrk="1" fontAlgn="base" latinLnBrk="0" hangingPunct="1">
              <a:spcBef>
                <a:spcPct val="0"/>
              </a:spcBef>
              <a:spcAft>
                <a:spcPct val="0"/>
              </a:spcAft>
              <a:defRPr sz="1800" kern="1200">
                <a:solidFill>
                  <a:schemeClr val="tx1"/>
                </a:solidFill>
                <a:latin typeface="+mn-lt"/>
                <a:ea typeface="+mn-ea"/>
                <a:cs typeface="+mn-cs"/>
              </a:defRPr>
            </a:lvl2pPr>
            <a:lvl3pPr marL="914400" algn="l" defTabSz="914400" rtl="0" eaLnBrk="1" fontAlgn="base" latinLnBrk="0" hangingPunct="1">
              <a:spcBef>
                <a:spcPct val="0"/>
              </a:spcBef>
              <a:spcAft>
                <a:spcPct val="0"/>
              </a:spcAft>
              <a:defRPr sz="1800" kern="1200">
                <a:solidFill>
                  <a:schemeClr val="tx1"/>
                </a:solidFill>
                <a:latin typeface="+mn-lt"/>
                <a:ea typeface="+mn-ea"/>
                <a:cs typeface="+mn-cs"/>
              </a:defRPr>
            </a:lvl3pPr>
            <a:lvl4pPr marL="1371600" algn="l" defTabSz="914400" rtl="0" eaLnBrk="1" fontAlgn="base" latinLnBrk="0" hangingPunct="1">
              <a:spcBef>
                <a:spcPct val="0"/>
              </a:spcBef>
              <a:spcAft>
                <a:spcPct val="0"/>
              </a:spcAft>
              <a:defRPr sz="1800" kern="1200">
                <a:solidFill>
                  <a:schemeClr val="tx1"/>
                </a:solidFill>
                <a:latin typeface="+mn-lt"/>
                <a:ea typeface="+mn-ea"/>
                <a:cs typeface="+mn-cs"/>
              </a:defRPr>
            </a:lvl4pPr>
            <a:lvl5pPr marL="1828800" algn="l" defTabSz="914400" rtl="0" eaLnBrk="1" fontAlgn="base" latinLnBrk="0" hangingPunct="1">
              <a:spcBef>
                <a:spcPct val="0"/>
              </a:spcBef>
              <a:spcAft>
                <a:spcPct val="0"/>
              </a:spcAft>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D2277C06-B116-4C4D-99E6-5B07C65FA2E2}" type="slidenum">
              <a:rPr lang="x-none" smtClean="0"/>
              <a:pPr>
                <a:defRPr/>
              </a:pPr>
              <a:t>18</a:t>
            </a:fld>
            <a:endParaRPr lang="x-none" dirty="0"/>
          </a:p>
        </p:txBody>
      </p:sp>
      <p:pic>
        <p:nvPicPr>
          <p:cNvPr id="5" name="Picture 4"/>
          <p:cNvPicPr>
            <a:picLocks noChangeAspect="1"/>
          </p:cNvPicPr>
          <p:nvPr/>
        </p:nvPicPr>
        <p:blipFill>
          <a:blip r:embed="rId3"/>
          <a:stretch>
            <a:fillRect/>
          </a:stretch>
        </p:blipFill>
        <p:spPr>
          <a:xfrm>
            <a:off x="9910825" y="6145895"/>
            <a:ext cx="1107167" cy="525658"/>
          </a:xfrm>
          <a:prstGeom prst="rect">
            <a:avLst/>
          </a:prstGeom>
        </p:spPr>
      </p:pic>
    </p:spTree>
    <p:extLst>
      <p:ext uri="{BB962C8B-B14F-4D97-AF65-F5344CB8AC3E}">
        <p14:creationId xmlns:p14="http://schemas.microsoft.com/office/powerpoint/2010/main" val="16985549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BCD06B-0E04-45BF-B54A-8E62BB39F057}"/>
              </a:ext>
            </a:extLst>
          </p:cNvPr>
          <p:cNvSpPr>
            <a:spLocks noGrp="1"/>
          </p:cNvSpPr>
          <p:nvPr>
            <p:ph type="title"/>
          </p:nvPr>
        </p:nvSpPr>
        <p:spPr>
          <a:xfrm>
            <a:off x="838200" y="365125"/>
            <a:ext cx="10515600" cy="533400"/>
          </a:xfrm>
        </p:spPr>
        <p:txBody>
          <a:bodyPr/>
          <a:lstStyle/>
          <a:p>
            <a:r>
              <a:rPr lang="en-US" sz="4000" dirty="0" smtClean="0">
                <a:solidFill>
                  <a:schemeClr val="accent1"/>
                </a:solidFill>
              </a:rPr>
              <a:t>Mitigates</a:t>
            </a:r>
            <a:endParaRPr lang="en-US" sz="4000" dirty="0">
              <a:solidFill>
                <a:schemeClr val="accent1"/>
              </a:solidFill>
            </a:endParaRPr>
          </a:p>
        </p:txBody>
      </p:sp>
      <p:sp>
        <p:nvSpPr>
          <p:cNvPr id="10" name="Content Placeholder 2">
            <a:extLst>
              <a:ext uri="{FF2B5EF4-FFF2-40B4-BE49-F238E27FC236}">
                <a16:creationId xmlns:a16="http://schemas.microsoft.com/office/drawing/2014/main" xmlns="" id="{7DF04EF9-8AAF-4CF5-AB66-493570A32463}"/>
              </a:ext>
            </a:extLst>
          </p:cNvPr>
          <p:cNvSpPr txBox="1">
            <a:spLocks/>
          </p:cNvSpPr>
          <p:nvPr/>
        </p:nvSpPr>
        <p:spPr bwMode="auto">
          <a:xfrm>
            <a:off x="838200" y="1480929"/>
            <a:ext cx="10265881" cy="4890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000" kern="1200">
                <a:solidFill>
                  <a:srgbClr val="565A5B"/>
                </a:solidFill>
                <a:latin typeface="Corbel" panose="020B0503020204020204" pitchFamily="34" charset="0"/>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kern="1200">
                <a:solidFill>
                  <a:srgbClr val="565A5B"/>
                </a:solidFill>
                <a:latin typeface="Corbel" panose="020B0503020204020204" pitchFamily="34" charset="0"/>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1600" kern="1200">
                <a:solidFill>
                  <a:srgbClr val="565A5B"/>
                </a:solidFill>
                <a:latin typeface="Corbel" panose="020B0503020204020204" pitchFamily="34" charset="0"/>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400" kern="1200">
                <a:solidFill>
                  <a:srgbClr val="565A5B"/>
                </a:solidFill>
                <a:latin typeface="Corbel" panose="020B0503020204020204" pitchFamily="34" charset="0"/>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200" kern="1200">
                <a:solidFill>
                  <a:srgbClr val="565A5B"/>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spcBef>
                <a:spcPts val="1200"/>
              </a:spcBef>
              <a:spcAft>
                <a:spcPts val="1200"/>
              </a:spcAft>
              <a:buClr>
                <a:schemeClr val="accent1"/>
              </a:buClr>
              <a:buSzPct val="130000"/>
            </a:pPr>
            <a:r>
              <a:rPr lang="en-US" sz="2400" dirty="0"/>
              <a:t>Besides historical price and volume data (and other categorical information we have), there are many factors that affect drug pricing</a:t>
            </a:r>
          </a:p>
          <a:p>
            <a:pPr marL="457200" indent="-457200">
              <a:spcBef>
                <a:spcPts val="1200"/>
              </a:spcBef>
              <a:spcAft>
                <a:spcPts val="1200"/>
              </a:spcAft>
              <a:buClr>
                <a:schemeClr val="accent1"/>
              </a:buClr>
              <a:buSzPct val="130000"/>
            </a:pPr>
            <a:r>
              <a:rPr lang="en-US" sz="2400" dirty="0"/>
              <a:t>This includes policy, insurance, and distribution</a:t>
            </a:r>
          </a:p>
          <a:p>
            <a:pPr marL="457200" indent="-457200">
              <a:spcBef>
                <a:spcPts val="1200"/>
              </a:spcBef>
              <a:spcAft>
                <a:spcPts val="1200"/>
              </a:spcAft>
              <a:buClr>
                <a:schemeClr val="accent1"/>
              </a:buClr>
              <a:buSzPct val="130000"/>
            </a:pPr>
            <a:r>
              <a:rPr lang="en-US" sz="2400" dirty="0"/>
              <a:t>Even the best predictive model for drug prices will be sensitive to these factors, which might not be anticipated or captured through historical data (example, impact of COVID, or what happens after 2020 elections)</a:t>
            </a:r>
          </a:p>
          <a:p>
            <a:pPr marL="457200" indent="-457200">
              <a:spcBef>
                <a:spcPts val="1200"/>
              </a:spcBef>
              <a:spcAft>
                <a:spcPts val="1200"/>
              </a:spcAft>
            </a:pPr>
            <a:endParaRPr lang="en-US" sz="2400" dirty="0"/>
          </a:p>
        </p:txBody>
      </p:sp>
      <p:sp>
        <p:nvSpPr>
          <p:cNvPr id="4" name="Slide Number Placeholder 5">
            <a:extLst>
              <a:ext uri="{FF2B5EF4-FFF2-40B4-BE49-F238E27FC236}">
                <a16:creationId xmlns:a16="http://schemas.microsoft.com/office/drawing/2014/main" xmlns="" id="{AE27D2DA-DA67-429F-A6A0-3DF160889783}"/>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x-none"/>
            </a:defPPr>
            <a:lvl1pPr marL="0" algn="r" defTabSz="914400" rtl="0" eaLnBrk="1" fontAlgn="auto" latinLnBrk="0" hangingPunct="1">
              <a:spcBef>
                <a:spcPts val="0"/>
              </a:spcBef>
              <a:spcAft>
                <a:spcPts val="0"/>
              </a:spcAft>
              <a:defRPr sz="1200" kern="1200">
                <a:solidFill>
                  <a:schemeClr val="tx1">
                    <a:tint val="75000"/>
                  </a:schemeClr>
                </a:solidFill>
                <a:latin typeface="+mn-lt"/>
                <a:ea typeface="+mn-ea"/>
                <a:cs typeface="+mn-cs"/>
              </a:defRPr>
            </a:lvl1pPr>
            <a:lvl2pPr marL="457200" algn="l" defTabSz="914400" rtl="0" eaLnBrk="1" fontAlgn="base" latinLnBrk="0" hangingPunct="1">
              <a:spcBef>
                <a:spcPct val="0"/>
              </a:spcBef>
              <a:spcAft>
                <a:spcPct val="0"/>
              </a:spcAft>
              <a:defRPr sz="1800" kern="1200">
                <a:solidFill>
                  <a:schemeClr val="tx1"/>
                </a:solidFill>
                <a:latin typeface="+mn-lt"/>
                <a:ea typeface="+mn-ea"/>
                <a:cs typeface="+mn-cs"/>
              </a:defRPr>
            </a:lvl2pPr>
            <a:lvl3pPr marL="914400" algn="l" defTabSz="914400" rtl="0" eaLnBrk="1" fontAlgn="base" latinLnBrk="0" hangingPunct="1">
              <a:spcBef>
                <a:spcPct val="0"/>
              </a:spcBef>
              <a:spcAft>
                <a:spcPct val="0"/>
              </a:spcAft>
              <a:defRPr sz="1800" kern="1200">
                <a:solidFill>
                  <a:schemeClr val="tx1"/>
                </a:solidFill>
                <a:latin typeface="+mn-lt"/>
                <a:ea typeface="+mn-ea"/>
                <a:cs typeface="+mn-cs"/>
              </a:defRPr>
            </a:lvl3pPr>
            <a:lvl4pPr marL="1371600" algn="l" defTabSz="914400" rtl="0" eaLnBrk="1" fontAlgn="base" latinLnBrk="0" hangingPunct="1">
              <a:spcBef>
                <a:spcPct val="0"/>
              </a:spcBef>
              <a:spcAft>
                <a:spcPct val="0"/>
              </a:spcAft>
              <a:defRPr sz="1800" kern="1200">
                <a:solidFill>
                  <a:schemeClr val="tx1"/>
                </a:solidFill>
                <a:latin typeface="+mn-lt"/>
                <a:ea typeface="+mn-ea"/>
                <a:cs typeface="+mn-cs"/>
              </a:defRPr>
            </a:lvl4pPr>
            <a:lvl5pPr marL="1828800" algn="l" defTabSz="914400" rtl="0" eaLnBrk="1" fontAlgn="base" latinLnBrk="0" hangingPunct="1">
              <a:spcBef>
                <a:spcPct val="0"/>
              </a:spcBef>
              <a:spcAft>
                <a:spcPct val="0"/>
              </a:spcAft>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D2277C06-B116-4C4D-99E6-5B07C65FA2E2}" type="slidenum">
              <a:rPr lang="x-none" smtClean="0"/>
              <a:pPr>
                <a:defRPr/>
              </a:pPr>
              <a:t>19</a:t>
            </a:fld>
            <a:endParaRPr lang="x-none" dirty="0"/>
          </a:p>
        </p:txBody>
      </p:sp>
      <p:pic>
        <p:nvPicPr>
          <p:cNvPr id="5" name="Picture 4"/>
          <p:cNvPicPr>
            <a:picLocks noChangeAspect="1"/>
          </p:cNvPicPr>
          <p:nvPr/>
        </p:nvPicPr>
        <p:blipFill>
          <a:blip r:embed="rId3"/>
          <a:stretch>
            <a:fillRect/>
          </a:stretch>
        </p:blipFill>
        <p:spPr>
          <a:xfrm>
            <a:off x="9910825" y="6145895"/>
            <a:ext cx="1107167" cy="525658"/>
          </a:xfrm>
          <a:prstGeom prst="rect">
            <a:avLst/>
          </a:prstGeom>
        </p:spPr>
      </p:pic>
    </p:spTree>
    <p:extLst>
      <p:ext uri="{BB962C8B-B14F-4D97-AF65-F5344CB8AC3E}">
        <p14:creationId xmlns:p14="http://schemas.microsoft.com/office/powerpoint/2010/main" val="21891741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BCD06B-0E04-45BF-B54A-8E62BB39F057}"/>
              </a:ext>
            </a:extLst>
          </p:cNvPr>
          <p:cNvSpPr>
            <a:spLocks noGrp="1"/>
          </p:cNvSpPr>
          <p:nvPr>
            <p:ph type="title"/>
          </p:nvPr>
        </p:nvSpPr>
        <p:spPr>
          <a:xfrm>
            <a:off x="838200" y="365125"/>
            <a:ext cx="10515600" cy="533400"/>
          </a:xfrm>
        </p:spPr>
        <p:txBody>
          <a:bodyPr/>
          <a:lstStyle/>
          <a:p>
            <a:r>
              <a:rPr lang="en-US" sz="4000" dirty="0">
                <a:solidFill>
                  <a:schemeClr val="accent1"/>
                </a:solidFill>
              </a:rPr>
              <a:t>The Problem</a:t>
            </a:r>
          </a:p>
        </p:txBody>
      </p:sp>
      <p:sp>
        <p:nvSpPr>
          <p:cNvPr id="10" name="Content Placeholder 2">
            <a:extLst>
              <a:ext uri="{FF2B5EF4-FFF2-40B4-BE49-F238E27FC236}">
                <a16:creationId xmlns:a16="http://schemas.microsoft.com/office/drawing/2014/main" xmlns="" id="{7DF04EF9-8AAF-4CF5-AB66-493570A32463}"/>
              </a:ext>
            </a:extLst>
          </p:cNvPr>
          <p:cNvSpPr txBox="1">
            <a:spLocks/>
          </p:cNvSpPr>
          <p:nvPr/>
        </p:nvSpPr>
        <p:spPr bwMode="auto">
          <a:xfrm>
            <a:off x="3112188" y="2227087"/>
            <a:ext cx="8241612" cy="2994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000" kern="1200">
                <a:solidFill>
                  <a:srgbClr val="565A5B"/>
                </a:solidFill>
                <a:latin typeface="Corbel" panose="020B0503020204020204" pitchFamily="34" charset="0"/>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kern="1200">
                <a:solidFill>
                  <a:srgbClr val="565A5B"/>
                </a:solidFill>
                <a:latin typeface="Corbel" panose="020B0503020204020204" pitchFamily="34" charset="0"/>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1600" kern="1200">
                <a:solidFill>
                  <a:srgbClr val="565A5B"/>
                </a:solidFill>
                <a:latin typeface="Corbel" panose="020B0503020204020204" pitchFamily="34" charset="0"/>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400" kern="1200">
                <a:solidFill>
                  <a:srgbClr val="565A5B"/>
                </a:solidFill>
                <a:latin typeface="Corbel" panose="020B0503020204020204" pitchFamily="34" charset="0"/>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200" kern="1200">
                <a:solidFill>
                  <a:srgbClr val="565A5B"/>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200"/>
              </a:spcBef>
              <a:spcAft>
                <a:spcPts val="1200"/>
              </a:spcAft>
            </a:pPr>
            <a:r>
              <a:rPr lang="en-US" sz="2400" dirty="0"/>
              <a:t>How can Nephron provide their clients with actionable insights and predictions for investments?</a:t>
            </a:r>
          </a:p>
          <a:p>
            <a:pPr>
              <a:spcBef>
                <a:spcPts val="1200"/>
              </a:spcBef>
              <a:spcAft>
                <a:spcPts val="1200"/>
              </a:spcAft>
            </a:pPr>
            <a:r>
              <a:rPr lang="en-US" sz="2400" dirty="0"/>
              <a:t>For the Columbia Team, can we find patterns among various drug groups and build a predictive model to anticipate drug price changes? </a:t>
            </a:r>
          </a:p>
          <a:p>
            <a:pPr>
              <a:spcBef>
                <a:spcPts val="1200"/>
              </a:spcBef>
              <a:spcAft>
                <a:spcPts val="1200"/>
              </a:spcAft>
            </a:pPr>
            <a:endParaRPr lang="en-US" sz="2400" dirty="0"/>
          </a:p>
          <a:p>
            <a:pPr marL="0" indent="0">
              <a:spcBef>
                <a:spcPts val="1200"/>
              </a:spcBef>
              <a:spcAft>
                <a:spcPts val="1200"/>
              </a:spcAft>
              <a:buNone/>
            </a:pPr>
            <a:endParaRPr lang="en-US" sz="2400" dirty="0"/>
          </a:p>
        </p:txBody>
      </p:sp>
      <p:pic>
        <p:nvPicPr>
          <p:cNvPr id="6" name="Graphic 5" descr="Questions RTL">
            <a:extLst>
              <a:ext uri="{FF2B5EF4-FFF2-40B4-BE49-F238E27FC236}">
                <a16:creationId xmlns:a16="http://schemas.microsoft.com/office/drawing/2014/main" xmlns="" id="{365EAA74-5B72-4E3F-A4A6-2D4CF9BF29A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38200" y="2227087"/>
            <a:ext cx="1875183" cy="1875183"/>
          </a:xfrm>
          <a:prstGeom prst="rect">
            <a:avLst/>
          </a:prstGeom>
        </p:spPr>
      </p:pic>
      <p:sp>
        <p:nvSpPr>
          <p:cNvPr id="5" name="Slide Number Placeholder 5">
            <a:extLst>
              <a:ext uri="{FF2B5EF4-FFF2-40B4-BE49-F238E27FC236}">
                <a16:creationId xmlns:a16="http://schemas.microsoft.com/office/drawing/2014/main" xmlns="" id="{AE27D2DA-DA67-429F-A6A0-3DF160889783}"/>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x-none"/>
            </a:defPPr>
            <a:lvl1pPr marL="0" algn="r" defTabSz="914400" rtl="0" eaLnBrk="1" fontAlgn="auto" latinLnBrk="0" hangingPunct="1">
              <a:spcBef>
                <a:spcPts val="0"/>
              </a:spcBef>
              <a:spcAft>
                <a:spcPts val="0"/>
              </a:spcAft>
              <a:defRPr sz="1200" kern="1200">
                <a:solidFill>
                  <a:schemeClr val="tx1">
                    <a:tint val="75000"/>
                  </a:schemeClr>
                </a:solidFill>
                <a:latin typeface="+mn-lt"/>
                <a:ea typeface="+mn-ea"/>
                <a:cs typeface="+mn-cs"/>
              </a:defRPr>
            </a:lvl1pPr>
            <a:lvl2pPr marL="457200" algn="l" defTabSz="914400" rtl="0" eaLnBrk="1" fontAlgn="base" latinLnBrk="0" hangingPunct="1">
              <a:spcBef>
                <a:spcPct val="0"/>
              </a:spcBef>
              <a:spcAft>
                <a:spcPct val="0"/>
              </a:spcAft>
              <a:defRPr sz="1800" kern="1200">
                <a:solidFill>
                  <a:schemeClr val="tx1"/>
                </a:solidFill>
                <a:latin typeface="+mn-lt"/>
                <a:ea typeface="+mn-ea"/>
                <a:cs typeface="+mn-cs"/>
              </a:defRPr>
            </a:lvl2pPr>
            <a:lvl3pPr marL="914400" algn="l" defTabSz="914400" rtl="0" eaLnBrk="1" fontAlgn="base" latinLnBrk="0" hangingPunct="1">
              <a:spcBef>
                <a:spcPct val="0"/>
              </a:spcBef>
              <a:spcAft>
                <a:spcPct val="0"/>
              </a:spcAft>
              <a:defRPr sz="1800" kern="1200">
                <a:solidFill>
                  <a:schemeClr val="tx1"/>
                </a:solidFill>
                <a:latin typeface="+mn-lt"/>
                <a:ea typeface="+mn-ea"/>
                <a:cs typeface="+mn-cs"/>
              </a:defRPr>
            </a:lvl3pPr>
            <a:lvl4pPr marL="1371600" algn="l" defTabSz="914400" rtl="0" eaLnBrk="1" fontAlgn="base" latinLnBrk="0" hangingPunct="1">
              <a:spcBef>
                <a:spcPct val="0"/>
              </a:spcBef>
              <a:spcAft>
                <a:spcPct val="0"/>
              </a:spcAft>
              <a:defRPr sz="1800" kern="1200">
                <a:solidFill>
                  <a:schemeClr val="tx1"/>
                </a:solidFill>
                <a:latin typeface="+mn-lt"/>
                <a:ea typeface="+mn-ea"/>
                <a:cs typeface="+mn-cs"/>
              </a:defRPr>
            </a:lvl4pPr>
            <a:lvl5pPr marL="1828800" algn="l" defTabSz="914400" rtl="0" eaLnBrk="1" fontAlgn="base" latinLnBrk="0" hangingPunct="1">
              <a:spcBef>
                <a:spcPct val="0"/>
              </a:spcBef>
              <a:spcAft>
                <a:spcPct val="0"/>
              </a:spcAft>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a:t>2</a:t>
            </a:r>
            <a:endParaRPr lang="x-none" dirty="0"/>
          </a:p>
        </p:txBody>
      </p:sp>
      <p:pic>
        <p:nvPicPr>
          <p:cNvPr id="8" name="Picture 7"/>
          <p:cNvPicPr>
            <a:picLocks noChangeAspect="1"/>
          </p:cNvPicPr>
          <p:nvPr/>
        </p:nvPicPr>
        <p:blipFill>
          <a:blip r:embed="rId5"/>
          <a:stretch>
            <a:fillRect/>
          </a:stretch>
        </p:blipFill>
        <p:spPr>
          <a:xfrm>
            <a:off x="9910825" y="6145895"/>
            <a:ext cx="1107167" cy="525658"/>
          </a:xfrm>
          <a:prstGeom prst="rect">
            <a:avLst/>
          </a:prstGeom>
        </p:spPr>
      </p:pic>
    </p:spTree>
    <p:extLst>
      <p:ext uri="{BB962C8B-B14F-4D97-AF65-F5344CB8AC3E}">
        <p14:creationId xmlns:p14="http://schemas.microsoft.com/office/powerpoint/2010/main" val="33393408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BCD06B-0E04-45BF-B54A-8E62BB39F057}"/>
              </a:ext>
            </a:extLst>
          </p:cNvPr>
          <p:cNvSpPr>
            <a:spLocks noGrp="1"/>
          </p:cNvSpPr>
          <p:nvPr>
            <p:ph type="title"/>
          </p:nvPr>
        </p:nvSpPr>
        <p:spPr>
          <a:xfrm>
            <a:off x="838200" y="365125"/>
            <a:ext cx="10515600" cy="533400"/>
          </a:xfrm>
        </p:spPr>
        <p:txBody>
          <a:bodyPr/>
          <a:lstStyle/>
          <a:p>
            <a:r>
              <a:rPr lang="en-US" sz="4000" dirty="0">
                <a:solidFill>
                  <a:schemeClr val="accent1"/>
                </a:solidFill>
              </a:rPr>
              <a:t>Our Approach</a:t>
            </a:r>
          </a:p>
        </p:txBody>
      </p:sp>
      <p:sp>
        <p:nvSpPr>
          <p:cNvPr id="10" name="Content Placeholder 2">
            <a:extLst>
              <a:ext uri="{FF2B5EF4-FFF2-40B4-BE49-F238E27FC236}">
                <a16:creationId xmlns:a16="http://schemas.microsoft.com/office/drawing/2014/main" xmlns="" id="{7DF04EF9-8AAF-4CF5-AB66-493570A32463}"/>
              </a:ext>
            </a:extLst>
          </p:cNvPr>
          <p:cNvSpPr txBox="1">
            <a:spLocks/>
          </p:cNvSpPr>
          <p:nvPr/>
        </p:nvSpPr>
        <p:spPr bwMode="auto">
          <a:xfrm>
            <a:off x="1948070" y="1480929"/>
            <a:ext cx="9156011" cy="4890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000" kern="1200">
                <a:solidFill>
                  <a:srgbClr val="565A5B"/>
                </a:solidFill>
                <a:latin typeface="Corbel" panose="020B0503020204020204" pitchFamily="34" charset="0"/>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kern="1200">
                <a:solidFill>
                  <a:srgbClr val="565A5B"/>
                </a:solidFill>
                <a:latin typeface="Corbel" panose="020B0503020204020204" pitchFamily="34" charset="0"/>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1600" kern="1200">
                <a:solidFill>
                  <a:srgbClr val="565A5B"/>
                </a:solidFill>
                <a:latin typeface="Corbel" panose="020B0503020204020204" pitchFamily="34" charset="0"/>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400" kern="1200">
                <a:solidFill>
                  <a:srgbClr val="565A5B"/>
                </a:solidFill>
                <a:latin typeface="Corbel" panose="020B0503020204020204" pitchFamily="34" charset="0"/>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200" kern="1200">
                <a:solidFill>
                  <a:srgbClr val="565A5B"/>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u="sng" dirty="0">
                <a:solidFill>
                  <a:schemeClr val="accent1"/>
                </a:solidFill>
              </a:rPr>
              <a:t>Perform exploratory data analysis to understand how and when drug prices change</a:t>
            </a:r>
          </a:p>
          <a:p>
            <a:r>
              <a:rPr lang="en-US" dirty="0"/>
              <a:t>How often do drug prices change? Do they always increase and by how much?</a:t>
            </a:r>
          </a:p>
          <a:p>
            <a:r>
              <a:rPr lang="en-US" dirty="0"/>
              <a:t>What time of year do drug prices change?</a:t>
            </a:r>
          </a:p>
          <a:p>
            <a:r>
              <a:rPr lang="en-US" dirty="0"/>
              <a:t>What role does volume play in predicting drug prices?</a:t>
            </a:r>
          </a:p>
          <a:p>
            <a:r>
              <a:rPr lang="en-US" dirty="0"/>
              <a:t>What are the relationships between drug classes?</a:t>
            </a:r>
          </a:p>
          <a:p>
            <a:pPr marL="0" indent="0">
              <a:buNone/>
            </a:pPr>
            <a:endParaRPr lang="en-US" dirty="0"/>
          </a:p>
          <a:p>
            <a:pPr marL="0" indent="0">
              <a:buNone/>
            </a:pPr>
            <a:r>
              <a:rPr lang="en-US" sz="2400" b="1" u="sng" dirty="0">
                <a:solidFill>
                  <a:schemeClr val="accent1"/>
                </a:solidFill>
              </a:rPr>
              <a:t>Use these findings to create a predictive model for drug prices</a:t>
            </a:r>
          </a:p>
          <a:p>
            <a:r>
              <a:rPr lang="en-US" dirty="0"/>
              <a:t>When will a drug price change? </a:t>
            </a:r>
          </a:p>
          <a:p>
            <a:r>
              <a:rPr lang="en-US" dirty="0"/>
              <a:t>To what degree will the drug price change?</a:t>
            </a:r>
          </a:p>
          <a:p>
            <a:r>
              <a:rPr lang="en-US" dirty="0"/>
              <a:t>Ultimately, how will these drug price changes impact the market?</a:t>
            </a:r>
          </a:p>
          <a:p>
            <a:pPr marL="0" indent="0">
              <a:buNone/>
            </a:pPr>
            <a:endParaRPr lang="en-US" dirty="0"/>
          </a:p>
        </p:txBody>
      </p:sp>
      <p:pic>
        <p:nvPicPr>
          <p:cNvPr id="15" name="Graphic 14" descr="Playbook">
            <a:extLst>
              <a:ext uri="{FF2B5EF4-FFF2-40B4-BE49-F238E27FC236}">
                <a16:creationId xmlns:a16="http://schemas.microsoft.com/office/drawing/2014/main" xmlns="" id="{2C1AD8EE-B8C6-4CBD-B7DF-BA593773419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0414558" y="-92742"/>
            <a:ext cx="1678881" cy="1678881"/>
          </a:xfrm>
          <a:prstGeom prst="rect">
            <a:avLst/>
          </a:prstGeom>
        </p:spPr>
      </p:pic>
      <p:sp>
        <p:nvSpPr>
          <p:cNvPr id="3" name="Oval 2">
            <a:extLst>
              <a:ext uri="{FF2B5EF4-FFF2-40B4-BE49-F238E27FC236}">
                <a16:creationId xmlns:a16="http://schemas.microsoft.com/office/drawing/2014/main" xmlns="" id="{7FBB8869-639C-452F-B0A9-746CFD59173C}"/>
              </a:ext>
            </a:extLst>
          </p:cNvPr>
          <p:cNvSpPr/>
          <p:nvPr/>
        </p:nvSpPr>
        <p:spPr>
          <a:xfrm>
            <a:off x="1022899" y="1447163"/>
            <a:ext cx="775253" cy="7752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1</a:t>
            </a:r>
            <a:endParaRPr lang="en-US" b="1" dirty="0"/>
          </a:p>
        </p:txBody>
      </p:sp>
      <p:sp>
        <p:nvSpPr>
          <p:cNvPr id="9" name="Oval 8">
            <a:extLst>
              <a:ext uri="{FF2B5EF4-FFF2-40B4-BE49-F238E27FC236}">
                <a16:creationId xmlns:a16="http://schemas.microsoft.com/office/drawing/2014/main" xmlns="" id="{613C5498-71D5-4C20-9B08-C49753712C90}"/>
              </a:ext>
            </a:extLst>
          </p:cNvPr>
          <p:cNvSpPr/>
          <p:nvPr/>
        </p:nvSpPr>
        <p:spPr>
          <a:xfrm>
            <a:off x="1022899" y="4116340"/>
            <a:ext cx="775253" cy="7752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2</a:t>
            </a:r>
            <a:endParaRPr lang="en-US" b="1" dirty="0"/>
          </a:p>
        </p:txBody>
      </p:sp>
      <p:sp>
        <p:nvSpPr>
          <p:cNvPr id="7" name="Slide Number Placeholder 5">
            <a:extLst>
              <a:ext uri="{FF2B5EF4-FFF2-40B4-BE49-F238E27FC236}">
                <a16:creationId xmlns:a16="http://schemas.microsoft.com/office/drawing/2014/main" xmlns="" id="{AE27D2DA-DA67-429F-A6A0-3DF160889783}"/>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x-none"/>
            </a:defPPr>
            <a:lvl1pPr marL="0" algn="r" defTabSz="914400" rtl="0" eaLnBrk="1" fontAlgn="auto" latinLnBrk="0" hangingPunct="1">
              <a:spcBef>
                <a:spcPts val="0"/>
              </a:spcBef>
              <a:spcAft>
                <a:spcPts val="0"/>
              </a:spcAft>
              <a:defRPr sz="1200" kern="1200">
                <a:solidFill>
                  <a:schemeClr val="tx1">
                    <a:tint val="75000"/>
                  </a:schemeClr>
                </a:solidFill>
                <a:latin typeface="+mn-lt"/>
                <a:ea typeface="+mn-ea"/>
                <a:cs typeface="+mn-cs"/>
              </a:defRPr>
            </a:lvl1pPr>
            <a:lvl2pPr marL="457200" algn="l" defTabSz="914400" rtl="0" eaLnBrk="1" fontAlgn="base" latinLnBrk="0" hangingPunct="1">
              <a:spcBef>
                <a:spcPct val="0"/>
              </a:spcBef>
              <a:spcAft>
                <a:spcPct val="0"/>
              </a:spcAft>
              <a:defRPr sz="1800" kern="1200">
                <a:solidFill>
                  <a:schemeClr val="tx1"/>
                </a:solidFill>
                <a:latin typeface="+mn-lt"/>
                <a:ea typeface="+mn-ea"/>
                <a:cs typeface="+mn-cs"/>
              </a:defRPr>
            </a:lvl2pPr>
            <a:lvl3pPr marL="914400" algn="l" defTabSz="914400" rtl="0" eaLnBrk="1" fontAlgn="base" latinLnBrk="0" hangingPunct="1">
              <a:spcBef>
                <a:spcPct val="0"/>
              </a:spcBef>
              <a:spcAft>
                <a:spcPct val="0"/>
              </a:spcAft>
              <a:defRPr sz="1800" kern="1200">
                <a:solidFill>
                  <a:schemeClr val="tx1"/>
                </a:solidFill>
                <a:latin typeface="+mn-lt"/>
                <a:ea typeface="+mn-ea"/>
                <a:cs typeface="+mn-cs"/>
              </a:defRPr>
            </a:lvl3pPr>
            <a:lvl4pPr marL="1371600" algn="l" defTabSz="914400" rtl="0" eaLnBrk="1" fontAlgn="base" latinLnBrk="0" hangingPunct="1">
              <a:spcBef>
                <a:spcPct val="0"/>
              </a:spcBef>
              <a:spcAft>
                <a:spcPct val="0"/>
              </a:spcAft>
              <a:defRPr sz="1800" kern="1200">
                <a:solidFill>
                  <a:schemeClr val="tx1"/>
                </a:solidFill>
                <a:latin typeface="+mn-lt"/>
                <a:ea typeface="+mn-ea"/>
                <a:cs typeface="+mn-cs"/>
              </a:defRPr>
            </a:lvl4pPr>
            <a:lvl5pPr marL="1828800" algn="l" defTabSz="914400" rtl="0" eaLnBrk="1" fontAlgn="base" latinLnBrk="0" hangingPunct="1">
              <a:spcBef>
                <a:spcPct val="0"/>
              </a:spcBef>
              <a:spcAft>
                <a:spcPct val="0"/>
              </a:spcAft>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a:t>3</a:t>
            </a:r>
            <a:endParaRPr lang="x-none" dirty="0"/>
          </a:p>
        </p:txBody>
      </p:sp>
      <p:pic>
        <p:nvPicPr>
          <p:cNvPr id="8" name="Picture 7"/>
          <p:cNvPicPr>
            <a:picLocks noChangeAspect="1"/>
          </p:cNvPicPr>
          <p:nvPr/>
        </p:nvPicPr>
        <p:blipFill>
          <a:blip r:embed="rId5"/>
          <a:stretch>
            <a:fillRect/>
          </a:stretch>
        </p:blipFill>
        <p:spPr>
          <a:xfrm>
            <a:off x="9910825" y="6145895"/>
            <a:ext cx="1107167" cy="525658"/>
          </a:xfrm>
          <a:prstGeom prst="rect">
            <a:avLst/>
          </a:prstGeom>
        </p:spPr>
      </p:pic>
    </p:spTree>
    <p:extLst>
      <p:ext uri="{BB962C8B-B14F-4D97-AF65-F5344CB8AC3E}">
        <p14:creationId xmlns:p14="http://schemas.microsoft.com/office/powerpoint/2010/main" val="7787371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91D9E9-98DD-44BA-AF9C-C4C4160AE1ED}"/>
              </a:ext>
            </a:extLst>
          </p:cNvPr>
          <p:cNvSpPr>
            <a:spLocks noGrp="1"/>
          </p:cNvSpPr>
          <p:nvPr>
            <p:ph type="ctrTitle"/>
          </p:nvPr>
        </p:nvSpPr>
        <p:spPr>
          <a:xfrm>
            <a:off x="1524000" y="2235200"/>
            <a:ext cx="9144000" cy="2387600"/>
          </a:xfrm>
        </p:spPr>
        <p:txBody>
          <a:bodyPr anchor="ctr"/>
          <a:lstStyle/>
          <a:p>
            <a:r>
              <a:rPr lang="en-US" dirty="0">
                <a:solidFill>
                  <a:schemeClr val="accent1"/>
                </a:solidFill>
              </a:rPr>
              <a:t>Findings</a:t>
            </a:r>
          </a:p>
        </p:txBody>
      </p:sp>
      <p:sp>
        <p:nvSpPr>
          <p:cNvPr id="4" name="Slide Number Placeholder 3">
            <a:extLst>
              <a:ext uri="{FF2B5EF4-FFF2-40B4-BE49-F238E27FC236}">
                <a16:creationId xmlns:a16="http://schemas.microsoft.com/office/drawing/2014/main" xmlns="" id="{EE6B0994-A424-4FA6-BD0A-71906612B4F7}"/>
              </a:ext>
            </a:extLst>
          </p:cNvPr>
          <p:cNvSpPr>
            <a:spLocks noGrp="1"/>
          </p:cNvSpPr>
          <p:nvPr>
            <p:ph type="sldNum" sz="quarter" idx="10"/>
          </p:nvPr>
        </p:nvSpPr>
        <p:spPr/>
        <p:txBody>
          <a:bodyPr/>
          <a:lstStyle/>
          <a:p>
            <a:pPr>
              <a:defRPr/>
            </a:pPr>
            <a:fld id="{853E387E-8EBE-4449-AAD8-397899AB14DC}" type="slidenum">
              <a:rPr lang="x-none" smtClean="0"/>
              <a:pPr>
                <a:defRPr/>
              </a:pPr>
              <a:t>4</a:t>
            </a:fld>
            <a:endParaRPr lang="x-none"/>
          </a:p>
        </p:txBody>
      </p:sp>
      <p:pic>
        <p:nvPicPr>
          <p:cNvPr id="5" name="Picture 4"/>
          <p:cNvPicPr>
            <a:picLocks noChangeAspect="1"/>
          </p:cNvPicPr>
          <p:nvPr/>
        </p:nvPicPr>
        <p:blipFill>
          <a:blip r:embed="rId2"/>
          <a:stretch>
            <a:fillRect/>
          </a:stretch>
        </p:blipFill>
        <p:spPr>
          <a:xfrm>
            <a:off x="9910825" y="6145895"/>
            <a:ext cx="1107167" cy="525658"/>
          </a:xfrm>
          <a:prstGeom prst="rect">
            <a:avLst/>
          </a:prstGeom>
        </p:spPr>
      </p:pic>
    </p:spTree>
    <p:extLst>
      <p:ext uri="{BB962C8B-B14F-4D97-AF65-F5344CB8AC3E}">
        <p14:creationId xmlns:p14="http://schemas.microsoft.com/office/powerpoint/2010/main" val="20713263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9123" y="1108980"/>
            <a:ext cx="9413754" cy="4917766"/>
          </a:xfrm>
          <a:prstGeom prst="rect">
            <a:avLst/>
          </a:prstGeom>
        </p:spPr>
      </p:pic>
      <p:sp>
        <p:nvSpPr>
          <p:cNvPr id="2" name="Title 1">
            <a:extLst>
              <a:ext uri="{FF2B5EF4-FFF2-40B4-BE49-F238E27FC236}">
                <a16:creationId xmlns:a16="http://schemas.microsoft.com/office/drawing/2014/main" xmlns="" id="{20BCD06B-0E04-45BF-B54A-8E62BB39F057}"/>
              </a:ext>
            </a:extLst>
          </p:cNvPr>
          <p:cNvSpPr>
            <a:spLocks noGrp="1"/>
          </p:cNvSpPr>
          <p:nvPr>
            <p:ph type="title"/>
          </p:nvPr>
        </p:nvSpPr>
        <p:spPr>
          <a:xfrm>
            <a:off x="838199" y="365125"/>
            <a:ext cx="11213758" cy="533400"/>
          </a:xfrm>
        </p:spPr>
        <p:txBody>
          <a:bodyPr/>
          <a:lstStyle/>
          <a:p>
            <a:r>
              <a:rPr lang="en-US" sz="3200" dirty="0">
                <a:solidFill>
                  <a:schemeClr val="accent1"/>
                </a:solidFill>
              </a:rPr>
              <a:t>Price Changes Tend to Occur Annually at the Beginning of the Year</a:t>
            </a:r>
          </a:p>
        </p:txBody>
      </p:sp>
      <p:sp>
        <p:nvSpPr>
          <p:cNvPr id="4" name="Rectangle 3">
            <a:extLst>
              <a:ext uri="{FF2B5EF4-FFF2-40B4-BE49-F238E27FC236}">
                <a16:creationId xmlns:a16="http://schemas.microsoft.com/office/drawing/2014/main" xmlns="" id="{68C5BA52-D3EE-472A-ADA3-E1DAB3CC38EB}"/>
              </a:ext>
            </a:extLst>
          </p:cNvPr>
          <p:cNvSpPr/>
          <p:nvPr/>
        </p:nvSpPr>
        <p:spPr>
          <a:xfrm>
            <a:off x="2589519" y="1061553"/>
            <a:ext cx="7410614" cy="2782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solidFill>
                  <a:schemeClr val="tx1">
                    <a:lumMod val="75000"/>
                  </a:schemeClr>
                </a:solidFill>
              </a:rPr>
              <a:t>Average Price Percent Change of All the Drugs in the Market per Month</a:t>
            </a:r>
          </a:p>
        </p:txBody>
      </p:sp>
      <p:sp>
        <p:nvSpPr>
          <p:cNvPr id="9" name="Slide Number Placeholder 5">
            <a:extLst>
              <a:ext uri="{FF2B5EF4-FFF2-40B4-BE49-F238E27FC236}">
                <a16:creationId xmlns:a16="http://schemas.microsoft.com/office/drawing/2014/main" xmlns="" id="{AE27D2DA-DA67-429F-A6A0-3DF160889783}"/>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x-none"/>
            </a:defPPr>
            <a:lvl1pPr marL="0" algn="r" defTabSz="914400" rtl="0" eaLnBrk="1" fontAlgn="auto" latinLnBrk="0" hangingPunct="1">
              <a:spcBef>
                <a:spcPts val="0"/>
              </a:spcBef>
              <a:spcAft>
                <a:spcPts val="0"/>
              </a:spcAft>
              <a:defRPr sz="1200" kern="1200">
                <a:solidFill>
                  <a:schemeClr val="tx1">
                    <a:tint val="75000"/>
                  </a:schemeClr>
                </a:solidFill>
                <a:latin typeface="+mn-lt"/>
                <a:ea typeface="+mn-ea"/>
                <a:cs typeface="+mn-cs"/>
              </a:defRPr>
            </a:lvl1pPr>
            <a:lvl2pPr marL="457200" algn="l" defTabSz="914400" rtl="0" eaLnBrk="1" fontAlgn="base" latinLnBrk="0" hangingPunct="1">
              <a:spcBef>
                <a:spcPct val="0"/>
              </a:spcBef>
              <a:spcAft>
                <a:spcPct val="0"/>
              </a:spcAft>
              <a:defRPr sz="1800" kern="1200">
                <a:solidFill>
                  <a:schemeClr val="tx1"/>
                </a:solidFill>
                <a:latin typeface="+mn-lt"/>
                <a:ea typeface="+mn-ea"/>
                <a:cs typeface="+mn-cs"/>
              </a:defRPr>
            </a:lvl2pPr>
            <a:lvl3pPr marL="914400" algn="l" defTabSz="914400" rtl="0" eaLnBrk="1" fontAlgn="base" latinLnBrk="0" hangingPunct="1">
              <a:spcBef>
                <a:spcPct val="0"/>
              </a:spcBef>
              <a:spcAft>
                <a:spcPct val="0"/>
              </a:spcAft>
              <a:defRPr sz="1800" kern="1200">
                <a:solidFill>
                  <a:schemeClr val="tx1"/>
                </a:solidFill>
                <a:latin typeface="+mn-lt"/>
                <a:ea typeface="+mn-ea"/>
                <a:cs typeface="+mn-cs"/>
              </a:defRPr>
            </a:lvl3pPr>
            <a:lvl4pPr marL="1371600" algn="l" defTabSz="914400" rtl="0" eaLnBrk="1" fontAlgn="base" latinLnBrk="0" hangingPunct="1">
              <a:spcBef>
                <a:spcPct val="0"/>
              </a:spcBef>
              <a:spcAft>
                <a:spcPct val="0"/>
              </a:spcAft>
              <a:defRPr sz="1800" kern="1200">
                <a:solidFill>
                  <a:schemeClr val="tx1"/>
                </a:solidFill>
                <a:latin typeface="+mn-lt"/>
                <a:ea typeface="+mn-ea"/>
                <a:cs typeface="+mn-cs"/>
              </a:defRPr>
            </a:lvl4pPr>
            <a:lvl5pPr marL="1828800" algn="l" defTabSz="914400" rtl="0" eaLnBrk="1" fontAlgn="base" latinLnBrk="0" hangingPunct="1">
              <a:spcBef>
                <a:spcPct val="0"/>
              </a:spcBef>
              <a:spcAft>
                <a:spcPct val="0"/>
              </a:spcAft>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a:t>5</a:t>
            </a:r>
            <a:endParaRPr lang="x-none" dirty="0"/>
          </a:p>
        </p:txBody>
      </p:sp>
      <p:pic>
        <p:nvPicPr>
          <p:cNvPr id="10" name="Picture 9"/>
          <p:cNvPicPr>
            <a:picLocks noChangeAspect="1"/>
          </p:cNvPicPr>
          <p:nvPr/>
        </p:nvPicPr>
        <p:blipFill>
          <a:blip r:embed="rId4"/>
          <a:stretch>
            <a:fillRect/>
          </a:stretch>
        </p:blipFill>
        <p:spPr>
          <a:xfrm>
            <a:off x="9910825" y="6145895"/>
            <a:ext cx="1107167" cy="525658"/>
          </a:xfrm>
          <a:prstGeom prst="rect">
            <a:avLst/>
          </a:prstGeom>
        </p:spPr>
      </p:pic>
    </p:spTree>
    <p:extLst>
      <p:ext uri="{BB962C8B-B14F-4D97-AF65-F5344CB8AC3E}">
        <p14:creationId xmlns:p14="http://schemas.microsoft.com/office/powerpoint/2010/main" val="39063619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BCD06B-0E04-45BF-B54A-8E62BB39F057}"/>
              </a:ext>
            </a:extLst>
          </p:cNvPr>
          <p:cNvSpPr>
            <a:spLocks noGrp="1"/>
          </p:cNvSpPr>
          <p:nvPr>
            <p:ph type="title"/>
          </p:nvPr>
        </p:nvSpPr>
        <p:spPr>
          <a:xfrm>
            <a:off x="838199" y="365125"/>
            <a:ext cx="11213758" cy="533400"/>
          </a:xfrm>
        </p:spPr>
        <p:txBody>
          <a:bodyPr/>
          <a:lstStyle/>
          <a:p>
            <a:r>
              <a:rPr lang="en-US" sz="3200" dirty="0">
                <a:solidFill>
                  <a:schemeClr val="accent1"/>
                </a:solidFill>
              </a:rPr>
              <a:t>Predicting Individual Drug Price Changes Using Prophet</a:t>
            </a:r>
          </a:p>
        </p:txBody>
      </p:sp>
      <p:pic>
        <p:nvPicPr>
          <p:cNvPr id="5122" name="Picture 2">
            <a:extLst>
              <a:ext uri="{FF2B5EF4-FFF2-40B4-BE49-F238E27FC236}">
                <a16:creationId xmlns:a16="http://schemas.microsoft.com/office/drawing/2014/main" xmlns="" id="{DE4275F6-34DE-43C7-89F2-B3048D8EE3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9659" y="993941"/>
            <a:ext cx="9032681" cy="539712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5">
            <a:extLst>
              <a:ext uri="{FF2B5EF4-FFF2-40B4-BE49-F238E27FC236}">
                <a16:creationId xmlns:a16="http://schemas.microsoft.com/office/drawing/2014/main" xmlns="" id="{AE27D2DA-DA67-429F-A6A0-3DF160889783}"/>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x-none"/>
            </a:defPPr>
            <a:lvl1pPr marL="0" algn="r" defTabSz="914400" rtl="0" eaLnBrk="1" fontAlgn="auto" latinLnBrk="0" hangingPunct="1">
              <a:spcBef>
                <a:spcPts val="0"/>
              </a:spcBef>
              <a:spcAft>
                <a:spcPts val="0"/>
              </a:spcAft>
              <a:defRPr sz="1200" kern="1200">
                <a:solidFill>
                  <a:schemeClr val="tx1">
                    <a:tint val="75000"/>
                  </a:schemeClr>
                </a:solidFill>
                <a:latin typeface="+mn-lt"/>
                <a:ea typeface="+mn-ea"/>
                <a:cs typeface="+mn-cs"/>
              </a:defRPr>
            </a:lvl1pPr>
            <a:lvl2pPr marL="457200" algn="l" defTabSz="914400" rtl="0" eaLnBrk="1" fontAlgn="base" latinLnBrk="0" hangingPunct="1">
              <a:spcBef>
                <a:spcPct val="0"/>
              </a:spcBef>
              <a:spcAft>
                <a:spcPct val="0"/>
              </a:spcAft>
              <a:defRPr sz="1800" kern="1200">
                <a:solidFill>
                  <a:schemeClr val="tx1"/>
                </a:solidFill>
                <a:latin typeface="+mn-lt"/>
                <a:ea typeface="+mn-ea"/>
                <a:cs typeface="+mn-cs"/>
              </a:defRPr>
            </a:lvl2pPr>
            <a:lvl3pPr marL="914400" algn="l" defTabSz="914400" rtl="0" eaLnBrk="1" fontAlgn="base" latinLnBrk="0" hangingPunct="1">
              <a:spcBef>
                <a:spcPct val="0"/>
              </a:spcBef>
              <a:spcAft>
                <a:spcPct val="0"/>
              </a:spcAft>
              <a:defRPr sz="1800" kern="1200">
                <a:solidFill>
                  <a:schemeClr val="tx1"/>
                </a:solidFill>
                <a:latin typeface="+mn-lt"/>
                <a:ea typeface="+mn-ea"/>
                <a:cs typeface="+mn-cs"/>
              </a:defRPr>
            </a:lvl3pPr>
            <a:lvl4pPr marL="1371600" algn="l" defTabSz="914400" rtl="0" eaLnBrk="1" fontAlgn="base" latinLnBrk="0" hangingPunct="1">
              <a:spcBef>
                <a:spcPct val="0"/>
              </a:spcBef>
              <a:spcAft>
                <a:spcPct val="0"/>
              </a:spcAft>
              <a:defRPr sz="1800" kern="1200">
                <a:solidFill>
                  <a:schemeClr val="tx1"/>
                </a:solidFill>
                <a:latin typeface="+mn-lt"/>
                <a:ea typeface="+mn-ea"/>
                <a:cs typeface="+mn-cs"/>
              </a:defRPr>
            </a:lvl4pPr>
            <a:lvl5pPr marL="1828800" algn="l" defTabSz="914400" rtl="0" eaLnBrk="1" fontAlgn="base" latinLnBrk="0" hangingPunct="1">
              <a:spcBef>
                <a:spcPct val="0"/>
              </a:spcBef>
              <a:spcAft>
                <a:spcPct val="0"/>
              </a:spcAft>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a:t>6</a:t>
            </a:r>
            <a:endParaRPr lang="x-none" dirty="0"/>
          </a:p>
        </p:txBody>
      </p:sp>
      <p:pic>
        <p:nvPicPr>
          <p:cNvPr id="5" name="Picture 4"/>
          <p:cNvPicPr>
            <a:picLocks noChangeAspect="1"/>
          </p:cNvPicPr>
          <p:nvPr/>
        </p:nvPicPr>
        <p:blipFill>
          <a:blip r:embed="rId4"/>
          <a:stretch>
            <a:fillRect/>
          </a:stretch>
        </p:blipFill>
        <p:spPr>
          <a:xfrm>
            <a:off x="9910825" y="6145895"/>
            <a:ext cx="1107167" cy="525658"/>
          </a:xfrm>
          <a:prstGeom prst="rect">
            <a:avLst/>
          </a:prstGeom>
        </p:spPr>
      </p:pic>
    </p:spTree>
    <p:extLst>
      <p:ext uri="{BB962C8B-B14F-4D97-AF65-F5344CB8AC3E}">
        <p14:creationId xmlns:p14="http://schemas.microsoft.com/office/powerpoint/2010/main" val="30916117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BCD06B-0E04-45BF-B54A-8E62BB39F057}"/>
              </a:ext>
            </a:extLst>
          </p:cNvPr>
          <p:cNvSpPr>
            <a:spLocks noGrp="1"/>
          </p:cNvSpPr>
          <p:nvPr>
            <p:ph type="title"/>
          </p:nvPr>
        </p:nvSpPr>
        <p:spPr>
          <a:xfrm>
            <a:off x="838199" y="365125"/>
            <a:ext cx="11213758" cy="533400"/>
          </a:xfrm>
        </p:spPr>
        <p:txBody>
          <a:bodyPr/>
          <a:lstStyle/>
          <a:p>
            <a:r>
              <a:rPr lang="en-US" sz="3200" dirty="0">
                <a:solidFill>
                  <a:schemeClr val="accent1"/>
                </a:solidFill>
              </a:rPr>
              <a:t>Our Prophet Model Results</a:t>
            </a:r>
          </a:p>
        </p:txBody>
      </p:sp>
      <p:graphicFrame>
        <p:nvGraphicFramePr>
          <p:cNvPr id="4" name="Table 3">
            <a:extLst>
              <a:ext uri="{FF2B5EF4-FFF2-40B4-BE49-F238E27FC236}">
                <a16:creationId xmlns:a16="http://schemas.microsoft.com/office/drawing/2014/main" xmlns="" id="{FF2D2EBA-F4C3-4A26-9D65-ED13929A3C36}"/>
              </a:ext>
            </a:extLst>
          </p:cNvPr>
          <p:cNvGraphicFramePr>
            <a:graphicFrameLocks noGrp="1"/>
          </p:cNvGraphicFramePr>
          <p:nvPr>
            <p:extLst>
              <p:ext uri="{D42A27DB-BD31-4B8C-83A1-F6EECF244321}">
                <p14:modId xmlns:p14="http://schemas.microsoft.com/office/powerpoint/2010/main" val="2901132380"/>
              </p:ext>
            </p:extLst>
          </p:nvPr>
        </p:nvGraphicFramePr>
        <p:xfrm>
          <a:off x="838199" y="1695988"/>
          <a:ext cx="10332720" cy="1844040"/>
        </p:xfrm>
        <a:graphic>
          <a:graphicData uri="http://schemas.openxmlformats.org/drawingml/2006/table">
            <a:tbl>
              <a:tblPr/>
              <a:tblGrid>
                <a:gridCol w="3383280">
                  <a:extLst>
                    <a:ext uri="{9D8B030D-6E8A-4147-A177-3AD203B41FA5}">
                      <a16:colId xmlns:a16="http://schemas.microsoft.com/office/drawing/2014/main" xmlns="" val="970981413"/>
                    </a:ext>
                  </a:extLst>
                </a:gridCol>
                <a:gridCol w="3474720">
                  <a:extLst>
                    <a:ext uri="{9D8B030D-6E8A-4147-A177-3AD203B41FA5}">
                      <a16:colId xmlns:a16="http://schemas.microsoft.com/office/drawing/2014/main" xmlns="" val="2089950718"/>
                    </a:ext>
                  </a:extLst>
                </a:gridCol>
                <a:gridCol w="3474720">
                  <a:extLst>
                    <a:ext uri="{9D8B030D-6E8A-4147-A177-3AD203B41FA5}">
                      <a16:colId xmlns:a16="http://schemas.microsoft.com/office/drawing/2014/main" xmlns="" val="355780661"/>
                    </a:ext>
                  </a:extLst>
                </a:gridCol>
              </a:tblGrid>
              <a:tr h="365760">
                <a:tc>
                  <a:txBody>
                    <a:bodyPr/>
                    <a:lstStyle/>
                    <a:p>
                      <a:pPr fontAlgn="t"/>
                      <a:r>
                        <a:rPr lang="en-US" sz="2400" dirty="0">
                          <a:effectLst/>
                          <a:latin typeface="Corbel" panose="020B0503020204020204" pitchFamily="34" charset="0"/>
                        </a:rPr>
                        <a:t> Unit Months</a:t>
                      </a:r>
                    </a:p>
                  </a:txBody>
                  <a:tcPr marL="47625" marR="47625" marT="47625" marB="47625">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20000"/>
                        <a:lumOff val="80000"/>
                      </a:schemeClr>
                    </a:solidFill>
                  </a:tcPr>
                </a:tc>
                <a:tc>
                  <a:txBody>
                    <a:bodyPr/>
                    <a:lstStyle/>
                    <a:p>
                      <a:pPr rtl="0" fontAlgn="t">
                        <a:spcBef>
                          <a:spcPts val="0"/>
                        </a:spcBef>
                        <a:spcAft>
                          <a:spcPts val="0"/>
                        </a:spcAft>
                      </a:pPr>
                      <a:r>
                        <a:rPr lang="en-US" sz="2400" b="1" i="0" u="none" strike="noStrike" dirty="0">
                          <a:solidFill>
                            <a:srgbClr val="000000"/>
                          </a:solidFill>
                          <a:effectLst/>
                          <a:latin typeface="Corbel" panose="020B0503020204020204" pitchFamily="34" charset="0"/>
                        </a:rPr>
                        <a:t>Prophet Model 10/12</a:t>
                      </a:r>
                      <a:endParaRPr lang="en-US" sz="2400" b="1" dirty="0">
                        <a:effectLst/>
                        <a:latin typeface="Corbel" panose="020B0503020204020204" pitchFamily="34" charset="0"/>
                      </a:endParaRPr>
                    </a:p>
                  </a:txBody>
                  <a:tcPr marL="47625" marR="47625" marT="47625" marB="47625">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20000"/>
                        <a:lumOff val="80000"/>
                      </a:schemeClr>
                    </a:solidFill>
                  </a:tcPr>
                </a:tc>
                <a:tc>
                  <a:txBody>
                    <a:bodyPr/>
                    <a:lstStyle/>
                    <a:p>
                      <a:pPr rtl="0" fontAlgn="t">
                        <a:spcBef>
                          <a:spcPts val="0"/>
                        </a:spcBef>
                        <a:spcAft>
                          <a:spcPts val="0"/>
                        </a:spcAft>
                      </a:pPr>
                      <a:r>
                        <a:rPr lang="en-US" sz="2400" b="1" i="0" u="none" strike="noStrike" dirty="0">
                          <a:solidFill>
                            <a:srgbClr val="000000"/>
                          </a:solidFill>
                          <a:effectLst/>
                          <a:latin typeface="Corbel" panose="020B0503020204020204" pitchFamily="34" charset="0"/>
                        </a:rPr>
                        <a:t>Updated Model 10/25</a:t>
                      </a:r>
                      <a:endParaRPr lang="en-US" sz="3200" b="1" dirty="0">
                        <a:effectLst/>
                        <a:latin typeface="Corbel" panose="020B0503020204020204" pitchFamily="34" charset="0"/>
                      </a:endParaRPr>
                    </a:p>
                  </a:txBody>
                  <a:tcPr marL="47625" marR="47625" marT="47625" marB="47625">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xmlns="" val="350591412"/>
                  </a:ext>
                </a:extLst>
              </a:tr>
              <a:tr h="374336">
                <a:tc>
                  <a:txBody>
                    <a:bodyPr/>
                    <a:lstStyle/>
                    <a:p>
                      <a:pPr rtl="0" fontAlgn="t">
                        <a:spcBef>
                          <a:spcPts val="0"/>
                        </a:spcBef>
                        <a:spcAft>
                          <a:spcPts val="0"/>
                        </a:spcAft>
                      </a:pPr>
                      <a:r>
                        <a:rPr lang="en-US" sz="2400" b="1" i="0" u="none" strike="noStrike" dirty="0">
                          <a:solidFill>
                            <a:srgbClr val="000000"/>
                          </a:solidFill>
                          <a:effectLst/>
                          <a:latin typeface="Corbel" panose="020B0503020204020204" pitchFamily="34" charset="0"/>
                        </a:rPr>
                        <a:t>Pain</a:t>
                      </a:r>
                      <a:endParaRPr lang="en-US" sz="3200" b="1" dirty="0">
                        <a:effectLst/>
                        <a:latin typeface="Corbel" panose="020B0503020204020204" pitchFamily="34" charset="0"/>
                      </a:endParaRPr>
                    </a:p>
                  </a:txBody>
                  <a:tcPr marL="47625" marR="47625" marT="47625" marB="47625">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tcPr>
                </a:tc>
                <a:tc>
                  <a:txBody>
                    <a:bodyPr/>
                    <a:lstStyle/>
                    <a:p>
                      <a:pPr rtl="0" fontAlgn="t">
                        <a:spcBef>
                          <a:spcPts val="0"/>
                        </a:spcBef>
                        <a:spcAft>
                          <a:spcPts val="0"/>
                        </a:spcAft>
                      </a:pPr>
                      <a:r>
                        <a:rPr lang="en-US" sz="2400" b="0" i="0" u="none" strike="noStrike" dirty="0">
                          <a:solidFill>
                            <a:srgbClr val="000000"/>
                          </a:solidFill>
                          <a:effectLst/>
                          <a:latin typeface="Corbel" panose="020B0503020204020204" pitchFamily="34" charset="0"/>
                        </a:rPr>
                        <a:t>2.42</a:t>
                      </a:r>
                      <a:endParaRPr lang="en-US" sz="3200" dirty="0">
                        <a:effectLst/>
                        <a:latin typeface="Corbel" panose="020B0503020204020204" pitchFamily="34" charset="0"/>
                      </a:endParaRPr>
                    </a:p>
                  </a:txBody>
                  <a:tcPr marL="47625" marR="47625" marT="47625" marB="47625">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tcPr>
                </a:tc>
                <a:tc>
                  <a:txBody>
                    <a:bodyPr/>
                    <a:lstStyle/>
                    <a:p>
                      <a:pPr rtl="0" fontAlgn="t">
                        <a:spcBef>
                          <a:spcPts val="0"/>
                        </a:spcBef>
                        <a:spcAft>
                          <a:spcPts val="0"/>
                        </a:spcAft>
                      </a:pPr>
                      <a:r>
                        <a:rPr lang="en-US" sz="2400" b="0" i="0" u="none" strike="noStrike" dirty="0">
                          <a:solidFill>
                            <a:srgbClr val="000000"/>
                          </a:solidFill>
                          <a:effectLst/>
                          <a:latin typeface="Corbel" panose="020B0503020204020204" pitchFamily="34" charset="0"/>
                        </a:rPr>
                        <a:t>0.82</a:t>
                      </a:r>
                      <a:endParaRPr lang="en-US" sz="3200" dirty="0">
                        <a:effectLst/>
                        <a:latin typeface="Corbel" panose="020B0503020204020204" pitchFamily="34" charset="0"/>
                      </a:endParaRPr>
                    </a:p>
                  </a:txBody>
                  <a:tcPr marL="47625" marR="47625" marT="47625" marB="47625">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tcPr>
                </a:tc>
                <a:extLst>
                  <a:ext uri="{0D108BD9-81ED-4DB2-BD59-A6C34878D82A}">
                    <a16:rowId xmlns:a16="http://schemas.microsoft.com/office/drawing/2014/main" xmlns="" val="882370960"/>
                  </a:ext>
                </a:extLst>
              </a:tr>
              <a:tr h="374336">
                <a:tc>
                  <a:txBody>
                    <a:bodyPr/>
                    <a:lstStyle/>
                    <a:p>
                      <a:pPr rtl="0" fontAlgn="t">
                        <a:spcBef>
                          <a:spcPts val="0"/>
                        </a:spcBef>
                        <a:spcAft>
                          <a:spcPts val="0"/>
                        </a:spcAft>
                      </a:pPr>
                      <a:r>
                        <a:rPr lang="en-US" sz="2400" b="1" i="0" u="none" strike="noStrike" dirty="0">
                          <a:solidFill>
                            <a:srgbClr val="000000"/>
                          </a:solidFill>
                          <a:effectLst/>
                          <a:latin typeface="Corbel" panose="020B0503020204020204" pitchFamily="34" charset="0"/>
                        </a:rPr>
                        <a:t>Oncologics</a:t>
                      </a:r>
                      <a:endParaRPr lang="en-US" sz="3200" b="1" dirty="0">
                        <a:effectLst/>
                        <a:latin typeface="Corbel" panose="020B0503020204020204" pitchFamily="34" charset="0"/>
                      </a:endParaRPr>
                    </a:p>
                  </a:txBody>
                  <a:tcPr marL="47625" marR="47625" marT="47625" marB="47625">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tcPr>
                </a:tc>
                <a:tc>
                  <a:txBody>
                    <a:bodyPr/>
                    <a:lstStyle/>
                    <a:p>
                      <a:pPr rtl="0" fontAlgn="t">
                        <a:spcBef>
                          <a:spcPts val="0"/>
                        </a:spcBef>
                        <a:spcAft>
                          <a:spcPts val="0"/>
                        </a:spcAft>
                      </a:pPr>
                      <a:r>
                        <a:rPr lang="en-US" sz="2400" b="0" i="0" u="none" strike="noStrike" dirty="0">
                          <a:solidFill>
                            <a:srgbClr val="000000"/>
                          </a:solidFill>
                          <a:effectLst/>
                          <a:latin typeface="Corbel" panose="020B0503020204020204" pitchFamily="34" charset="0"/>
                        </a:rPr>
                        <a:t>2.73</a:t>
                      </a:r>
                      <a:endParaRPr lang="en-US" sz="3200" dirty="0">
                        <a:effectLst/>
                        <a:latin typeface="Corbel" panose="020B0503020204020204" pitchFamily="34" charset="0"/>
                      </a:endParaRPr>
                    </a:p>
                  </a:txBody>
                  <a:tcPr marL="47625" marR="47625" marT="47625" marB="47625">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tcPr>
                </a:tc>
                <a:tc>
                  <a:txBody>
                    <a:bodyPr/>
                    <a:lstStyle/>
                    <a:p>
                      <a:pPr rtl="0" fontAlgn="t">
                        <a:spcBef>
                          <a:spcPts val="0"/>
                        </a:spcBef>
                        <a:spcAft>
                          <a:spcPts val="0"/>
                        </a:spcAft>
                      </a:pPr>
                      <a:r>
                        <a:rPr lang="en-US" sz="2400" b="0" i="0" u="none" strike="noStrike" dirty="0">
                          <a:solidFill>
                            <a:srgbClr val="000000"/>
                          </a:solidFill>
                          <a:effectLst/>
                          <a:latin typeface="Corbel" panose="020B0503020204020204" pitchFamily="34" charset="0"/>
                        </a:rPr>
                        <a:t>0.77</a:t>
                      </a:r>
                      <a:endParaRPr lang="en-US" sz="3200" dirty="0">
                        <a:effectLst/>
                        <a:latin typeface="Corbel" panose="020B0503020204020204" pitchFamily="34" charset="0"/>
                      </a:endParaRPr>
                    </a:p>
                  </a:txBody>
                  <a:tcPr marL="47625" marR="47625" marT="47625" marB="47625">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tcPr>
                </a:tc>
                <a:extLst>
                  <a:ext uri="{0D108BD9-81ED-4DB2-BD59-A6C34878D82A}">
                    <a16:rowId xmlns:a16="http://schemas.microsoft.com/office/drawing/2014/main" xmlns="" val="2082520644"/>
                  </a:ext>
                </a:extLst>
              </a:tr>
              <a:tr h="374336">
                <a:tc>
                  <a:txBody>
                    <a:bodyPr/>
                    <a:lstStyle/>
                    <a:p>
                      <a:pPr rtl="0" fontAlgn="t">
                        <a:spcBef>
                          <a:spcPts val="0"/>
                        </a:spcBef>
                        <a:spcAft>
                          <a:spcPts val="0"/>
                        </a:spcAft>
                      </a:pPr>
                      <a:r>
                        <a:rPr lang="en-US" sz="2400" b="1" i="0" u="none" strike="noStrike" dirty="0">
                          <a:solidFill>
                            <a:srgbClr val="000000"/>
                          </a:solidFill>
                          <a:effectLst/>
                          <a:latin typeface="Corbel" panose="020B0503020204020204" pitchFamily="34" charset="0"/>
                        </a:rPr>
                        <a:t>Thyroid</a:t>
                      </a:r>
                      <a:endParaRPr lang="en-US" sz="3200" b="1" dirty="0">
                        <a:effectLst/>
                        <a:latin typeface="Corbel" panose="020B0503020204020204" pitchFamily="34" charset="0"/>
                      </a:endParaRPr>
                    </a:p>
                  </a:txBody>
                  <a:tcPr marL="47625" marR="47625" marT="47625" marB="47625">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tcPr>
                </a:tc>
                <a:tc>
                  <a:txBody>
                    <a:bodyPr/>
                    <a:lstStyle/>
                    <a:p>
                      <a:pPr rtl="0" fontAlgn="t">
                        <a:spcBef>
                          <a:spcPts val="0"/>
                        </a:spcBef>
                        <a:spcAft>
                          <a:spcPts val="0"/>
                        </a:spcAft>
                      </a:pPr>
                      <a:r>
                        <a:rPr lang="en-US" sz="2400" b="0" i="0" u="none" strike="noStrike" dirty="0">
                          <a:solidFill>
                            <a:srgbClr val="000000"/>
                          </a:solidFill>
                          <a:effectLst/>
                          <a:latin typeface="Corbel" panose="020B0503020204020204" pitchFamily="34" charset="0"/>
                        </a:rPr>
                        <a:t>2.14</a:t>
                      </a:r>
                      <a:endParaRPr lang="en-US" sz="3200" dirty="0">
                        <a:effectLst/>
                        <a:latin typeface="Corbel" panose="020B0503020204020204" pitchFamily="34" charset="0"/>
                      </a:endParaRPr>
                    </a:p>
                  </a:txBody>
                  <a:tcPr marL="47625" marR="47625" marT="47625" marB="47625">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tcPr>
                </a:tc>
                <a:tc>
                  <a:txBody>
                    <a:bodyPr/>
                    <a:lstStyle/>
                    <a:p>
                      <a:pPr rtl="0" fontAlgn="t">
                        <a:spcBef>
                          <a:spcPts val="0"/>
                        </a:spcBef>
                        <a:spcAft>
                          <a:spcPts val="0"/>
                        </a:spcAft>
                      </a:pPr>
                      <a:r>
                        <a:rPr lang="en-US" sz="2400" b="0" i="0" u="none" strike="noStrike" dirty="0">
                          <a:solidFill>
                            <a:srgbClr val="000000"/>
                          </a:solidFill>
                          <a:effectLst/>
                          <a:latin typeface="Corbel" panose="020B0503020204020204" pitchFamily="34" charset="0"/>
                        </a:rPr>
                        <a:t>0.01</a:t>
                      </a:r>
                      <a:endParaRPr lang="en-US" sz="3200" dirty="0">
                        <a:effectLst/>
                        <a:latin typeface="Corbel" panose="020B0503020204020204" pitchFamily="34" charset="0"/>
                      </a:endParaRPr>
                    </a:p>
                  </a:txBody>
                  <a:tcPr marL="47625" marR="47625" marT="47625" marB="47625">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tcPr>
                </a:tc>
                <a:extLst>
                  <a:ext uri="{0D108BD9-81ED-4DB2-BD59-A6C34878D82A}">
                    <a16:rowId xmlns:a16="http://schemas.microsoft.com/office/drawing/2014/main" xmlns="" val="1210122573"/>
                  </a:ext>
                </a:extLst>
              </a:tr>
            </a:tbl>
          </a:graphicData>
        </a:graphic>
      </p:graphicFrame>
      <p:sp>
        <p:nvSpPr>
          <p:cNvPr id="7" name="Rectangle 6">
            <a:extLst>
              <a:ext uri="{FF2B5EF4-FFF2-40B4-BE49-F238E27FC236}">
                <a16:creationId xmlns:a16="http://schemas.microsoft.com/office/drawing/2014/main" xmlns="" id="{D2845E5C-F8A6-43F5-861B-2241EC7282C0}"/>
              </a:ext>
            </a:extLst>
          </p:cNvPr>
          <p:cNvSpPr/>
          <p:nvPr/>
        </p:nvSpPr>
        <p:spPr>
          <a:xfrm>
            <a:off x="832236" y="928580"/>
            <a:ext cx="10350609" cy="7551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t>Metric 1: Mean Average Error (MAE) between predicted month of price change and actual month of price change</a:t>
            </a:r>
          </a:p>
        </p:txBody>
      </p:sp>
      <p:graphicFrame>
        <p:nvGraphicFramePr>
          <p:cNvPr id="10" name="Table 9">
            <a:extLst>
              <a:ext uri="{FF2B5EF4-FFF2-40B4-BE49-F238E27FC236}">
                <a16:creationId xmlns:a16="http://schemas.microsoft.com/office/drawing/2014/main" xmlns="" id="{89E0D93D-AA03-4B31-A273-E635573EA6F0}"/>
              </a:ext>
            </a:extLst>
          </p:cNvPr>
          <p:cNvGraphicFramePr>
            <a:graphicFrameLocks noGrp="1"/>
          </p:cNvGraphicFramePr>
          <p:nvPr>
            <p:extLst>
              <p:ext uri="{D42A27DB-BD31-4B8C-83A1-F6EECF244321}">
                <p14:modId xmlns:p14="http://schemas.microsoft.com/office/powerpoint/2010/main" val="4118867691"/>
              </p:ext>
            </p:extLst>
          </p:nvPr>
        </p:nvGraphicFramePr>
        <p:xfrm>
          <a:off x="838199" y="4295404"/>
          <a:ext cx="10332720" cy="1844040"/>
        </p:xfrm>
        <a:graphic>
          <a:graphicData uri="http://schemas.openxmlformats.org/drawingml/2006/table">
            <a:tbl>
              <a:tblPr/>
              <a:tblGrid>
                <a:gridCol w="3383280">
                  <a:extLst>
                    <a:ext uri="{9D8B030D-6E8A-4147-A177-3AD203B41FA5}">
                      <a16:colId xmlns:a16="http://schemas.microsoft.com/office/drawing/2014/main" xmlns="" val="970981413"/>
                    </a:ext>
                  </a:extLst>
                </a:gridCol>
                <a:gridCol w="3474720">
                  <a:extLst>
                    <a:ext uri="{9D8B030D-6E8A-4147-A177-3AD203B41FA5}">
                      <a16:colId xmlns:a16="http://schemas.microsoft.com/office/drawing/2014/main" xmlns="" val="2089950718"/>
                    </a:ext>
                  </a:extLst>
                </a:gridCol>
                <a:gridCol w="3474720">
                  <a:extLst>
                    <a:ext uri="{9D8B030D-6E8A-4147-A177-3AD203B41FA5}">
                      <a16:colId xmlns:a16="http://schemas.microsoft.com/office/drawing/2014/main" xmlns="" val="355780661"/>
                    </a:ext>
                  </a:extLst>
                </a:gridCol>
              </a:tblGrid>
              <a:tr h="365760">
                <a:tc>
                  <a:txBody>
                    <a:bodyPr/>
                    <a:lstStyle/>
                    <a:p>
                      <a:pPr fontAlgn="t"/>
                      <a:r>
                        <a:rPr lang="en-US" sz="2400" dirty="0">
                          <a:effectLst/>
                          <a:latin typeface="Corbel" panose="020B0503020204020204" pitchFamily="34" charset="0"/>
                        </a:rPr>
                        <a:t> Unit %</a:t>
                      </a:r>
                    </a:p>
                  </a:txBody>
                  <a:tcPr marL="47625" marR="47625" marT="47625" marB="47625">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20000"/>
                        <a:lumOff val="80000"/>
                      </a:schemeClr>
                    </a:solidFill>
                  </a:tcPr>
                </a:tc>
                <a:tc>
                  <a:txBody>
                    <a:bodyPr/>
                    <a:lstStyle/>
                    <a:p>
                      <a:pPr rtl="0" fontAlgn="t">
                        <a:spcBef>
                          <a:spcPts val="0"/>
                        </a:spcBef>
                        <a:spcAft>
                          <a:spcPts val="0"/>
                        </a:spcAft>
                      </a:pPr>
                      <a:r>
                        <a:rPr lang="en-US" sz="2400" b="1" i="0" u="none" strike="noStrike" dirty="0">
                          <a:solidFill>
                            <a:srgbClr val="000000"/>
                          </a:solidFill>
                          <a:effectLst/>
                          <a:latin typeface="Corbel" panose="020B0503020204020204" pitchFamily="34" charset="0"/>
                        </a:rPr>
                        <a:t>Prophet Model 10/12</a:t>
                      </a:r>
                      <a:endParaRPr lang="en-US" sz="2400" b="1" dirty="0">
                        <a:effectLst/>
                        <a:latin typeface="Corbel" panose="020B0503020204020204" pitchFamily="34" charset="0"/>
                      </a:endParaRPr>
                    </a:p>
                  </a:txBody>
                  <a:tcPr marL="47625" marR="47625" marT="47625" marB="47625">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20000"/>
                        <a:lumOff val="80000"/>
                      </a:schemeClr>
                    </a:solidFill>
                  </a:tcPr>
                </a:tc>
                <a:tc>
                  <a:txBody>
                    <a:bodyPr/>
                    <a:lstStyle/>
                    <a:p>
                      <a:pPr rtl="0" fontAlgn="t">
                        <a:spcBef>
                          <a:spcPts val="0"/>
                        </a:spcBef>
                        <a:spcAft>
                          <a:spcPts val="0"/>
                        </a:spcAft>
                      </a:pPr>
                      <a:r>
                        <a:rPr lang="en-US" sz="2400" b="1" i="0" u="none" strike="noStrike" dirty="0">
                          <a:solidFill>
                            <a:srgbClr val="000000"/>
                          </a:solidFill>
                          <a:effectLst/>
                          <a:latin typeface="Corbel" panose="020B0503020204020204" pitchFamily="34" charset="0"/>
                        </a:rPr>
                        <a:t>Updated Model 10/25</a:t>
                      </a:r>
                      <a:endParaRPr lang="en-US" sz="3200" b="1" dirty="0">
                        <a:effectLst/>
                        <a:latin typeface="Corbel" panose="020B0503020204020204" pitchFamily="34" charset="0"/>
                      </a:endParaRPr>
                    </a:p>
                  </a:txBody>
                  <a:tcPr marL="47625" marR="47625" marT="47625" marB="47625">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xmlns="" val="350591412"/>
                  </a:ext>
                </a:extLst>
              </a:tr>
              <a:tr h="374336">
                <a:tc>
                  <a:txBody>
                    <a:bodyPr/>
                    <a:lstStyle/>
                    <a:p>
                      <a:pPr rtl="0" fontAlgn="t">
                        <a:spcBef>
                          <a:spcPts val="0"/>
                        </a:spcBef>
                        <a:spcAft>
                          <a:spcPts val="0"/>
                        </a:spcAft>
                      </a:pPr>
                      <a:r>
                        <a:rPr lang="en-US" sz="2400" b="1" i="0" u="none" strike="noStrike" dirty="0">
                          <a:solidFill>
                            <a:srgbClr val="000000"/>
                          </a:solidFill>
                          <a:effectLst/>
                          <a:latin typeface="Corbel" panose="020B0503020204020204" pitchFamily="34" charset="0"/>
                        </a:rPr>
                        <a:t>Pain</a:t>
                      </a:r>
                      <a:endParaRPr lang="en-US" sz="3200" b="1" dirty="0">
                        <a:effectLst/>
                        <a:latin typeface="Corbel" panose="020B0503020204020204" pitchFamily="34" charset="0"/>
                      </a:endParaRPr>
                    </a:p>
                  </a:txBody>
                  <a:tcPr marL="47625" marR="47625" marT="47625" marB="47625">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tcPr>
                </a:tc>
                <a:tc>
                  <a:txBody>
                    <a:bodyPr/>
                    <a:lstStyle/>
                    <a:p>
                      <a:pPr rtl="0" fontAlgn="t">
                        <a:spcBef>
                          <a:spcPts val="0"/>
                        </a:spcBef>
                        <a:spcAft>
                          <a:spcPts val="0"/>
                        </a:spcAft>
                      </a:pPr>
                      <a:r>
                        <a:rPr lang="en-US" sz="2400" b="0" i="0" u="none" strike="noStrike" dirty="0">
                          <a:solidFill>
                            <a:srgbClr val="000000"/>
                          </a:solidFill>
                          <a:effectLst/>
                          <a:latin typeface="Corbel" panose="020B0503020204020204" pitchFamily="34" charset="0"/>
                        </a:rPr>
                        <a:t>0.026</a:t>
                      </a:r>
                      <a:endParaRPr lang="en-US" sz="3200" dirty="0">
                        <a:effectLst/>
                        <a:latin typeface="Corbel" panose="020B0503020204020204" pitchFamily="34" charset="0"/>
                      </a:endParaRPr>
                    </a:p>
                  </a:txBody>
                  <a:tcPr marL="47625" marR="47625" marT="47625" marB="47625">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tcPr>
                </a:tc>
                <a:tc>
                  <a:txBody>
                    <a:bodyPr/>
                    <a:lstStyle/>
                    <a:p>
                      <a:pPr rtl="0" fontAlgn="t">
                        <a:spcBef>
                          <a:spcPts val="0"/>
                        </a:spcBef>
                        <a:spcAft>
                          <a:spcPts val="0"/>
                        </a:spcAft>
                      </a:pPr>
                      <a:r>
                        <a:rPr lang="en-US" sz="2400" b="0" i="0" u="none" strike="noStrike" dirty="0">
                          <a:solidFill>
                            <a:srgbClr val="000000"/>
                          </a:solidFill>
                          <a:effectLst/>
                          <a:latin typeface="Corbel" panose="020B0503020204020204" pitchFamily="34" charset="0"/>
                        </a:rPr>
                        <a:t>0.021</a:t>
                      </a:r>
                      <a:endParaRPr lang="en-US" sz="3200" dirty="0">
                        <a:effectLst/>
                        <a:latin typeface="Corbel" panose="020B0503020204020204" pitchFamily="34" charset="0"/>
                      </a:endParaRPr>
                    </a:p>
                  </a:txBody>
                  <a:tcPr marL="47625" marR="47625" marT="47625" marB="47625">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tcPr>
                </a:tc>
                <a:extLst>
                  <a:ext uri="{0D108BD9-81ED-4DB2-BD59-A6C34878D82A}">
                    <a16:rowId xmlns:a16="http://schemas.microsoft.com/office/drawing/2014/main" xmlns="" val="882370960"/>
                  </a:ext>
                </a:extLst>
              </a:tr>
              <a:tr h="374336">
                <a:tc>
                  <a:txBody>
                    <a:bodyPr/>
                    <a:lstStyle/>
                    <a:p>
                      <a:pPr rtl="0" fontAlgn="t">
                        <a:spcBef>
                          <a:spcPts val="0"/>
                        </a:spcBef>
                        <a:spcAft>
                          <a:spcPts val="0"/>
                        </a:spcAft>
                      </a:pPr>
                      <a:r>
                        <a:rPr lang="en-US" sz="2400" b="1" i="0" u="none" strike="noStrike" dirty="0">
                          <a:solidFill>
                            <a:srgbClr val="000000"/>
                          </a:solidFill>
                          <a:effectLst/>
                          <a:latin typeface="Corbel" panose="020B0503020204020204" pitchFamily="34" charset="0"/>
                        </a:rPr>
                        <a:t>Oncologics</a:t>
                      </a:r>
                      <a:endParaRPr lang="en-US" sz="3200" b="1" dirty="0">
                        <a:effectLst/>
                        <a:latin typeface="Corbel" panose="020B0503020204020204" pitchFamily="34" charset="0"/>
                      </a:endParaRPr>
                    </a:p>
                  </a:txBody>
                  <a:tcPr marL="47625" marR="47625" marT="47625" marB="47625">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tcPr>
                </a:tc>
                <a:tc>
                  <a:txBody>
                    <a:bodyPr/>
                    <a:lstStyle/>
                    <a:p>
                      <a:pPr rtl="0" fontAlgn="t">
                        <a:spcBef>
                          <a:spcPts val="0"/>
                        </a:spcBef>
                        <a:spcAft>
                          <a:spcPts val="0"/>
                        </a:spcAft>
                      </a:pPr>
                      <a:r>
                        <a:rPr lang="en-US" sz="2400" b="0" i="0" u="none" strike="noStrike" dirty="0">
                          <a:solidFill>
                            <a:srgbClr val="000000"/>
                          </a:solidFill>
                          <a:effectLst/>
                          <a:latin typeface="Corbel" panose="020B0503020204020204" pitchFamily="34" charset="0"/>
                        </a:rPr>
                        <a:t>0.022</a:t>
                      </a:r>
                      <a:endParaRPr lang="en-US" sz="3200" dirty="0">
                        <a:effectLst/>
                        <a:latin typeface="Corbel" panose="020B0503020204020204" pitchFamily="34" charset="0"/>
                      </a:endParaRPr>
                    </a:p>
                  </a:txBody>
                  <a:tcPr marL="47625" marR="47625" marT="47625" marB="47625">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tcPr>
                </a:tc>
                <a:tc>
                  <a:txBody>
                    <a:bodyPr/>
                    <a:lstStyle/>
                    <a:p>
                      <a:pPr rtl="0" fontAlgn="t">
                        <a:spcBef>
                          <a:spcPts val="0"/>
                        </a:spcBef>
                        <a:spcAft>
                          <a:spcPts val="0"/>
                        </a:spcAft>
                      </a:pPr>
                      <a:r>
                        <a:rPr lang="en-US" sz="2400" b="0" i="0" u="none" strike="noStrike" dirty="0">
                          <a:solidFill>
                            <a:srgbClr val="000000"/>
                          </a:solidFill>
                          <a:effectLst/>
                          <a:latin typeface="Corbel" panose="020B0503020204020204" pitchFamily="34" charset="0"/>
                        </a:rPr>
                        <a:t>0.014</a:t>
                      </a:r>
                      <a:endParaRPr lang="en-US" sz="3200" dirty="0">
                        <a:effectLst/>
                        <a:latin typeface="Corbel" panose="020B0503020204020204" pitchFamily="34" charset="0"/>
                      </a:endParaRPr>
                    </a:p>
                  </a:txBody>
                  <a:tcPr marL="47625" marR="47625" marT="47625" marB="47625">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tcPr>
                </a:tc>
                <a:extLst>
                  <a:ext uri="{0D108BD9-81ED-4DB2-BD59-A6C34878D82A}">
                    <a16:rowId xmlns:a16="http://schemas.microsoft.com/office/drawing/2014/main" xmlns="" val="2082520644"/>
                  </a:ext>
                </a:extLst>
              </a:tr>
              <a:tr h="374336">
                <a:tc>
                  <a:txBody>
                    <a:bodyPr/>
                    <a:lstStyle/>
                    <a:p>
                      <a:pPr rtl="0" fontAlgn="t">
                        <a:spcBef>
                          <a:spcPts val="0"/>
                        </a:spcBef>
                        <a:spcAft>
                          <a:spcPts val="0"/>
                        </a:spcAft>
                      </a:pPr>
                      <a:r>
                        <a:rPr lang="en-US" sz="2400" b="1" i="0" u="none" strike="noStrike" dirty="0">
                          <a:solidFill>
                            <a:srgbClr val="000000"/>
                          </a:solidFill>
                          <a:effectLst/>
                          <a:latin typeface="Corbel" panose="020B0503020204020204" pitchFamily="34" charset="0"/>
                        </a:rPr>
                        <a:t>Thyroid</a:t>
                      </a:r>
                      <a:endParaRPr lang="en-US" sz="3200" b="1" dirty="0">
                        <a:effectLst/>
                        <a:latin typeface="Corbel" panose="020B0503020204020204" pitchFamily="34" charset="0"/>
                      </a:endParaRPr>
                    </a:p>
                  </a:txBody>
                  <a:tcPr marL="47625" marR="47625" marT="47625" marB="47625">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tcPr>
                </a:tc>
                <a:tc>
                  <a:txBody>
                    <a:bodyPr/>
                    <a:lstStyle/>
                    <a:p>
                      <a:pPr rtl="0" fontAlgn="t">
                        <a:spcBef>
                          <a:spcPts val="0"/>
                        </a:spcBef>
                        <a:spcAft>
                          <a:spcPts val="0"/>
                        </a:spcAft>
                      </a:pPr>
                      <a:r>
                        <a:rPr lang="en-US" sz="2400" b="0" i="0" u="none" strike="noStrike" dirty="0">
                          <a:solidFill>
                            <a:srgbClr val="000000"/>
                          </a:solidFill>
                          <a:effectLst/>
                          <a:latin typeface="Corbel" panose="020B0503020204020204" pitchFamily="34" charset="0"/>
                        </a:rPr>
                        <a:t>0.034</a:t>
                      </a:r>
                      <a:endParaRPr lang="en-US" sz="3200" dirty="0">
                        <a:effectLst/>
                        <a:latin typeface="Corbel" panose="020B0503020204020204" pitchFamily="34" charset="0"/>
                      </a:endParaRPr>
                    </a:p>
                  </a:txBody>
                  <a:tcPr marL="47625" marR="47625" marT="47625" marB="47625">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tcPr>
                </a:tc>
                <a:tc>
                  <a:txBody>
                    <a:bodyPr/>
                    <a:lstStyle/>
                    <a:p>
                      <a:pPr rtl="0" fontAlgn="t">
                        <a:spcBef>
                          <a:spcPts val="0"/>
                        </a:spcBef>
                        <a:spcAft>
                          <a:spcPts val="0"/>
                        </a:spcAft>
                      </a:pPr>
                      <a:r>
                        <a:rPr lang="en-US" sz="2400" b="0" i="0" u="none" strike="noStrike" dirty="0">
                          <a:solidFill>
                            <a:srgbClr val="000000"/>
                          </a:solidFill>
                          <a:effectLst/>
                          <a:latin typeface="Corbel" panose="020B0503020204020204" pitchFamily="34" charset="0"/>
                        </a:rPr>
                        <a:t>0.016</a:t>
                      </a:r>
                      <a:endParaRPr lang="en-US" sz="3200" dirty="0">
                        <a:effectLst/>
                        <a:latin typeface="Corbel" panose="020B0503020204020204" pitchFamily="34" charset="0"/>
                      </a:endParaRPr>
                    </a:p>
                  </a:txBody>
                  <a:tcPr marL="47625" marR="47625" marT="47625" marB="47625">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tcPr>
                </a:tc>
                <a:extLst>
                  <a:ext uri="{0D108BD9-81ED-4DB2-BD59-A6C34878D82A}">
                    <a16:rowId xmlns:a16="http://schemas.microsoft.com/office/drawing/2014/main" xmlns="" val="1210122573"/>
                  </a:ext>
                </a:extLst>
              </a:tr>
            </a:tbl>
          </a:graphicData>
        </a:graphic>
      </p:graphicFrame>
      <p:sp>
        <p:nvSpPr>
          <p:cNvPr id="11" name="Rectangle 10">
            <a:extLst>
              <a:ext uri="{FF2B5EF4-FFF2-40B4-BE49-F238E27FC236}">
                <a16:creationId xmlns:a16="http://schemas.microsoft.com/office/drawing/2014/main" xmlns="" id="{EE597A54-7A5B-4D32-9881-578D97E455C8}"/>
              </a:ext>
            </a:extLst>
          </p:cNvPr>
          <p:cNvSpPr/>
          <p:nvPr/>
        </p:nvSpPr>
        <p:spPr>
          <a:xfrm>
            <a:off x="832236" y="3546479"/>
            <a:ext cx="10344646" cy="7551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t>Metric 2: MAE between predicted price change rate and actual price </a:t>
            </a:r>
          </a:p>
          <a:p>
            <a:r>
              <a:rPr lang="en-US" sz="2400" b="1" dirty="0"/>
              <a:t>change rate</a:t>
            </a:r>
          </a:p>
        </p:txBody>
      </p:sp>
      <p:sp>
        <p:nvSpPr>
          <p:cNvPr id="8" name="Slide Number Placeholder 5">
            <a:extLst>
              <a:ext uri="{FF2B5EF4-FFF2-40B4-BE49-F238E27FC236}">
                <a16:creationId xmlns:a16="http://schemas.microsoft.com/office/drawing/2014/main" xmlns="" id="{AE27D2DA-DA67-429F-A6A0-3DF160889783}"/>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x-none"/>
            </a:defPPr>
            <a:lvl1pPr marL="0" algn="r" defTabSz="914400" rtl="0" eaLnBrk="1" fontAlgn="auto" latinLnBrk="0" hangingPunct="1">
              <a:spcBef>
                <a:spcPts val="0"/>
              </a:spcBef>
              <a:spcAft>
                <a:spcPts val="0"/>
              </a:spcAft>
              <a:defRPr sz="1200" kern="1200">
                <a:solidFill>
                  <a:schemeClr val="tx1">
                    <a:tint val="75000"/>
                  </a:schemeClr>
                </a:solidFill>
                <a:latin typeface="+mn-lt"/>
                <a:ea typeface="+mn-ea"/>
                <a:cs typeface="+mn-cs"/>
              </a:defRPr>
            </a:lvl1pPr>
            <a:lvl2pPr marL="457200" algn="l" defTabSz="914400" rtl="0" eaLnBrk="1" fontAlgn="base" latinLnBrk="0" hangingPunct="1">
              <a:spcBef>
                <a:spcPct val="0"/>
              </a:spcBef>
              <a:spcAft>
                <a:spcPct val="0"/>
              </a:spcAft>
              <a:defRPr sz="1800" kern="1200">
                <a:solidFill>
                  <a:schemeClr val="tx1"/>
                </a:solidFill>
                <a:latin typeface="+mn-lt"/>
                <a:ea typeface="+mn-ea"/>
                <a:cs typeface="+mn-cs"/>
              </a:defRPr>
            </a:lvl2pPr>
            <a:lvl3pPr marL="914400" algn="l" defTabSz="914400" rtl="0" eaLnBrk="1" fontAlgn="base" latinLnBrk="0" hangingPunct="1">
              <a:spcBef>
                <a:spcPct val="0"/>
              </a:spcBef>
              <a:spcAft>
                <a:spcPct val="0"/>
              </a:spcAft>
              <a:defRPr sz="1800" kern="1200">
                <a:solidFill>
                  <a:schemeClr val="tx1"/>
                </a:solidFill>
                <a:latin typeface="+mn-lt"/>
                <a:ea typeface="+mn-ea"/>
                <a:cs typeface="+mn-cs"/>
              </a:defRPr>
            </a:lvl3pPr>
            <a:lvl4pPr marL="1371600" algn="l" defTabSz="914400" rtl="0" eaLnBrk="1" fontAlgn="base" latinLnBrk="0" hangingPunct="1">
              <a:spcBef>
                <a:spcPct val="0"/>
              </a:spcBef>
              <a:spcAft>
                <a:spcPct val="0"/>
              </a:spcAft>
              <a:defRPr sz="1800" kern="1200">
                <a:solidFill>
                  <a:schemeClr val="tx1"/>
                </a:solidFill>
                <a:latin typeface="+mn-lt"/>
                <a:ea typeface="+mn-ea"/>
                <a:cs typeface="+mn-cs"/>
              </a:defRPr>
            </a:lvl4pPr>
            <a:lvl5pPr marL="1828800" algn="l" defTabSz="914400" rtl="0" eaLnBrk="1" fontAlgn="base" latinLnBrk="0" hangingPunct="1">
              <a:spcBef>
                <a:spcPct val="0"/>
              </a:spcBef>
              <a:spcAft>
                <a:spcPct val="0"/>
              </a:spcAft>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a:t>7</a:t>
            </a:r>
            <a:endParaRPr lang="x-none" dirty="0"/>
          </a:p>
        </p:txBody>
      </p:sp>
      <p:pic>
        <p:nvPicPr>
          <p:cNvPr id="12" name="Picture 11"/>
          <p:cNvPicPr>
            <a:picLocks noChangeAspect="1"/>
          </p:cNvPicPr>
          <p:nvPr/>
        </p:nvPicPr>
        <p:blipFill>
          <a:blip r:embed="rId3"/>
          <a:stretch>
            <a:fillRect/>
          </a:stretch>
        </p:blipFill>
        <p:spPr>
          <a:xfrm>
            <a:off x="9910825" y="6145895"/>
            <a:ext cx="1107167" cy="525658"/>
          </a:xfrm>
          <a:prstGeom prst="rect">
            <a:avLst/>
          </a:prstGeom>
        </p:spPr>
      </p:pic>
    </p:spTree>
    <p:extLst>
      <p:ext uri="{BB962C8B-B14F-4D97-AF65-F5344CB8AC3E}">
        <p14:creationId xmlns:p14="http://schemas.microsoft.com/office/powerpoint/2010/main" val="30593687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BCD06B-0E04-45BF-B54A-8E62BB39F057}"/>
              </a:ext>
            </a:extLst>
          </p:cNvPr>
          <p:cNvSpPr>
            <a:spLocks noGrp="1"/>
          </p:cNvSpPr>
          <p:nvPr>
            <p:ph type="title"/>
          </p:nvPr>
        </p:nvSpPr>
        <p:spPr>
          <a:xfrm>
            <a:off x="838199" y="365125"/>
            <a:ext cx="11213758" cy="533400"/>
          </a:xfrm>
        </p:spPr>
        <p:txBody>
          <a:bodyPr/>
          <a:lstStyle/>
          <a:p>
            <a:r>
              <a:rPr lang="en-US" sz="3200" dirty="0">
                <a:solidFill>
                  <a:schemeClr val="accent1"/>
                </a:solidFill>
              </a:rPr>
              <a:t>&gt;80% of Drugs Either Never Change Price or on Average Change Price within the Same Month Each Year</a:t>
            </a:r>
          </a:p>
        </p:txBody>
      </p:sp>
      <p:pic>
        <p:nvPicPr>
          <p:cNvPr id="7170" name="Picture 2">
            <a:extLst>
              <a:ext uri="{FF2B5EF4-FFF2-40B4-BE49-F238E27FC236}">
                <a16:creationId xmlns:a16="http://schemas.microsoft.com/office/drawing/2014/main" xmlns="" id="{4FE662DA-BB18-4ED9-9314-13A825AB79E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07" t="2485" r="1256" b="10311"/>
          <a:stretch/>
        </p:blipFill>
        <p:spPr bwMode="auto">
          <a:xfrm>
            <a:off x="1725432" y="1391477"/>
            <a:ext cx="9193138" cy="4794637"/>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5">
            <a:extLst>
              <a:ext uri="{FF2B5EF4-FFF2-40B4-BE49-F238E27FC236}">
                <a16:creationId xmlns:a16="http://schemas.microsoft.com/office/drawing/2014/main" xmlns="" id="{AE27D2DA-DA67-429F-A6A0-3DF160889783}"/>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x-none"/>
            </a:defPPr>
            <a:lvl1pPr marL="0" algn="r" defTabSz="914400" rtl="0" eaLnBrk="1" fontAlgn="auto" latinLnBrk="0" hangingPunct="1">
              <a:spcBef>
                <a:spcPts val="0"/>
              </a:spcBef>
              <a:spcAft>
                <a:spcPts val="0"/>
              </a:spcAft>
              <a:defRPr sz="1200" kern="1200">
                <a:solidFill>
                  <a:schemeClr val="tx1">
                    <a:tint val="75000"/>
                  </a:schemeClr>
                </a:solidFill>
                <a:latin typeface="+mn-lt"/>
                <a:ea typeface="+mn-ea"/>
                <a:cs typeface="+mn-cs"/>
              </a:defRPr>
            </a:lvl1pPr>
            <a:lvl2pPr marL="457200" algn="l" defTabSz="914400" rtl="0" eaLnBrk="1" fontAlgn="base" latinLnBrk="0" hangingPunct="1">
              <a:spcBef>
                <a:spcPct val="0"/>
              </a:spcBef>
              <a:spcAft>
                <a:spcPct val="0"/>
              </a:spcAft>
              <a:defRPr sz="1800" kern="1200">
                <a:solidFill>
                  <a:schemeClr val="tx1"/>
                </a:solidFill>
                <a:latin typeface="+mn-lt"/>
                <a:ea typeface="+mn-ea"/>
                <a:cs typeface="+mn-cs"/>
              </a:defRPr>
            </a:lvl2pPr>
            <a:lvl3pPr marL="914400" algn="l" defTabSz="914400" rtl="0" eaLnBrk="1" fontAlgn="base" latinLnBrk="0" hangingPunct="1">
              <a:spcBef>
                <a:spcPct val="0"/>
              </a:spcBef>
              <a:spcAft>
                <a:spcPct val="0"/>
              </a:spcAft>
              <a:defRPr sz="1800" kern="1200">
                <a:solidFill>
                  <a:schemeClr val="tx1"/>
                </a:solidFill>
                <a:latin typeface="+mn-lt"/>
                <a:ea typeface="+mn-ea"/>
                <a:cs typeface="+mn-cs"/>
              </a:defRPr>
            </a:lvl3pPr>
            <a:lvl4pPr marL="1371600" algn="l" defTabSz="914400" rtl="0" eaLnBrk="1" fontAlgn="base" latinLnBrk="0" hangingPunct="1">
              <a:spcBef>
                <a:spcPct val="0"/>
              </a:spcBef>
              <a:spcAft>
                <a:spcPct val="0"/>
              </a:spcAft>
              <a:defRPr sz="1800" kern="1200">
                <a:solidFill>
                  <a:schemeClr val="tx1"/>
                </a:solidFill>
                <a:latin typeface="+mn-lt"/>
                <a:ea typeface="+mn-ea"/>
                <a:cs typeface="+mn-cs"/>
              </a:defRPr>
            </a:lvl4pPr>
            <a:lvl5pPr marL="1828800" algn="l" defTabSz="914400" rtl="0" eaLnBrk="1" fontAlgn="base" latinLnBrk="0" hangingPunct="1">
              <a:spcBef>
                <a:spcPct val="0"/>
              </a:spcBef>
              <a:spcAft>
                <a:spcPct val="0"/>
              </a:spcAft>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a:t>8</a:t>
            </a:r>
            <a:endParaRPr lang="x-none" dirty="0"/>
          </a:p>
        </p:txBody>
      </p:sp>
      <p:pic>
        <p:nvPicPr>
          <p:cNvPr id="5" name="Picture 4"/>
          <p:cNvPicPr>
            <a:picLocks noChangeAspect="1"/>
          </p:cNvPicPr>
          <p:nvPr/>
        </p:nvPicPr>
        <p:blipFill>
          <a:blip r:embed="rId4"/>
          <a:stretch>
            <a:fillRect/>
          </a:stretch>
        </p:blipFill>
        <p:spPr>
          <a:xfrm>
            <a:off x="9910825" y="6145895"/>
            <a:ext cx="1107167" cy="525658"/>
          </a:xfrm>
          <a:prstGeom prst="rect">
            <a:avLst/>
          </a:prstGeom>
        </p:spPr>
      </p:pic>
    </p:spTree>
    <p:extLst>
      <p:ext uri="{BB962C8B-B14F-4D97-AF65-F5344CB8AC3E}">
        <p14:creationId xmlns:p14="http://schemas.microsoft.com/office/powerpoint/2010/main" val="41315644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BCD06B-0E04-45BF-B54A-8E62BB39F057}"/>
              </a:ext>
            </a:extLst>
          </p:cNvPr>
          <p:cNvSpPr>
            <a:spLocks noGrp="1"/>
          </p:cNvSpPr>
          <p:nvPr>
            <p:ph type="title"/>
          </p:nvPr>
        </p:nvSpPr>
        <p:spPr>
          <a:xfrm>
            <a:off x="838199" y="365125"/>
            <a:ext cx="11213758" cy="533400"/>
          </a:xfrm>
        </p:spPr>
        <p:txBody>
          <a:bodyPr/>
          <a:lstStyle/>
          <a:p>
            <a:r>
              <a:rPr lang="en-US" sz="3200" dirty="0">
                <a:solidFill>
                  <a:schemeClr val="accent1"/>
                </a:solidFill>
              </a:rPr>
              <a:t>Sales Weighted, Year-Over-Year Drug Prices Have Increased at a Slower Rate over the Last 5 Years</a:t>
            </a:r>
          </a:p>
        </p:txBody>
      </p:sp>
      <p:pic>
        <p:nvPicPr>
          <p:cNvPr id="2050" name="Picture 2">
            <a:extLst>
              <a:ext uri="{FF2B5EF4-FFF2-40B4-BE49-F238E27FC236}">
                <a16:creationId xmlns:a16="http://schemas.microsoft.com/office/drawing/2014/main" xmlns="" id="{3641DBBB-AB4F-4AE6-88DD-5DAE810CDE3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279"/>
          <a:stretch/>
        </p:blipFill>
        <p:spPr bwMode="auto">
          <a:xfrm>
            <a:off x="907260" y="1138033"/>
            <a:ext cx="10377479" cy="5219671"/>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5">
            <a:extLst>
              <a:ext uri="{FF2B5EF4-FFF2-40B4-BE49-F238E27FC236}">
                <a16:creationId xmlns:a16="http://schemas.microsoft.com/office/drawing/2014/main" xmlns="" id="{AE27D2DA-DA67-429F-A6A0-3DF160889783}"/>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x-none"/>
            </a:defPPr>
            <a:lvl1pPr marL="0" algn="r" defTabSz="914400" rtl="0" eaLnBrk="1" fontAlgn="auto" latinLnBrk="0" hangingPunct="1">
              <a:spcBef>
                <a:spcPts val="0"/>
              </a:spcBef>
              <a:spcAft>
                <a:spcPts val="0"/>
              </a:spcAft>
              <a:defRPr sz="1200" kern="1200">
                <a:solidFill>
                  <a:schemeClr val="tx1">
                    <a:tint val="75000"/>
                  </a:schemeClr>
                </a:solidFill>
                <a:latin typeface="+mn-lt"/>
                <a:ea typeface="+mn-ea"/>
                <a:cs typeface="+mn-cs"/>
              </a:defRPr>
            </a:lvl1pPr>
            <a:lvl2pPr marL="457200" algn="l" defTabSz="914400" rtl="0" eaLnBrk="1" fontAlgn="base" latinLnBrk="0" hangingPunct="1">
              <a:spcBef>
                <a:spcPct val="0"/>
              </a:spcBef>
              <a:spcAft>
                <a:spcPct val="0"/>
              </a:spcAft>
              <a:defRPr sz="1800" kern="1200">
                <a:solidFill>
                  <a:schemeClr val="tx1"/>
                </a:solidFill>
                <a:latin typeface="+mn-lt"/>
                <a:ea typeface="+mn-ea"/>
                <a:cs typeface="+mn-cs"/>
              </a:defRPr>
            </a:lvl2pPr>
            <a:lvl3pPr marL="914400" algn="l" defTabSz="914400" rtl="0" eaLnBrk="1" fontAlgn="base" latinLnBrk="0" hangingPunct="1">
              <a:spcBef>
                <a:spcPct val="0"/>
              </a:spcBef>
              <a:spcAft>
                <a:spcPct val="0"/>
              </a:spcAft>
              <a:defRPr sz="1800" kern="1200">
                <a:solidFill>
                  <a:schemeClr val="tx1"/>
                </a:solidFill>
                <a:latin typeface="+mn-lt"/>
                <a:ea typeface="+mn-ea"/>
                <a:cs typeface="+mn-cs"/>
              </a:defRPr>
            </a:lvl3pPr>
            <a:lvl4pPr marL="1371600" algn="l" defTabSz="914400" rtl="0" eaLnBrk="1" fontAlgn="base" latinLnBrk="0" hangingPunct="1">
              <a:spcBef>
                <a:spcPct val="0"/>
              </a:spcBef>
              <a:spcAft>
                <a:spcPct val="0"/>
              </a:spcAft>
              <a:defRPr sz="1800" kern="1200">
                <a:solidFill>
                  <a:schemeClr val="tx1"/>
                </a:solidFill>
                <a:latin typeface="+mn-lt"/>
                <a:ea typeface="+mn-ea"/>
                <a:cs typeface="+mn-cs"/>
              </a:defRPr>
            </a:lvl4pPr>
            <a:lvl5pPr marL="1828800" algn="l" defTabSz="914400" rtl="0" eaLnBrk="1" fontAlgn="base" latinLnBrk="0" hangingPunct="1">
              <a:spcBef>
                <a:spcPct val="0"/>
              </a:spcBef>
              <a:spcAft>
                <a:spcPct val="0"/>
              </a:spcAft>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a:t>9</a:t>
            </a:r>
            <a:endParaRPr lang="x-none" dirty="0"/>
          </a:p>
        </p:txBody>
      </p:sp>
      <p:pic>
        <p:nvPicPr>
          <p:cNvPr id="5" name="Picture 4"/>
          <p:cNvPicPr>
            <a:picLocks noChangeAspect="1"/>
          </p:cNvPicPr>
          <p:nvPr/>
        </p:nvPicPr>
        <p:blipFill>
          <a:blip r:embed="rId4"/>
          <a:stretch>
            <a:fillRect/>
          </a:stretch>
        </p:blipFill>
        <p:spPr>
          <a:xfrm>
            <a:off x="9910825" y="6145895"/>
            <a:ext cx="1107167" cy="525658"/>
          </a:xfrm>
          <a:prstGeom prst="rect">
            <a:avLst/>
          </a:prstGeom>
        </p:spPr>
      </p:pic>
    </p:spTree>
    <p:extLst>
      <p:ext uri="{BB962C8B-B14F-4D97-AF65-F5344CB8AC3E}">
        <p14:creationId xmlns:p14="http://schemas.microsoft.com/office/powerpoint/2010/main" val="12852220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Nephron">
      <a:dk1>
        <a:srgbClr val="565A5B"/>
      </a:dk1>
      <a:lt1>
        <a:sysClr val="window" lastClr="FFFFFF"/>
      </a:lt1>
      <a:dk2>
        <a:srgbClr val="EE555D"/>
      </a:dk2>
      <a:lt2>
        <a:srgbClr val="F7B432"/>
      </a:lt2>
      <a:accent1>
        <a:srgbClr val="047A87"/>
      </a:accent1>
      <a:accent2>
        <a:srgbClr val="42A4B9"/>
      </a:accent2>
      <a:accent3>
        <a:srgbClr val="45AABF"/>
      </a:accent3>
      <a:accent4>
        <a:srgbClr val="56C6B9"/>
      </a:accent4>
      <a:accent5>
        <a:srgbClr val="5FD8CE"/>
      </a:accent5>
      <a:accent6>
        <a:srgbClr val="58BD81"/>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TITLED.pptx [Read-Only]" id="{37252397-D984-4214-A60C-FC80B5223E18}" vid="{96DE4747-BD31-4114-871E-53088FE4501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410706df-aba2-41c9-a69a-d828bcbbcebc">
      <UserInfo>
        <DisplayName>Clayton Meyers</DisplayName>
        <AccountId>16</AccountId>
        <AccountType/>
      </UserInfo>
      <UserInfo>
        <DisplayName>Dolph Warburton</DisplayName>
        <AccountId>14</AccountId>
        <AccountType/>
      </UserInfo>
      <UserInfo>
        <DisplayName>Eric Percher</DisplayName>
        <AccountId>23</AccountId>
        <AccountType/>
      </UserInfo>
      <UserInfo>
        <DisplayName>Mary Shang</DisplayName>
        <AccountId>15</AccountId>
        <AccountType/>
      </UserInfo>
      <UserInfo>
        <DisplayName>Rachana Fellinger</DisplayName>
        <AccountId>18</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2B39B7F72E16140A6C29DF488487597" ma:contentTypeVersion="12" ma:contentTypeDescription="Create a new document." ma:contentTypeScope="" ma:versionID="eea07f7eed4c53af1a1f2a2bc47206b6">
  <xsd:schema xmlns:xsd="http://www.w3.org/2001/XMLSchema" xmlns:xs="http://www.w3.org/2001/XMLSchema" xmlns:p="http://schemas.microsoft.com/office/2006/metadata/properties" xmlns:ns2="64677385-d813-4aca-a3d6-9d8f1a73a7f2" xmlns:ns3="410706df-aba2-41c9-a69a-d828bcbbcebc" targetNamespace="http://schemas.microsoft.com/office/2006/metadata/properties" ma:root="true" ma:fieldsID="b8acae8c2d430fa2f255cda3f48cc237" ns2:_="" ns3:_="">
    <xsd:import namespace="64677385-d813-4aca-a3d6-9d8f1a73a7f2"/>
    <xsd:import namespace="410706df-aba2-41c9-a69a-d828bcbbceb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3:SharedWithUsers" minOccurs="0"/>
                <xsd:element ref="ns3:SharedWithDetails" minOccurs="0"/>
                <xsd:element ref="ns2:MediaServiceOCR" minOccurs="0"/>
                <xsd:element ref="ns2:MediaServiceEventHashCode" minOccurs="0"/>
                <xsd:element ref="ns2:MediaServiceGenerationTim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4677385-d813-4aca-a3d6-9d8f1a73a7f2"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1" nillable="true" ma:displayName="MediaServiceAutoTags" ma:description="" ma:internalName="MediaServiceAutoTags" ma:readOnly="true">
      <xsd:simpleType>
        <xsd:restriction base="dms:Text"/>
      </xsd:simpleType>
    </xsd:element>
    <xsd:element name="MediaServiceLocation" ma:index="12"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10706df-aba2-41c9-a69a-d828bcbbcebc" elementFormDefault="qualified">
    <xsd:import namespace="http://schemas.microsoft.com/office/2006/documentManagement/types"/>
    <xsd:import namespace="http://schemas.microsoft.com/office/infopath/2007/PartnerControls"/>
    <xsd:element name="SharedWithUsers" ma:index="13"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3766D70-4E76-4495-A73E-110665368B7B}">
  <ds:schemaRefs>
    <ds:schemaRef ds:uri="http://purl.org/dc/elements/1.1/"/>
    <ds:schemaRef ds:uri="64677385-d813-4aca-a3d6-9d8f1a73a7f2"/>
    <ds:schemaRef ds:uri="http://schemas.openxmlformats.org/package/2006/metadata/core-properties"/>
    <ds:schemaRef ds:uri="http://purl.org/dc/dcmitype/"/>
    <ds:schemaRef ds:uri="http://schemas.microsoft.com/office/infopath/2007/PartnerControls"/>
    <ds:schemaRef ds:uri="http://purl.org/dc/terms/"/>
    <ds:schemaRef ds:uri="http://schemas.microsoft.com/office/2006/documentManagement/types"/>
    <ds:schemaRef ds:uri="410706df-aba2-41c9-a69a-d828bcbbcebc"/>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12408B25-E0DF-4B56-A015-8C925F3059C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4677385-d813-4aca-a3d6-9d8f1a73a7f2"/>
    <ds:schemaRef ds:uri="410706df-aba2-41c9-a69a-d828bcbbce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C9381D0-4EDF-4590-9CEE-A741360742E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379</TotalTime>
  <Words>917</Words>
  <Application>Microsoft Office PowerPoint</Application>
  <PresentationFormat>Widescreen</PresentationFormat>
  <Paragraphs>163</Paragraphs>
  <Slides>19</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Corbel</vt:lpstr>
      <vt:lpstr>Wingdings</vt:lpstr>
      <vt:lpstr>Office Theme</vt:lpstr>
      <vt:lpstr>Nephron Midterm Presentation</vt:lpstr>
      <vt:lpstr>The Problem</vt:lpstr>
      <vt:lpstr>Our Approach</vt:lpstr>
      <vt:lpstr>Findings</vt:lpstr>
      <vt:lpstr>Price Changes Tend to Occur Annually at the Beginning of the Year</vt:lpstr>
      <vt:lpstr>Predicting Individual Drug Price Changes Using Prophet</vt:lpstr>
      <vt:lpstr>Our Prophet Model Results</vt:lpstr>
      <vt:lpstr>&gt;80% of Drugs Either Never Change Price or on Average Change Price within the Same Month Each Year</vt:lpstr>
      <vt:lpstr>Sales Weighted, Year-Over-Year Drug Prices Have Increased at a Slower Rate over the Last 5 Years</vt:lpstr>
      <vt:lpstr>Cluster Analysis (Hierarchical Clustering) at the Drug Class Level Old-age/middle-old age/young-female</vt:lpstr>
      <vt:lpstr>Clustering on the Individual Drug Level: Is Drug Class Useful?</vt:lpstr>
      <vt:lpstr>Next Steps and Timeline</vt:lpstr>
      <vt:lpstr>Questions?</vt:lpstr>
      <vt:lpstr>Appendix</vt:lpstr>
      <vt:lpstr>Definitions</vt:lpstr>
      <vt:lpstr>Weighting Formula</vt:lpstr>
      <vt:lpstr>Hierarchical Clustering</vt:lpstr>
      <vt:lpstr>Methodology on Prophet model</vt:lpstr>
      <vt:lpstr>Mitigates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ARCOS Data Analytics</dc:title>
  <dc:creator>Simon Mach</dc:creator>
  <cp:lastModifiedBy>Aaron Smallberg</cp:lastModifiedBy>
  <cp:revision>22</cp:revision>
  <cp:lastPrinted>2019-09-03T13:35:14Z</cp:lastPrinted>
  <dcterms:created xsi:type="dcterms:W3CDTF">2019-08-26T19:42:51Z</dcterms:created>
  <dcterms:modified xsi:type="dcterms:W3CDTF">2020-10-28T21:47:32Z</dcterms:modified>
</cp:coreProperties>
</file>