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6" r:id="rId2"/>
    <p:sldId id="257" r:id="rId3"/>
    <p:sldId id="263" r:id="rId4"/>
    <p:sldId id="264" r:id="rId5"/>
    <p:sldId id="258" r:id="rId6"/>
    <p:sldId id="265" r:id="rId7"/>
    <p:sldId id="266" r:id="rId8"/>
    <p:sldId id="259" r:id="rId9"/>
    <p:sldId id="260" r:id="rId10"/>
    <p:sldId id="261" r:id="rId11"/>
    <p:sldId id="269" r:id="rId12"/>
    <p:sldId id="267" r:id="rId13"/>
    <p:sldId id="268" r:id="rId14"/>
    <p:sldId id="262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6464"/>
    <a:srgbClr val="ECBE62"/>
    <a:srgbClr val="EEF7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98FC49-2E92-4974-A0FE-B503A178BA04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E5E2697-5EBE-4A91-A8F9-C3620A3BA76A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Issue scored 1:</a:t>
          </a:r>
          <a:endParaRPr lang="en-US" dirty="0"/>
        </a:p>
      </dgm:t>
    </dgm:pt>
    <dgm:pt modelId="{AE89B476-42C9-4917-B3A9-E9E78E3AA173}" type="parTrans" cxnId="{36E57D0E-170C-4BDF-822F-0BFA1A4EFA8C}">
      <dgm:prSet/>
      <dgm:spPr/>
      <dgm:t>
        <a:bodyPr/>
        <a:lstStyle/>
        <a:p>
          <a:endParaRPr lang="en-US"/>
        </a:p>
      </dgm:t>
    </dgm:pt>
    <dgm:pt modelId="{96529C0B-D2E3-41CE-9322-A3929D6302F8}" type="sibTrans" cxnId="{36E57D0E-170C-4BDF-822F-0BFA1A4EFA8C}">
      <dgm:prSet/>
      <dgm:spPr/>
      <dgm:t>
        <a:bodyPr/>
        <a:lstStyle/>
        <a:p>
          <a:endParaRPr lang="en-US"/>
        </a:p>
      </dgm:t>
    </dgm:pt>
    <dgm:pt modelId="{ACE9F996-3CEA-41E4-B2C5-DD19274D7F88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Issue was very insignificant and did not hinder overall progress</a:t>
          </a:r>
          <a:endParaRPr lang="en-US" dirty="0"/>
        </a:p>
      </dgm:t>
    </dgm:pt>
    <dgm:pt modelId="{99700596-E22A-4BF7-9272-D3EFD64CCD72}" type="parTrans" cxnId="{30E2110B-59C2-4F27-85CD-4BE296F282A8}">
      <dgm:prSet/>
      <dgm:spPr/>
      <dgm:t>
        <a:bodyPr/>
        <a:lstStyle/>
        <a:p>
          <a:endParaRPr lang="en-US"/>
        </a:p>
      </dgm:t>
    </dgm:pt>
    <dgm:pt modelId="{8323D7F9-6F3A-4021-8F2C-09394EC724E2}" type="sibTrans" cxnId="{30E2110B-59C2-4F27-85CD-4BE296F282A8}">
      <dgm:prSet/>
      <dgm:spPr/>
      <dgm:t>
        <a:bodyPr/>
        <a:lstStyle/>
        <a:p>
          <a:endParaRPr lang="en-US"/>
        </a:p>
      </dgm:t>
    </dgm:pt>
    <dgm:pt modelId="{772D4D91-83FF-415B-9740-F446C70EECA8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Issue scored 2:</a:t>
          </a:r>
          <a:endParaRPr lang="en-US"/>
        </a:p>
      </dgm:t>
    </dgm:pt>
    <dgm:pt modelId="{EDD3FA7F-364C-452C-A5C6-338E0A9CB5A1}" type="parTrans" cxnId="{BF5135E3-9208-4E6D-96B8-092451DD2026}">
      <dgm:prSet/>
      <dgm:spPr/>
      <dgm:t>
        <a:bodyPr/>
        <a:lstStyle/>
        <a:p>
          <a:endParaRPr lang="en-US"/>
        </a:p>
      </dgm:t>
    </dgm:pt>
    <dgm:pt modelId="{3B16FC42-5DF6-4792-B851-EA2F22587BF1}" type="sibTrans" cxnId="{BF5135E3-9208-4E6D-96B8-092451DD2026}">
      <dgm:prSet/>
      <dgm:spPr/>
      <dgm:t>
        <a:bodyPr/>
        <a:lstStyle/>
        <a:p>
          <a:endParaRPr lang="en-US"/>
        </a:p>
      </dgm:t>
    </dgm:pt>
    <dgm:pt modelId="{F7AF3CD9-44DA-4A2D-B864-17942E6BB93A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Issue caused some delay but was handled by participant</a:t>
          </a:r>
          <a:endParaRPr lang="en-US"/>
        </a:p>
      </dgm:t>
    </dgm:pt>
    <dgm:pt modelId="{81E084D1-AAEE-4EA1-A19D-978730652CD0}" type="parTrans" cxnId="{0E32A90D-1203-405E-8D90-532490C278EC}">
      <dgm:prSet/>
      <dgm:spPr/>
      <dgm:t>
        <a:bodyPr/>
        <a:lstStyle/>
        <a:p>
          <a:endParaRPr lang="en-US"/>
        </a:p>
      </dgm:t>
    </dgm:pt>
    <dgm:pt modelId="{E8E93C80-638F-4737-9201-0A2722BB9513}" type="sibTrans" cxnId="{0E32A90D-1203-405E-8D90-532490C278EC}">
      <dgm:prSet/>
      <dgm:spPr/>
      <dgm:t>
        <a:bodyPr/>
        <a:lstStyle/>
        <a:p>
          <a:endParaRPr lang="en-US"/>
        </a:p>
      </dgm:t>
    </dgm:pt>
    <dgm:pt modelId="{769A6D4C-D8E8-4296-AE2A-8F6218030B56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Issue scored 3:</a:t>
          </a:r>
          <a:endParaRPr lang="en-US"/>
        </a:p>
      </dgm:t>
    </dgm:pt>
    <dgm:pt modelId="{F81519BB-BD57-4E2F-BE6A-35029D30C7CB}" type="parTrans" cxnId="{1EB11D47-BAA6-473C-A55C-A005C98FD740}">
      <dgm:prSet/>
      <dgm:spPr/>
      <dgm:t>
        <a:bodyPr/>
        <a:lstStyle/>
        <a:p>
          <a:endParaRPr lang="en-US"/>
        </a:p>
      </dgm:t>
    </dgm:pt>
    <dgm:pt modelId="{32C09A8A-F75C-4638-BF5F-278C4CE0FF80}" type="sibTrans" cxnId="{1EB11D47-BAA6-473C-A55C-A005C98FD740}">
      <dgm:prSet/>
      <dgm:spPr/>
      <dgm:t>
        <a:bodyPr/>
        <a:lstStyle/>
        <a:p>
          <a:endParaRPr lang="en-US"/>
        </a:p>
      </dgm:t>
    </dgm:pt>
    <dgm:pt modelId="{2861547F-C5C9-4EF3-808A-65D081396A6F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Issue caused significant delay and stopped progress, these issues required assistance to deal with</a:t>
          </a:r>
          <a:endParaRPr lang="en-US"/>
        </a:p>
      </dgm:t>
    </dgm:pt>
    <dgm:pt modelId="{27D3E900-6719-4054-B650-0D603B41DCE6}" type="parTrans" cxnId="{7DAC2ED5-0815-49C1-B123-81A77029963F}">
      <dgm:prSet/>
      <dgm:spPr/>
      <dgm:t>
        <a:bodyPr/>
        <a:lstStyle/>
        <a:p>
          <a:endParaRPr lang="en-US"/>
        </a:p>
      </dgm:t>
    </dgm:pt>
    <dgm:pt modelId="{DE2E884C-E89D-43BE-900E-64A41C156BAA}" type="sibTrans" cxnId="{7DAC2ED5-0815-49C1-B123-81A77029963F}">
      <dgm:prSet/>
      <dgm:spPr/>
      <dgm:t>
        <a:bodyPr/>
        <a:lstStyle/>
        <a:p>
          <a:endParaRPr lang="en-US"/>
        </a:p>
      </dgm:t>
    </dgm:pt>
    <dgm:pt modelId="{28706CC1-E53D-43F9-B968-D3548C03DA30}" type="pres">
      <dgm:prSet presAssocID="{8898FC49-2E92-4974-A0FE-B503A178BA04}" presName="root" presStyleCnt="0">
        <dgm:presLayoutVars>
          <dgm:dir/>
          <dgm:resizeHandles val="exact"/>
        </dgm:presLayoutVars>
      </dgm:prSet>
      <dgm:spPr/>
    </dgm:pt>
    <dgm:pt modelId="{154ED9F7-4D3E-4D92-969F-BA402A45EC15}" type="pres">
      <dgm:prSet presAssocID="{DE5E2697-5EBE-4A91-A8F9-C3620A3BA76A}" presName="compNode" presStyleCnt="0"/>
      <dgm:spPr/>
    </dgm:pt>
    <dgm:pt modelId="{C1AD59D8-B8A6-46B5-A2D3-D84D45148B44}" type="pres">
      <dgm:prSet presAssocID="{DE5E2697-5EBE-4A91-A8F9-C3620A3BA76A}" presName="bgRect" presStyleLbl="bgShp" presStyleIdx="0" presStyleCnt="3"/>
      <dgm:spPr/>
    </dgm:pt>
    <dgm:pt modelId="{10ADD34E-7DA7-482F-A5C9-1B1EFA8D9F4C}" type="pres">
      <dgm:prSet presAssocID="{DE5E2697-5EBE-4A91-A8F9-C3620A3BA76A}" presName="iconRect" presStyleLbl="node1" presStyleIdx="0" presStyleCnt="3"/>
      <dgm:spPr>
        <a:prstGeom prst="ellipse">
          <a:avLst/>
        </a:prstGeom>
        <a:solidFill>
          <a:srgbClr val="EEF77D"/>
        </a:solidFill>
      </dgm:spPr>
    </dgm:pt>
    <dgm:pt modelId="{6BBD1CA6-0267-449A-BDA0-ECAE45DA955F}" type="pres">
      <dgm:prSet presAssocID="{DE5E2697-5EBE-4A91-A8F9-C3620A3BA76A}" presName="spaceRect" presStyleCnt="0"/>
      <dgm:spPr/>
    </dgm:pt>
    <dgm:pt modelId="{1378860C-C692-4A1D-A157-C230C9462613}" type="pres">
      <dgm:prSet presAssocID="{DE5E2697-5EBE-4A91-A8F9-C3620A3BA76A}" presName="parTx" presStyleLbl="revTx" presStyleIdx="0" presStyleCnt="6">
        <dgm:presLayoutVars>
          <dgm:chMax val="0"/>
          <dgm:chPref val="0"/>
        </dgm:presLayoutVars>
      </dgm:prSet>
      <dgm:spPr/>
    </dgm:pt>
    <dgm:pt modelId="{E55C157B-25F2-4B9A-98E6-2C6F013DBE20}" type="pres">
      <dgm:prSet presAssocID="{DE5E2697-5EBE-4A91-A8F9-C3620A3BA76A}" presName="desTx" presStyleLbl="revTx" presStyleIdx="1" presStyleCnt="6">
        <dgm:presLayoutVars/>
      </dgm:prSet>
      <dgm:spPr/>
    </dgm:pt>
    <dgm:pt modelId="{2AFF819B-F8A9-48AF-A8E1-D582F055DA0F}" type="pres">
      <dgm:prSet presAssocID="{96529C0B-D2E3-41CE-9322-A3929D6302F8}" presName="sibTrans" presStyleCnt="0"/>
      <dgm:spPr/>
    </dgm:pt>
    <dgm:pt modelId="{DCFC4635-88E0-42B9-B0C4-21F4AA43F23C}" type="pres">
      <dgm:prSet presAssocID="{772D4D91-83FF-415B-9740-F446C70EECA8}" presName="compNode" presStyleCnt="0"/>
      <dgm:spPr/>
    </dgm:pt>
    <dgm:pt modelId="{5CF4FA91-5B14-4E5A-B8DD-D999A362C974}" type="pres">
      <dgm:prSet presAssocID="{772D4D91-83FF-415B-9740-F446C70EECA8}" presName="bgRect" presStyleLbl="bgShp" presStyleIdx="1" presStyleCnt="3"/>
      <dgm:spPr/>
    </dgm:pt>
    <dgm:pt modelId="{EF373327-150F-43E2-80E1-928C67F95101}" type="pres">
      <dgm:prSet presAssocID="{772D4D91-83FF-415B-9740-F446C70EECA8}" presName="iconRect" presStyleLbl="node1" presStyleIdx="1" presStyleCnt="3"/>
      <dgm:spPr>
        <a:prstGeom prst="ellipse">
          <a:avLst/>
        </a:prstGeom>
        <a:solidFill>
          <a:srgbClr val="ECBE62"/>
        </a:solidFill>
      </dgm:spPr>
    </dgm:pt>
    <dgm:pt modelId="{17E8B134-9977-4872-B340-680F00102B77}" type="pres">
      <dgm:prSet presAssocID="{772D4D91-83FF-415B-9740-F446C70EECA8}" presName="spaceRect" presStyleCnt="0"/>
      <dgm:spPr/>
    </dgm:pt>
    <dgm:pt modelId="{11CA827E-61AD-437D-A7F7-A1E356BB9393}" type="pres">
      <dgm:prSet presAssocID="{772D4D91-83FF-415B-9740-F446C70EECA8}" presName="parTx" presStyleLbl="revTx" presStyleIdx="2" presStyleCnt="6">
        <dgm:presLayoutVars>
          <dgm:chMax val="0"/>
          <dgm:chPref val="0"/>
        </dgm:presLayoutVars>
      </dgm:prSet>
      <dgm:spPr/>
    </dgm:pt>
    <dgm:pt modelId="{9DA2D986-78FD-418D-A401-31F65C7ECECE}" type="pres">
      <dgm:prSet presAssocID="{772D4D91-83FF-415B-9740-F446C70EECA8}" presName="desTx" presStyleLbl="revTx" presStyleIdx="3" presStyleCnt="6">
        <dgm:presLayoutVars/>
      </dgm:prSet>
      <dgm:spPr/>
    </dgm:pt>
    <dgm:pt modelId="{ED4D0B78-CE20-4459-B876-9BE9172396CA}" type="pres">
      <dgm:prSet presAssocID="{3B16FC42-5DF6-4792-B851-EA2F22587BF1}" presName="sibTrans" presStyleCnt="0"/>
      <dgm:spPr/>
    </dgm:pt>
    <dgm:pt modelId="{08C12561-5D9C-4FD7-8238-07AAE63102E2}" type="pres">
      <dgm:prSet presAssocID="{769A6D4C-D8E8-4296-AE2A-8F6218030B56}" presName="compNode" presStyleCnt="0"/>
      <dgm:spPr/>
    </dgm:pt>
    <dgm:pt modelId="{D26A1592-CD4B-4886-98B8-6E9A19416F87}" type="pres">
      <dgm:prSet presAssocID="{769A6D4C-D8E8-4296-AE2A-8F6218030B56}" presName="bgRect" presStyleLbl="bgShp" presStyleIdx="2" presStyleCnt="3"/>
      <dgm:spPr/>
    </dgm:pt>
    <dgm:pt modelId="{FD1CC735-76AD-459E-BE73-5309FBFD1291}" type="pres">
      <dgm:prSet presAssocID="{769A6D4C-D8E8-4296-AE2A-8F6218030B56}" presName="iconRect" presStyleLbl="node1" presStyleIdx="2" presStyleCnt="3"/>
      <dgm:spPr>
        <a:prstGeom prst="ellipse">
          <a:avLst/>
        </a:prstGeom>
        <a:solidFill>
          <a:srgbClr val="DE6464"/>
        </a:solidFill>
      </dgm:spPr>
    </dgm:pt>
    <dgm:pt modelId="{F1F7CDE5-8B7A-4E44-AD5E-7C71E7B8F7AD}" type="pres">
      <dgm:prSet presAssocID="{769A6D4C-D8E8-4296-AE2A-8F6218030B56}" presName="spaceRect" presStyleCnt="0"/>
      <dgm:spPr/>
    </dgm:pt>
    <dgm:pt modelId="{14AD2641-B5A1-4DA1-9845-CF68F52E8500}" type="pres">
      <dgm:prSet presAssocID="{769A6D4C-D8E8-4296-AE2A-8F6218030B56}" presName="parTx" presStyleLbl="revTx" presStyleIdx="4" presStyleCnt="6">
        <dgm:presLayoutVars>
          <dgm:chMax val="0"/>
          <dgm:chPref val="0"/>
        </dgm:presLayoutVars>
      </dgm:prSet>
      <dgm:spPr/>
    </dgm:pt>
    <dgm:pt modelId="{D7AF4BB5-B6D4-4DDE-A880-B8F6D76B8F31}" type="pres">
      <dgm:prSet presAssocID="{769A6D4C-D8E8-4296-AE2A-8F6218030B56}" presName="desTx" presStyleLbl="revTx" presStyleIdx="5" presStyleCnt="6">
        <dgm:presLayoutVars/>
      </dgm:prSet>
      <dgm:spPr/>
    </dgm:pt>
  </dgm:ptLst>
  <dgm:cxnLst>
    <dgm:cxn modelId="{30E2110B-59C2-4F27-85CD-4BE296F282A8}" srcId="{DE5E2697-5EBE-4A91-A8F9-C3620A3BA76A}" destId="{ACE9F996-3CEA-41E4-B2C5-DD19274D7F88}" srcOrd="0" destOrd="0" parTransId="{99700596-E22A-4BF7-9272-D3EFD64CCD72}" sibTransId="{8323D7F9-6F3A-4021-8F2C-09394EC724E2}"/>
    <dgm:cxn modelId="{0E32A90D-1203-405E-8D90-532490C278EC}" srcId="{772D4D91-83FF-415B-9740-F446C70EECA8}" destId="{F7AF3CD9-44DA-4A2D-B864-17942E6BB93A}" srcOrd="0" destOrd="0" parTransId="{81E084D1-AAEE-4EA1-A19D-978730652CD0}" sibTransId="{E8E93C80-638F-4737-9201-0A2722BB9513}"/>
    <dgm:cxn modelId="{36E57D0E-170C-4BDF-822F-0BFA1A4EFA8C}" srcId="{8898FC49-2E92-4974-A0FE-B503A178BA04}" destId="{DE5E2697-5EBE-4A91-A8F9-C3620A3BA76A}" srcOrd="0" destOrd="0" parTransId="{AE89B476-42C9-4917-B3A9-E9E78E3AA173}" sibTransId="{96529C0B-D2E3-41CE-9322-A3929D6302F8}"/>
    <dgm:cxn modelId="{6C7D363E-1085-446F-B3A1-8DC765857EB3}" type="presOf" srcId="{769A6D4C-D8E8-4296-AE2A-8F6218030B56}" destId="{14AD2641-B5A1-4DA1-9845-CF68F52E8500}" srcOrd="0" destOrd="0" presId="urn:microsoft.com/office/officeart/2018/2/layout/IconVerticalSolidList"/>
    <dgm:cxn modelId="{1EB11D47-BAA6-473C-A55C-A005C98FD740}" srcId="{8898FC49-2E92-4974-A0FE-B503A178BA04}" destId="{769A6D4C-D8E8-4296-AE2A-8F6218030B56}" srcOrd="2" destOrd="0" parTransId="{F81519BB-BD57-4E2F-BE6A-35029D30C7CB}" sibTransId="{32C09A8A-F75C-4638-BF5F-278C4CE0FF80}"/>
    <dgm:cxn modelId="{882E188B-6C68-4337-A0A3-ADEF57023127}" type="presOf" srcId="{F7AF3CD9-44DA-4A2D-B864-17942E6BB93A}" destId="{9DA2D986-78FD-418D-A401-31F65C7ECECE}" srcOrd="0" destOrd="0" presId="urn:microsoft.com/office/officeart/2018/2/layout/IconVerticalSolidList"/>
    <dgm:cxn modelId="{B094E19E-A4C7-4F5E-AC7A-0F94CBB2F8A2}" type="presOf" srcId="{DE5E2697-5EBE-4A91-A8F9-C3620A3BA76A}" destId="{1378860C-C692-4A1D-A157-C230C9462613}" srcOrd="0" destOrd="0" presId="urn:microsoft.com/office/officeart/2018/2/layout/IconVerticalSolidList"/>
    <dgm:cxn modelId="{CAD424AC-B280-4D69-AF89-0C06815FF611}" type="presOf" srcId="{ACE9F996-3CEA-41E4-B2C5-DD19274D7F88}" destId="{E55C157B-25F2-4B9A-98E6-2C6F013DBE20}" srcOrd="0" destOrd="0" presId="urn:microsoft.com/office/officeart/2018/2/layout/IconVerticalSolidList"/>
    <dgm:cxn modelId="{94E964CF-C37C-439B-A37A-7427137F03B1}" type="presOf" srcId="{8898FC49-2E92-4974-A0FE-B503A178BA04}" destId="{28706CC1-E53D-43F9-B968-D3548C03DA30}" srcOrd="0" destOrd="0" presId="urn:microsoft.com/office/officeart/2018/2/layout/IconVerticalSolidList"/>
    <dgm:cxn modelId="{75F979D3-09C5-427E-87F2-9DC2ECE36BF1}" type="presOf" srcId="{2861547F-C5C9-4EF3-808A-65D081396A6F}" destId="{D7AF4BB5-B6D4-4DDE-A880-B8F6D76B8F31}" srcOrd="0" destOrd="0" presId="urn:microsoft.com/office/officeart/2018/2/layout/IconVerticalSolidList"/>
    <dgm:cxn modelId="{7DAC2ED5-0815-49C1-B123-81A77029963F}" srcId="{769A6D4C-D8E8-4296-AE2A-8F6218030B56}" destId="{2861547F-C5C9-4EF3-808A-65D081396A6F}" srcOrd="0" destOrd="0" parTransId="{27D3E900-6719-4054-B650-0D603B41DCE6}" sibTransId="{DE2E884C-E89D-43BE-900E-64A41C156BAA}"/>
    <dgm:cxn modelId="{BF5135E3-9208-4E6D-96B8-092451DD2026}" srcId="{8898FC49-2E92-4974-A0FE-B503A178BA04}" destId="{772D4D91-83FF-415B-9740-F446C70EECA8}" srcOrd="1" destOrd="0" parTransId="{EDD3FA7F-364C-452C-A5C6-338E0A9CB5A1}" sibTransId="{3B16FC42-5DF6-4792-B851-EA2F22587BF1}"/>
    <dgm:cxn modelId="{3879B8FD-1FE5-460C-A5C5-C46922D0E850}" type="presOf" srcId="{772D4D91-83FF-415B-9740-F446C70EECA8}" destId="{11CA827E-61AD-437D-A7F7-A1E356BB9393}" srcOrd="0" destOrd="0" presId="urn:microsoft.com/office/officeart/2018/2/layout/IconVerticalSolidList"/>
    <dgm:cxn modelId="{EF6A37C7-A52E-4563-9393-375CF1E030FD}" type="presParOf" srcId="{28706CC1-E53D-43F9-B968-D3548C03DA30}" destId="{154ED9F7-4D3E-4D92-969F-BA402A45EC15}" srcOrd="0" destOrd="0" presId="urn:microsoft.com/office/officeart/2018/2/layout/IconVerticalSolidList"/>
    <dgm:cxn modelId="{802619B9-2080-4AE1-8FDB-D001F9E0FA3F}" type="presParOf" srcId="{154ED9F7-4D3E-4D92-969F-BA402A45EC15}" destId="{C1AD59D8-B8A6-46B5-A2D3-D84D45148B44}" srcOrd="0" destOrd="0" presId="urn:microsoft.com/office/officeart/2018/2/layout/IconVerticalSolidList"/>
    <dgm:cxn modelId="{5447EBEF-B374-4062-BAE3-333B7FD9965F}" type="presParOf" srcId="{154ED9F7-4D3E-4D92-969F-BA402A45EC15}" destId="{10ADD34E-7DA7-482F-A5C9-1B1EFA8D9F4C}" srcOrd="1" destOrd="0" presId="urn:microsoft.com/office/officeart/2018/2/layout/IconVerticalSolidList"/>
    <dgm:cxn modelId="{3A78CC88-D4B6-4936-89D6-07526360A9D5}" type="presParOf" srcId="{154ED9F7-4D3E-4D92-969F-BA402A45EC15}" destId="{6BBD1CA6-0267-449A-BDA0-ECAE45DA955F}" srcOrd="2" destOrd="0" presId="urn:microsoft.com/office/officeart/2018/2/layout/IconVerticalSolidList"/>
    <dgm:cxn modelId="{47205526-C9B2-4EC4-AF50-ABDE1B6A9B85}" type="presParOf" srcId="{154ED9F7-4D3E-4D92-969F-BA402A45EC15}" destId="{1378860C-C692-4A1D-A157-C230C9462613}" srcOrd="3" destOrd="0" presId="urn:microsoft.com/office/officeart/2018/2/layout/IconVerticalSolidList"/>
    <dgm:cxn modelId="{E3A66314-3810-422B-A80B-1647CC6C038B}" type="presParOf" srcId="{154ED9F7-4D3E-4D92-969F-BA402A45EC15}" destId="{E55C157B-25F2-4B9A-98E6-2C6F013DBE20}" srcOrd="4" destOrd="0" presId="urn:microsoft.com/office/officeart/2018/2/layout/IconVerticalSolidList"/>
    <dgm:cxn modelId="{408C9400-9D42-44E4-AB84-1A28D0DDE213}" type="presParOf" srcId="{28706CC1-E53D-43F9-B968-D3548C03DA30}" destId="{2AFF819B-F8A9-48AF-A8E1-D582F055DA0F}" srcOrd="1" destOrd="0" presId="urn:microsoft.com/office/officeart/2018/2/layout/IconVerticalSolidList"/>
    <dgm:cxn modelId="{00FA97F2-C95F-41CB-97A9-1374A74DDD9D}" type="presParOf" srcId="{28706CC1-E53D-43F9-B968-D3548C03DA30}" destId="{DCFC4635-88E0-42B9-B0C4-21F4AA43F23C}" srcOrd="2" destOrd="0" presId="urn:microsoft.com/office/officeart/2018/2/layout/IconVerticalSolidList"/>
    <dgm:cxn modelId="{0FA73BF4-7CD0-4F81-B9E3-8CB5F692F383}" type="presParOf" srcId="{DCFC4635-88E0-42B9-B0C4-21F4AA43F23C}" destId="{5CF4FA91-5B14-4E5A-B8DD-D999A362C974}" srcOrd="0" destOrd="0" presId="urn:microsoft.com/office/officeart/2018/2/layout/IconVerticalSolidList"/>
    <dgm:cxn modelId="{754F404D-F8E1-4AF1-9BA8-ADC629388BE8}" type="presParOf" srcId="{DCFC4635-88E0-42B9-B0C4-21F4AA43F23C}" destId="{EF373327-150F-43E2-80E1-928C67F95101}" srcOrd="1" destOrd="0" presId="urn:microsoft.com/office/officeart/2018/2/layout/IconVerticalSolidList"/>
    <dgm:cxn modelId="{A03CCA79-D0D0-4C88-B8B2-711837EA6571}" type="presParOf" srcId="{DCFC4635-88E0-42B9-B0C4-21F4AA43F23C}" destId="{17E8B134-9977-4872-B340-680F00102B77}" srcOrd="2" destOrd="0" presId="urn:microsoft.com/office/officeart/2018/2/layout/IconVerticalSolidList"/>
    <dgm:cxn modelId="{EAA5CE3B-2B88-4AF6-94CE-F682CE59E140}" type="presParOf" srcId="{DCFC4635-88E0-42B9-B0C4-21F4AA43F23C}" destId="{11CA827E-61AD-437D-A7F7-A1E356BB9393}" srcOrd="3" destOrd="0" presId="urn:microsoft.com/office/officeart/2018/2/layout/IconVerticalSolidList"/>
    <dgm:cxn modelId="{FAFA9751-D87A-48D8-AA22-2D61CE55564A}" type="presParOf" srcId="{DCFC4635-88E0-42B9-B0C4-21F4AA43F23C}" destId="{9DA2D986-78FD-418D-A401-31F65C7ECECE}" srcOrd="4" destOrd="0" presId="urn:microsoft.com/office/officeart/2018/2/layout/IconVerticalSolidList"/>
    <dgm:cxn modelId="{412055CF-0E9A-4F0A-8322-C5CC56D12C49}" type="presParOf" srcId="{28706CC1-E53D-43F9-B968-D3548C03DA30}" destId="{ED4D0B78-CE20-4459-B876-9BE9172396CA}" srcOrd="3" destOrd="0" presId="urn:microsoft.com/office/officeart/2018/2/layout/IconVerticalSolidList"/>
    <dgm:cxn modelId="{C4AC4D69-512F-4221-94E5-9F5F7E9C4ED9}" type="presParOf" srcId="{28706CC1-E53D-43F9-B968-D3548C03DA30}" destId="{08C12561-5D9C-4FD7-8238-07AAE63102E2}" srcOrd="4" destOrd="0" presId="urn:microsoft.com/office/officeart/2018/2/layout/IconVerticalSolidList"/>
    <dgm:cxn modelId="{31D3799B-D90A-48F6-9C21-5D493EE8C875}" type="presParOf" srcId="{08C12561-5D9C-4FD7-8238-07AAE63102E2}" destId="{D26A1592-CD4B-4886-98B8-6E9A19416F87}" srcOrd="0" destOrd="0" presId="urn:microsoft.com/office/officeart/2018/2/layout/IconVerticalSolidList"/>
    <dgm:cxn modelId="{6B94F3A6-12D7-441B-BEE7-2833346C9927}" type="presParOf" srcId="{08C12561-5D9C-4FD7-8238-07AAE63102E2}" destId="{FD1CC735-76AD-459E-BE73-5309FBFD1291}" srcOrd="1" destOrd="0" presId="urn:microsoft.com/office/officeart/2018/2/layout/IconVerticalSolidList"/>
    <dgm:cxn modelId="{D468ADAE-6C2B-42A8-B931-D38547FF84FE}" type="presParOf" srcId="{08C12561-5D9C-4FD7-8238-07AAE63102E2}" destId="{F1F7CDE5-8B7A-4E44-AD5E-7C71E7B8F7AD}" srcOrd="2" destOrd="0" presId="urn:microsoft.com/office/officeart/2018/2/layout/IconVerticalSolidList"/>
    <dgm:cxn modelId="{C75EA215-77D1-4DEC-A3F6-FA0D7C783056}" type="presParOf" srcId="{08C12561-5D9C-4FD7-8238-07AAE63102E2}" destId="{14AD2641-B5A1-4DA1-9845-CF68F52E8500}" srcOrd="3" destOrd="0" presId="urn:microsoft.com/office/officeart/2018/2/layout/IconVerticalSolidList"/>
    <dgm:cxn modelId="{1C52088F-7980-4C54-9A43-8690C943A6DA}" type="presParOf" srcId="{08C12561-5D9C-4FD7-8238-07AAE63102E2}" destId="{D7AF4BB5-B6D4-4DDE-A880-B8F6D76B8F31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AD59D8-B8A6-46B5-A2D3-D84D45148B44}">
      <dsp:nvSpPr>
        <dsp:cNvPr id="0" name=""/>
        <dsp:cNvSpPr/>
      </dsp:nvSpPr>
      <dsp:spPr>
        <a:xfrm>
          <a:off x="0" y="495"/>
          <a:ext cx="10353761" cy="1159360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ADD34E-7DA7-482F-A5C9-1B1EFA8D9F4C}">
      <dsp:nvSpPr>
        <dsp:cNvPr id="0" name=""/>
        <dsp:cNvSpPr/>
      </dsp:nvSpPr>
      <dsp:spPr>
        <a:xfrm>
          <a:off x="350706" y="261351"/>
          <a:ext cx="637648" cy="637648"/>
        </a:xfrm>
        <a:prstGeom prst="ellipse">
          <a:avLst/>
        </a:prstGeom>
        <a:solidFill>
          <a:srgbClr val="EEF77D"/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78860C-C692-4A1D-A157-C230C9462613}">
      <dsp:nvSpPr>
        <dsp:cNvPr id="0" name=""/>
        <dsp:cNvSpPr/>
      </dsp:nvSpPr>
      <dsp:spPr>
        <a:xfrm>
          <a:off x="1339060" y="495"/>
          <a:ext cx="4659192" cy="1159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99" tIns="122699" rIns="122699" bIns="12269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Issue scored 1:</a:t>
          </a:r>
          <a:endParaRPr lang="en-US" sz="2500" kern="1200" dirty="0"/>
        </a:p>
      </dsp:txBody>
      <dsp:txXfrm>
        <a:off x="1339060" y="495"/>
        <a:ext cx="4659192" cy="1159360"/>
      </dsp:txXfrm>
    </dsp:sp>
    <dsp:sp modelId="{E55C157B-25F2-4B9A-98E6-2C6F013DBE20}">
      <dsp:nvSpPr>
        <dsp:cNvPr id="0" name=""/>
        <dsp:cNvSpPr/>
      </dsp:nvSpPr>
      <dsp:spPr>
        <a:xfrm>
          <a:off x="5998253" y="495"/>
          <a:ext cx="4355508" cy="1159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99" tIns="122699" rIns="122699" bIns="122699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Issue was very insignificant and did not hinder overall progress</a:t>
          </a:r>
          <a:endParaRPr lang="en-US" sz="1800" kern="1200" dirty="0"/>
        </a:p>
      </dsp:txBody>
      <dsp:txXfrm>
        <a:off x="5998253" y="495"/>
        <a:ext cx="4355508" cy="1159360"/>
      </dsp:txXfrm>
    </dsp:sp>
    <dsp:sp modelId="{5CF4FA91-5B14-4E5A-B8DD-D999A362C974}">
      <dsp:nvSpPr>
        <dsp:cNvPr id="0" name=""/>
        <dsp:cNvSpPr/>
      </dsp:nvSpPr>
      <dsp:spPr>
        <a:xfrm>
          <a:off x="0" y="1449695"/>
          <a:ext cx="10353761" cy="1159360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373327-150F-43E2-80E1-928C67F95101}">
      <dsp:nvSpPr>
        <dsp:cNvPr id="0" name=""/>
        <dsp:cNvSpPr/>
      </dsp:nvSpPr>
      <dsp:spPr>
        <a:xfrm>
          <a:off x="350706" y="1710551"/>
          <a:ext cx="637648" cy="637648"/>
        </a:xfrm>
        <a:prstGeom prst="ellipse">
          <a:avLst/>
        </a:prstGeom>
        <a:solidFill>
          <a:srgbClr val="ECBE62"/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CA827E-61AD-437D-A7F7-A1E356BB9393}">
      <dsp:nvSpPr>
        <dsp:cNvPr id="0" name=""/>
        <dsp:cNvSpPr/>
      </dsp:nvSpPr>
      <dsp:spPr>
        <a:xfrm>
          <a:off x="1339060" y="1449695"/>
          <a:ext cx="4659192" cy="1159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99" tIns="122699" rIns="122699" bIns="12269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Issue scored 2:</a:t>
          </a:r>
          <a:endParaRPr lang="en-US" sz="2500" kern="1200"/>
        </a:p>
      </dsp:txBody>
      <dsp:txXfrm>
        <a:off x="1339060" y="1449695"/>
        <a:ext cx="4659192" cy="1159360"/>
      </dsp:txXfrm>
    </dsp:sp>
    <dsp:sp modelId="{9DA2D986-78FD-418D-A401-31F65C7ECECE}">
      <dsp:nvSpPr>
        <dsp:cNvPr id="0" name=""/>
        <dsp:cNvSpPr/>
      </dsp:nvSpPr>
      <dsp:spPr>
        <a:xfrm>
          <a:off x="5998253" y="1449695"/>
          <a:ext cx="4355508" cy="1159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99" tIns="122699" rIns="122699" bIns="122699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Issue caused some delay but was handled by participant</a:t>
          </a:r>
          <a:endParaRPr lang="en-US" sz="1800" kern="1200"/>
        </a:p>
      </dsp:txBody>
      <dsp:txXfrm>
        <a:off x="5998253" y="1449695"/>
        <a:ext cx="4355508" cy="1159360"/>
      </dsp:txXfrm>
    </dsp:sp>
    <dsp:sp modelId="{D26A1592-CD4B-4886-98B8-6E9A19416F87}">
      <dsp:nvSpPr>
        <dsp:cNvPr id="0" name=""/>
        <dsp:cNvSpPr/>
      </dsp:nvSpPr>
      <dsp:spPr>
        <a:xfrm>
          <a:off x="0" y="2898895"/>
          <a:ext cx="10353761" cy="1159360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1CC735-76AD-459E-BE73-5309FBFD1291}">
      <dsp:nvSpPr>
        <dsp:cNvPr id="0" name=""/>
        <dsp:cNvSpPr/>
      </dsp:nvSpPr>
      <dsp:spPr>
        <a:xfrm>
          <a:off x="350706" y="3159751"/>
          <a:ext cx="637648" cy="637648"/>
        </a:xfrm>
        <a:prstGeom prst="ellipse">
          <a:avLst/>
        </a:prstGeom>
        <a:solidFill>
          <a:srgbClr val="DE6464"/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AD2641-B5A1-4DA1-9845-CF68F52E8500}">
      <dsp:nvSpPr>
        <dsp:cNvPr id="0" name=""/>
        <dsp:cNvSpPr/>
      </dsp:nvSpPr>
      <dsp:spPr>
        <a:xfrm>
          <a:off x="1339060" y="2898895"/>
          <a:ext cx="4659192" cy="1159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99" tIns="122699" rIns="122699" bIns="12269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Issue scored 3:</a:t>
          </a:r>
          <a:endParaRPr lang="en-US" sz="2500" kern="1200"/>
        </a:p>
      </dsp:txBody>
      <dsp:txXfrm>
        <a:off x="1339060" y="2898895"/>
        <a:ext cx="4659192" cy="1159360"/>
      </dsp:txXfrm>
    </dsp:sp>
    <dsp:sp modelId="{D7AF4BB5-B6D4-4DDE-A880-B8F6D76B8F31}">
      <dsp:nvSpPr>
        <dsp:cNvPr id="0" name=""/>
        <dsp:cNvSpPr/>
      </dsp:nvSpPr>
      <dsp:spPr>
        <a:xfrm>
          <a:off x="5998253" y="2898895"/>
          <a:ext cx="4355508" cy="1159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99" tIns="122699" rIns="122699" bIns="122699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Issue caused significant delay and stopped progress, these issues required assistance to deal with</a:t>
          </a:r>
          <a:endParaRPr lang="en-US" sz="1800" kern="1200"/>
        </a:p>
      </dsp:txBody>
      <dsp:txXfrm>
        <a:off x="5998253" y="2898895"/>
        <a:ext cx="4355508" cy="11593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F569-AC90-44EB-9EF4-4E5C2F5D823C}" type="datetime1">
              <a:rPr lang="en-US" smtClean="0"/>
              <a:t>3/21/2024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562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D8B30-1B71-45A1-8314-D59C86F581E1}" type="datetime1">
              <a:rPr lang="en-US" smtClean="0"/>
              <a:pPr/>
              <a:t>3/21/2024</a:t>
            </a:fld>
            <a:endParaRPr lang="en-US" b="1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1836580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D8B30-1B71-45A1-8314-D59C86F581E1}" type="datetime1">
              <a:rPr lang="en-US" smtClean="0"/>
              <a:pPr/>
              <a:t>3/21/2024</a:t>
            </a:fld>
            <a:endParaRPr lang="en-US" b="1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3303440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D8B30-1B71-45A1-8314-D59C86F581E1}" type="datetime1">
              <a:rPr lang="en-US" smtClean="0"/>
              <a:pPr/>
              <a:t>3/21/2024</a:t>
            </a:fld>
            <a:endParaRPr lang="en-US" b="1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1785555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D8B30-1B71-45A1-8314-D59C86F581E1}" type="datetime1">
              <a:rPr lang="en-US" smtClean="0"/>
              <a:pPr/>
              <a:t>3/21/2024</a:t>
            </a:fld>
            <a:endParaRPr lang="en-US" b="1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3542430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D8B30-1B71-45A1-8314-D59C86F581E1}" type="datetime1">
              <a:rPr lang="en-US" smtClean="0"/>
              <a:pPr/>
              <a:t>3/21/2024</a:t>
            </a:fld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3809568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D8B30-1B71-45A1-8314-D59C86F581E1}" type="datetime1">
              <a:rPr lang="en-US" smtClean="0"/>
              <a:pPr/>
              <a:t>3/21/2024</a:t>
            </a:fld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1141521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D41-E8B7-4A0B-B861-3EC4AE88917D}" type="datetime1">
              <a:rPr lang="en-US" smtClean="0"/>
              <a:t>3/21/2024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5204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4823-0B19-4B4E-A643-7A3B0A3D24D6}" type="datetime1">
              <a:rPr lang="en-US" smtClean="0"/>
              <a:t>3/21/2024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70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79EF-17C8-45D8-9866-DAF5723FC604}" type="datetime1">
              <a:rPr lang="en-US" smtClean="0"/>
              <a:t>3/21/2024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018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2ADC-3680-4013-A757-E4663495DB98}" type="datetime1">
              <a:rPr lang="en-US" smtClean="0"/>
              <a:t>3/21/2024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282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BA94-5DCA-4F19-960F-0FB2BD5EE85A}" type="datetime1">
              <a:rPr lang="en-US" smtClean="0"/>
              <a:t>3/21/2024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321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D947-38D9-44AC-8B89-E79758333B77}" type="datetime1">
              <a:rPr lang="en-US" smtClean="0"/>
              <a:t>3/21/2024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314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E23F-BD3C-4F23-B116-2B758120C8AC}" type="datetime1">
              <a:rPr lang="en-US" smtClean="0"/>
              <a:t>3/21/2024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79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FAA9-6D59-4D98-869E-ACBDB83B2CA4}" type="datetime1">
              <a:rPr lang="en-US" smtClean="0"/>
              <a:t>3/21/2024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826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0804-27E3-430A-BB42-B831260DE39A}" type="datetime1">
              <a:rPr lang="en-US" smtClean="0"/>
              <a:t>3/21/2024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97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2DE3-3D1A-4D53-B9A6-6C7463B8C992}" type="datetime1">
              <a:rPr lang="en-US" smtClean="0"/>
              <a:t>3/21/2024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314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ECD8B30-1B71-45A1-8314-D59C86F581E1}" type="datetime1">
              <a:rPr lang="en-US" smtClean="0"/>
              <a:pPr/>
              <a:t>3/21/2024</a:t>
            </a:fld>
            <a:endParaRPr lang="en-US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en-US"/>
              <a:t>Sample Footer Text</a:t>
            </a: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467456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8" r:id="rId12"/>
    <p:sldLayoutId id="2147483759" r:id="rId13"/>
    <p:sldLayoutId id="2147483760" r:id="rId14"/>
    <p:sldLayoutId id="2147483761" r:id="rId15"/>
    <p:sldLayoutId id="2147483762" r:id="rId16"/>
    <p:sldLayoutId id="2147483763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95439-1F58-9218-832D-97C4DB307A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2200" y="1112840"/>
            <a:ext cx="7529286" cy="2311844"/>
          </a:xfrm>
        </p:spPr>
        <p:txBody>
          <a:bodyPr wrap="square" anchor="b">
            <a:normAutofit/>
          </a:bodyPr>
          <a:lstStyle/>
          <a:p>
            <a:pPr algn="l"/>
            <a:r>
              <a:rPr lang="en-GB" sz="4200" dirty="0"/>
              <a:t>Augmented Reality Flatpack Furniture Assembly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CC85FF-E84D-CA72-759A-B25785181C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2200" y="3493790"/>
            <a:ext cx="4716463" cy="2299000"/>
          </a:xfrm>
        </p:spPr>
        <p:txBody>
          <a:bodyPr wrap="square" anchor="t">
            <a:normAutofit/>
          </a:bodyPr>
          <a:lstStyle/>
          <a:p>
            <a:pPr algn="l"/>
            <a:r>
              <a:rPr lang="en-GB" sz="4000">
                <a:solidFill>
                  <a:schemeClr val="tx1">
                    <a:alpha val="60000"/>
                  </a:schemeClr>
                </a:solidFill>
              </a:rPr>
              <a:t>Paul Doherty</a:t>
            </a:r>
          </a:p>
          <a:p>
            <a:pPr algn="l"/>
            <a:r>
              <a:rPr lang="en-GB" sz="4000">
                <a:solidFill>
                  <a:schemeClr val="tx1">
                    <a:alpha val="60000"/>
                  </a:schemeClr>
                </a:solidFill>
              </a:rPr>
              <a:t>2566465D</a:t>
            </a:r>
          </a:p>
        </p:txBody>
      </p:sp>
    </p:spTree>
    <p:extLst>
      <p:ext uri="{BB962C8B-B14F-4D97-AF65-F5344CB8AC3E}">
        <p14:creationId xmlns:p14="http://schemas.microsoft.com/office/powerpoint/2010/main" val="2733435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CB8C2-D50D-81B3-4E64-64EA49091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9A4C7-1989-7C70-4223-3CD3AF838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5182205" cy="4058751"/>
          </a:xfrm>
        </p:spPr>
        <p:txBody>
          <a:bodyPr>
            <a:normAutofit/>
          </a:bodyPr>
          <a:lstStyle/>
          <a:p>
            <a:r>
              <a:rPr lang="en-GB" dirty="0"/>
              <a:t>Evaluated using a think aloud experiment</a:t>
            </a:r>
          </a:p>
          <a:p>
            <a:r>
              <a:rPr lang="en-GB" dirty="0"/>
              <a:t>Participants of three groups assembled IKEA HEMNES bedside table:</a:t>
            </a:r>
          </a:p>
          <a:p>
            <a:pPr lvl="1"/>
            <a:r>
              <a:rPr lang="en-GB" dirty="0"/>
              <a:t>Paper instructions group</a:t>
            </a:r>
          </a:p>
          <a:p>
            <a:pPr lvl="1"/>
            <a:r>
              <a:rPr lang="en-GB" dirty="0"/>
              <a:t>Animation instructions group</a:t>
            </a:r>
          </a:p>
          <a:p>
            <a:pPr lvl="1"/>
            <a:r>
              <a:rPr lang="en-GB" dirty="0"/>
              <a:t>Tracking instructions group</a:t>
            </a:r>
          </a:p>
          <a:p>
            <a:endParaRPr lang="en-GB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981C521-0781-9617-2E15-183C7CACBB83}"/>
              </a:ext>
            </a:extLst>
          </p:cNvPr>
          <p:cNvSpPr txBox="1">
            <a:spLocks/>
          </p:cNvSpPr>
          <p:nvPr/>
        </p:nvSpPr>
        <p:spPr>
          <a:xfrm>
            <a:off x="6085352" y="1732449"/>
            <a:ext cx="5182205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Any issues the participants had were recorded</a:t>
            </a:r>
          </a:p>
          <a:p>
            <a:r>
              <a:rPr lang="en-GB" dirty="0"/>
              <a:t>Errors in assembly were recorded</a:t>
            </a:r>
          </a:p>
          <a:p>
            <a:r>
              <a:rPr lang="en-GB" dirty="0"/>
              <a:t>Issues and errors were categorised:</a:t>
            </a:r>
          </a:p>
          <a:p>
            <a:pPr lvl="1"/>
            <a:r>
              <a:rPr lang="en-GB" dirty="0"/>
              <a:t>Part identification</a:t>
            </a:r>
          </a:p>
          <a:p>
            <a:pPr lvl="1"/>
            <a:r>
              <a:rPr lang="en-GB" dirty="0"/>
              <a:t>Location</a:t>
            </a:r>
          </a:p>
          <a:p>
            <a:pPr lvl="1"/>
            <a:r>
              <a:rPr lang="en-GB" dirty="0"/>
              <a:t>Orientation</a:t>
            </a:r>
          </a:p>
          <a:p>
            <a:pPr lvl="1"/>
            <a:r>
              <a:rPr lang="en-GB" dirty="0"/>
              <a:t>Progression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C137F37-E838-B086-25FF-5E51506EF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5057775"/>
            <a:ext cx="5105400" cy="11906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5C7B1E0-0DB1-C132-B428-BABE11FA5B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170" y="4302827"/>
            <a:ext cx="4298356" cy="2155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748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3081F-BE87-4BAC-0377-A8B92CD04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Issue Scores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F13DA07-6B01-E86C-46B2-2ECF513DB6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2665091"/>
              </p:ext>
            </p:extLst>
          </p:nvPr>
        </p:nvGraphicFramePr>
        <p:xfrm>
          <a:off x="913795" y="1732449"/>
          <a:ext cx="10353762" cy="40587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41619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D3519-0B91-FC69-59BF-0087F9D62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Tracking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84387-F7DD-84A6-3828-7A600D253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 algn="ctr">
              <a:buNone/>
            </a:pPr>
            <a:r>
              <a:rPr lang="en-GB" b="1" dirty="0"/>
              <a:t>“Tracking had to be forced into position rather than being a guide on position”</a:t>
            </a:r>
          </a:p>
          <a:p>
            <a:pPr marL="36900" indent="0" algn="ctr">
              <a:buNone/>
            </a:pPr>
            <a:endParaRPr lang="en-GB" b="1" dirty="0"/>
          </a:p>
          <a:p>
            <a:r>
              <a:rPr lang="en-GB" dirty="0"/>
              <a:t>Tracking proved to be very difficult to work with</a:t>
            </a:r>
          </a:p>
          <a:p>
            <a:r>
              <a:rPr lang="en-GB" dirty="0"/>
              <a:t>Two participants gave up trying to use tracking feature</a:t>
            </a:r>
          </a:p>
          <a:p>
            <a:r>
              <a:rPr lang="en-GB" dirty="0"/>
              <a:t>One tried all the way through but only successfully used it three times</a:t>
            </a:r>
          </a:p>
          <a:p>
            <a:r>
              <a:rPr lang="en-GB" dirty="0"/>
              <a:t>Tracking instructions without tracking are very similar to animation instructions</a:t>
            </a:r>
          </a:p>
        </p:txBody>
      </p:sp>
    </p:spTree>
    <p:extLst>
      <p:ext uri="{BB962C8B-B14F-4D97-AF65-F5344CB8AC3E}">
        <p14:creationId xmlns:p14="http://schemas.microsoft.com/office/powerpoint/2010/main" val="1137602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DA4B3-E1F8-17BC-E713-99E5450F0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7011" y="609600"/>
            <a:ext cx="6310546" cy="1296202"/>
          </a:xfrm>
        </p:spPr>
        <p:txBody>
          <a:bodyPr>
            <a:normAutofit/>
          </a:bodyPr>
          <a:lstStyle/>
          <a:p>
            <a:r>
              <a:rPr lang="en-GB" dirty="0"/>
              <a:t>Results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571A55B-8C56-492F-B317-105830ECF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0" y="1"/>
            <a:ext cx="4690532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494843BA-DEF9-406F-8134-09F810F057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1326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B47E53-8D1F-C0DA-AA15-BE84C7E4DF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79" y="647478"/>
            <a:ext cx="3225219" cy="26132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9671EE4-1498-44D4-B07D-1F2201FE787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937"/>
          <a:stretch/>
        </p:blipFill>
        <p:spPr>
          <a:xfrm>
            <a:off x="869189" y="3589865"/>
            <a:ext cx="2759112" cy="262805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E9BFD-7740-76A7-A054-1C10E774C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7011" y="1905802"/>
            <a:ext cx="6310546" cy="3885398"/>
          </a:xfrm>
        </p:spPr>
        <p:txBody>
          <a:bodyPr>
            <a:normAutofit/>
          </a:bodyPr>
          <a:lstStyle/>
          <a:p>
            <a:pPr>
              <a:buClr>
                <a:srgbClr val="67A3D8"/>
              </a:buClr>
            </a:pPr>
            <a:r>
              <a:rPr lang="en-GB" dirty="0"/>
              <a:t>Paper instructions caused more errors than AR</a:t>
            </a:r>
            <a:endParaRPr lang="en-GB"/>
          </a:p>
          <a:p>
            <a:pPr>
              <a:buClr>
                <a:srgbClr val="67A3D8"/>
              </a:buClr>
            </a:pPr>
            <a:r>
              <a:rPr lang="en-GB" dirty="0"/>
              <a:t>A trend appeared with AR instruction having a lot of issues at the start and then dropping quickly</a:t>
            </a:r>
            <a:endParaRPr lang="en-GB"/>
          </a:p>
          <a:p>
            <a:pPr>
              <a:buClr>
                <a:srgbClr val="67A3D8"/>
              </a:buClr>
            </a:pPr>
            <a:r>
              <a:rPr lang="en-GB" dirty="0"/>
              <a:t>Paper instructions had consistent level of issues</a:t>
            </a:r>
            <a:endParaRPr lang="en-GB"/>
          </a:p>
          <a:p>
            <a:pPr>
              <a:buClr>
                <a:srgbClr val="67A3D8"/>
              </a:buClr>
            </a:pPr>
            <a:r>
              <a:rPr lang="en-GB" dirty="0"/>
              <a:t>AR errors were regularly happening at new features/step types</a:t>
            </a:r>
            <a:endParaRPr lang="en-GB"/>
          </a:p>
          <a:p>
            <a:pPr>
              <a:buClr>
                <a:srgbClr val="67A3D8"/>
              </a:buClr>
            </a:pPr>
            <a:r>
              <a:rPr lang="en-GB" dirty="0"/>
              <a:t>Paper issues were similar throughout</a:t>
            </a:r>
            <a:endParaRPr lang="en-GB"/>
          </a:p>
          <a:p>
            <a:pPr>
              <a:buClr>
                <a:srgbClr val="67A3D8"/>
              </a:buClr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74636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FCB43D-8017-1304-1728-384ED22CC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en-GB" sz="3600"/>
              <a:t>Conclusion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67FDD-903A-96B8-5815-6B88B90731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GB" dirty="0"/>
              <a:t>Most development time and effort went to object tracking instructions</a:t>
            </a:r>
            <a:endParaRPr lang="en-GB"/>
          </a:p>
          <a:p>
            <a:pPr>
              <a:lnSpc>
                <a:spcPct val="90000"/>
              </a:lnSpc>
            </a:pPr>
            <a:r>
              <a:rPr lang="en-GB" dirty="0"/>
              <a:t>Animation was more effective and enjoyable for participants</a:t>
            </a:r>
            <a:endParaRPr lang="en-GB"/>
          </a:p>
          <a:p>
            <a:pPr>
              <a:lnSpc>
                <a:spcPct val="90000"/>
              </a:lnSpc>
            </a:pPr>
            <a:r>
              <a:rPr lang="en-GB" dirty="0"/>
              <a:t>Biggest issue with AR was the learning curve</a:t>
            </a:r>
            <a:endParaRPr lang="en-GB"/>
          </a:p>
          <a:p>
            <a:pPr lvl="1">
              <a:lnSpc>
                <a:spcPct val="90000"/>
              </a:lnSpc>
            </a:pPr>
            <a:r>
              <a:rPr lang="en-GB" dirty="0"/>
              <a:t>New technology to participants</a:t>
            </a:r>
            <a:endParaRPr lang="en-GB"/>
          </a:p>
          <a:p>
            <a:pPr lvl="1">
              <a:lnSpc>
                <a:spcPct val="90000"/>
              </a:lnSpc>
            </a:pPr>
            <a:r>
              <a:rPr lang="en-GB" dirty="0"/>
              <a:t>User guide and improved user interface required</a:t>
            </a:r>
            <a:endParaRPr lang="en-GB"/>
          </a:p>
          <a:p>
            <a:pPr>
              <a:lnSpc>
                <a:spcPct val="90000"/>
              </a:lnSpc>
            </a:pPr>
            <a:r>
              <a:rPr lang="en-GB" dirty="0"/>
              <a:t>Tracking is not ready in current state</a:t>
            </a:r>
            <a:endParaRPr lang="en-GB"/>
          </a:p>
          <a:p>
            <a:pPr lvl="1">
              <a:lnSpc>
                <a:spcPct val="90000"/>
              </a:lnSpc>
            </a:pPr>
            <a:r>
              <a:rPr lang="en-GB" dirty="0"/>
              <a:t>Inaccurate</a:t>
            </a:r>
            <a:endParaRPr lang="en-GB"/>
          </a:p>
          <a:p>
            <a:pPr lvl="1">
              <a:lnSpc>
                <a:spcPct val="90000"/>
              </a:lnSpc>
            </a:pPr>
            <a:r>
              <a:rPr lang="en-GB" dirty="0"/>
              <a:t>Demanding on the </a:t>
            </a:r>
            <a:r>
              <a:rPr lang="en-GB" dirty="0" err="1"/>
              <a:t>Hololens</a:t>
            </a:r>
            <a:endParaRPr lang="en-GB"/>
          </a:p>
          <a:p>
            <a:pPr>
              <a:lnSpc>
                <a:spcPct val="90000"/>
              </a:lnSpc>
            </a:pPr>
            <a:r>
              <a:rPr lang="en-GB" dirty="0"/>
              <a:t>Future research could use image tracking as a temporary solution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04753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CE121-F198-81EB-09A8-28697FAE8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Bibliography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8C649-C892-CE9C-A151-427FE0863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b="0" i="0" dirty="0">
                <a:effectLst/>
                <a:latin typeface="Arial" panose="020B0604020202020204" pitchFamily="34" charset="0"/>
              </a:rPr>
              <a:t>F. Arena, M. </a:t>
            </a:r>
            <a:r>
              <a:rPr lang="en-GB" b="0" i="0" dirty="0" err="1">
                <a:effectLst/>
                <a:latin typeface="Arial" panose="020B0604020202020204" pitchFamily="34" charset="0"/>
              </a:rPr>
              <a:t>Collotta</a:t>
            </a:r>
            <a:r>
              <a:rPr lang="en-GB" b="0" i="0" dirty="0">
                <a:effectLst/>
                <a:latin typeface="Arial" panose="020B0604020202020204" pitchFamily="34" charset="0"/>
              </a:rPr>
              <a:t>, G. Pau, and F. </a:t>
            </a:r>
            <a:r>
              <a:rPr lang="en-GB" b="0" i="0" dirty="0" err="1">
                <a:effectLst/>
                <a:latin typeface="Arial" panose="020B0604020202020204" pitchFamily="34" charset="0"/>
              </a:rPr>
              <a:t>Termine</a:t>
            </a:r>
            <a:r>
              <a:rPr lang="en-GB" b="0" i="0" dirty="0">
                <a:effectLst/>
                <a:latin typeface="Arial" panose="020B0604020202020204" pitchFamily="34" charset="0"/>
              </a:rPr>
              <a:t>. An Overview of Augmented Reality. Computers,</a:t>
            </a:r>
            <a:br>
              <a:rPr lang="en-GB" dirty="0"/>
            </a:br>
            <a:r>
              <a:rPr lang="en-GB" b="0" i="0" dirty="0">
                <a:effectLst/>
                <a:latin typeface="Arial" panose="020B0604020202020204" pitchFamily="34" charset="0"/>
              </a:rPr>
              <a:t>11(2):28, Feb. 2022. ISSN 2073-431X. </a:t>
            </a:r>
            <a:r>
              <a:rPr lang="en-GB" b="0" i="0" dirty="0" err="1">
                <a:effectLst/>
                <a:latin typeface="Arial" panose="020B0604020202020204" pitchFamily="34" charset="0"/>
              </a:rPr>
              <a:t>doi</a:t>
            </a:r>
            <a:r>
              <a:rPr lang="en-GB" b="0" i="0" dirty="0">
                <a:effectLst/>
                <a:latin typeface="Arial" panose="020B0604020202020204" pitchFamily="34" charset="0"/>
              </a:rPr>
              <a:t>: 10.3390/computers11020028. URL </a:t>
            </a:r>
            <a:r>
              <a:rPr lang="en-GB" b="0" i="0" dirty="0">
                <a:effectLst/>
                <a:latin typeface="Courier New" panose="02070309020205020404" pitchFamily="49" charset="0"/>
              </a:rPr>
              <a:t>https://</a:t>
            </a:r>
            <a:br>
              <a:rPr lang="en-GB" dirty="0"/>
            </a:br>
            <a:r>
              <a:rPr lang="en-GB" b="0" i="0" dirty="0">
                <a:effectLst/>
                <a:latin typeface="Courier New" panose="02070309020205020404" pitchFamily="49" charset="0"/>
              </a:rPr>
              <a:t>www.mdpi.com/2073-431X/11/2/28</a:t>
            </a:r>
            <a:r>
              <a:rPr lang="en-GB" b="0" i="0" dirty="0">
                <a:effectLst/>
                <a:latin typeface="Arial" panose="020B0604020202020204" pitchFamily="34" charset="0"/>
              </a:rPr>
              <a:t>. Number: 2 Publisher: Multidisciplinary Digital</a:t>
            </a:r>
            <a:br>
              <a:rPr lang="en-GB" dirty="0"/>
            </a:br>
            <a:r>
              <a:rPr lang="en-GB" b="0" i="0" dirty="0">
                <a:effectLst/>
                <a:latin typeface="Arial" panose="020B0604020202020204" pitchFamily="34" charset="0"/>
              </a:rPr>
              <a:t>Publishing Institute</a:t>
            </a:r>
          </a:p>
          <a:p>
            <a:r>
              <a:rPr lang="en-GB" b="0" i="0" dirty="0">
                <a:effectLst/>
                <a:latin typeface="Arial" panose="020B0604020202020204" pitchFamily="34" charset="0"/>
              </a:rPr>
              <a:t>M. Richardson. Assembly complexity and the design of self-assembly products. In M. M. Soares,</a:t>
            </a:r>
            <a:br>
              <a:rPr lang="en-GB" dirty="0"/>
            </a:br>
            <a:r>
              <a:rPr lang="en-GB" b="0" i="0" dirty="0">
                <a:effectLst/>
                <a:latin typeface="Arial" panose="020B0604020202020204" pitchFamily="34" charset="0"/>
              </a:rPr>
              <a:t>W. </a:t>
            </a:r>
            <a:r>
              <a:rPr lang="en-GB" b="0" i="0" dirty="0" err="1">
                <a:effectLst/>
                <a:latin typeface="Arial" panose="020B0604020202020204" pitchFamily="34" charset="0"/>
              </a:rPr>
              <a:t>Karwowski</a:t>
            </a:r>
            <a:r>
              <a:rPr lang="en-GB" b="0" i="0" dirty="0">
                <a:effectLst/>
                <a:latin typeface="Arial" panose="020B0604020202020204" pitchFamily="34" charset="0"/>
              </a:rPr>
              <a:t>, and N. A. Stanton, editors, Human factors and ergonomics in consumer product</a:t>
            </a:r>
            <a:br>
              <a:rPr lang="en-GB" dirty="0"/>
            </a:br>
            <a:r>
              <a:rPr lang="en-GB" b="0" i="0" dirty="0">
                <a:effectLst/>
                <a:latin typeface="Arial" panose="020B0604020202020204" pitchFamily="34" charset="0"/>
              </a:rPr>
              <a:t>design, pages 187–200. CRC Press, 2011</a:t>
            </a:r>
          </a:p>
          <a:p>
            <a:r>
              <a:rPr lang="en-GB" b="0" i="0" dirty="0">
                <a:effectLst/>
                <a:latin typeface="Arial" panose="020B0604020202020204" pitchFamily="34" charset="0"/>
              </a:rPr>
              <a:t>A. Tang, C. Owen, F. </a:t>
            </a:r>
            <a:r>
              <a:rPr lang="en-GB" b="0" i="0" dirty="0" err="1">
                <a:effectLst/>
                <a:latin typeface="Arial" panose="020B0604020202020204" pitchFamily="34" charset="0"/>
              </a:rPr>
              <a:t>Biocca</a:t>
            </a:r>
            <a:r>
              <a:rPr lang="en-GB" b="0" i="0" dirty="0">
                <a:effectLst/>
                <a:latin typeface="Arial" panose="020B0604020202020204" pitchFamily="34" charset="0"/>
              </a:rPr>
              <a:t>, and W. Mou. Performance Evaluation of Augmented Reality for</a:t>
            </a:r>
            <a:br>
              <a:rPr lang="en-GB" dirty="0"/>
            </a:br>
            <a:r>
              <a:rPr lang="en-GB" b="0" i="0" dirty="0">
                <a:effectLst/>
                <a:latin typeface="Arial" panose="020B0604020202020204" pitchFamily="34" charset="0"/>
              </a:rPr>
              <a:t>Directed Assembly, pages 311–331. Springer London, London, 2004. ISBN 978-1-4471-</a:t>
            </a:r>
            <a:br>
              <a:rPr lang="en-GB" dirty="0"/>
            </a:br>
            <a:r>
              <a:rPr lang="en-GB" b="0" i="0" dirty="0">
                <a:effectLst/>
                <a:latin typeface="Arial" panose="020B0604020202020204" pitchFamily="34" charset="0"/>
              </a:rPr>
              <a:t>3873-0. </a:t>
            </a:r>
            <a:r>
              <a:rPr lang="en-GB" b="0" i="0" dirty="0" err="1">
                <a:effectLst/>
                <a:latin typeface="Arial" panose="020B0604020202020204" pitchFamily="34" charset="0"/>
              </a:rPr>
              <a:t>doi</a:t>
            </a:r>
            <a:r>
              <a:rPr lang="en-GB" b="0" i="0" dirty="0">
                <a:effectLst/>
                <a:latin typeface="Arial" panose="020B0604020202020204" pitchFamily="34" charset="0"/>
              </a:rPr>
              <a:t>: 10.1007/978-1-4471-3873-0_16. URL </a:t>
            </a:r>
            <a:r>
              <a:rPr lang="en-GB" b="0" i="0" dirty="0">
                <a:effectLst/>
                <a:latin typeface="Courier New" panose="02070309020205020404" pitchFamily="49" charset="0"/>
              </a:rPr>
              <a:t>https://doi.org/10.1007/</a:t>
            </a:r>
            <a:br>
              <a:rPr lang="en-GB" dirty="0"/>
            </a:br>
            <a:r>
              <a:rPr lang="en-GB" b="0" i="0" dirty="0">
                <a:effectLst/>
                <a:latin typeface="Courier New" panose="02070309020205020404" pitchFamily="49" charset="0"/>
              </a:rPr>
              <a:t>978-1-4471-3873-0_16</a:t>
            </a:r>
            <a:r>
              <a:rPr lang="en-GB" b="0" i="0" dirty="0">
                <a:effectLst/>
                <a:latin typeface="Arial" panose="020B0604020202020204" pitchFamily="34" charset="0"/>
              </a:rPr>
              <a:t>.</a:t>
            </a:r>
          </a:p>
          <a:p>
            <a:r>
              <a:rPr lang="en-GB" b="0" i="0" dirty="0">
                <a:effectLst/>
                <a:latin typeface="Arial" panose="020B0604020202020204" pitchFamily="34" charset="0"/>
              </a:rPr>
              <a:t>S. Wu, L. Hou, H. Chen, G. K. Zhang, Y. Zou, and Q. Tushar. Cognitive ergonomics-based</a:t>
            </a:r>
            <a:br>
              <a:rPr lang="en-GB" dirty="0"/>
            </a:br>
            <a:r>
              <a:rPr lang="en-GB" b="0" i="0" dirty="0">
                <a:effectLst/>
                <a:latin typeface="Arial" panose="020B0604020202020204" pitchFamily="34" charset="0"/>
              </a:rPr>
              <a:t>Augmented Reality application for construction performance. Automation in Construction, 149:</a:t>
            </a:r>
            <a:br>
              <a:rPr lang="en-GB" dirty="0"/>
            </a:br>
            <a:r>
              <a:rPr lang="en-GB" b="0" i="0" dirty="0">
                <a:effectLst/>
                <a:latin typeface="Arial" panose="020B0604020202020204" pitchFamily="34" charset="0"/>
              </a:rPr>
              <a:t>104802, May 2023. ISSN 0926-5805. </a:t>
            </a:r>
            <a:r>
              <a:rPr lang="en-GB" b="0" i="0" dirty="0" err="1">
                <a:effectLst/>
                <a:latin typeface="Arial" panose="020B0604020202020204" pitchFamily="34" charset="0"/>
              </a:rPr>
              <a:t>doi</a:t>
            </a:r>
            <a:r>
              <a:rPr lang="en-GB" b="0" i="0" dirty="0">
                <a:effectLst/>
                <a:latin typeface="Arial" panose="020B0604020202020204" pitchFamily="34" charset="0"/>
              </a:rPr>
              <a:t>: 10.1016/j.autcon.2023.104802. URL </a:t>
            </a:r>
            <a:r>
              <a:rPr lang="en-GB" b="0" i="0" dirty="0">
                <a:effectLst/>
                <a:latin typeface="Courier New" panose="02070309020205020404" pitchFamily="49" charset="0"/>
              </a:rPr>
              <a:t>https:</a:t>
            </a:r>
            <a:br>
              <a:rPr lang="en-GB" dirty="0"/>
            </a:br>
            <a:r>
              <a:rPr lang="en-GB" b="0" i="0" dirty="0">
                <a:effectLst/>
                <a:latin typeface="Courier New" panose="02070309020205020404" pitchFamily="49" charset="0"/>
              </a:rPr>
              <a:t>//www.sciencedirect.com/science/article/pii/S0926580523000626</a:t>
            </a:r>
            <a:br>
              <a:rPr lang="en-GB" dirty="0"/>
            </a:br>
            <a:endParaRPr lang="en-GB" b="0" i="0" dirty="0">
              <a:effectLst/>
              <a:latin typeface="Arial" panose="020B0604020202020204" pitchFamily="34" charset="0"/>
            </a:endParaRPr>
          </a:p>
          <a:p>
            <a:endParaRPr lang="en-GB" b="0" i="0" dirty="0">
              <a:effectLst/>
              <a:latin typeface="Arial" panose="020B0604020202020204" pitchFamily="34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219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Apple Vision Pro Is Spectacular and Sad - The Atlantic">
            <a:extLst>
              <a:ext uri="{FF2B5EF4-FFF2-40B4-BE49-F238E27FC236}">
                <a16:creationId xmlns:a16="http://schemas.microsoft.com/office/drawing/2014/main" id="{8828D6A7-3776-A22B-0E99-000C282159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00" r="21800"/>
          <a:stretch/>
        </p:blipFill>
        <p:spPr bwMode="auto">
          <a:xfrm>
            <a:off x="-8622" y="10"/>
            <a:ext cx="609600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1030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2AA82ED7-D9ED-923E-9547-522F02D38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GB" sz="3200"/>
              <a:t>The Problem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772BD17-1F0B-0999-BCF1-B1A304850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r>
              <a:rPr lang="en-GB" sz="1800"/>
              <a:t>AR is ‘one of the leading technologies of the 21st century’ (Arena et al. 2022)</a:t>
            </a:r>
          </a:p>
          <a:p>
            <a:r>
              <a:rPr lang="en-GB" sz="1800"/>
              <a:t>Head mounted displays becoming consumer products</a:t>
            </a:r>
          </a:p>
          <a:p>
            <a:r>
              <a:rPr lang="en-GB" sz="1800"/>
              <a:t>What potential uses could they have for consumers?</a:t>
            </a:r>
          </a:p>
        </p:txBody>
      </p:sp>
    </p:spTree>
    <p:extLst>
      <p:ext uri="{BB962C8B-B14F-4D97-AF65-F5344CB8AC3E}">
        <p14:creationId xmlns:p14="http://schemas.microsoft.com/office/powerpoint/2010/main" val="1451623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752C4-3F31-FE01-11EE-318F71803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5978072" cy="970450"/>
          </a:xfrm>
        </p:spPr>
        <p:txBody>
          <a:bodyPr>
            <a:normAutofit/>
          </a:bodyPr>
          <a:lstStyle/>
          <a:p>
            <a:r>
              <a:rPr lang="en-GB" dirty="0"/>
              <a:t>Flatpack Assembly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72C83-609A-BC55-61AA-41E69D10F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828801"/>
            <a:ext cx="5978072" cy="3866048"/>
          </a:xfrm>
        </p:spPr>
        <p:txBody>
          <a:bodyPr anchor="ctr">
            <a:normAutofit/>
          </a:bodyPr>
          <a:lstStyle/>
          <a:p>
            <a:pPr>
              <a:buClr>
                <a:srgbClr val="CFA673"/>
              </a:buClr>
            </a:pPr>
            <a:r>
              <a:rPr lang="en-GB" dirty="0"/>
              <a:t>AR could be used to guide consumers on flatpack furniture assembly</a:t>
            </a:r>
          </a:p>
          <a:p>
            <a:pPr>
              <a:buClr>
                <a:srgbClr val="CFA673"/>
              </a:buClr>
            </a:pPr>
            <a:r>
              <a:rPr lang="en-GB" dirty="0"/>
              <a:t>Assembling furniture is known to cause issues for many people.</a:t>
            </a:r>
          </a:p>
          <a:p>
            <a:pPr>
              <a:buClr>
                <a:srgbClr val="CFA673"/>
              </a:buClr>
            </a:pPr>
            <a:r>
              <a:rPr lang="en-GB" dirty="0"/>
              <a:t>67% of adults admitted to having difficulty with assembling flatpack furniture. (Richardson 2011)</a:t>
            </a:r>
          </a:p>
        </p:txBody>
      </p:sp>
      <p:pic>
        <p:nvPicPr>
          <p:cNvPr id="5" name="Picture 4" descr="A person sitting on the floor with her hands up&#10;&#10;Description automatically generated">
            <a:extLst>
              <a:ext uri="{FF2B5EF4-FFF2-40B4-BE49-F238E27FC236}">
                <a16:creationId xmlns:a16="http://schemas.microsoft.com/office/drawing/2014/main" id="{FA9353D1-98E0-B5C1-2ED3-93D48527651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245"/>
          <a:stretch/>
        </p:blipFill>
        <p:spPr>
          <a:xfrm>
            <a:off x="7620351" y="10"/>
            <a:ext cx="4571649" cy="68579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0BE7827-5B1A-4F37-BF70-19F7C5C6B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501468" y="1"/>
            <a:ext cx="46905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465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1B070-BEDE-C3AA-C9B4-97AA405B4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Aim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167B6-3DBE-581C-0AD1-A033D0B79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6" y="1732449"/>
            <a:ext cx="3639544" cy="3035494"/>
          </a:xfrm>
        </p:spPr>
        <p:txBody>
          <a:bodyPr>
            <a:normAutofit/>
          </a:bodyPr>
          <a:lstStyle/>
          <a:p>
            <a:r>
              <a:rPr lang="en-GB" dirty="0"/>
              <a:t>AR has previously been studied in industrial contexts</a:t>
            </a:r>
          </a:p>
          <a:p>
            <a:r>
              <a:rPr lang="en-GB" dirty="0"/>
              <a:t>Can reduce error by 82% (Tang et al. 2004)</a:t>
            </a:r>
          </a:p>
          <a:p>
            <a:r>
              <a:rPr lang="en-GB" dirty="0"/>
              <a:t>If it has this effect on industrial assembly, why can’t it do the same for consumer assembly?</a:t>
            </a:r>
          </a:p>
          <a:p>
            <a:pPr marL="36900" indent="0">
              <a:buNone/>
            </a:pP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AEE794-E675-1DF4-B1E3-F82FBD1D2A61}"/>
              </a:ext>
            </a:extLst>
          </p:cNvPr>
          <p:cNvSpPr txBox="1"/>
          <p:nvPr/>
        </p:nvSpPr>
        <p:spPr>
          <a:xfrm>
            <a:off x="773124" y="5169159"/>
            <a:ext cx="10635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Can AR instructions be more effective at guiding consumers in flatpack furniture assembly than paper instructions?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F6691A9-BD1A-AA1A-8B90-D21203B7C88D}"/>
              </a:ext>
            </a:extLst>
          </p:cNvPr>
          <p:cNvGrpSpPr/>
          <p:nvPr/>
        </p:nvGrpSpPr>
        <p:grpSpPr>
          <a:xfrm>
            <a:off x="5135657" y="1942884"/>
            <a:ext cx="6527611" cy="2250458"/>
            <a:chOff x="5135657" y="1836350"/>
            <a:chExt cx="6527611" cy="2250458"/>
          </a:xfrm>
        </p:grpSpPr>
        <p:pic>
          <p:nvPicPr>
            <p:cNvPr id="10" name="Picture 9" descr="A collage of a person wearing a safety vest&#10;&#10;Description automatically generated">
              <a:extLst>
                <a:ext uri="{FF2B5EF4-FFF2-40B4-BE49-F238E27FC236}">
                  <a16:creationId xmlns:a16="http://schemas.microsoft.com/office/drawing/2014/main" id="{B4D8CDDE-AC58-2796-D5F2-C4DF255B10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377" r="11132"/>
            <a:stretch/>
          </p:blipFill>
          <p:spPr>
            <a:xfrm>
              <a:off x="8816634" y="1848767"/>
              <a:ext cx="2846634" cy="2235318"/>
            </a:xfrm>
            <a:prstGeom prst="rect">
              <a:avLst/>
            </a:prstGeom>
          </p:spPr>
        </p:pic>
        <p:pic>
          <p:nvPicPr>
            <p:cNvPr id="8" name="Picture 7" descr="A collage of a person wearing a safety vest&#10;&#10;Description automatically generated">
              <a:extLst>
                <a:ext uri="{FF2B5EF4-FFF2-40B4-BE49-F238E27FC236}">
                  <a16:creationId xmlns:a16="http://schemas.microsoft.com/office/drawing/2014/main" id="{16E679BF-816D-E630-8340-2747CF0B46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1705"/>
            <a:stretch/>
          </p:blipFill>
          <p:spPr>
            <a:xfrm>
              <a:off x="5135657" y="1836350"/>
              <a:ext cx="3691898" cy="2250458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BB1D526-12C0-7693-EBBE-65B9BD99899C}"/>
              </a:ext>
            </a:extLst>
          </p:cNvPr>
          <p:cNvSpPr txBox="1"/>
          <p:nvPr/>
        </p:nvSpPr>
        <p:spPr>
          <a:xfrm>
            <a:off x="10150995" y="4203036"/>
            <a:ext cx="1403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(Wu et al. 2023)</a:t>
            </a:r>
          </a:p>
        </p:txBody>
      </p:sp>
    </p:spTree>
    <p:extLst>
      <p:ext uri="{BB962C8B-B14F-4D97-AF65-F5344CB8AC3E}">
        <p14:creationId xmlns:p14="http://schemas.microsoft.com/office/powerpoint/2010/main" val="3211604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group of black and white symbols&#10;&#10;Description automatically generated">
            <a:extLst>
              <a:ext uri="{FF2B5EF4-FFF2-40B4-BE49-F238E27FC236}">
                <a16:creationId xmlns:a16="http://schemas.microsoft.com/office/drawing/2014/main" id="{814FC4DB-2BDA-8EC6-43AC-26E1B898EF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" r="16001" b="-104"/>
          <a:stretch/>
        </p:blipFill>
        <p:spPr>
          <a:xfrm>
            <a:off x="0" y="0"/>
            <a:ext cx="12192000" cy="6857990"/>
          </a:xfrm>
          <a:prstGeom prst="rect">
            <a:avLst/>
          </a:prstGeom>
        </p:spPr>
      </p:pic>
      <p:sp useBgFill="1">
        <p:nvSpPr>
          <p:cNvPr id="21" name="Freeform 5">
            <a:extLst>
              <a:ext uri="{FF2B5EF4-FFF2-40B4-BE49-F238E27FC236}">
                <a16:creationId xmlns:a16="http://schemas.microsoft.com/office/drawing/2014/main" id="{37D54B6C-87D0-4C03-8335-3955179D2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-118536" y="1371603"/>
            <a:ext cx="5624423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6F0A38-3F18-371A-5F4F-D7516B0E6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845388"/>
            <a:ext cx="3596420" cy="979016"/>
          </a:xfrm>
        </p:spPr>
        <p:txBody>
          <a:bodyPr anchor="b">
            <a:normAutofit/>
          </a:bodyPr>
          <a:lstStyle/>
          <a:p>
            <a:pPr algn="l"/>
            <a:r>
              <a:rPr lang="en-GB" sz="2400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4FBB6-D3DC-CCA4-6B41-43C8EC4BD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968237"/>
            <a:ext cx="3531684" cy="3679189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1600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Main requirements source was IKEA instructions</a:t>
            </a:r>
          </a:p>
          <a:p>
            <a:pPr>
              <a:lnSpc>
                <a:spcPct val="90000"/>
              </a:lnSpc>
            </a:pPr>
            <a:r>
              <a:rPr lang="en-GB" sz="1600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Requirements include:</a:t>
            </a:r>
          </a:p>
          <a:p>
            <a:pPr lvl="1">
              <a:lnSpc>
                <a:spcPct val="90000"/>
              </a:lnSpc>
            </a:pPr>
            <a:r>
              <a:rPr lang="en-GB" sz="1600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Showing which part to add</a:t>
            </a:r>
          </a:p>
          <a:p>
            <a:pPr lvl="1">
              <a:lnSpc>
                <a:spcPct val="90000"/>
              </a:lnSpc>
            </a:pPr>
            <a:r>
              <a:rPr lang="en-GB" sz="1600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Showing where a part should be added</a:t>
            </a:r>
          </a:p>
          <a:p>
            <a:pPr lvl="1">
              <a:lnSpc>
                <a:spcPct val="90000"/>
              </a:lnSpc>
            </a:pPr>
            <a:r>
              <a:rPr lang="en-GB" sz="1600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Showing the orientation of a part</a:t>
            </a:r>
          </a:p>
          <a:p>
            <a:pPr lvl="1">
              <a:lnSpc>
                <a:spcPct val="90000"/>
              </a:lnSpc>
            </a:pPr>
            <a:r>
              <a:rPr lang="en-GB" sz="1600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Displaying if a part should be screwed in</a:t>
            </a:r>
          </a:p>
          <a:p>
            <a:pPr lvl="1">
              <a:lnSpc>
                <a:spcPct val="90000"/>
              </a:lnSpc>
            </a:pPr>
            <a:r>
              <a:rPr lang="en-GB" sz="1600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Giving close up views of smaller parts</a:t>
            </a:r>
          </a:p>
        </p:txBody>
      </p:sp>
    </p:spTree>
    <p:extLst>
      <p:ext uri="{BB962C8B-B14F-4D97-AF65-F5344CB8AC3E}">
        <p14:creationId xmlns:p14="http://schemas.microsoft.com/office/powerpoint/2010/main" val="3258924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7A4B8B-3D07-7BA2-102F-1C4339E60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en-GB" sz="3600"/>
              <a:t>Communicating Instructions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9DAFF-CE51-15F5-9346-32DC18A72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/>
          </a:bodyPr>
          <a:lstStyle/>
          <a:p>
            <a:r>
              <a:rPr lang="en-GB" dirty="0"/>
              <a:t>Object tracking was chosen as a good option for showing users how to correctly assemble a piece of furniture.</a:t>
            </a:r>
          </a:p>
          <a:p>
            <a:r>
              <a:rPr lang="en-GB" dirty="0"/>
              <a:t>Users can be shown in real time what to do, and if what they are doing is correct</a:t>
            </a:r>
          </a:p>
          <a:p>
            <a:r>
              <a:rPr lang="en-GB" dirty="0"/>
              <a:t>Animations to show the path of how a part should be added</a:t>
            </a:r>
          </a:p>
        </p:txBody>
      </p:sp>
    </p:spTree>
    <p:extLst>
      <p:ext uri="{BB962C8B-B14F-4D97-AF65-F5344CB8AC3E}">
        <p14:creationId xmlns:p14="http://schemas.microsoft.com/office/powerpoint/2010/main" val="2428474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7748A-A87D-1D71-5398-461C2D71E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7011" y="609600"/>
            <a:ext cx="6310546" cy="1296202"/>
          </a:xfrm>
        </p:spPr>
        <p:txBody>
          <a:bodyPr>
            <a:normAutofit/>
          </a:bodyPr>
          <a:lstStyle/>
          <a:p>
            <a:r>
              <a:rPr lang="en-GB" dirty="0"/>
              <a:t>The System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571A55B-8C56-492F-B317-105830ECF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0" y="1"/>
            <a:ext cx="4690532" cy="6858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94843BA-DEF9-406F-8134-09F810F057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1326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diagram of a diagram&#10;&#10;Description automatically generated">
            <a:extLst>
              <a:ext uri="{FF2B5EF4-FFF2-40B4-BE49-F238E27FC236}">
                <a16:creationId xmlns:a16="http://schemas.microsoft.com/office/drawing/2014/main" id="{9795DE83-3B74-3D21-19B2-2EAE83E585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33" y="3754756"/>
            <a:ext cx="3225219" cy="2168959"/>
          </a:xfrm>
          <a:prstGeom prst="rect">
            <a:avLst/>
          </a:prstGeom>
        </p:spPr>
      </p:pic>
      <p:pic>
        <p:nvPicPr>
          <p:cNvPr id="8" name="Picture 7" descr="A diagram of components with Great Pyramid of Giza in the background&#10;&#10;Description automatically generated">
            <a:extLst>
              <a:ext uri="{FF2B5EF4-FFF2-40B4-BE49-F238E27FC236}">
                <a16:creationId xmlns:a16="http://schemas.microsoft.com/office/drawing/2014/main" id="{B8730342-7DDB-0C43-97C7-131412A695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79" y="475190"/>
            <a:ext cx="2903928" cy="262805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BF48F-22A0-CB98-784C-256B6A8B2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7011" y="1905802"/>
            <a:ext cx="6310546" cy="3885398"/>
          </a:xfrm>
        </p:spPr>
        <p:txBody>
          <a:bodyPr>
            <a:normAutofit/>
          </a:bodyPr>
          <a:lstStyle/>
          <a:p>
            <a:r>
              <a:rPr lang="en-GB" dirty="0"/>
              <a:t>Framework based on the composite design pattern</a:t>
            </a:r>
          </a:p>
          <a:p>
            <a:r>
              <a:rPr lang="en-GB" dirty="0"/>
              <a:t>Furniture has a list of steps</a:t>
            </a:r>
          </a:p>
          <a:p>
            <a:r>
              <a:rPr lang="en-GB" dirty="0"/>
              <a:t>Steps have a part and a next step</a:t>
            </a:r>
          </a:p>
          <a:p>
            <a:r>
              <a:rPr lang="en-GB" dirty="0"/>
              <a:t>Steps can be components</a:t>
            </a:r>
          </a:p>
          <a:p>
            <a:r>
              <a:rPr lang="en-GB" dirty="0"/>
              <a:t>Components break down into more parts</a:t>
            </a:r>
          </a:p>
          <a:p>
            <a:r>
              <a:rPr lang="en-GB" dirty="0"/>
              <a:t>Tracking parts and animation parts are used to demonstrate the instructions</a:t>
            </a:r>
          </a:p>
        </p:txBody>
      </p:sp>
    </p:spTree>
    <p:extLst>
      <p:ext uri="{BB962C8B-B14F-4D97-AF65-F5344CB8AC3E}">
        <p14:creationId xmlns:p14="http://schemas.microsoft.com/office/powerpoint/2010/main" val="3984818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3078">
            <a:extLst>
              <a:ext uri="{FF2B5EF4-FFF2-40B4-BE49-F238E27FC236}">
                <a16:creationId xmlns:a16="http://schemas.microsoft.com/office/drawing/2014/main" id="{BB96281C-838D-4BCD-BE5A-552E3519CC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2650D1-B5D2-6761-6AF8-23A337A19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51435"/>
            <a:ext cx="4538741" cy="1676961"/>
          </a:xfrm>
        </p:spPr>
        <p:txBody>
          <a:bodyPr>
            <a:normAutofit/>
          </a:bodyPr>
          <a:lstStyle/>
          <a:p>
            <a:r>
              <a:rPr lang="en-GB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Platform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9A9FA-298E-6E88-7013-F6F2D54E9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420471"/>
            <a:ext cx="4538741" cy="3370729"/>
          </a:xfrm>
        </p:spPr>
        <p:txBody>
          <a:bodyPr anchor="ctr">
            <a:normAutofit/>
          </a:bodyPr>
          <a:lstStyle/>
          <a:p>
            <a:r>
              <a:rPr lang="en-GB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Development platform chosen was Unity</a:t>
            </a:r>
          </a:p>
          <a:p>
            <a:r>
              <a:rPr lang="en-GB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Comes with many built in AR packages</a:t>
            </a:r>
          </a:p>
          <a:p>
            <a:r>
              <a:rPr lang="en-GB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VisionLib object tracking package has Unity integration</a:t>
            </a:r>
          </a:p>
        </p:txBody>
      </p:sp>
      <p:sp>
        <p:nvSpPr>
          <p:cNvPr id="3081" name="Rectangle 3080">
            <a:extLst>
              <a:ext uri="{FF2B5EF4-FFF2-40B4-BE49-F238E27FC236}">
                <a16:creationId xmlns:a16="http://schemas.microsoft.com/office/drawing/2014/main" id="{A0DBF9AA-DD4B-4A5E-B4E5-CA1FD99D2C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965196"/>
            <a:ext cx="5121372" cy="4781641"/>
          </a:xfrm>
          <a:prstGeom prst="rect">
            <a:avLst/>
          </a:prstGeom>
          <a:solidFill>
            <a:schemeClr val="bg1"/>
          </a:solidFill>
          <a:ln w="190500">
            <a:solidFill>
              <a:srgbClr val="FFFFFF">
                <a:alpha val="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Unity logo and symbol, meaning, history, PNG">
            <a:extLst>
              <a:ext uri="{FF2B5EF4-FFF2-40B4-BE49-F238E27FC236}">
                <a16:creationId xmlns:a16="http://schemas.microsoft.com/office/drawing/2014/main" id="{323E2D35-B6D8-234A-40C7-252FE40BC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63762" y="2165454"/>
            <a:ext cx="4233113" cy="238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01110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094FC-F599-5B5E-1F93-7DCBDE98A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FC704-E388-C375-86D0-97B9A9F3B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78591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493</TotalTime>
  <Words>836</Words>
  <Application>Microsoft Office PowerPoint</Application>
  <PresentationFormat>Widescreen</PresentationFormat>
  <Paragraphs>89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Calisto MT</vt:lpstr>
      <vt:lpstr>Courier New</vt:lpstr>
      <vt:lpstr>Wingdings 2</vt:lpstr>
      <vt:lpstr>Slate</vt:lpstr>
      <vt:lpstr>Augmented Reality Flatpack Furniture Assembly</vt:lpstr>
      <vt:lpstr>The Problem</vt:lpstr>
      <vt:lpstr>Flatpack Assembly</vt:lpstr>
      <vt:lpstr>The Aim</vt:lpstr>
      <vt:lpstr>Design</vt:lpstr>
      <vt:lpstr>Communicating Instructions</vt:lpstr>
      <vt:lpstr>The System</vt:lpstr>
      <vt:lpstr>Platform</vt:lpstr>
      <vt:lpstr>DEMO</vt:lpstr>
      <vt:lpstr>Evaluation</vt:lpstr>
      <vt:lpstr>Issue Scores</vt:lpstr>
      <vt:lpstr>Tracking Issues</vt:lpstr>
      <vt:lpstr>Results</vt:lpstr>
      <vt:lpstr>Conclusion</vt:lpstr>
      <vt:lpstr>Bibliography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Augmented Reality Flatpack Furniture Assembly</dc:title>
  <dc:creator>Paul Doherty (student)</dc:creator>
  <cp:lastModifiedBy>Paul Doherty (student)</cp:lastModifiedBy>
  <cp:revision>3</cp:revision>
  <dcterms:created xsi:type="dcterms:W3CDTF">2024-03-17T23:38:10Z</dcterms:created>
  <dcterms:modified xsi:type="dcterms:W3CDTF">2024-03-22T00:38:31Z</dcterms:modified>
</cp:coreProperties>
</file>