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8" r:id="rId12"/>
    <p:sldId id="269" r:id="rId13"/>
    <p:sldId id="271" r:id="rId14"/>
    <p:sldId id="270" r:id="rId15"/>
    <p:sldId id="267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Dubois" userId="08fdc963-b32a-4cd5-b1a7-369c306f77e7" providerId="ADAL" clId="{922B3DBF-FCBB-45C8-91BF-965705A04C44}"/>
    <pc:docChg chg="undo custSel modSld sldOrd">
      <pc:chgData name="Paul Dubois" userId="08fdc963-b32a-4cd5-b1a7-369c306f77e7" providerId="ADAL" clId="{922B3DBF-FCBB-45C8-91BF-965705A04C44}" dt="2023-06-30T17:11:23.771" v="21" actId="20577"/>
      <pc:docMkLst>
        <pc:docMk/>
      </pc:docMkLst>
      <pc:sldChg chg="modSp mod ord">
        <pc:chgData name="Paul Dubois" userId="08fdc963-b32a-4cd5-b1a7-369c306f77e7" providerId="ADAL" clId="{922B3DBF-FCBB-45C8-91BF-965705A04C44}" dt="2023-06-30T17:11:23.771" v="21" actId="20577"/>
        <pc:sldMkLst>
          <pc:docMk/>
          <pc:sldMk cId="1949032356" sldId="262"/>
        </pc:sldMkLst>
        <pc:spChg chg="mod">
          <ac:chgData name="Paul Dubois" userId="08fdc963-b32a-4cd5-b1a7-369c306f77e7" providerId="ADAL" clId="{922B3DBF-FCBB-45C8-91BF-965705A04C44}" dt="2023-06-30T17:11:23.771" v="21" actId="20577"/>
          <ac:spMkLst>
            <pc:docMk/>
            <pc:sldMk cId="1949032356" sldId="262"/>
            <ac:spMk id="2" creationId="{EC1922F3-6628-8A56-FBAF-C05D1D6FEE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6DB5-26E2-4583-A297-EE25B4BCF49C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B1CB0-8521-448A-8AF4-782A4204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7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2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3898-9009-4365-E70F-CB777BA01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0951F-4E39-F7BC-EA65-DB530C6A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2E3FE-E14F-8F4D-2930-BF08D75C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A3124-C3CE-0722-182A-C239E772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C9B40-5D93-E093-7DFA-96C1C33C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6B6E-DDED-F5EE-7975-2D810526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60E61-5CD9-2B5F-B143-DFFF801AA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C7059-12F3-666A-D1EB-A833CE0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9991C-D656-B0B3-6DBB-B25A1DFD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B609-5860-654E-53A0-AD384C46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2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0278B-AA9B-DFAD-F34D-B35D4B421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C86FD-86E8-47A0-7AAF-1CE81F0D4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02C07-B38F-B048-2B92-7D8F6213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28E35-9D4C-3D1F-EAF7-1BAE3FD5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CC2FC-743D-F239-7422-945C48F7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7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F924-74DB-C0EC-0710-E4A1C2B7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2F19-1C2E-8F4A-B70E-CB22A05C9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D808-DF8B-9F03-FB8B-BA1B8816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5E6AF-E306-E50F-6A1C-FA11BAD0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DEC7A-AB8F-2DD5-F94D-F208582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1E88-1AE8-D72D-37EE-E8E9BDA9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A295-F4AA-CC64-FD0E-FC607BC9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E8CF-31D3-7049-6096-FEB5E56D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B7AC-CF97-264E-1889-EA8D17DA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4640-EE73-27AE-697E-4B325589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2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4B8B-5412-B04D-3D19-7FF2F288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4590-C946-D2EE-B756-CEA8E793E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8466A-3556-EB50-C13B-44EAD54FF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1959-EA0A-B9AE-DCF5-A1F1FB80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2DAF1-B4BB-EA0F-2827-C707C2FF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12539-2AA2-3B1A-CDF1-4A35AD75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5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5EE4-C579-FB21-A414-B2212492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A749D-EBF1-D986-716C-045790BA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51943-1DCA-5681-F835-227BC47B8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81C2B-AC9A-1A08-4BB6-8F9FD02FA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002D5-EFBA-F2B2-96BC-D008E0F90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634F1-690E-7C8D-05B4-98079FFB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376B8-2006-5915-323F-82FD4F38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60613-23D2-D412-56C7-0AF71A9D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5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9BA2-A27E-17F9-F625-9DC0A9C3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DCC04-1420-CA73-5AA5-0F17D270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AB825-ACE1-A675-2A39-5F0380B6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8C12E-2CAC-ACFC-722D-C1D136EF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8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79E20-AE3A-9B5B-0C83-C54BB267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8F8CF-8F12-C6E8-4DAC-8346CAA3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9E63F-9DCF-E586-69DE-226F9410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5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6A2B-8669-A99B-8473-7961F6F3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C407-B66D-91F5-4C3F-88BE89BDA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FA92F-851A-866D-8283-5147006CD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2892D-5FB2-9705-B374-48FBE178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BCBD5-D7A7-BC81-3931-375AC723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5F4DE-B5EC-5B3C-4946-DC062A46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0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E6D7-9B79-2A60-F492-78DA4A8A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F9673-9FA1-CC48-5572-B1127754E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D9FF6-1C9B-0879-7D51-FF4E410F7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3E937-CCB8-163F-7D3C-783B372B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A6F05-B96C-29B7-F22B-1E713E3B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2B52C-1DA0-0037-E894-E8071F7F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4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60A79-892D-0463-726E-1D3BAADD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3AD91-6D22-866D-66C2-F4317CD8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5B266-3C2D-4923-28C0-5ECF47C1E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28DA3-C1A2-6FF0-02BD-49DAF1937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6ED5-4CAE-D373-9B6E-A4AF96204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auldubois98.github.io/AI-MythsReality/BlackBox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auldubois98.github.io/AI-MythsReality/WhiteBox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90EEA-8140-84ED-B3DF-3F3FEA2E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52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5200" dirty="0"/>
              <a:t>Intelligences Artificielles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1D2F2-562F-F7C1-7F66-F0D31BE8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52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3600" b="1" dirty="0"/>
              <a:t>Mythes &amp; Réalités</a:t>
            </a:r>
          </a:p>
        </p:txBody>
      </p:sp>
      <p:pic>
        <p:nvPicPr>
          <p:cNvPr id="5" name="Picture 4" descr="A picture containing sketch, statue, human face, automaton&#10;&#10;Description automatically generated">
            <a:extLst>
              <a:ext uri="{FF2B5EF4-FFF2-40B4-BE49-F238E27FC236}">
                <a16:creationId xmlns:a16="http://schemas.microsoft.com/office/drawing/2014/main" id="{09FA3A5B-39E0-8393-F200-E8E83854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5196070" y="10"/>
            <a:ext cx="6992881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F08E38-676F-3AB2-3C4B-8E5FCACFA07C}"/>
              </a:ext>
            </a:extLst>
          </p:cNvPr>
          <p:cNvSpPr txBox="1"/>
          <p:nvPr/>
        </p:nvSpPr>
        <p:spPr>
          <a:xfrm>
            <a:off x="847527" y="6283402"/>
            <a:ext cx="280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Paul Dubois -  </a:t>
            </a:r>
            <a:r>
              <a:rPr lang="en-US" sz="2000" b="1" dirty="0" err="1">
                <a:solidFill>
                  <a:srgbClr val="00B050"/>
                </a:solidFill>
              </a:rPr>
              <a:t>Info</a:t>
            </a:r>
            <a:r>
              <a:rPr lang="en-US" sz="2000" b="1" dirty="0" err="1">
                <a:solidFill>
                  <a:srgbClr val="FFC000"/>
                </a:solidFill>
              </a:rPr>
              <a:t>@</a:t>
            </a:r>
            <a:r>
              <a:rPr lang="en-US" sz="2000" b="1" dirty="0" err="1">
                <a:solidFill>
                  <a:srgbClr val="7030A0"/>
                </a:solidFill>
              </a:rPr>
              <a:t>Lèze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0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Paradigme d’apprentissage profond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48B7A3-8F8C-3AF7-EFC5-6C7E522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Définition de l’architecture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Récupération des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Entrainement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Evaluation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378381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AE43-0497-4618-B452-770BAE7E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“</a:t>
            </a:r>
            <a:r>
              <a:rPr lang="fr-FR" dirty="0"/>
              <a:t>trouver les règles à appliquer »?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9FDB95-25B4-EA8A-8BDF-FB81818C5C0F}"/>
              </a:ext>
            </a:extLst>
          </p:cNvPr>
          <p:cNvSpPr/>
          <p:nvPr/>
        </p:nvSpPr>
        <p:spPr>
          <a:xfrm>
            <a:off x="3781425" y="2152650"/>
            <a:ext cx="4629150" cy="357187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87794-229C-AAA7-B160-59A4393C4495}"/>
              </a:ext>
            </a:extLst>
          </p:cNvPr>
          <p:cNvSpPr txBox="1"/>
          <p:nvPr/>
        </p:nvSpPr>
        <p:spPr>
          <a:xfrm>
            <a:off x="1814326" y="3676977"/>
            <a:ext cx="1282659" cy="5232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800" dirty="0"/>
              <a:t>Entrées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F38E0-F79F-136A-B5B4-5008586545BE}"/>
              </a:ext>
            </a:extLst>
          </p:cNvPr>
          <p:cNvSpPr txBox="1"/>
          <p:nvPr/>
        </p:nvSpPr>
        <p:spPr>
          <a:xfrm>
            <a:off x="9153525" y="3676977"/>
            <a:ext cx="1043876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800" dirty="0"/>
              <a:t>Sortie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576D5-EAE2-DE16-9BBB-921DFCF5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3124200"/>
            <a:ext cx="16383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C3C63-E79A-599D-1676-E03EF839E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399" y="3429000"/>
            <a:ext cx="1176451" cy="1038855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8B2C5AB-C150-FAF0-1621-A4796E338CF5}"/>
              </a:ext>
            </a:extLst>
          </p:cNvPr>
          <p:cNvSpPr/>
          <p:nvPr/>
        </p:nvSpPr>
        <p:spPr>
          <a:xfrm>
            <a:off x="3781425" y="5024437"/>
            <a:ext cx="2847975" cy="1247775"/>
          </a:xfrm>
          <a:prstGeom prst="wedgeRectCallout">
            <a:avLst>
              <a:gd name="adj1" fmla="val -19564"/>
              <a:gd name="adj2" fmla="val -116675"/>
            </a:avLst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rgbClr val="C00000"/>
                </a:solidFill>
              </a:rPr>
              <a:t>Paramètres de la machine</a:t>
            </a:r>
          </a:p>
        </p:txBody>
      </p:sp>
    </p:spTree>
    <p:extLst>
      <p:ext uri="{BB962C8B-B14F-4D97-AF65-F5344CB8AC3E}">
        <p14:creationId xmlns:p14="http://schemas.microsoft.com/office/powerpoint/2010/main" val="165600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AE43-0497-4618-B452-770BAE7E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Trouver les bons paramètres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9FDB95-25B4-EA8A-8BDF-FB81818C5C0F}"/>
              </a:ext>
            </a:extLst>
          </p:cNvPr>
          <p:cNvSpPr/>
          <p:nvPr/>
        </p:nvSpPr>
        <p:spPr>
          <a:xfrm>
            <a:off x="3781425" y="2152650"/>
            <a:ext cx="4629150" cy="357187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576D5-EAE2-DE16-9BBB-921DFCF5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3124200"/>
            <a:ext cx="16383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C3C63-E79A-599D-1676-E03EF839E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399" y="3429000"/>
            <a:ext cx="1176451" cy="103885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E01F4D5-72A3-9594-3BFD-2A30E6988ED6}"/>
              </a:ext>
            </a:extLst>
          </p:cNvPr>
          <p:cNvSpPr/>
          <p:nvPr/>
        </p:nvSpPr>
        <p:spPr>
          <a:xfrm>
            <a:off x="2428875" y="1949197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FBB154A-CEF2-2DDF-5B36-2A774DD5D206}"/>
              </a:ext>
            </a:extLst>
          </p:cNvPr>
          <p:cNvSpPr/>
          <p:nvPr/>
        </p:nvSpPr>
        <p:spPr>
          <a:xfrm>
            <a:off x="9163050" y="1949197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630320-8409-2A15-D10C-C761361F228D}"/>
              </a:ext>
            </a:extLst>
          </p:cNvPr>
          <p:cNvSpPr/>
          <p:nvPr/>
        </p:nvSpPr>
        <p:spPr>
          <a:xfrm>
            <a:off x="2428875" y="2670799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4A2849-182D-F740-F282-EF40E40FD61A}"/>
              </a:ext>
            </a:extLst>
          </p:cNvPr>
          <p:cNvSpPr/>
          <p:nvPr/>
        </p:nvSpPr>
        <p:spPr>
          <a:xfrm>
            <a:off x="9163050" y="2670799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026E25-8707-AC6B-C224-AB87CD575EC4}"/>
              </a:ext>
            </a:extLst>
          </p:cNvPr>
          <p:cNvSpPr/>
          <p:nvPr/>
        </p:nvSpPr>
        <p:spPr>
          <a:xfrm>
            <a:off x="2428875" y="3392401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DD2665-FE1A-50F0-3B03-E077C0DD15A5}"/>
              </a:ext>
            </a:extLst>
          </p:cNvPr>
          <p:cNvSpPr/>
          <p:nvPr/>
        </p:nvSpPr>
        <p:spPr>
          <a:xfrm>
            <a:off x="9163050" y="3392401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FD3F18-9559-6750-E062-1916229EFB7C}"/>
              </a:ext>
            </a:extLst>
          </p:cNvPr>
          <p:cNvSpPr/>
          <p:nvPr/>
        </p:nvSpPr>
        <p:spPr>
          <a:xfrm>
            <a:off x="2428875" y="4114003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032E02-1063-B99A-E440-C3AA35B984ED}"/>
              </a:ext>
            </a:extLst>
          </p:cNvPr>
          <p:cNvSpPr/>
          <p:nvPr/>
        </p:nvSpPr>
        <p:spPr>
          <a:xfrm>
            <a:off x="9163050" y="4114003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68B17D-04B2-4470-5042-0BBF7D1FE11B}"/>
              </a:ext>
            </a:extLst>
          </p:cNvPr>
          <p:cNvSpPr/>
          <p:nvPr/>
        </p:nvSpPr>
        <p:spPr>
          <a:xfrm>
            <a:off x="2428875" y="4835605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0149A1-7CEA-BA5E-20D0-08216A874BDD}"/>
              </a:ext>
            </a:extLst>
          </p:cNvPr>
          <p:cNvSpPr/>
          <p:nvPr/>
        </p:nvSpPr>
        <p:spPr>
          <a:xfrm>
            <a:off x="9163050" y="4835605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CE4F417-55AF-A893-702E-946218FC8814}"/>
              </a:ext>
            </a:extLst>
          </p:cNvPr>
          <p:cNvSpPr/>
          <p:nvPr/>
        </p:nvSpPr>
        <p:spPr>
          <a:xfrm>
            <a:off x="2428875" y="5557208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E84DE7-2694-87DC-8AE1-AFACBF890FC6}"/>
              </a:ext>
            </a:extLst>
          </p:cNvPr>
          <p:cNvSpPr/>
          <p:nvPr/>
        </p:nvSpPr>
        <p:spPr>
          <a:xfrm>
            <a:off x="9163050" y="5557208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2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2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1EE7-65B0-AF50-9E3A-87E23E11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vous d’essayer!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5CE2F8-C690-2BB7-74E6-7B1334B1A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1791" y="1967085"/>
            <a:ext cx="4068418" cy="40684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5CD69-8653-ACB5-0A69-42EE9E7D6EA8}"/>
              </a:ext>
            </a:extLst>
          </p:cNvPr>
          <p:cNvSpPr txBox="1"/>
          <p:nvPr/>
        </p:nvSpPr>
        <p:spPr>
          <a:xfrm>
            <a:off x="3268239" y="6162261"/>
            <a:ext cx="565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https://pauldubois98.github.io/AI-MythsReality/BlackBox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9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AE43-0497-4618-B452-770BAE7E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Evaluer les paramètres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9FDB95-25B4-EA8A-8BDF-FB81818C5C0F}"/>
              </a:ext>
            </a:extLst>
          </p:cNvPr>
          <p:cNvSpPr/>
          <p:nvPr/>
        </p:nvSpPr>
        <p:spPr>
          <a:xfrm>
            <a:off x="3781425" y="2152650"/>
            <a:ext cx="4629150" cy="357187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576D5-EAE2-DE16-9BBB-921DFCF5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3124200"/>
            <a:ext cx="16383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C3C63-E79A-599D-1676-E03EF839E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399" y="3429000"/>
            <a:ext cx="1176451" cy="103885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D026E25-8707-AC6B-C224-AB87CD575EC4}"/>
              </a:ext>
            </a:extLst>
          </p:cNvPr>
          <p:cNvSpPr/>
          <p:nvPr/>
        </p:nvSpPr>
        <p:spPr>
          <a:xfrm>
            <a:off x="2286000" y="3643312"/>
            <a:ext cx="590550" cy="590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DD2665-FE1A-50F0-3B03-E077C0DD15A5}"/>
              </a:ext>
            </a:extLst>
          </p:cNvPr>
          <p:cNvSpPr/>
          <p:nvPr/>
        </p:nvSpPr>
        <p:spPr>
          <a:xfrm rot="5400000">
            <a:off x="10714476" y="3643312"/>
            <a:ext cx="590550" cy="590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032E02-1063-B99A-E440-C3AA35B984ED}"/>
              </a:ext>
            </a:extLst>
          </p:cNvPr>
          <p:cNvSpPr/>
          <p:nvPr/>
        </p:nvSpPr>
        <p:spPr>
          <a:xfrm rot="5400000">
            <a:off x="9249924" y="3643312"/>
            <a:ext cx="590550" cy="5905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918EDB-ACE3-367F-6037-B8D44739C9EC}"/>
              </a:ext>
            </a:extLst>
          </p:cNvPr>
          <p:cNvSpPr txBox="1"/>
          <p:nvPr/>
        </p:nvSpPr>
        <p:spPr>
          <a:xfrm>
            <a:off x="9993583" y="3386135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13E9B-3F15-8782-3049-64F702C82527}"/>
              </a:ext>
            </a:extLst>
          </p:cNvPr>
          <p:cNvSpPr txBox="1"/>
          <p:nvPr/>
        </p:nvSpPr>
        <p:spPr>
          <a:xfrm>
            <a:off x="10110857" y="3008737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5986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528E9DD-6169-6D47-7853-4A06991B3A76}"/>
              </a:ext>
            </a:extLst>
          </p:cNvPr>
          <p:cNvGrpSpPr/>
          <p:nvPr/>
        </p:nvGrpSpPr>
        <p:grpSpPr>
          <a:xfrm>
            <a:off x="7048500" y="3087687"/>
            <a:ext cx="4231506" cy="3684588"/>
            <a:chOff x="7429500" y="3173412"/>
            <a:chExt cx="4231506" cy="368458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0EAA25-72D3-5125-D851-4477A7D90BB3}"/>
                </a:ext>
              </a:extLst>
            </p:cNvPr>
            <p:cNvSpPr/>
            <p:nvPr/>
          </p:nvSpPr>
          <p:spPr>
            <a:xfrm>
              <a:off x="7429500" y="3631206"/>
              <a:ext cx="4231506" cy="28823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Content Placeholder 11">
              <a:extLst>
                <a:ext uri="{FF2B5EF4-FFF2-40B4-BE49-F238E27FC236}">
                  <a16:creationId xmlns:a16="http://schemas.microsoft.com/office/drawing/2014/main" id="{4FA59A25-B56D-06C6-B0D1-AD928DD22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78671" y="3173412"/>
              <a:ext cx="3684588" cy="368458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423540-5F25-86EA-5AF8-B3566BA34C59}"/>
                </a:ext>
              </a:extLst>
            </p:cNvPr>
            <p:cNvSpPr txBox="1"/>
            <p:nvPr/>
          </p:nvSpPr>
          <p:spPr>
            <a:xfrm>
              <a:off x="8567068" y="6131779"/>
              <a:ext cx="1956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Etape 2: Utilisation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FEFC03-F492-A562-2068-0C457A02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L’apprentissage automatique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8A95D9-A87B-8345-925B-58940232C440}"/>
              </a:ext>
            </a:extLst>
          </p:cNvPr>
          <p:cNvGrpSpPr/>
          <p:nvPr/>
        </p:nvGrpSpPr>
        <p:grpSpPr>
          <a:xfrm>
            <a:off x="911994" y="1245393"/>
            <a:ext cx="6023113" cy="3684588"/>
            <a:chOff x="1848678" y="1043015"/>
            <a:chExt cx="6023113" cy="36845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201F99-E307-27C8-8996-E79718A3F9F3}"/>
                </a:ext>
              </a:extLst>
            </p:cNvPr>
            <p:cNvSpPr/>
            <p:nvPr/>
          </p:nvSpPr>
          <p:spPr>
            <a:xfrm>
              <a:off x="1848678" y="1500809"/>
              <a:ext cx="6023113" cy="28823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5B05B1-2715-43A4-B78F-481377B4D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41019" y="1987826"/>
              <a:ext cx="1648437" cy="1794965"/>
            </a:xfrm>
            <a:prstGeom prst="rect">
              <a:avLst/>
            </a:prstGeom>
          </p:spPr>
        </p:pic>
        <p:pic>
          <p:nvPicPr>
            <p:cNvPr id="7" name="Content Placeholder 11">
              <a:extLst>
                <a:ext uri="{FF2B5EF4-FFF2-40B4-BE49-F238E27FC236}">
                  <a16:creationId xmlns:a16="http://schemas.microsoft.com/office/drawing/2014/main" id="{F7868538-4F4C-725B-5E7F-82075140D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9456" y="1043015"/>
              <a:ext cx="3684588" cy="368458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8F95EF-F350-4DC1-72B9-5BC289948C6A}"/>
                </a:ext>
              </a:extLst>
            </p:cNvPr>
            <p:cNvSpPr txBox="1"/>
            <p:nvPr/>
          </p:nvSpPr>
          <p:spPr>
            <a:xfrm>
              <a:off x="3693761" y="3959988"/>
              <a:ext cx="2332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Etape 1: Apprentissage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9DF5FF8D-F75A-FEFC-56A3-14484CE002A3}"/>
              </a:ext>
            </a:extLst>
          </p:cNvPr>
          <p:cNvSpPr/>
          <p:nvPr/>
        </p:nvSpPr>
        <p:spPr>
          <a:xfrm>
            <a:off x="4765267" y="2229641"/>
            <a:ext cx="3616326" cy="36163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Fake!</a:t>
            </a:r>
          </a:p>
        </p:txBody>
      </p:sp>
    </p:spTree>
    <p:extLst>
      <p:ext uri="{BB962C8B-B14F-4D97-AF65-F5344CB8AC3E}">
        <p14:creationId xmlns:p14="http://schemas.microsoft.com/office/powerpoint/2010/main" val="138434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CEA3-FFFA-FB9C-6458-16F9AEE9E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Paramétrage d’un algorithme classique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572951-B173-6665-9223-2328F1D8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1460" y="1919288"/>
            <a:ext cx="4069080" cy="40690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6E1D82-67D8-E5C8-6E7E-A8719EDBF34C}"/>
              </a:ext>
            </a:extLst>
          </p:cNvPr>
          <p:cNvSpPr txBox="1"/>
          <p:nvPr/>
        </p:nvSpPr>
        <p:spPr>
          <a:xfrm>
            <a:off x="3268239" y="6162261"/>
            <a:ext cx="565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https://pauldubois98.github.io/AI-MythsReality/WhiteBox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3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54A7B-7BCB-E36F-885D-DE34C75A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Qu’est-ce que l’intelligence?</a:t>
            </a:r>
          </a:p>
        </p:txBody>
      </p:sp>
      <p:pic>
        <p:nvPicPr>
          <p:cNvPr id="4" name="Picture 3" descr="A statue of a person thinking&#10;&#10;Description automatically generated with low confidence">
            <a:extLst>
              <a:ext uri="{FF2B5EF4-FFF2-40B4-BE49-F238E27FC236}">
                <a16:creationId xmlns:a16="http://schemas.microsoft.com/office/drawing/2014/main" id="{EA0377BE-99BD-FD52-D67F-5D0826AAAE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59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art, light&#10;&#10;Description automatically generated">
            <a:extLst>
              <a:ext uri="{FF2B5EF4-FFF2-40B4-BE49-F238E27FC236}">
                <a16:creationId xmlns:a16="http://schemas.microsoft.com/office/drawing/2014/main" id="{8D022C9D-0D1E-6529-90E0-54991AE22A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 flipH="1">
            <a:off x="0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F25C3-FA7D-4C30-78C0-82AED961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Qu’est-ce que l’intelligence</a:t>
            </a:r>
            <a:br>
              <a:rPr lang="fr-FR" dirty="0"/>
            </a:br>
            <a:r>
              <a:rPr lang="fr-FR" dirty="0"/>
              <a:t> « artificielle » ?</a:t>
            </a:r>
          </a:p>
        </p:txBody>
      </p:sp>
    </p:spTree>
    <p:extLst>
      <p:ext uri="{BB962C8B-B14F-4D97-AF65-F5344CB8AC3E}">
        <p14:creationId xmlns:p14="http://schemas.microsoft.com/office/powerpoint/2010/main" val="317998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758E3-9567-F846-B0FF-B274B55A4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2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741393E-C764-4C6F-8886-35CFF2E4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390890DC-37FF-4B49-BD4C-FE4232F6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52708" cy="6858000"/>
          </a:xfrm>
          <a:custGeom>
            <a:avLst/>
            <a:gdLst>
              <a:gd name="connsiteX0" fmla="*/ 0 w 5552708"/>
              <a:gd name="connsiteY0" fmla="*/ 0 h 6858000"/>
              <a:gd name="connsiteX1" fmla="*/ 5443651 w 5552708"/>
              <a:gd name="connsiteY1" fmla="*/ 0 h 6858000"/>
              <a:gd name="connsiteX2" fmla="*/ 5443781 w 5552708"/>
              <a:gd name="connsiteY2" fmla="*/ 512 h 6858000"/>
              <a:gd name="connsiteX3" fmla="*/ 5444033 w 5552708"/>
              <a:gd name="connsiteY3" fmla="*/ 20501 h 6858000"/>
              <a:gd name="connsiteX4" fmla="*/ 5439390 w 5552708"/>
              <a:gd name="connsiteY4" fmla="*/ 44768 h 6858000"/>
              <a:gd name="connsiteX5" fmla="*/ 5443913 w 5552708"/>
              <a:gd name="connsiteY5" fmla="*/ 104988 h 6858000"/>
              <a:gd name="connsiteX6" fmla="*/ 5458241 w 5552708"/>
              <a:gd name="connsiteY6" fmla="*/ 204162 h 6858000"/>
              <a:gd name="connsiteX7" fmla="*/ 5459763 w 5552708"/>
              <a:gd name="connsiteY7" fmla="*/ 225360 h 6858000"/>
              <a:gd name="connsiteX8" fmla="*/ 5454996 w 5552708"/>
              <a:gd name="connsiteY8" fmla="*/ 243902 h 6858000"/>
              <a:gd name="connsiteX9" fmla="*/ 5448597 w 5552708"/>
              <a:gd name="connsiteY9" fmla="*/ 248483 h 6858000"/>
              <a:gd name="connsiteX10" fmla="*/ 5448458 w 5552708"/>
              <a:gd name="connsiteY10" fmla="*/ 260196 h 6858000"/>
              <a:gd name="connsiteX11" fmla="*/ 5447150 w 5552708"/>
              <a:gd name="connsiteY11" fmla="*/ 263377 h 6858000"/>
              <a:gd name="connsiteX12" fmla="*/ 5459187 w 5552708"/>
              <a:gd name="connsiteY12" fmla="*/ 318691 h 6858000"/>
              <a:gd name="connsiteX13" fmla="*/ 5455708 w 5552708"/>
              <a:gd name="connsiteY13" fmla="*/ 365759 h 6858000"/>
              <a:gd name="connsiteX14" fmla="*/ 5473651 w 5552708"/>
              <a:gd name="connsiteY14" fmla="*/ 492182 h 6858000"/>
              <a:gd name="connsiteX15" fmla="*/ 5481453 w 5552708"/>
              <a:gd name="connsiteY15" fmla="*/ 689666 h 6858000"/>
              <a:gd name="connsiteX16" fmla="*/ 5488233 w 5552708"/>
              <a:gd name="connsiteY16" fmla="*/ 816332 h 6858000"/>
              <a:gd name="connsiteX17" fmla="*/ 5529718 w 5552708"/>
              <a:gd name="connsiteY17" fmla="*/ 891550 h 6858000"/>
              <a:gd name="connsiteX18" fmla="*/ 5536104 w 5552708"/>
              <a:gd name="connsiteY18" fmla="*/ 903318 h 6858000"/>
              <a:gd name="connsiteX19" fmla="*/ 5535257 w 5552708"/>
              <a:gd name="connsiteY19" fmla="*/ 905308 h 6858000"/>
              <a:gd name="connsiteX20" fmla="*/ 5537840 w 5552708"/>
              <a:gd name="connsiteY20" fmla="*/ 920621 h 6858000"/>
              <a:gd name="connsiteX21" fmla="*/ 5541663 w 5552708"/>
              <a:gd name="connsiteY21" fmla="*/ 922876 h 6858000"/>
              <a:gd name="connsiteX22" fmla="*/ 5544456 w 5552708"/>
              <a:gd name="connsiteY22" fmla="*/ 933037 h 6858000"/>
              <a:gd name="connsiteX23" fmla="*/ 5552708 w 5552708"/>
              <a:gd name="connsiteY23" fmla="*/ 952132 h 6858000"/>
              <a:gd name="connsiteX24" fmla="*/ 5551675 w 5552708"/>
              <a:gd name="connsiteY24" fmla="*/ 956570 h 6858000"/>
              <a:gd name="connsiteX25" fmla="*/ 5531341 w 5552708"/>
              <a:gd name="connsiteY25" fmla="*/ 1064863 h 6858000"/>
              <a:gd name="connsiteX26" fmla="*/ 5539998 w 5552708"/>
              <a:gd name="connsiteY26" fmla="*/ 1096340 h 6858000"/>
              <a:gd name="connsiteX27" fmla="*/ 5541075 w 5552708"/>
              <a:gd name="connsiteY27" fmla="*/ 1102915 h 6858000"/>
              <a:gd name="connsiteX28" fmla="*/ 5540822 w 5552708"/>
              <a:gd name="connsiteY28" fmla="*/ 1103143 h 6858000"/>
              <a:gd name="connsiteX29" fmla="*/ 5541413 w 5552708"/>
              <a:gd name="connsiteY29" fmla="*/ 1110274 h 6858000"/>
              <a:gd name="connsiteX30" fmla="*/ 5543038 w 5552708"/>
              <a:gd name="connsiteY30" fmla="*/ 1114901 h 6858000"/>
              <a:gd name="connsiteX31" fmla="*/ 5545128 w 5552708"/>
              <a:gd name="connsiteY31" fmla="*/ 1127652 h 6858000"/>
              <a:gd name="connsiteX32" fmla="*/ 5544028 w 5552708"/>
              <a:gd name="connsiteY32" fmla="*/ 1132698 h 6858000"/>
              <a:gd name="connsiteX33" fmla="*/ 5514811 w 5552708"/>
              <a:gd name="connsiteY33" fmla="*/ 1177140 h 6858000"/>
              <a:gd name="connsiteX34" fmla="*/ 5496402 w 5552708"/>
              <a:gd name="connsiteY34" fmla="*/ 1265293 h 6858000"/>
              <a:gd name="connsiteX35" fmla="*/ 5481620 w 5552708"/>
              <a:gd name="connsiteY35" fmla="*/ 1353039 h 6858000"/>
              <a:gd name="connsiteX36" fmla="*/ 5477938 w 5552708"/>
              <a:gd name="connsiteY36" fmla="*/ 1385038 h 6858000"/>
              <a:gd name="connsiteX37" fmla="*/ 5464009 w 5552708"/>
              <a:gd name="connsiteY37" fmla="*/ 1441067 h 6858000"/>
              <a:gd name="connsiteX38" fmla="*/ 5453063 w 5552708"/>
              <a:gd name="connsiteY38" fmla="*/ 1466104 h 6858000"/>
              <a:gd name="connsiteX39" fmla="*/ 5453368 w 5552708"/>
              <a:gd name="connsiteY39" fmla="*/ 1467310 h 6858000"/>
              <a:gd name="connsiteX40" fmla="*/ 5449849 w 5552708"/>
              <a:gd name="connsiteY40" fmla="*/ 1469198 h 6858000"/>
              <a:gd name="connsiteX41" fmla="*/ 5447717 w 5552708"/>
              <a:gd name="connsiteY41" fmla="*/ 1473816 h 6858000"/>
              <a:gd name="connsiteX42" fmla="*/ 5446906 w 5552708"/>
              <a:gd name="connsiteY42" fmla="*/ 1487106 h 6858000"/>
              <a:gd name="connsiteX43" fmla="*/ 5447429 w 5552708"/>
              <a:gd name="connsiteY43" fmla="*/ 1492218 h 6858000"/>
              <a:gd name="connsiteX44" fmla="*/ 5446434 w 5552708"/>
              <a:gd name="connsiteY44" fmla="*/ 1499455 h 6858000"/>
              <a:gd name="connsiteX45" fmla="*/ 5446146 w 5552708"/>
              <a:gd name="connsiteY45" fmla="*/ 1499600 h 6858000"/>
              <a:gd name="connsiteX46" fmla="*/ 5445728 w 5552708"/>
              <a:gd name="connsiteY46" fmla="*/ 1506449 h 6858000"/>
              <a:gd name="connsiteX47" fmla="*/ 5447013 w 5552708"/>
              <a:gd name="connsiteY47" fmla="*/ 1540420 h 6858000"/>
              <a:gd name="connsiteX48" fmla="*/ 5416036 w 5552708"/>
              <a:gd name="connsiteY48" fmla="*/ 1580834 h 6858000"/>
              <a:gd name="connsiteX49" fmla="*/ 5409252 w 5552708"/>
              <a:gd name="connsiteY49" fmla="*/ 1598373 h 6858000"/>
              <a:gd name="connsiteX50" fmla="*/ 5404223 w 5552708"/>
              <a:gd name="connsiteY50" fmla="*/ 1607549 h 6858000"/>
              <a:gd name="connsiteX51" fmla="*/ 5403003 w 5552708"/>
              <a:gd name="connsiteY51" fmla="*/ 1607994 h 6858000"/>
              <a:gd name="connsiteX52" fmla="*/ 5404366 w 5552708"/>
              <a:gd name="connsiteY52" fmla="*/ 1640580 h 6858000"/>
              <a:gd name="connsiteX53" fmla="*/ 5402429 w 5552708"/>
              <a:gd name="connsiteY53" fmla="*/ 1644617 h 6858000"/>
              <a:gd name="connsiteX54" fmla="*/ 5406027 w 5552708"/>
              <a:gd name="connsiteY54" fmla="*/ 1666228 h 6858000"/>
              <a:gd name="connsiteX55" fmla="*/ 5409538 w 5552708"/>
              <a:gd name="connsiteY55" fmla="*/ 1680703 h 6858000"/>
              <a:gd name="connsiteX56" fmla="*/ 5405582 w 5552708"/>
              <a:gd name="connsiteY56" fmla="*/ 1870222 h 6858000"/>
              <a:gd name="connsiteX57" fmla="*/ 5418948 w 5552708"/>
              <a:gd name="connsiteY57" fmla="*/ 1979530 h 6858000"/>
              <a:gd name="connsiteX58" fmla="*/ 5405060 w 5552708"/>
              <a:gd name="connsiteY58" fmla="*/ 2051964 h 6858000"/>
              <a:gd name="connsiteX59" fmla="*/ 5378701 w 5552708"/>
              <a:gd name="connsiteY59" fmla="*/ 2073120 h 6858000"/>
              <a:gd name="connsiteX60" fmla="*/ 5366006 w 5552708"/>
              <a:gd name="connsiteY60" fmla="*/ 2256053 h 6858000"/>
              <a:gd name="connsiteX61" fmla="*/ 5352501 w 5552708"/>
              <a:gd name="connsiteY61" fmla="*/ 2301374 h 6858000"/>
              <a:gd name="connsiteX62" fmla="*/ 5361572 w 5552708"/>
              <a:gd name="connsiteY62" fmla="*/ 2344135 h 6858000"/>
              <a:gd name="connsiteX63" fmla="*/ 5351776 w 5552708"/>
              <a:gd name="connsiteY63" fmla="*/ 2360013 h 6858000"/>
              <a:gd name="connsiteX64" fmla="*/ 5349856 w 5552708"/>
              <a:gd name="connsiteY64" fmla="*/ 2362723 h 6858000"/>
              <a:gd name="connsiteX65" fmla="*/ 5347182 w 5552708"/>
              <a:gd name="connsiteY65" fmla="*/ 2374239 h 6858000"/>
              <a:gd name="connsiteX66" fmla="*/ 5340172 w 5552708"/>
              <a:gd name="connsiteY66" fmla="*/ 2376629 h 6858000"/>
              <a:gd name="connsiteX67" fmla="*/ 5331662 w 5552708"/>
              <a:gd name="connsiteY67" fmla="*/ 2393351 h 6858000"/>
              <a:gd name="connsiteX68" fmla="*/ 5328482 w 5552708"/>
              <a:gd name="connsiteY68" fmla="*/ 2414790 h 6858000"/>
              <a:gd name="connsiteX69" fmla="*/ 5316501 w 5552708"/>
              <a:gd name="connsiteY69" fmla="*/ 2490864 h 6858000"/>
              <a:gd name="connsiteX70" fmla="*/ 5318378 w 5552708"/>
              <a:gd name="connsiteY70" fmla="*/ 2503797 h 6858000"/>
              <a:gd name="connsiteX71" fmla="*/ 5307008 w 5552708"/>
              <a:gd name="connsiteY71" fmla="*/ 2543608 h 6858000"/>
              <a:gd name="connsiteX72" fmla="*/ 5300817 w 5552708"/>
              <a:gd name="connsiteY72" fmla="*/ 2579627 h 6858000"/>
              <a:gd name="connsiteX73" fmla="*/ 5300491 w 5552708"/>
              <a:gd name="connsiteY73" fmla="*/ 2603469 h 6858000"/>
              <a:gd name="connsiteX74" fmla="*/ 5297327 w 5552708"/>
              <a:gd name="connsiteY74" fmla="*/ 2609298 h 6858000"/>
              <a:gd name="connsiteX75" fmla="*/ 5292648 w 5552708"/>
              <a:gd name="connsiteY75" fmla="*/ 2632709 h 6858000"/>
              <a:gd name="connsiteX76" fmla="*/ 5294499 w 5552708"/>
              <a:gd name="connsiteY76" fmla="*/ 2645215 h 6858000"/>
              <a:gd name="connsiteX77" fmla="*/ 5284921 w 5552708"/>
              <a:gd name="connsiteY77" fmla="*/ 2655995 h 6858000"/>
              <a:gd name="connsiteX78" fmla="*/ 5278681 w 5552708"/>
              <a:gd name="connsiteY78" fmla="*/ 2658097 h 6858000"/>
              <a:gd name="connsiteX79" fmla="*/ 5279052 w 5552708"/>
              <a:gd name="connsiteY79" fmla="*/ 2675265 h 6858000"/>
              <a:gd name="connsiteX80" fmla="*/ 5271485 w 5552708"/>
              <a:gd name="connsiteY80" fmla="*/ 2688260 h 6858000"/>
              <a:gd name="connsiteX81" fmla="*/ 5273609 w 5552708"/>
              <a:gd name="connsiteY81" fmla="*/ 2700785 h 6858000"/>
              <a:gd name="connsiteX82" fmla="*/ 5272098 w 5552708"/>
              <a:gd name="connsiteY82" fmla="*/ 2705655 h 6858000"/>
              <a:gd name="connsiteX83" fmla="*/ 5267605 w 5552708"/>
              <a:gd name="connsiteY83" fmla="*/ 2717660 h 6858000"/>
              <a:gd name="connsiteX84" fmla="*/ 5258449 w 5552708"/>
              <a:gd name="connsiteY84" fmla="*/ 2738177 h 6858000"/>
              <a:gd name="connsiteX85" fmla="*/ 5256679 w 5552708"/>
              <a:gd name="connsiteY85" fmla="*/ 2744727 h 6858000"/>
              <a:gd name="connsiteX86" fmla="*/ 5245116 w 5552708"/>
              <a:gd name="connsiteY86" fmla="*/ 2757932 h 6858000"/>
              <a:gd name="connsiteX87" fmla="*/ 5233122 w 5552708"/>
              <a:gd name="connsiteY87" fmla="*/ 2784915 h 6858000"/>
              <a:gd name="connsiteX88" fmla="*/ 5197792 w 5552708"/>
              <a:gd name="connsiteY88" fmla="*/ 2830475 h 6858000"/>
              <a:gd name="connsiteX89" fmla="*/ 5180199 w 5552708"/>
              <a:gd name="connsiteY89" fmla="*/ 2857691 h 6858000"/>
              <a:gd name="connsiteX90" fmla="*/ 5164940 w 5552708"/>
              <a:gd name="connsiteY90" fmla="*/ 2875644 h 6858000"/>
              <a:gd name="connsiteX91" fmla="*/ 5139323 w 5552708"/>
              <a:gd name="connsiteY91" fmla="*/ 2931296 h 6858000"/>
              <a:gd name="connsiteX92" fmla="*/ 5102390 w 5552708"/>
              <a:gd name="connsiteY92" fmla="*/ 3027705 h 6858000"/>
              <a:gd name="connsiteX93" fmla="*/ 5093321 w 5552708"/>
              <a:gd name="connsiteY93" fmla="*/ 3047244 h 6858000"/>
              <a:gd name="connsiteX94" fmla="*/ 5080729 w 5552708"/>
              <a:gd name="connsiteY94" fmla="*/ 3060118 h 6858000"/>
              <a:gd name="connsiteX95" fmla="*/ 5073626 w 5552708"/>
              <a:gd name="connsiteY95" fmla="*/ 3059690 h 6858000"/>
              <a:gd name="connsiteX96" fmla="*/ 5067867 w 5552708"/>
              <a:gd name="connsiteY96" fmla="*/ 3069806 h 6858000"/>
              <a:gd name="connsiteX97" fmla="*/ 5065335 w 5552708"/>
              <a:gd name="connsiteY97" fmla="*/ 3071678 h 6858000"/>
              <a:gd name="connsiteX98" fmla="*/ 5051806 w 5552708"/>
              <a:gd name="connsiteY98" fmla="*/ 3083233 h 6858000"/>
              <a:gd name="connsiteX99" fmla="*/ 5047824 w 5552708"/>
              <a:gd name="connsiteY99" fmla="*/ 3128247 h 6858000"/>
              <a:gd name="connsiteX100" fmla="*/ 5022444 w 5552708"/>
              <a:gd name="connsiteY100" fmla="*/ 3166893 h 6858000"/>
              <a:gd name="connsiteX101" fmla="*/ 4961916 w 5552708"/>
              <a:gd name="connsiteY101" fmla="*/ 3312149 h 6858000"/>
              <a:gd name="connsiteX102" fmla="*/ 4928070 w 5552708"/>
              <a:gd name="connsiteY102" fmla="*/ 3349450 h 6858000"/>
              <a:gd name="connsiteX103" fmla="*/ 4858652 w 5552708"/>
              <a:gd name="connsiteY103" fmla="*/ 3443841 h 6858000"/>
              <a:gd name="connsiteX104" fmla="*/ 4821392 w 5552708"/>
              <a:gd name="connsiteY104" fmla="*/ 3661714 h 6858000"/>
              <a:gd name="connsiteX105" fmla="*/ 4825147 w 5552708"/>
              <a:gd name="connsiteY105" fmla="*/ 3676668 h 6858000"/>
              <a:gd name="connsiteX106" fmla="*/ 4824341 w 5552708"/>
              <a:gd name="connsiteY106" fmla="*/ 3691352 h 6858000"/>
              <a:gd name="connsiteX107" fmla="*/ 4822735 w 5552708"/>
              <a:gd name="connsiteY107" fmla="*/ 3692500 h 6858000"/>
              <a:gd name="connsiteX108" fmla="*/ 4817318 w 5552708"/>
              <a:gd name="connsiteY108" fmla="*/ 3707640 h 6858000"/>
              <a:gd name="connsiteX109" fmla="*/ 4819146 w 5552708"/>
              <a:gd name="connsiteY109" fmla="*/ 3712253 h 6858000"/>
              <a:gd name="connsiteX110" fmla="*/ 4816373 w 5552708"/>
              <a:gd name="connsiteY110" fmla="*/ 3723048 h 6858000"/>
              <a:gd name="connsiteX111" fmla="*/ 4813460 w 5552708"/>
              <a:gd name="connsiteY111" fmla="*/ 3745409 h 6858000"/>
              <a:gd name="connsiteX112" fmla="*/ 4810527 w 5552708"/>
              <a:gd name="connsiteY112" fmla="*/ 3748566 h 6858000"/>
              <a:gd name="connsiteX113" fmla="*/ 4742720 w 5552708"/>
              <a:gd name="connsiteY113" fmla="*/ 3828954 h 6858000"/>
              <a:gd name="connsiteX114" fmla="*/ 4731784 w 5552708"/>
              <a:gd name="connsiteY114" fmla="*/ 3868871 h 6858000"/>
              <a:gd name="connsiteX115" fmla="*/ 4731481 w 5552708"/>
              <a:gd name="connsiteY115" fmla="*/ 3868898 h 6858000"/>
              <a:gd name="connsiteX116" fmla="*/ 4728490 w 5552708"/>
              <a:gd name="connsiteY116" fmla="*/ 3875525 h 6858000"/>
              <a:gd name="connsiteX117" fmla="*/ 4727500 w 5552708"/>
              <a:gd name="connsiteY117" fmla="*/ 3880683 h 6858000"/>
              <a:gd name="connsiteX118" fmla="*/ 4719663 w 5552708"/>
              <a:gd name="connsiteY118" fmla="*/ 3896892 h 6858000"/>
              <a:gd name="connsiteX119" fmla="*/ 4715899 w 5552708"/>
              <a:gd name="connsiteY119" fmla="*/ 3897345 h 6858000"/>
              <a:gd name="connsiteX120" fmla="*/ 4715832 w 5552708"/>
              <a:gd name="connsiteY120" fmla="*/ 3898632 h 6858000"/>
              <a:gd name="connsiteX121" fmla="*/ 4618476 w 5552708"/>
              <a:gd name="connsiteY121" fmla="*/ 4076334 h 6858000"/>
              <a:gd name="connsiteX122" fmla="*/ 4576303 w 5552708"/>
              <a:gd name="connsiteY122" fmla="*/ 4154580 h 6858000"/>
              <a:gd name="connsiteX123" fmla="*/ 4536795 w 5552708"/>
              <a:gd name="connsiteY123" fmla="*/ 4186216 h 6858000"/>
              <a:gd name="connsiteX124" fmla="*/ 4534335 w 5552708"/>
              <a:gd name="connsiteY124" fmla="*/ 4190678 h 6858000"/>
              <a:gd name="connsiteX125" fmla="*/ 4532585 w 5552708"/>
              <a:gd name="connsiteY125" fmla="*/ 4203860 h 6858000"/>
              <a:gd name="connsiteX126" fmla="*/ 4532745 w 5552708"/>
              <a:gd name="connsiteY126" fmla="*/ 4208983 h 6858000"/>
              <a:gd name="connsiteX127" fmla="*/ 4531239 w 5552708"/>
              <a:gd name="connsiteY127" fmla="*/ 4216126 h 6858000"/>
              <a:gd name="connsiteX128" fmla="*/ 4530941 w 5552708"/>
              <a:gd name="connsiteY128" fmla="*/ 4216251 h 6858000"/>
              <a:gd name="connsiteX129" fmla="*/ 4530039 w 5552708"/>
              <a:gd name="connsiteY129" fmla="*/ 4223045 h 6858000"/>
              <a:gd name="connsiteX130" fmla="*/ 4528920 w 5552708"/>
              <a:gd name="connsiteY130" fmla="*/ 4256957 h 6858000"/>
              <a:gd name="connsiteX131" fmla="*/ 4495092 w 5552708"/>
              <a:gd name="connsiteY131" fmla="*/ 4295227 h 6858000"/>
              <a:gd name="connsiteX132" fmla="*/ 4487069 w 5552708"/>
              <a:gd name="connsiteY132" fmla="*/ 4312260 h 6858000"/>
              <a:gd name="connsiteX133" fmla="*/ 4481391 w 5552708"/>
              <a:gd name="connsiteY133" fmla="*/ 4321074 h 6858000"/>
              <a:gd name="connsiteX134" fmla="*/ 4480140 w 5552708"/>
              <a:gd name="connsiteY134" fmla="*/ 4321443 h 6858000"/>
              <a:gd name="connsiteX135" fmla="*/ 4479199 w 5552708"/>
              <a:gd name="connsiteY135" fmla="*/ 4353976 h 6858000"/>
              <a:gd name="connsiteX136" fmla="*/ 4476976 w 5552708"/>
              <a:gd name="connsiteY136" fmla="*/ 4357874 h 6858000"/>
              <a:gd name="connsiteX137" fmla="*/ 4479044 w 5552708"/>
              <a:gd name="connsiteY137" fmla="*/ 4379621 h 6858000"/>
              <a:gd name="connsiteX138" fmla="*/ 4478683 w 5552708"/>
              <a:gd name="connsiteY138" fmla="*/ 4390568 h 6858000"/>
              <a:gd name="connsiteX139" fmla="*/ 4481532 w 5552708"/>
              <a:gd name="connsiteY139" fmla="*/ 4394254 h 6858000"/>
              <a:gd name="connsiteX140" fmla="*/ 4479499 w 5552708"/>
              <a:gd name="connsiteY140" fmla="*/ 4410114 h 6858000"/>
              <a:gd name="connsiteX141" fmla="*/ 4478153 w 5552708"/>
              <a:gd name="connsiteY141" fmla="*/ 4411710 h 6858000"/>
              <a:gd name="connsiteX142" fmla="*/ 4480616 w 5552708"/>
              <a:gd name="connsiteY142" fmla="*/ 4425622 h 6858000"/>
              <a:gd name="connsiteX143" fmla="*/ 4487688 w 5552708"/>
              <a:gd name="connsiteY143" fmla="*/ 4438292 h 6858000"/>
              <a:gd name="connsiteX144" fmla="*/ 4454727 w 5552708"/>
              <a:gd name="connsiteY144" fmla="*/ 4569970 h 6858000"/>
              <a:gd name="connsiteX145" fmla="*/ 4469804 w 5552708"/>
              <a:gd name="connsiteY145" fmla="*/ 4692415 h 6858000"/>
              <a:gd name="connsiteX146" fmla="*/ 4450795 w 5552708"/>
              <a:gd name="connsiteY146" fmla="*/ 4763659 h 6858000"/>
              <a:gd name="connsiteX147" fmla="*/ 4422945 w 5552708"/>
              <a:gd name="connsiteY147" fmla="*/ 4783049 h 6858000"/>
              <a:gd name="connsiteX148" fmla="*/ 4397314 w 5552708"/>
              <a:gd name="connsiteY148" fmla="*/ 4964397 h 6858000"/>
              <a:gd name="connsiteX149" fmla="*/ 4380606 w 5552708"/>
              <a:gd name="connsiteY149" fmla="*/ 5008665 h 6858000"/>
              <a:gd name="connsiteX150" fmla="*/ 4386649 w 5552708"/>
              <a:gd name="connsiteY150" fmla="*/ 5051823 h 6858000"/>
              <a:gd name="connsiteX151" fmla="*/ 4375733 w 5552708"/>
              <a:gd name="connsiteY151" fmla="*/ 5067011 h 6858000"/>
              <a:gd name="connsiteX152" fmla="*/ 4373624 w 5552708"/>
              <a:gd name="connsiteY152" fmla="*/ 5069584 h 6858000"/>
              <a:gd name="connsiteX153" fmla="*/ 4370134 w 5552708"/>
              <a:gd name="connsiteY153" fmla="*/ 5080883 h 6858000"/>
              <a:gd name="connsiteX154" fmla="*/ 4362957 w 5552708"/>
              <a:gd name="connsiteY154" fmla="*/ 5082819 h 6858000"/>
              <a:gd name="connsiteX155" fmla="*/ 4333195 w 5552708"/>
              <a:gd name="connsiteY155" fmla="*/ 5221840 h 6858000"/>
              <a:gd name="connsiteX156" fmla="*/ 4320037 w 5552708"/>
              <a:gd name="connsiteY156" fmla="*/ 5281999 h 6858000"/>
              <a:gd name="connsiteX157" fmla="*/ 4308816 w 5552708"/>
              <a:gd name="connsiteY157" fmla="*/ 5303704 h 6858000"/>
              <a:gd name="connsiteX158" fmla="*/ 4272244 w 5552708"/>
              <a:gd name="connsiteY158" fmla="*/ 5388756 h 6858000"/>
              <a:gd name="connsiteX159" fmla="*/ 4246915 w 5552708"/>
              <a:gd name="connsiteY159" fmla="*/ 5462809 h 6858000"/>
              <a:gd name="connsiteX160" fmla="*/ 4255030 w 5552708"/>
              <a:gd name="connsiteY160" fmla="*/ 5521632 h 6858000"/>
              <a:gd name="connsiteX161" fmla="*/ 4249277 w 5552708"/>
              <a:gd name="connsiteY161" fmla="*/ 5525636 h 6858000"/>
              <a:gd name="connsiteX162" fmla="*/ 4241924 w 5552708"/>
              <a:gd name="connsiteY162" fmla="*/ 5563850 h 6858000"/>
              <a:gd name="connsiteX163" fmla="*/ 4248240 w 5552708"/>
              <a:gd name="connsiteY163" fmla="*/ 5703386 h 6858000"/>
              <a:gd name="connsiteX164" fmla="*/ 4232982 w 5552708"/>
              <a:gd name="connsiteY164" fmla="*/ 5777907 h 6858000"/>
              <a:gd name="connsiteX165" fmla="*/ 4222394 w 5552708"/>
              <a:gd name="connsiteY165" fmla="*/ 5803443 h 6858000"/>
              <a:gd name="connsiteX166" fmla="*/ 4204974 w 5552708"/>
              <a:gd name="connsiteY166" fmla="*/ 5846279 h 6858000"/>
              <a:gd name="connsiteX167" fmla="*/ 4179217 w 5552708"/>
              <a:gd name="connsiteY167" fmla="*/ 5876046 h 6858000"/>
              <a:gd name="connsiteX168" fmla="*/ 4169698 w 5552708"/>
              <a:gd name="connsiteY168" fmla="*/ 5912761 h 6858000"/>
              <a:gd name="connsiteX169" fmla="*/ 4183963 w 5552708"/>
              <a:gd name="connsiteY169" fmla="*/ 5924201 h 6858000"/>
              <a:gd name="connsiteX170" fmla="*/ 4143073 w 5552708"/>
              <a:gd name="connsiteY170" fmla="*/ 6020347 h 6858000"/>
              <a:gd name="connsiteX171" fmla="*/ 4132699 w 5552708"/>
              <a:gd name="connsiteY171" fmla="*/ 6054447 h 6858000"/>
              <a:gd name="connsiteX172" fmla="*/ 4099744 w 5552708"/>
              <a:gd name="connsiteY172" fmla="*/ 6146773 h 6858000"/>
              <a:gd name="connsiteX173" fmla="*/ 4063216 w 5552708"/>
              <a:gd name="connsiteY173" fmla="*/ 6238624 h 6858000"/>
              <a:gd name="connsiteX174" fmla="*/ 4021696 w 5552708"/>
              <a:gd name="connsiteY174" fmla="*/ 6289517 h 6858000"/>
              <a:gd name="connsiteX175" fmla="*/ 3993817 w 5552708"/>
              <a:gd name="connsiteY175" fmla="*/ 6365399 h 6858000"/>
              <a:gd name="connsiteX176" fmla="*/ 3986236 w 5552708"/>
              <a:gd name="connsiteY176" fmla="*/ 6377584 h 6858000"/>
              <a:gd name="connsiteX177" fmla="*/ 3911599 w 5552708"/>
              <a:gd name="connsiteY177" fmla="*/ 6509659 h 6858000"/>
              <a:gd name="connsiteX178" fmla="*/ 3858869 w 5552708"/>
              <a:gd name="connsiteY178" fmla="*/ 6582751 h 6858000"/>
              <a:gd name="connsiteX179" fmla="*/ 3770950 w 5552708"/>
              <a:gd name="connsiteY179" fmla="*/ 6757987 h 6858000"/>
              <a:gd name="connsiteX180" fmla="*/ 3749766 w 5552708"/>
              <a:gd name="connsiteY180" fmla="*/ 6858000 h 6858000"/>
              <a:gd name="connsiteX181" fmla="*/ 12348 w 5552708"/>
              <a:gd name="connsiteY181" fmla="*/ 6858000 h 6858000"/>
              <a:gd name="connsiteX182" fmla="*/ 0 w 5552708"/>
              <a:gd name="connsiteY182" fmla="*/ 67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552708" h="6858000">
                <a:moveTo>
                  <a:pt x="0" y="0"/>
                </a:moveTo>
                <a:lnTo>
                  <a:pt x="5443651" y="0"/>
                </a:lnTo>
                <a:lnTo>
                  <a:pt x="5443781" y="512"/>
                </a:lnTo>
                <a:cubicBezTo>
                  <a:pt x="5446206" y="7309"/>
                  <a:pt x="5449083" y="15278"/>
                  <a:pt x="5444033" y="20501"/>
                </a:cubicBezTo>
                <a:cubicBezTo>
                  <a:pt x="5435420" y="27795"/>
                  <a:pt x="5439966" y="35996"/>
                  <a:pt x="5439390" y="44768"/>
                </a:cubicBezTo>
                <a:cubicBezTo>
                  <a:pt x="5431962" y="55410"/>
                  <a:pt x="5437588" y="94208"/>
                  <a:pt x="5443913" y="104988"/>
                </a:cubicBezTo>
                <a:cubicBezTo>
                  <a:pt x="5467308" y="131885"/>
                  <a:pt x="5440518" y="182050"/>
                  <a:pt x="5458241" y="204162"/>
                </a:cubicBezTo>
                <a:cubicBezTo>
                  <a:pt x="5460281" y="211583"/>
                  <a:pt x="5460566" y="218611"/>
                  <a:pt x="5459763" y="225360"/>
                </a:cubicBezTo>
                <a:lnTo>
                  <a:pt x="5454996" y="243902"/>
                </a:lnTo>
                <a:lnTo>
                  <a:pt x="5448597" y="248483"/>
                </a:lnTo>
                <a:lnTo>
                  <a:pt x="5448458" y="260196"/>
                </a:lnTo>
                <a:lnTo>
                  <a:pt x="5447150" y="263377"/>
                </a:lnTo>
                <a:cubicBezTo>
                  <a:pt x="5448938" y="273127"/>
                  <a:pt x="5457762" y="301628"/>
                  <a:pt x="5459187" y="318691"/>
                </a:cubicBezTo>
                <a:cubicBezTo>
                  <a:pt x="5456617" y="351374"/>
                  <a:pt x="5481393" y="329570"/>
                  <a:pt x="5455708" y="365759"/>
                </a:cubicBezTo>
                <a:cubicBezTo>
                  <a:pt x="5472236" y="419311"/>
                  <a:pt x="5443611" y="447897"/>
                  <a:pt x="5473651" y="492182"/>
                </a:cubicBezTo>
                <a:cubicBezTo>
                  <a:pt x="5483259" y="556102"/>
                  <a:pt x="5473858" y="624576"/>
                  <a:pt x="5481453" y="689666"/>
                </a:cubicBezTo>
                <a:cubicBezTo>
                  <a:pt x="5481825" y="737836"/>
                  <a:pt x="5505966" y="768312"/>
                  <a:pt x="5488233" y="816332"/>
                </a:cubicBezTo>
                <a:cubicBezTo>
                  <a:pt x="5492515" y="818482"/>
                  <a:pt x="5526923" y="887911"/>
                  <a:pt x="5529718" y="891550"/>
                </a:cubicBezTo>
                <a:lnTo>
                  <a:pt x="5536104" y="903318"/>
                </a:lnTo>
                <a:lnTo>
                  <a:pt x="5535257" y="905308"/>
                </a:lnTo>
                <a:cubicBezTo>
                  <a:pt x="5534066" y="913418"/>
                  <a:pt x="5535399" y="917837"/>
                  <a:pt x="5537840" y="920621"/>
                </a:cubicBezTo>
                <a:lnTo>
                  <a:pt x="5541663" y="922876"/>
                </a:lnTo>
                <a:lnTo>
                  <a:pt x="5544456" y="933037"/>
                </a:lnTo>
                <a:lnTo>
                  <a:pt x="5552708" y="952132"/>
                </a:lnTo>
                <a:lnTo>
                  <a:pt x="5551675" y="956570"/>
                </a:lnTo>
                <a:lnTo>
                  <a:pt x="5531341" y="1064863"/>
                </a:lnTo>
                <a:cubicBezTo>
                  <a:pt x="5534620" y="1074818"/>
                  <a:pt x="5537566" y="1085372"/>
                  <a:pt x="5539998" y="1096340"/>
                </a:cubicBezTo>
                <a:lnTo>
                  <a:pt x="5541075" y="1102915"/>
                </a:lnTo>
                <a:lnTo>
                  <a:pt x="5540822" y="1103143"/>
                </a:lnTo>
                <a:cubicBezTo>
                  <a:pt x="5540471" y="1104784"/>
                  <a:pt x="5540605" y="1107024"/>
                  <a:pt x="5541413" y="1110274"/>
                </a:cubicBezTo>
                <a:lnTo>
                  <a:pt x="5543038" y="1114901"/>
                </a:lnTo>
                <a:cubicBezTo>
                  <a:pt x="5543735" y="1119151"/>
                  <a:pt x="5544432" y="1123402"/>
                  <a:pt x="5545128" y="1127652"/>
                </a:cubicBezTo>
                <a:lnTo>
                  <a:pt x="5544028" y="1132698"/>
                </a:lnTo>
                <a:cubicBezTo>
                  <a:pt x="5534609" y="1151029"/>
                  <a:pt x="5496304" y="1149042"/>
                  <a:pt x="5514811" y="1177140"/>
                </a:cubicBezTo>
                <a:cubicBezTo>
                  <a:pt x="5509719" y="1211798"/>
                  <a:pt x="5486957" y="1231445"/>
                  <a:pt x="5496402" y="1265293"/>
                </a:cubicBezTo>
                <a:cubicBezTo>
                  <a:pt x="5491550" y="1297727"/>
                  <a:pt x="5479431" y="1324727"/>
                  <a:pt x="5481620" y="1353039"/>
                </a:cubicBezTo>
                <a:cubicBezTo>
                  <a:pt x="5473631" y="1363324"/>
                  <a:pt x="5469597" y="1373497"/>
                  <a:pt x="5477938" y="1385038"/>
                </a:cubicBezTo>
                <a:cubicBezTo>
                  <a:pt x="5470625" y="1414924"/>
                  <a:pt x="5455771" y="1420367"/>
                  <a:pt x="5464009" y="1441067"/>
                </a:cubicBezTo>
                <a:cubicBezTo>
                  <a:pt x="5439287" y="1455035"/>
                  <a:pt x="5447714" y="1457216"/>
                  <a:pt x="5453063" y="1466104"/>
                </a:cubicBezTo>
                <a:cubicBezTo>
                  <a:pt x="5453164" y="1466506"/>
                  <a:pt x="5453267" y="1466908"/>
                  <a:pt x="5453368" y="1467310"/>
                </a:cubicBezTo>
                <a:lnTo>
                  <a:pt x="5449849" y="1469198"/>
                </a:lnTo>
                <a:lnTo>
                  <a:pt x="5447717" y="1473816"/>
                </a:lnTo>
                <a:lnTo>
                  <a:pt x="5446906" y="1487106"/>
                </a:lnTo>
                <a:cubicBezTo>
                  <a:pt x="5447081" y="1488810"/>
                  <a:pt x="5447254" y="1490514"/>
                  <a:pt x="5447429" y="1492218"/>
                </a:cubicBezTo>
                <a:cubicBezTo>
                  <a:pt x="5447480" y="1495695"/>
                  <a:pt x="5447119" y="1497953"/>
                  <a:pt x="5446434" y="1499455"/>
                </a:cubicBezTo>
                <a:lnTo>
                  <a:pt x="5446146" y="1499600"/>
                </a:lnTo>
                <a:lnTo>
                  <a:pt x="5445728" y="1506449"/>
                </a:lnTo>
                <a:cubicBezTo>
                  <a:pt x="5445627" y="1518090"/>
                  <a:pt x="5446096" y="1529498"/>
                  <a:pt x="5447013" y="1540420"/>
                </a:cubicBezTo>
                <a:cubicBezTo>
                  <a:pt x="5431084" y="1547368"/>
                  <a:pt x="5443219" y="1588924"/>
                  <a:pt x="5416036" y="1580834"/>
                </a:cubicBezTo>
                <a:cubicBezTo>
                  <a:pt x="5416447" y="1595454"/>
                  <a:pt x="5426812" y="1605684"/>
                  <a:pt x="5409252" y="1598373"/>
                </a:cubicBezTo>
                <a:cubicBezTo>
                  <a:pt x="5408864" y="1603115"/>
                  <a:pt x="5406927" y="1605804"/>
                  <a:pt x="5404223" y="1607549"/>
                </a:cubicBezTo>
                <a:lnTo>
                  <a:pt x="5403003" y="1607994"/>
                </a:lnTo>
                <a:lnTo>
                  <a:pt x="5404366" y="1640580"/>
                </a:lnTo>
                <a:lnTo>
                  <a:pt x="5402429" y="1644617"/>
                </a:lnTo>
                <a:cubicBezTo>
                  <a:pt x="5403628" y="1651821"/>
                  <a:pt x="5404828" y="1659024"/>
                  <a:pt x="5406027" y="1666228"/>
                </a:cubicBezTo>
                <a:lnTo>
                  <a:pt x="5409538" y="1680703"/>
                </a:lnTo>
                <a:lnTo>
                  <a:pt x="5405582" y="1870222"/>
                </a:lnTo>
                <a:cubicBezTo>
                  <a:pt x="5407505" y="1917082"/>
                  <a:pt x="5419912" y="1922890"/>
                  <a:pt x="5418948" y="1979530"/>
                </a:cubicBezTo>
                <a:cubicBezTo>
                  <a:pt x="5381653" y="1974789"/>
                  <a:pt x="5447295" y="2092994"/>
                  <a:pt x="5405060" y="2051964"/>
                </a:cubicBezTo>
                <a:cubicBezTo>
                  <a:pt x="5406099" y="2068965"/>
                  <a:pt x="5389286" y="2084064"/>
                  <a:pt x="5378701" y="2073120"/>
                </a:cubicBezTo>
                <a:cubicBezTo>
                  <a:pt x="5397285" y="2126878"/>
                  <a:pt x="5362129" y="2197651"/>
                  <a:pt x="5366006" y="2256053"/>
                </a:cubicBezTo>
                <a:cubicBezTo>
                  <a:pt x="5334011" y="2283221"/>
                  <a:pt x="5362023" y="2269954"/>
                  <a:pt x="5352501" y="2301374"/>
                </a:cubicBezTo>
                <a:cubicBezTo>
                  <a:pt x="5379308" y="2296096"/>
                  <a:pt x="5332887" y="2338416"/>
                  <a:pt x="5361572" y="2344135"/>
                </a:cubicBezTo>
                <a:cubicBezTo>
                  <a:pt x="5358931" y="2349671"/>
                  <a:pt x="5355467" y="2354856"/>
                  <a:pt x="5351776" y="2360013"/>
                </a:cubicBezTo>
                <a:lnTo>
                  <a:pt x="5349856" y="2362723"/>
                </a:lnTo>
                <a:lnTo>
                  <a:pt x="5347182" y="2374239"/>
                </a:lnTo>
                <a:lnTo>
                  <a:pt x="5340172" y="2376629"/>
                </a:lnTo>
                <a:lnTo>
                  <a:pt x="5331662" y="2393351"/>
                </a:lnTo>
                <a:cubicBezTo>
                  <a:pt x="5329441" y="2399746"/>
                  <a:pt x="5328181" y="2406782"/>
                  <a:pt x="5328482" y="2414790"/>
                </a:cubicBezTo>
                <a:cubicBezTo>
                  <a:pt x="5337359" y="2435605"/>
                  <a:pt x="5319289" y="2463646"/>
                  <a:pt x="5316501" y="2490864"/>
                </a:cubicBezTo>
                <a:cubicBezTo>
                  <a:pt x="5317127" y="2495175"/>
                  <a:pt x="5317754" y="2499486"/>
                  <a:pt x="5318378" y="2503797"/>
                </a:cubicBezTo>
                <a:lnTo>
                  <a:pt x="5307008" y="2543608"/>
                </a:lnTo>
                <a:cubicBezTo>
                  <a:pt x="5304307" y="2555015"/>
                  <a:pt x="5302094" y="2566933"/>
                  <a:pt x="5300817" y="2579627"/>
                </a:cubicBezTo>
                <a:lnTo>
                  <a:pt x="5300491" y="2603469"/>
                </a:lnTo>
                <a:lnTo>
                  <a:pt x="5297327" y="2609298"/>
                </a:lnTo>
                <a:cubicBezTo>
                  <a:pt x="5296149" y="2620041"/>
                  <a:pt x="5302481" y="2635343"/>
                  <a:pt x="5292648" y="2632709"/>
                </a:cubicBezTo>
                <a:lnTo>
                  <a:pt x="5294499" y="2645215"/>
                </a:lnTo>
                <a:lnTo>
                  <a:pt x="5284921" y="2655995"/>
                </a:lnTo>
                <a:cubicBezTo>
                  <a:pt x="5282893" y="2657043"/>
                  <a:pt x="5280790" y="2657749"/>
                  <a:pt x="5278681" y="2658097"/>
                </a:cubicBezTo>
                <a:lnTo>
                  <a:pt x="5279052" y="2675265"/>
                </a:lnTo>
                <a:lnTo>
                  <a:pt x="5271485" y="2688260"/>
                </a:lnTo>
                <a:cubicBezTo>
                  <a:pt x="5272192" y="2692435"/>
                  <a:pt x="5272901" y="2696610"/>
                  <a:pt x="5273609" y="2700785"/>
                </a:cubicBezTo>
                <a:lnTo>
                  <a:pt x="5272098" y="2705655"/>
                </a:lnTo>
                <a:lnTo>
                  <a:pt x="5267605" y="2717660"/>
                </a:lnTo>
                <a:cubicBezTo>
                  <a:pt x="5264770" y="2723740"/>
                  <a:pt x="5261426" y="2730522"/>
                  <a:pt x="5258449" y="2738177"/>
                </a:cubicBezTo>
                <a:lnTo>
                  <a:pt x="5256679" y="2744727"/>
                </a:lnTo>
                <a:lnTo>
                  <a:pt x="5245116" y="2757932"/>
                </a:lnTo>
                <a:cubicBezTo>
                  <a:pt x="5236430" y="2767502"/>
                  <a:pt x="5230416" y="2775146"/>
                  <a:pt x="5233122" y="2784915"/>
                </a:cubicBezTo>
                <a:cubicBezTo>
                  <a:pt x="5221620" y="2799359"/>
                  <a:pt x="5193828" y="2806744"/>
                  <a:pt x="5197792" y="2830475"/>
                </a:cubicBezTo>
                <a:cubicBezTo>
                  <a:pt x="5186798" y="2821932"/>
                  <a:pt x="5192955" y="2855565"/>
                  <a:pt x="5180199" y="2857691"/>
                </a:cubicBezTo>
                <a:cubicBezTo>
                  <a:pt x="5170100" y="2858096"/>
                  <a:pt x="5169614" y="2868393"/>
                  <a:pt x="5164940" y="2875644"/>
                </a:cubicBezTo>
                <a:cubicBezTo>
                  <a:pt x="5154127" y="2879787"/>
                  <a:pt x="5139696" y="2917521"/>
                  <a:pt x="5139323" y="2931296"/>
                </a:cubicBezTo>
                <a:cubicBezTo>
                  <a:pt x="5144210" y="2970932"/>
                  <a:pt x="5099528" y="2996158"/>
                  <a:pt x="5102390" y="3027705"/>
                </a:cubicBezTo>
                <a:cubicBezTo>
                  <a:pt x="5100365" y="3035586"/>
                  <a:pt x="5097192" y="3041915"/>
                  <a:pt x="5093321" y="3047244"/>
                </a:cubicBezTo>
                <a:lnTo>
                  <a:pt x="5080729" y="3060118"/>
                </a:lnTo>
                <a:lnTo>
                  <a:pt x="5073626" y="3059690"/>
                </a:lnTo>
                <a:lnTo>
                  <a:pt x="5067867" y="3069806"/>
                </a:lnTo>
                <a:lnTo>
                  <a:pt x="5065335" y="3071678"/>
                </a:lnTo>
                <a:cubicBezTo>
                  <a:pt x="5060475" y="3075234"/>
                  <a:pt x="5055815" y="3078901"/>
                  <a:pt x="5051806" y="3083233"/>
                </a:cubicBezTo>
                <a:cubicBezTo>
                  <a:pt x="5076417" y="3100024"/>
                  <a:pt x="5021773" y="3122856"/>
                  <a:pt x="5047824" y="3128247"/>
                </a:cubicBezTo>
                <a:cubicBezTo>
                  <a:pt x="5030083" y="3154978"/>
                  <a:pt x="5059535" y="3153095"/>
                  <a:pt x="5022444" y="3166893"/>
                </a:cubicBezTo>
                <a:cubicBezTo>
                  <a:pt x="5009215" y="3225035"/>
                  <a:pt x="4960350" y="3252747"/>
                  <a:pt x="4961916" y="3312149"/>
                </a:cubicBezTo>
                <a:cubicBezTo>
                  <a:pt x="4955371" y="3297387"/>
                  <a:pt x="4932004" y="3332561"/>
                  <a:pt x="4928070" y="3349450"/>
                </a:cubicBezTo>
                <a:cubicBezTo>
                  <a:pt x="4901199" y="3293116"/>
                  <a:pt x="4891428" y="3463059"/>
                  <a:pt x="4858652" y="3443841"/>
                </a:cubicBezTo>
                <a:cubicBezTo>
                  <a:pt x="4840872" y="3495884"/>
                  <a:pt x="4832958" y="3617975"/>
                  <a:pt x="4821392" y="3661714"/>
                </a:cubicBezTo>
                <a:cubicBezTo>
                  <a:pt x="4823621" y="3666551"/>
                  <a:pt x="4824768" y="3671561"/>
                  <a:pt x="4825147" y="3676668"/>
                </a:cubicBezTo>
                <a:lnTo>
                  <a:pt x="4824341" y="3691352"/>
                </a:lnTo>
                <a:lnTo>
                  <a:pt x="4822735" y="3692500"/>
                </a:lnTo>
                <a:cubicBezTo>
                  <a:pt x="4817912" y="3698748"/>
                  <a:pt x="4816795" y="3703524"/>
                  <a:pt x="4817318" y="3707640"/>
                </a:cubicBezTo>
                <a:lnTo>
                  <a:pt x="4819146" y="3712253"/>
                </a:lnTo>
                <a:lnTo>
                  <a:pt x="4816373" y="3723048"/>
                </a:lnTo>
                <a:lnTo>
                  <a:pt x="4813460" y="3745409"/>
                </a:lnTo>
                <a:lnTo>
                  <a:pt x="4810527" y="3748566"/>
                </a:lnTo>
                <a:cubicBezTo>
                  <a:pt x="4798737" y="3762490"/>
                  <a:pt x="4755451" y="3809983"/>
                  <a:pt x="4742720" y="3828954"/>
                </a:cubicBezTo>
                <a:lnTo>
                  <a:pt x="4731784" y="3868871"/>
                </a:lnTo>
                <a:lnTo>
                  <a:pt x="4731481" y="3868898"/>
                </a:lnTo>
                <a:cubicBezTo>
                  <a:pt x="4730422" y="3870084"/>
                  <a:pt x="4729442" y="3872132"/>
                  <a:pt x="4728490" y="3875525"/>
                </a:cubicBezTo>
                <a:lnTo>
                  <a:pt x="4727500" y="3880683"/>
                </a:lnTo>
                <a:lnTo>
                  <a:pt x="4719663" y="3896892"/>
                </a:lnTo>
                <a:lnTo>
                  <a:pt x="4715899" y="3897345"/>
                </a:lnTo>
                <a:cubicBezTo>
                  <a:pt x="4715876" y="3897775"/>
                  <a:pt x="4715854" y="3898203"/>
                  <a:pt x="4715832" y="3898632"/>
                </a:cubicBezTo>
                <a:lnTo>
                  <a:pt x="4618476" y="4076334"/>
                </a:lnTo>
                <a:cubicBezTo>
                  <a:pt x="4617399" y="4112851"/>
                  <a:pt x="4590920" y="4122978"/>
                  <a:pt x="4576303" y="4154580"/>
                </a:cubicBezTo>
                <a:cubicBezTo>
                  <a:pt x="4585172" y="4189077"/>
                  <a:pt x="4550681" y="4172136"/>
                  <a:pt x="4536795" y="4186216"/>
                </a:cubicBezTo>
                <a:lnTo>
                  <a:pt x="4534335" y="4190678"/>
                </a:lnTo>
                <a:lnTo>
                  <a:pt x="4532585" y="4203860"/>
                </a:lnTo>
                <a:cubicBezTo>
                  <a:pt x="4532638" y="4205567"/>
                  <a:pt x="4532692" y="4207276"/>
                  <a:pt x="4532745" y="4208983"/>
                </a:cubicBezTo>
                <a:cubicBezTo>
                  <a:pt x="4532551" y="4212450"/>
                  <a:pt x="4532031" y="4214675"/>
                  <a:pt x="4531239" y="4216126"/>
                </a:cubicBezTo>
                <a:lnTo>
                  <a:pt x="4530941" y="4216251"/>
                </a:lnTo>
                <a:lnTo>
                  <a:pt x="4530039" y="4223045"/>
                </a:lnTo>
                <a:cubicBezTo>
                  <a:pt x="4529114" y="4234633"/>
                  <a:pt x="4528779" y="4246020"/>
                  <a:pt x="4528920" y="4256957"/>
                </a:cubicBezTo>
                <a:cubicBezTo>
                  <a:pt x="4512505" y="4262858"/>
                  <a:pt x="4521695" y="4305010"/>
                  <a:pt x="4495092" y="4295227"/>
                </a:cubicBezTo>
                <a:cubicBezTo>
                  <a:pt x="4494469" y="4309813"/>
                  <a:pt x="4504108" y="4320656"/>
                  <a:pt x="4487069" y="4312260"/>
                </a:cubicBezTo>
                <a:cubicBezTo>
                  <a:pt x="4486347" y="4316957"/>
                  <a:pt x="4484219" y="4319510"/>
                  <a:pt x="4481391" y="4321074"/>
                </a:cubicBezTo>
                <a:lnTo>
                  <a:pt x="4480140" y="4321443"/>
                </a:lnTo>
                <a:lnTo>
                  <a:pt x="4479199" y="4353976"/>
                </a:lnTo>
                <a:lnTo>
                  <a:pt x="4476976" y="4357874"/>
                </a:lnTo>
                <a:cubicBezTo>
                  <a:pt x="4477666" y="4365122"/>
                  <a:pt x="4478355" y="4372372"/>
                  <a:pt x="4479044" y="4379621"/>
                </a:cubicBezTo>
                <a:lnTo>
                  <a:pt x="4478683" y="4390568"/>
                </a:lnTo>
                <a:lnTo>
                  <a:pt x="4481532" y="4394254"/>
                </a:lnTo>
                <a:cubicBezTo>
                  <a:pt x="4482969" y="4397909"/>
                  <a:pt x="4482918" y="4402720"/>
                  <a:pt x="4479499" y="4410114"/>
                </a:cubicBezTo>
                <a:lnTo>
                  <a:pt x="4478153" y="4411710"/>
                </a:lnTo>
                <a:lnTo>
                  <a:pt x="4480616" y="4425622"/>
                </a:lnTo>
                <a:cubicBezTo>
                  <a:pt x="4482131" y="4430247"/>
                  <a:pt x="4484387" y="4434528"/>
                  <a:pt x="4487688" y="4438292"/>
                </a:cubicBezTo>
                <a:cubicBezTo>
                  <a:pt x="4457664" y="4477897"/>
                  <a:pt x="4468221" y="4523123"/>
                  <a:pt x="4454727" y="4569970"/>
                </a:cubicBezTo>
                <a:cubicBezTo>
                  <a:pt x="4417898" y="4583966"/>
                  <a:pt x="4440689" y="4674230"/>
                  <a:pt x="4469804" y="4692415"/>
                </a:cubicBezTo>
                <a:cubicBezTo>
                  <a:pt x="4432851" y="4685322"/>
                  <a:pt x="4490117" y="4807198"/>
                  <a:pt x="4450795" y="4763659"/>
                </a:cubicBezTo>
                <a:cubicBezTo>
                  <a:pt x="4450628" y="4780652"/>
                  <a:pt x="4432755" y="4794620"/>
                  <a:pt x="4422945" y="4783049"/>
                </a:cubicBezTo>
                <a:cubicBezTo>
                  <a:pt x="4437721" y="4837759"/>
                  <a:pt x="4397569" y="4905997"/>
                  <a:pt x="4397314" y="4964397"/>
                </a:cubicBezTo>
                <a:cubicBezTo>
                  <a:pt x="4363407" y="4989414"/>
                  <a:pt x="4392349" y="4977986"/>
                  <a:pt x="4380606" y="5008665"/>
                </a:cubicBezTo>
                <a:cubicBezTo>
                  <a:pt x="4407778" y="5005114"/>
                  <a:pt x="4358378" y="5044304"/>
                  <a:pt x="4386649" y="5051823"/>
                </a:cubicBezTo>
                <a:cubicBezTo>
                  <a:pt x="4383620" y="5057169"/>
                  <a:pt x="4379789" y="5062109"/>
                  <a:pt x="4375733" y="5067011"/>
                </a:cubicBezTo>
                <a:lnTo>
                  <a:pt x="4373624" y="5069584"/>
                </a:lnTo>
                <a:lnTo>
                  <a:pt x="4370134" y="5080883"/>
                </a:lnTo>
                <a:lnTo>
                  <a:pt x="4362957" y="5082819"/>
                </a:lnTo>
                <a:lnTo>
                  <a:pt x="4333195" y="5221840"/>
                </a:lnTo>
                <a:cubicBezTo>
                  <a:pt x="4335888" y="5234770"/>
                  <a:pt x="4329894" y="5274591"/>
                  <a:pt x="4320037" y="5281999"/>
                </a:cubicBezTo>
                <a:cubicBezTo>
                  <a:pt x="4316990" y="5290274"/>
                  <a:pt x="4318795" y="5300010"/>
                  <a:pt x="4308816" y="5303704"/>
                </a:cubicBezTo>
                <a:cubicBezTo>
                  <a:pt x="4300851" y="5321498"/>
                  <a:pt x="4282560" y="5362240"/>
                  <a:pt x="4272244" y="5388756"/>
                </a:cubicBezTo>
                <a:cubicBezTo>
                  <a:pt x="4281980" y="5405143"/>
                  <a:pt x="4255067" y="5425092"/>
                  <a:pt x="4246915" y="5462809"/>
                </a:cubicBezTo>
                <a:cubicBezTo>
                  <a:pt x="4258299" y="5480842"/>
                  <a:pt x="4241233" y="5488203"/>
                  <a:pt x="4255030" y="5521632"/>
                </a:cubicBezTo>
                <a:cubicBezTo>
                  <a:pt x="4253005" y="5522647"/>
                  <a:pt x="4251068" y="5523996"/>
                  <a:pt x="4249277" y="5525636"/>
                </a:cubicBezTo>
                <a:cubicBezTo>
                  <a:pt x="4238872" y="5535166"/>
                  <a:pt x="4235581" y="5552275"/>
                  <a:pt x="4241924" y="5563850"/>
                </a:cubicBezTo>
                <a:cubicBezTo>
                  <a:pt x="4259047" y="5616453"/>
                  <a:pt x="4250256" y="5660812"/>
                  <a:pt x="4248240" y="5703386"/>
                </a:cubicBezTo>
                <a:cubicBezTo>
                  <a:pt x="4243085" y="5751111"/>
                  <a:pt x="4218929" y="5715189"/>
                  <a:pt x="4232982" y="5777907"/>
                </a:cubicBezTo>
                <a:cubicBezTo>
                  <a:pt x="4221558" y="5782651"/>
                  <a:pt x="4219728" y="5790057"/>
                  <a:pt x="4222394" y="5803443"/>
                </a:cubicBezTo>
                <a:cubicBezTo>
                  <a:pt x="4219121" y="5826511"/>
                  <a:pt x="4193576" y="5820653"/>
                  <a:pt x="4204974" y="5846279"/>
                </a:cubicBezTo>
                <a:cubicBezTo>
                  <a:pt x="4191825" y="5839931"/>
                  <a:pt x="4191753" y="5888934"/>
                  <a:pt x="4179217" y="5876046"/>
                </a:cubicBezTo>
                <a:cubicBezTo>
                  <a:pt x="4163863" y="5888983"/>
                  <a:pt x="4183376" y="5899672"/>
                  <a:pt x="4169698" y="5912761"/>
                </a:cubicBezTo>
                <a:cubicBezTo>
                  <a:pt x="4164113" y="5929085"/>
                  <a:pt x="4186281" y="5905514"/>
                  <a:pt x="4183963" y="5924201"/>
                </a:cubicBezTo>
                <a:lnTo>
                  <a:pt x="4143073" y="6020347"/>
                </a:lnTo>
                <a:cubicBezTo>
                  <a:pt x="4148635" y="6035084"/>
                  <a:pt x="4142583" y="6045204"/>
                  <a:pt x="4132699" y="6054447"/>
                </a:cubicBezTo>
                <a:cubicBezTo>
                  <a:pt x="4128762" y="6085993"/>
                  <a:pt x="4111337" y="6112491"/>
                  <a:pt x="4099744" y="6146773"/>
                </a:cubicBezTo>
                <a:cubicBezTo>
                  <a:pt x="4101611" y="6186210"/>
                  <a:pt x="4075513" y="6201974"/>
                  <a:pt x="4063216" y="6238624"/>
                </a:cubicBezTo>
                <a:cubicBezTo>
                  <a:pt x="4076714" y="6279119"/>
                  <a:pt x="4027194" y="6257865"/>
                  <a:pt x="4021696" y="6289517"/>
                </a:cubicBezTo>
                <a:cubicBezTo>
                  <a:pt x="4030060" y="6343907"/>
                  <a:pt x="4004638" y="6285373"/>
                  <a:pt x="3993817" y="6365399"/>
                </a:cubicBezTo>
                <a:cubicBezTo>
                  <a:pt x="3996125" y="6370415"/>
                  <a:pt x="3990553" y="6379380"/>
                  <a:pt x="3986236" y="6377584"/>
                </a:cubicBezTo>
                <a:cubicBezTo>
                  <a:pt x="3984044" y="6395147"/>
                  <a:pt x="3911719" y="6484083"/>
                  <a:pt x="3911599" y="6509659"/>
                </a:cubicBezTo>
                <a:cubicBezTo>
                  <a:pt x="3888028" y="6555694"/>
                  <a:pt x="3870378" y="6548451"/>
                  <a:pt x="3858869" y="6582751"/>
                </a:cubicBezTo>
                <a:cubicBezTo>
                  <a:pt x="3834576" y="6620569"/>
                  <a:pt x="3820634" y="6692927"/>
                  <a:pt x="3770950" y="6757987"/>
                </a:cubicBezTo>
                <a:lnTo>
                  <a:pt x="3749766" y="6858000"/>
                </a:lnTo>
                <a:lnTo>
                  <a:pt x="12348" y="6858000"/>
                </a:lnTo>
                <a:lnTo>
                  <a:pt x="0" y="67256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544C3-40DE-D57E-F48C-CD99D177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896469"/>
            <a:ext cx="3820630" cy="3005643"/>
          </a:xfrm>
        </p:spPr>
        <p:txBody>
          <a:bodyPr anchor="t">
            <a:norm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Définition formelle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5634-660A-01F9-611C-A465E065A1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52708" y="896469"/>
            <a:ext cx="5945025" cy="53194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« l’ensemble de théories et de techniques mises en œuvre en vue de réaliser des machines capables de simuler l'intelligence humaine »</a:t>
            </a:r>
          </a:p>
        </p:txBody>
      </p:sp>
    </p:spTree>
    <p:extLst>
      <p:ext uri="{BB962C8B-B14F-4D97-AF65-F5344CB8AC3E}">
        <p14:creationId xmlns:p14="http://schemas.microsoft.com/office/powerpoint/2010/main" val="283845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7B080-C152-9F68-4D72-1546402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10313960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3600" dirty="0"/>
              <a:t>Toutes les IA ne sont pas « intelligentes »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DE1274-16E4-4C2F-413E-9F886E7D9C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78943" y="2337520"/>
            <a:ext cx="3373624" cy="3365190"/>
          </a:xfrm>
          <a:prstGeom prst="rect">
            <a:avLst/>
          </a:prstGeom>
        </p:spPr>
      </p:pic>
      <p:pic>
        <p:nvPicPr>
          <p:cNvPr id="8" name="Content Placeholder 7" descr="A cartoon robot with a light bulb&#10;&#10;Description automatically generated with medium confidence">
            <a:extLst>
              <a:ext uri="{FF2B5EF4-FFF2-40B4-BE49-F238E27FC236}">
                <a16:creationId xmlns:a16="http://schemas.microsoft.com/office/drawing/2014/main" id="{69DD07EE-5527-08CA-427C-569C3130F6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99" y="2337520"/>
            <a:ext cx="3373624" cy="336519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0E243-A46F-EA2E-D4F7-A0FCD72E7C30}"/>
              </a:ext>
            </a:extLst>
          </p:cNvPr>
          <p:cNvSpPr txBox="1"/>
          <p:nvPr/>
        </p:nvSpPr>
        <p:spPr>
          <a:xfrm>
            <a:off x="497973" y="1218973"/>
            <a:ext cx="107713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1" dirty="0"/>
              <a:t>IA:</a:t>
            </a:r>
            <a:r>
              <a:rPr lang="fr-FR" sz="2800" b="1" dirty="0"/>
              <a:t> « l’ensemble de théories et de techniques mises en œuvre en vue de réaliser des machines capables de simuler l'intelligence humaine »</a:t>
            </a:r>
          </a:p>
        </p:txBody>
      </p:sp>
    </p:spTree>
    <p:extLst>
      <p:ext uri="{BB962C8B-B14F-4D97-AF65-F5344CB8AC3E}">
        <p14:creationId xmlns:p14="http://schemas.microsoft.com/office/powerpoint/2010/main" val="341661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d’IA "simple"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ED6BFD-DEB8-FB42-5AA2-713604BE5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052038"/>
              </p:ext>
            </p:extLst>
          </p:nvPr>
        </p:nvGraphicFramePr>
        <p:xfrm>
          <a:off x="2284714" y="2252133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3903457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762449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93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1299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47388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6036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168219-1B48-7BA8-1784-D8084640F534}"/>
              </a:ext>
            </a:extLst>
          </p:cNvPr>
          <p:cNvSpPr txBox="1"/>
          <p:nvPr/>
        </p:nvSpPr>
        <p:spPr>
          <a:xfrm>
            <a:off x="6870914" y="2645833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1" name="Free-form: Shape 10">
            <a:extLst>
              <a:ext uri="{FF2B5EF4-FFF2-40B4-BE49-F238E27FC236}">
                <a16:creationId xmlns:a16="http://schemas.microsoft.com/office/drawing/2014/main" id="{67071EFB-78E5-40D3-6349-05AEDD1661B7}"/>
              </a:ext>
            </a:extLst>
          </p:cNvPr>
          <p:cNvSpPr/>
          <p:nvPr/>
        </p:nvSpPr>
        <p:spPr>
          <a:xfrm>
            <a:off x="5118100" y="3191934"/>
            <a:ext cx="1625600" cy="575227"/>
          </a:xfrm>
          <a:custGeom>
            <a:avLst/>
            <a:gdLst>
              <a:gd name="connsiteX0" fmla="*/ 2506133 w 2506133"/>
              <a:gd name="connsiteY0" fmla="*/ 0 h 982134"/>
              <a:gd name="connsiteX1" fmla="*/ 948267 w 2506133"/>
              <a:gd name="connsiteY1" fmla="*/ 317500 h 982134"/>
              <a:gd name="connsiteX2" fmla="*/ 0 w 2506133"/>
              <a:gd name="connsiteY2" fmla="*/ 982134 h 9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6133" h="982134">
                <a:moveTo>
                  <a:pt x="2506133" y="0"/>
                </a:moveTo>
                <a:cubicBezTo>
                  <a:pt x="1936044" y="76905"/>
                  <a:pt x="1365956" y="153811"/>
                  <a:pt x="948267" y="317500"/>
                </a:cubicBezTo>
                <a:cubicBezTo>
                  <a:pt x="530578" y="481189"/>
                  <a:pt x="265289" y="731661"/>
                  <a:pt x="0" y="982134"/>
                </a:cubicBezTo>
              </a:path>
            </a:pathLst>
          </a:custGeom>
          <a:noFill/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BD4E9-2C4A-5ABA-8EFF-A646CF4F6F32}"/>
              </a:ext>
            </a:extLst>
          </p:cNvPr>
          <p:cNvSpPr txBox="1"/>
          <p:nvPr/>
        </p:nvSpPr>
        <p:spPr>
          <a:xfrm>
            <a:off x="2603465" y="5725054"/>
            <a:ext cx="5842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/>
              <a:t>« Si deux symboles alignés, bloquer la ligne. »</a:t>
            </a:r>
          </a:p>
        </p:txBody>
      </p:sp>
    </p:spTree>
    <p:extLst>
      <p:ext uri="{BB962C8B-B14F-4D97-AF65-F5344CB8AC3E}">
        <p14:creationId xmlns:p14="http://schemas.microsoft.com/office/powerpoint/2010/main" val="194903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14BAF1-E3E0-20D0-D614-BCA79350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Paradigmes d’IA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5F3AC-7BE7-379D-B646-71B835E47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Programmation « classique »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BFECE-45E1-BAAA-8D7F-CD7DD8605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Apprentissage profond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DEBFDFD-53F5-1F9D-FF31-BF7DB3770CD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DE9698F-44F3-3230-1DE8-F08EAE7C63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92528-0855-6B35-EC22-5A82CE0F8685}"/>
              </a:ext>
            </a:extLst>
          </p:cNvPr>
          <p:cNvSpPr txBox="1"/>
          <p:nvPr/>
        </p:nvSpPr>
        <p:spPr>
          <a:xfrm>
            <a:off x="184826" y="4940233"/>
            <a:ext cx="3331361" cy="1754326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Si situation A, faire action a</a:t>
            </a:r>
          </a:p>
          <a:p>
            <a:r>
              <a:rPr lang="fr-FR" dirty="0"/>
              <a:t>Si situation B, faire action b</a:t>
            </a:r>
          </a:p>
          <a:p>
            <a:r>
              <a:rPr lang="fr-FR" dirty="0"/>
              <a:t>Si situation C, faire action c</a:t>
            </a:r>
          </a:p>
          <a:p>
            <a:r>
              <a:rPr lang="fr-FR" dirty="0"/>
              <a:t>Si situation D, faire action a et b</a:t>
            </a:r>
          </a:p>
          <a:p>
            <a:r>
              <a:rPr lang="fr-FR" dirty="0"/>
              <a:t>Si situation E, faire action C puis a</a:t>
            </a:r>
          </a:p>
          <a:p>
            <a:r>
              <a:rPr lang="fr-FR" dirty="0"/>
              <a:t>Si non, faire action 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0409F-6908-571B-41AF-C79565217A39}"/>
              </a:ext>
            </a:extLst>
          </p:cNvPr>
          <p:cNvSpPr txBox="1"/>
          <p:nvPr/>
        </p:nvSpPr>
        <p:spPr>
          <a:xfrm>
            <a:off x="6931027" y="5130736"/>
            <a:ext cx="3082319" cy="646331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Regarde ces exemples</a:t>
            </a:r>
          </a:p>
          <a:p>
            <a:r>
              <a:rPr lang="fr-FR" dirty="0"/>
              <a:t>et trouve les règles à appliquer</a:t>
            </a:r>
          </a:p>
        </p:txBody>
      </p:sp>
    </p:spTree>
    <p:extLst>
      <p:ext uri="{BB962C8B-B14F-4D97-AF65-F5344CB8AC3E}">
        <p14:creationId xmlns:p14="http://schemas.microsoft.com/office/powerpoint/2010/main" val="311237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Paradigme classique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48B7A3-8F8C-3AF7-EFC5-6C7E522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Si situation A, faire action a</a:t>
            </a:r>
          </a:p>
          <a:p>
            <a:r>
              <a:rPr lang="fr-FR" dirty="0"/>
              <a:t>Si situation B, faire action b</a:t>
            </a:r>
          </a:p>
          <a:p>
            <a:r>
              <a:rPr lang="fr-FR" dirty="0"/>
              <a:t>Si situation C, faire action c</a:t>
            </a:r>
          </a:p>
          <a:p>
            <a:r>
              <a:rPr lang="fr-FR" dirty="0"/>
              <a:t>Si situation D, faire action a et b</a:t>
            </a:r>
          </a:p>
          <a:p>
            <a:r>
              <a:rPr lang="fr-FR" dirty="0"/>
              <a:t>Si situation E, faire action C puis a</a:t>
            </a:r>
          </a:p>
          <a:p>
            <a:r>
              <a:rPr lang="fr-FR" dirty="0"/>
              <a:t>Si non, faire action z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02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Office PowerPoint</Application>
  <PresentationFormat>Widescreen</PresentationFormat>
  <Paragraphs>60</Paragraphs>
  <Slides>16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Intelligences Artificielles</vt:lpstr>
      <vt:lpstr>Qu’est-ce que l’intelligence?</vt:lpstr>
      <vt:lpstr>Qu’est-ce que l’intelligence  « artificielle » ?</vt:lpstr>
      <vt:lpstr>PowerPoint Presentation</vt:lpstr>
      <vt:lpstr>Définition formelle</vt:lpstr>
      <vt:lpstr>Toutes les IA ne sont pas « intelligentes »</vt:lpstr>
      <vt:lpstr>Exemple d’IA "simple"</vt:lpstr>
      <vt:lpstr>Paradigmes d’IA</vt:lpstr>
      <vt:lpstr>Paradigme classique</vt:lpstr>
      <vt:lpstr>Paradigme d’apprentissage profond</vt:lpstr>
      <vt:lpstr>Comment “trouver les règles à appliquer »?</vt:lpstr>
      <vt:lpstr>Trouver les bons paramètres</vt:lpstr>
      <vt:lpstr>A vous d’essayer!</vt:lpstr>
      <vt:lpstr>Evaluer les paramètres</vt:lpstr>
      <vt:lpstr>L’apprentissage automatique</vt:lpstr>
      <vt:lpstr>Paramétrage d’un algorithme classique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Intelligences Artificielles</dc:title>
  <dc:creator>Paul Dubois</dc:creator>
  <cp:lastModifiedBy>Paul Dubois</cp:lastModifiedBy>
  <cp:revision>27</cp:revision>
  <dcterms:created xsi:type="dcterms:W3CDTF">2023-05-24T00:27:17Z</dcterms:created>
  <dcterms:modified xsi:type="dcterms:W3CDTF">2023-06-30T19:43:45Z</dcterms:modified>
</cp:coreProperties>
</file>