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0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ubois" userId="08fdc963-b32a-4cd5-b1a7-369c306f77e7" providerId="ADAL" clId="{922B3DBF-FCBB-45C8-91BF-965705A04C44}"/>
    <pc:docChg chg="undo custSel modSld sldOrd">
      <pc:chgData name="Paul Dubois" userId="08fdc963-b32a-4cd5-b1a7-369c306f77e7" providerId="ADAL" clId="{922B3DBF-FCBB-45C8-91BF-965705A04C44}" dt="2023-06-30T17:11:23.771" v="21" actId="20577"/>
      <pc:docMkLst>
        <pc:docMk/>
      </pc:docMkLst>
      <pc:sldChg chg="modSp mod ord">
        <pc:chgData name="Paul Dubois" userId="08fdc963-b32a-4cd5-b1a7-369c306f77e7" providerId="ADAL" clId="{922B3DBF-FCBB-45C8-91BF-965705A04C44}" dt="2023-06-30T17:11:23.771" v="21" actId="20577"/>
        <pc:sldMkLst>
          <pc:docMk/>
          <pc:sldMk cId="1949032356" sldId="262"/>
        </pc:sldMkLst>
        <pc:spChg chg="mod">
          <ac:chgData name="Paul Dubois" userId="08fdc963-b32a-4cd5-b1a7-369c306f77e7" providerId="ADAL" clId="{922B3DBF-FCBB-45C8-91BF-965705A04C44}" dt="2023-06-30T17:11:23.771" v="21" actId="20577"/>
          <ac:spMkLst>
            <pc:docMk/>
            <pc:sldMk cId="1949032356" sldId="262"/>
            <ac:spMk id="2" creationId="{EC1922F3-6628-8A56-FBAF-C05D1D6FE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6DB5-26E2-4583-A297-EE25B4BCF49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1CB0-8521-448A-8AF4-782A420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dubois98.github.io/AI-MythsReality/BlackBo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dubois98.github.io/AI-MythsReality/WhiteBo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d’apprentissage profond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Définition de l’architecture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Entrainement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7838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“</a:t>
            </a:r>
            <a:r>
              <a:rPr lang="fr-FR" dirty="0"/>
              <a:t>trouver les règles à appliquer »?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87794-229C-AAA7-B160-59A4393C4495}"/>
              </a:ext>
            </a:extLst>
          </p:cNvPr>
          <p:cNvSpPr txBox="1"/>
          <p:nvPr/>
        </p:nvSpPr>
        <p:spPr>
          <a:xfrm>
            <a:off x="1814326" y="3676977"/>
            <a:ext cx="1282659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Entrées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38E0-F79F-136A-B5B4-5008586545BE}"/>
              </a:ext>
            </a:extLst>
          </p:cNvPr>
          <p:cNvSpPr txBox="1"/>
          <p:nvPr/>
        </p:nvSpPr>
        <p:spPr>
          <a:xfrm>
            <a:off x="9153525" y="3676977"/>
            <a:ext cx="1043876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Sortie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8B2C5AB-C150-FAF0-1621-A4796E338CF5}"/>
              </a:ext>
            </a:extLst>
          </p:cNvPr>
          <p:cNvSpPr/>
          <p:nvPr/>
        </p:nvSpPr>
        <p:spPr>
          <a:xfrm>
            <a:off x="3781425" y="5024437"/>
            <a:ext cx="2847975" cy="1247775"/>
          </a:xfrm>
          <a:prstGeom prst="wedgeRectCallout">
            <a:avLst>
              <a:gd name="adj1" fmla="val -19564"/>
              <a:gd name="adj2" fmla="val -116675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rgbClr val="C00000"/>
                </a:solidFill>
              </a:rPr>
              <a:t>Paramètres de la machine</a:t>
            </a:r>
          </a:p>
        </p:txBody>
      </p:sp>
    </p:spTree>
    <p:extLst>
      <p:ext uri="{BB962C8B-B14F-4D97-AF65-F5344CB8AC3E}">
        <p14:creationId xmlns:p14="http://schemas.microsoft.com/office/powerpoint/2010/main" val="165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les bons paramètres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01F4D5-72A3-9594-3BFD-2A30E6988ED6}"/>
              </a:ext>
            </a:extLst>
          </p:cNvPr>
          <p:cNvSpPr/>
          <p:nvPr/>
        </p:nvSpPr>
        <p:spPr>
          <a:xfrm>
            <a:off x="2428875" y="1949197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BB154A-CEF2-2DDF-5B36-2A774DD5D206}"/>
              </a:ext>
            </a:extLst>
          </p:cNvPr>
          <p:cNvSpPr/>
          <p:nvPr/>
        </p:nvSpPr>
        <p:spPr>
          <a:xfrm>
            <a:off x="9163050" y="1949197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30320-8409-2A15-D10C-C761361F228D}"/>
              </a:ext>
            </a:extLst>
          </p:cNvPr>
          <p:cNvSpPr/>
          <p:nvPr/>
        </p:nvSpPr>
        <p:spPr>
          <a:xfrm>
            <a:off x="2428875" y="2670799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A2849-182D-F740-F282-EF40E40FD61A}"/>
              </a:ext>
            </a:extLst>
          </p:cNvPr>
          <p:cNvSpPr/>
          <p:nvPr/>
        </p:nvSpPr>
        <p:spPr>
          <a:xfrm>
            <a:off x="9163050" y="2670799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428875" y="3392401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>
            <a:off x="9163050" y="3392401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FD3F18-9559-6750-E062-1916229EFB7C}"/>
              </a:ext>
            </a:extLst>
          </p:cNvPr>
          <p:cNvSpPr/>
          <p:nvPr/>
        </p:nvSpPr>
        <p:spPr>
          <a:xfrm>
            <a:off x="2428875" y="4114003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>
            <a:off x="9163050" y="4114003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8B17D-04B2-4470-5042-0BBF7D1FE11B}"/>
              </a:ext>
            </a:extLst>
          </p:cNvPr>
          <p:cNvSpPr/>
          <p:nvPr/>
        </p:nvSpPr>
        <p:spPr>
          <a:xfrm>
            <a:off x="2428875" y="4835605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0149A1-7CEA-BA5E-20D0-08216A874BDD}"/>
              </a:ext>
            </a:extLst>
          </p:cNvPr>
          <p:cNvSpPr/>
          <p:nvPr/>
        </p:nvSpPr>
        <p:spPr>
          <a:xfrm>
            <a:off x="9163050" y="4835605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E4F417-55AF-A893-702E-946218FC8814}"/>
              </a:ext>
            </a:extLst>
          </p:cNvPr>
          <p:cNvSpPr/>
          <p:nvPr/>
        </p:nvSpPr>
        <p:spPr>
          <a:xfrm>
            <a:off x="2428875" y="5557208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E84DE7-2694-87DC-8AE1-AFACBF890FC6}"/>
              </a:ext>
            </a:extLst>
          </p:cNvPr>
          <p:cNvSpPr/>
          <p:nvPr/>
        </p:nvSpPr>
        <p:spPr>
          <a:xfrm>
            <a:off x="9163050" y="5557208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1EE7-65B0-AF50-9E3A-87E23E11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vous d’essayer!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CE2F8-C690-2BB7-74E6-7B1334B1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791" y="1967085"/>
            <a:ext cx="4068418" cy="4068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5CD69-8653-ACB5-0A69-42EE9E7D6EA8}"/>
              </a:ext>
            </a:extLst>
          </p:cNvPr>
          <p:cNvSpPr txBox="1"/>
          <p:nvPr/>
        </p:nvSpPr>
        <p:spPr>
          <a:xfrm>
            <a:off x="3268239" y="6162261"/>
            <a:ext cx="56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https://pauldubois98.github.io/AI-MythsReality/BlackBox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Evaluer les paramètres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286000" y="3643312"/>
            <a:ext cx="590550" cy="590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 rot="5400000">
            <a:off x="10714476" y="3643312"/>
            <a:ext cx="590550" cy="590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 rot="5400000">
            <a:off x="9249924" y="3643312"/>
            <a:ext cx="590550" cy="5905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18EDB-ACE3-367F-6037-B8D44739C9EC}"/>
              </a:ext>
            </a:extLst>
          </p:cNvPr>
          <p:cNvSpPr txBox="1"/>
          <p:nvPr/>
        </p:nvSpPr>
        <p:spPr>
          <a:xfrm>
            <a:off x="9993583" y="338613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13E9B-3F15-8782-3049-64F702C82527}"/>
              </a:ext>
            </a:extLst>
          </p:cNvPr>
          <p:cNvSpPr txBox="1"/>
          <p:nvPr/>
        </p:nvSpPr>
        <p:spPr>
          <a:xfrm>
            <a:off x="10110857" y="300873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98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528E9DD-6169-6D47-7853-4A06991B3A76}"/>
              </a:ext>
            </a:extLst>
          </p:cNvPr>
          <p:cNvGrpSpPr/>
          <p:nvPr/>
        </p:nvGrpSpPr>
        <p:grpSpPr>
          <a:xfrm>
            <a:off x="7048500" y="3087687"/>
            <a:ext cx="4231506" cy="3684588"/>
            <a:chOff x="7429500" y="3173412"/>
            <a:chExt cx="4231506" cy="3684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0EAA25-72D3-5125-D851-4477A7D90BB3}"/>
                </a:ext>
              </a:extLst>
            </p:cNvPr>
            <p:cNvSpPr/>
            <p:nvPr/>
          </p:nvSpPr>
          <p:spPr>
            <a:xfrm>
              <a:off x="7429500" y="3631206"/>
              <a:ext cx="4231506" cy="28823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Content Placeholder 11">
              <a:extLst>
                <a:ext uri="{FF2B5EF4-FFF2-40B4-BE49-F238E27FC236}">
                  <a16:creationId xmlns:a16="http://schemas.microsoft.com/office/drawing/2014/main" id="{4FA59A25-B56D-06C6-B0D1-AD928DD2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78671" y="3173412"/>
              <a:ext cx="3684588" cy="36845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23540-5F25-86EA-5AF8-B3566BA34C59}"/>
                </a:ext>
              </a:extLst>
            </p:cNvPr>
            <p:cNvSpPr txBox="1"/>
            <p:nvPr/>
          </p:nvSpPr>
          <p:spPr>
            <a:xfrm>
              <a:off x="8567068" y="6131779"/>
              <a:ext cx="1956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Etape 2: Utilisation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FEFC03-F492-A562-2068-0C457A02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L’apprentissage automatique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8A95D9-A87B-8345-925B-58940232C440}"/>
              </a:ext>
            </a:extLst>
          </p:cNvPr>
          <p:cNvGrpSpPr/>
          <p:nvPr/>
        </p:nvGrpSpPr>
        <p:grpSpPr>
          <a:xfrm>
            <a:off x="911994" y="1245393"/>
            <a:ext cx="6023113" cy="3684588"/>
            <a:chOff x="1848678" y="1043015"/>
            <a:chExt cx="6023113" cy="36845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01F99-E307-27C8-8996-E79718A3F9F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B05B1-2715-43A4-B78F-481377B4D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7" name="Content Placeholder 11">
              <a:extLst>
                <a:ext uri="{FF2B5EF4-FFF2-40B4-BE49-F238E27FC236}">
                  <a16:creationId xmlns:a16="http://schemas.microsoft.com/office/drawing/2014/main" id="{F7868538-4F4C-725B-5E7F-82075140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8F95EF-F350-4DC1-72B9-5BC289948C6A}"/>
                </a:ext>
              </a:extLst>
            </p:cNvPr>
            <p:cNvSpPr txBox="1"/>
            <p:nvPr/>
          </p:nvSpPr>
          <p:spPr>
            <a:xfrm>
              <a:off x="3693761" y="3959988"/>
              <a:ext cx="2332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Etape 1: Apprentissage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DF5FF8D-F75A-FEFC-56A3-14484CE002A3}"/>
              </a:ext>
            </a:extLst>
          </p:cNvPr>
          <p:cNvSpPr/>
          <p:nvPr/>
        </p:nvSpPr>
        <p:spPr>
          <a:xfrm>
            <a:off x="4765267" y="2229641"/>
            <a:ext cx="3616326" cy="36163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Fake!</a:t>
            </a:r>
          </a:p>
        </p:txBody>
      </p:sp>
    </p:spTree>
    <p:extLst>
      <p:ext uri="{BB962C8B-B14F-4D97-AF65-F5344CB8AC3E}">
        <p14:creationId xmlns:p14="http://schemas.microsoft.com/office/powerpoint/2010/main" val="13843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CEA3-FFFA-FB9C-6458-16F9AEE9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Paramétrage d’un algorithme classique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72951-B173-6665-9223-2328F1D8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460" y="1919288"/>
            <a:ext cx="4069080" cy="40690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E1D82-67D8-E5C8-6E7E-A8719EDBF34C}"/>
              </a:ext>
            </a:extLst>
          </p:cNvPr>
          <p:cNvSpPr txBox="1"/>
          <p:nvPr/>
        </p:nvSpPr>
        <p:spPr>
          <a:xfrm>
            <a:off x="3268239" y="6162261"/>
            <a:ext cx="56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https://pauldubois98.github.io/AI-MythsReality/WhiteBox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D3E1D-80B5-F81E-F13A-B076D27C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Comment fabriquer des “machines à tout faire”?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EDBF1-016B-FC95-2CE5-961BDBFA3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Avec des “paramètres” à fine-tuner.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83F35-E541-4BB1-B4EE-43E7C2A4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2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"simple"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Paradigmes d’IA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Programmation « classique »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Apprentissage profond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331361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308231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Regarde ces exemples</a:t>
            </a:r>
          </a:p>
          <a:p>
            <a:r>
              <a:rPr lang="fr-FR" dirty="0"/>
              <a:t>et trouve les règles à appliquer</a:t>
            </a:r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classique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02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62</Paragraphs>
  <Slides>17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Exemple d’IA "simple"</vt:lpstr>
      <vt:lpstr>Paradigmes d’IA</vt:lpstr>
      <vt:lpstr>Paradigme classique</vt:lpstr>
      <vt:lpstr>Paradigme d’apprentissage profond</vt:lpstr>
      <vt:lpstr>Comment “trouver les règles à appliquer »?</vt:lpstr>
      <vt:lpstr>Trouver les bons paramètres</vt:lpstr>
      <vt:lpstr>A vous d’essayer!</vt:lpstr>
      <vt:lpstr>Evaluer les paramètres</vt:lpstr>
      <vt:lpstr>L’apprentissage automatique</vt:lpstr>
      <vt:lpstr>Paramétrage d’un algorithme classique</vt:lpstr>
      <vt:lpstr>Comment fabriquer des “machines à tout faire”?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29</cp:revision>
  <dcterms:created xsi:type="dcterms:W3CDTF">2023-05-24T00:27:17Z</dcterms:created>
  <dcterms:modified xsi:type="dcterms:W3CDTF">2023-06-30T19:55:35Z</dcterms:modified>
</cp:coreProperties>
</file>