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8" r:id="rId12"/>
    <p:sldId id="269" r:id="rId13"/>
    <p:sldId id="271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Dubois" userId="08fdc963-b32a-4cd5-b1a7-369c306f77e7" providerId="ADAL" clId="{922B3DBF-FCBB-45C8-91BF-965705A04C44}"/>
    <pc:docChg chg="undo custSel modSld sldOrd">
      <pc:chgData name="Paul Dubois" userId="08fdc963-b32a-4cd5-b1a7-369c306f77e7" providerId="ADAL" clId="{922B3DBF-FCBB-45C8-91BF-965705A04C44}" dt="2023-06-30T17:11:23.771" v="21" actId="20577"/>
      <pc:docMkLst>
        <pc:docMk/>
      </pc:docMkLst>
      <pc:sldChg chg="modSp mod ord">
        <pc:chgData name="Paul Dubois" userId="08fdc963-b32a-4cd5-b1a7-369c306f77e7" providerId="ADAL" clId="{922B3DBF-FCBB-45C8-91BF-965705A04C44}" dt="2023-06-30T17:11:23.771" v="21" actId="20577"/>
        <pc:sldMkLst>
          <pc:docMk/>
          <pc:sldMk cId="1949032356" sldId="262"/>
        </pc:sldMkLst>
        <pc:spChg chg="mod">
          <ac:chgData name="Paul Dubois" userId="08fdc963-b32a-4cd5-b1a7-369c306f77e7" providerId="ADAL" clId="{922B3DBF-FCBB-45C8-91BF-965705A04C44}" dt="2023-06-30T17:11:23.771" v="21" actId="20577"/>
          <ac:spMkLst>
            <pc:docMk/>
            <pc:sldMk cId="1949032356" sldId="262"/>
            <ac:spMk id="2" creationId="{EC1922F3-6628-8A56-FBAF-C05D1D6FEE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6DB5-26E2-4583-A297-EE25B4BCF49C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B1CB0-8521-448A-8AF4-782A4204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7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2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3898-9009-4365-E70F-CB777BA01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0951F-4E39-F7BC-EA65-DB530C6A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E3FE-E14F-8F4D-2930-BF08D75C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3124-C3CE-0722-182A-C239E772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9B40-5D93-E093-7DFA-96C1C33C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B6E-DDED-F5EE-7975-2D810526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60E61-5CD9-2B5F-B143-DFFF801AA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7059-12F3-666A-D1EB-A833CE0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991C-D656-B0B3-6DBB-B25A1DFD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B609-5860-654E-53A0-AD384C4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0278B-AA9B-DFAD-F34D-B35D4B421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C86FD-86E8-47A0-7AAF-1CE81F0D4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2C07-B38F-B048-2B92-7D8F6213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8E35-9D4C-3D1F-EAF7-1BAE3FD5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C2FC-743D-F239-7422-945C48F7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F924-74DB-C0EC-0710-E4A1C2B7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2F19-1C2E-8F4A-B70E-CB22A05C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D808-DF8B-9F03-FB8B-BA1B8816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E6AF-E306-E50F-6A1C-FA11BAD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EC7A-AB8F-2DD5-F94D-F208582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1E88-1AE8-D72D-37EE-E8E9BDA9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A295-F4AA-CC64-FD0E-FC607BC9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E8CF-31D3-7049-6096-FEB5E56D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B7AC-CF97-264E-1889-EA8D17DA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4640-EE73-27AE-697E-4B325589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2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4B8B-5412-B04D-3D19-7FF2F288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4590-C946-D2EE-B756-CEA8E793E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466A-3556-EB50-C13B-44EAD54FF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1959-EA0A-B9AE-DCF5-A1F1FB80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2DAF1-B4BB-EA0F-2827-C707C2FF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2539-2AA2-3B1A-CDF1-4A35AD75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5EE4-C579-FB21-A414-B2212492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749D-EBF1-D986-716C-045790BA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1943-1DCA-5681-F835-227BC47B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81C2B-AC9A-1A08-4BB6-8F9FD02FA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002D5-EFBA-F2B2-96BC-D008E0F90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634F1-690E-7C8D-05B4-98079FFB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376B8-2006-5915-323F-82FD4F38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60613-23D2-D412-56C7-0AF71A9D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5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9BA2-A27E-17F9-F625-9DC0A9C3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DCC04-1420-CA73-5AA5-0F17D270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AB825-ACE1-A675-2A39-5F0380B6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8C12E-2CAC-ACFC-722D-C1D136EF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79E20-AE3A-9B5B-0C83-C54BB267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8F8CF-8F12-C6E8-4DAC-8346CAA3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9E63F-9DCF-E586-69DE-226F9410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6A2B-8669-A99B-8473-7961F6F3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C407-B66D-91F5-4C3F-88BE89BD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FA92F-851A-866D-8283-5147006CD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892D-5FB2-9705-B374-48FBE178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BCBD5-D7A7-BC81-3931-375AC723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5F4DE-B5EC-5B3C-4946-DC062A46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E6D7-9B79-2A60-F492-78DA4A8A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F9673-9FA1-CC48-5572-B1127754E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D9FF6-1C9B-0879-7D51-FF4E410F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3E937-CCB8-163F-7D3C-783B372B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A6F05-B96C-29B7-F22B-1E713E3B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2B52C-1DA0-0037-E894-E8071F7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60A79-892D-0463-726E-1D3BAAD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AD91-6D22-866D-66C2-F4317CD8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B266-3C2D-4923-28C0-5ECF47C1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8DA3-C1A2-6FF0-02BD-49DAF1937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6ED5-4CAE-D373-9B6E-A4AF96204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dubois98.github.io/AI-MythsReality/BlackBox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5200" dirty="0"/>
              <a:t>Intelligences Artificielles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3600" b="1" dirty="0"/>
              <a:t>Mythes &amp; Réalités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08E38-676F-3AB2-3C4B-8E5FCACFA07C}"/>
              </a:ext>
            </a:extLst>
          </p:cNvPr>
          <p:cNvSpPr txBox="1"/>
          <p:nvPr/>
        </p:nvSpPr>
        <p:spPr>
          <a:xfrm>
            <a:off x="847527" y="6283402"/>
            <a:ext cx="280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Paul Dubois -  </a:t>
            </a:r>
            <a:r>
              <a:rPr lang="en-US" sz="2000" b="1" dirty="0" err="1">
                <a:solidFill>
                  <a:srgbClr val="00B050"/>
                </a:solidFill>
              </a:rPr>
              <a:t>Info</a:t>
            </a:r>
            <a:r>
              <a:rPr lang="en-US" sz="2000" b="1" dirty="0" err="1">
                <a:solidFill>
                  <a:srgbClr val="FFC000"/>
                </a:solidFill>
              </a:rPr>
              <a:t>@</a:t>
            </a:r>
            <a:r>
              <a:rPr lang="en-US" sz="2000" b="1" dirty="0" err="1">
                <a:solidFill>
                  <a:srgbClr val="7030A0"/>
                </a:solidFill>
              </a:rPr>
              <a:t>Lèze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 d’apprentissage profond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48B7A3-8F8C-3AF7-EFC5-6C7E522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Définition de l’architecture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Récupération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Entrainement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37838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“</a:t>
            </a:r>
            <a:r>
              <a:rPr lang="fr-FR" dirty="0"/>
              <a:t>trouver les règles à appliquer »?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87794-229C-AAA7-B160-59A4393C4495}"/>
              </a:ext>
            </a:extLst>
          </p:cNvPr>
          <p:cNvSpPr txBox="1"/>
          <p:nvPr/>
        </p:nvSpPr>
        <p:spPr>
          <a:xfrm>
            <a:off x="1814326" y="3676977"/>
            <a:ext cx="1282659" cy="5232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800" dirty="0"/>
              <a:t>Entrées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F38E0-F79F-136A-B5B4-5008586545BE}"/>
              </a:ext>
            </a:extLst>
          </p:cNvPr>
          <p:cNvSpPr txBox="1"/>
          <p:nvPr/>
        </p:nvSpPr>
        <p:spPr>
          <a:xfrm>
            <a:off x="9153525" y="3676977"/>
            <a:ext cx="1043876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800" dirty="0"/>
              <a:t>Sortie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8B2C5AB-C150-FAF0-1621-A4796E338CF5}"/>
              </a:ext>
            </a:extLst>
          </p:cNvPr>
          <p:cNvSpPr/>
          <p:nvPr/>
        </p:nvSpPr>
        <p:spPr>
          <a:xfrm>
            <a:off x="3781425" y="5024437"/>
            <a:ext cx="2847975" cy="1247775"/>
          </a:xfrm>
          <a:prstGeom prst="wedgeRectCallout">
            <a:avLst>
              <a:gd name="adj1" fmla="val -19564"/>
              <a:gd name="adj2" fmla="val -116675"/>
            </a:avLst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rgbClr val="C00000"/>
                </a:solidFill>
              </a:rPr>
              <a:t>Paramètres de la machine</a:t>
            </a:r>
          </a:p>
        </p:txBody>
      </p:sp>
    </p:spTree>
    <p:extLst>
      <p:ext uri="{BB962C8B-B14F-4D97-AF65-F5344CB8AC3E}">
        <p14:creationId xmlns:p14="http://schemas.microsoft.com/office/powerpoint/2010/main" val="165600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Trouver les bons paramètres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E01F4D5-72A3-9594-3BFD-2A30E6988ED6}"/>
              </a:ext>
            </a:extLst>
          </p:cNvPr>
          <p:cNvSpPr/>
          <p:nvPr/>
        </p:nvSpPr>
        <p:spPr>
          <a:xfrm>
            <a:off x="2428875" y="1949197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BB154A-CEF2-2DDF-5B36-2A774DD5D206}"/>
              </a:ext>
            </a:extLst>
          </p:cNvPr>
          <p:cNvSpPr/>
          <p:nvPr/>
        </p:nvSpPr>
        <p:spPr>
          <a:xfrm>
            <a:off x="9163050" y="1949197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630320-8409-2A15-D10C-C761361F228D}"/>
              </a:ext>
            </a:extLst>
          </p:cNvPr>
          <p:cNvSpPr/>
          <p:nvPr/>
        </p:nvSpPr>
        <p:spPr>
          <a:xfrm>
            <a:off x="2428875" y="2670799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4A2849-182D-F740-F282-EF40E40FD61A}"/>
              </a:ext>
            </a:extLst>
          </p:cNvPr>
          <p:cNvSpPr/>
          <p:nvPr/>
        </p:nvSpPr>
        <p:spPr>
          <a:xfrm>
            <a:off x="9163050" y="2670799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026E25-8707-AC6B-C224-AB87CD575EC4}"/>
              </a:ext>
            </a:extLst>
          </p:cNvPr>
          <p:cNvSpPr/>
          <p:nvPr/>
        </p:nvSpPr>
        <p:spPr>
          <a:xfrm>
            <a:off x="2428875" y="3392401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DD2665-FE1A-50F0-3B03-E077C0DD15A5}"/>
              </a:ext>
            </a:extLst>
          </p:cNvPr>
          <p:cNvSpPr/>
          <p:nvPr/>
        </p:nvSpPr>
        <p:spPr>
          <a:xfrm>
            <a:off x="9163050" y="3392401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FD3F18-9559-6750-E062-1916229EFB7C}"/>
              </a:ext>
            </a:extLst>
          </p:cNvPr>
          <p:cNvSpPr/>
          <p:nvPr/>
        </p:nvSpPr>
        <p:spPr>
          <a:xfrm>
            <a:off x="2428875" y="4114003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032E02-1063-B99A-E440-C3AA35B984ED}"/>
              </a:ext>
            </a:extLst>
          </p:cNvPr>
          <p:cNvSpPr/>
          <p:nvPr/>
        </p:nvSpPr>
        <p:spPr>
          <a:xfrm>
            <a:off x="9163050" y="4114003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68B17D-04B2-4470-5042-0BBF7D1FE11B}"/>
              </a:ext>
            </a:extLst>
          </p:cNvPr>
          <p:cNvSpPr/>
          <p:nvPr/>
        </p:nvSpPr>
        <p:spPr>
          <a:xfrm>
            <a:off x="2428875" y="4835605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0149A1-7CEA-BA5E-20D0-08216A874BDD}"/>
              </a:ext>
            </a:extLst>
          </p:cNvPr>
          <p:cNvSpPr/>
          <p:nvPr/>
        </p:nvSpPr>
        <p:spPr>
          <a:xfrm>
            <a:off x="9163050" y="4835605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E4F417-55AF-A893-702E-946218FC8814}"/>
              </a:ext>
            </a:extLst>
          </p:cNvPr>
          <p:cNvSpPr/>
          <p:nvPr/>
        </p:nvSpPr>
        <p:spPr>
          <a:xfrm>
            <a:off x="2428875" y="5557208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E84DE7-2694-87DC-8AE1-AFACBF890FC6}"/>
              </a:ext>
            </a:extLst>
          </p:cNvPr>
          <p:cNvSpPr/>
          <p:nvPr/>
        </p:nvSpPr>
        <p:spPr>
          <a:xfrm>
            <a:off x="9163050" y="5557208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2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2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1EE7-65B0-AF50-9E3A-87E23E11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vous d’essayer!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CE2F8-C690-2BB7-74E6-7B1334B1A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1791" y="1967085"/>
            <a:ext cx="4068418" cy="40684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5CD69-8653-ACB5-0A69-42EE9E7D6EA8}"/>
              </a:ext>
            </a:extLst>
          </p:cNvPr>
          <p:cNvSpPr txBox="1"/>
          <p:nvPr/>
        </p:nvSpPr>
        <p:spPr>
          <a:xfrm>
            <a:off x="3268239" y="6162261"/>
            <a:ext cx="565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https://pauldubois98.github.io/AI-MythsReality/BlackBox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9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Evaluer les paramètres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D026E25-8707-AC6B-C224-AB87CD575EC4}"/>
              </a:ext>
            </a:extLst>
          </p:cNvPr>
          <p:cNvSpPr/>
          <p:nvPr/>
        </p:nvSpPr>
        <p:spPr>
          <a:xfrm>
            <a:off x="2286000" y="3643312"/>
            <a:ext cx="590550" cy="590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DD2665-FE1A-50F0-3B03-E077C0DD15A5}"/>
              </a:ext>
            </a:extLst>
          </p:cNvPr>
          <p:cNvSpPr/>
          <p:nvPr/>
        </p:nvSpPr>
        <p:spPr>
          <a:xfrm rot="5400000">
            <a:off x="10714476" y="3643312"/>
            <a:ext cx="590550" cy="590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032E02-1063-B99A-E440-C3AA35B984ED}"/>
              </a:ext>
            </a:extLst>
          </p:cNvPr>
          <p:cNvSpPr/>
          <p:nvPr/>
        </p:nvSpPr>
        <p:spPr>
          <a:xfrm rot="5400000">
            <a:off x="9249924" y="3643312"/>
            <a:ext cx="590550" cy="5905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18EDB-ACE3-367F-6037-B8D44739C9EC}"/>
              </a:ext>
            </a:extLst>
          </p:cNvPr>
          <p:cNvSpPr txBox="1"/>
          <p:nvPr/>
        </p:nvSpPr>
        <p:spPr>
          <a:xfrm>
            <a:off x="9993583" y="3386135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13E9B-3F15-8782-3049-64F702C82527}"/>
              </a:ext>
            </a:extLst>
          </p:cNvPr>
          <p:cNvSpPr txBox="1"/>
          <p:nvPr/>
        </p:nvSpPr>
        <p:spPr>
          <a:xfrm>
            <a:off x="10110857" y="3008737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5986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752B3A7-62FE-8682-61EE-36E7D6DD0994}"/>
              </a:ext>
            </a:extLst>
          </p:cNvPr>
          <p:cNvGrpSpPr/>
          <p:nvPr/>
        </p:nvGrpSpPr>
        <p:grpSpPr>
          <a:xfrm>
            <a:off x="5637893" y="3173412"/>
            <a:ext cx="6023113" cy="3684588"/>
            <a:chOff x="1848678" y="1043015"/>
            <a:chExt cx="6023113" cy="368458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0EAA25-72D3-5125-D851-4477A7D90BB3}"/>
                </a:ext>
              </a:extLst>
            </p:cNvPr>
            <p:cNvSpPr/>
            <p:nvPr/>
          </p:nvSpPr>
          <p:spPr>
            <a:xfrm>
              <a:off x="1848678" y="1500809"/>
              <a:ext cx="6023113" cy="28823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2F01DBD-F451-CBBB-17EC-A22E39B51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1019" y="1987826"/>
              <a:ext cx="1648437" cy="1794965"/>
            </a:xfrm>
            <a:prstGeom prst="rect">
              <a:avLst/>
            </a:prstGeom>
          </p:spPr>
        </p:pic>
        <p:pic>
          <p:nvPicPr>
            <p:cNvPr id="15" name="Content Placeholder 11">
              <a:extLst>
                <a:ext uri="{FF2B5EF4-FFF2-40B4-BE49-F238E27FC236}">
                  <a16:creationId xmlns:a16="http://schemas.microsoft.com/office/drawing/2014/main" id="{4FA59A25-B56D-06C6-B0D1-AD928DD22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89456" y="1043015"/>
              <a:ext cx="3684588" cy="368458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423540-5F25-86EA-5AF8-B3566BA34C59}"/>
                </a:ext>
              </a:extLst>
            </p:cNvPr>
            <p:cNvSpPr txBox="1"/>
            <p:nvPr/>
          </p:nvSpPr>
          <p:spPr>
            <a:xfrm>
              <a:off x="3875381" y="3946670"/>
              <a:ext cx="1956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Etape 2: Utilisation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FEFC03-F492-A562-2068-0C457A02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9"/>
            <a:ext cx="10515600" cy="1325563"/>
          </a:xfrm>
        </p:spPr>
        <p:txBody>
          <a:bodyPr/>
          <a:lstStyle/>
          <a:p>
            <a:r>
              <a:rPr lang="fr-FR" dirty="0"/>
              <a:t>L’apprentissage automatique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8A95D9-A87B-8345-925B-58940232C440}"/>
              </a:ext>
            </a:extLst>
          </p:cNvPr>
          <p:cNvGrpSpPr/>
          <p:nvPr/>
        </p:nvGrpSpPr>
        <p:grpSpPr>
          <a:xfrm>
            <a:off x="229437" y="897483"/>
            <a:ext cx="6023113" cy="3684588"/>
            <a:chOff x="1848678" y="1043015"/>
            <a:chExt cx="6023113" cy="36845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201F99-E307-27C8-8996-E79718A3F9F3}"/>
                </a:ext>
              </a:extLst>
            </p:cNvPr>
            <p:cNvSpPr/>
            <p:nvPr/>
          </p:nvSpPr>
          <p:spPr>
            <a:xfrm>
              <a:off x="1848678" y="1500809"/>
              <a:ext cx="6023113" cy="28823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5B05B1-2715-43A4-B78F-481377B4D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1019" y="1987826"/>
              <a:ext cx="1648437" cy="1794965"/>
            </a:xfrm>
            <a:prstGeom prst="rect">
              <a:avLst/>
            </a:prstGeom>
          </p:spPr>
        </p:pic>
        <p:pic>
          <p:nvPicPr>
            <p:cNvPr id="7" name="Content Placeholder 11">
              <a:extLst>
                <a:ext uri="{FF2B5EF4-FFF2-40B4-BE49-F238E27FC236}">
                  <a16:creationId xmlns:a16="http://schemas.microsoft.com/office/drawing/2014/main" id="{F7868538-4F4C-725B-5E7F-82075140D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89456" y="1043015"/>
              <a:ext cx="3684588" cy="368458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8F95EF-F350-4DC1-72B9-5BC289948C6A}"/>
                </a:ext>
              </a:extLst>
            </p:cNvPr>
            <p:cNvSpPr txBox="1"/>
            <p:nvPr/>
          </p:nvSpPr>
          <p:spPr>
            <a:xfrm>
              <a:off x="3693761" y="3959988"/>
              <a:ext cx="2332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Etape 1: Apprentissage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434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Qu’est-ce que l’intelligence?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Qu’est-ce que l’intelligence</a:t>
            </a:r>
            <a:br>
              <a:rPr lang="fr-FR" dirty="0"/>
            </a:br>
            <a:r>
              <a:rPr lang="fr-FR" dirty="0"/>
              <a:t> « artificielle » 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758E3-9567-F846-B0FF-B274B55A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2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Définition formelle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52708" y="896469"/>
            <a:ext cx="5945025" cy="53194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28384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7B080-C152-9F68-4D72-1546402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10313960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3600" dirty="0"/>
              <a:t>Toutes les IA ne sont pas « intelligentes »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E1274-16E4-4C2F-413E-9F886E7D9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78943" y="2337520"/>
            <a:ext cx="3373624" cy="3365190"/>
          </a:xfrm>
          <a:prstGeom prst="rect">
            <a:avLst/>
          </a:prstGeom>
        </p:spPr>
      </p:pic>
      <p:pic>
        <p:nvPicPr>
          <p:cNvPr id="8" name="Content Placeholder 7" descr="A cartoon robot with a light bulb&#10;&#10;Description automatically generated with medium confidence">
            <a:extLst>
              <a:ext uri="{FF2B5EF4-FFF2-40B4-BE49-F238E27FC236}">
                <a16:creationId xmlns:a16="http://schemas.microsoft.com/office/drawing/2014/main" id="{69DD07EE-5527-08CA-427C-569C3130F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99" y="2337520"/>
            <a:ext cx="3373624" cy="33651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0E243-A46F-EA2E-D4F7-A0FCD72E7C30}"/>
              </a:ext>
            </a:extLst>
          </p:cNvPr>
          <p:cNvSpPr txBox="1"/>
          <p:nvPr/>
        </p:nvSpPr>
        <p:spPr>
          <a:xfrm>
            <a:off x="497973" y="1218973"/>
            <a:ext cx="107713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1" dirty="0"/>
              <a:t>IA:</a:t>
            </a:r>
            <a:r>
              <a:rPr lang="fr-FR" sz="2800" b="1" dirty="0"/>
              <a:t> 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34166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d’IA "simple"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D6BFD-DEB8-FB42-5AA2-713604BE5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052038"/>
              </p:ext>
            </p:extLst>
          </p:nvPr>
        </p:nvGraphicFramePr>
        <p:xfrm>
          <a:off x="2284714" y="2252133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903457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762449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3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1299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47388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036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168219-1B48-7BA8-1784-D8084640F534}"/>
              </a:ext>
            </a:extLst>
          </p:cNvPr>
          <p:cNvSpPr txBox="1"/>
          <p:nvPr/>
        </p:nvSpPr>
        <p:spPr>
          <a:xfrm>
            <a:off x="6870914" y="2645833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67071EFB-78E5-40D3-6349-05AEDD1661B7}"/>
              </a:ext>
            </a:extLst>
          </p:cNvPr>
          <p:cNvSpPr/>
          <p:nvPr/>
        </p:nvSpPr>
        <p:spPr>
          <a:xfrm>
            <a:off x="5118100" y="3191934"/>
            <a:ext cx="1625600" cy="575227"/>
          </a:xfrm>
          <a:custGeom>
            <a:avLst/>
            <a:gdLst>
              <a:gd name="connsiteX0" fmla="*/ 2506133 w 2506133"/>
              <a:gd name="connsiteY0" fmla="*/ 0 h 982134"/>
              <a:gd name="connsiteX1" fmla="*/ 948267 w 2506133"/>
              <a:gd name="connsiteY1" fmla="*/ 317500 h 982134"/>
              <a:gd name="connsiteX2" fmla="*/ 0 w 2506133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6133" h="982134">
                <a:moveTo>
                  <a:pt x="2506133" y="0"/>
                </a:moveTo>
                <a:cubicBezTo>
                  <a:pt x="1936044" y="76905"/>
                  <a:pt x="1365956" y="153811"/>
                  <a:pt x="948267" y="317500"/>
                </a:cubicBezTo>
                <a:cubicBezTo>
                  <a:pt x="530578" y="481189"/>
                  <a:pt x="265289" y="731661"/>
                  <a:pt x="0" y="982134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BD4E9-2C4A-5ABA-8EFF-A646CF4F6F32}"/>
              </a:ext>
            </a:extLst>
          </p:cNvPr>
          <p:cNvSpPr txBox="1"/>
          <p:nvPr/>
        </p:nvSpPr>
        <p:spPr>
          <a:xfrm>
            <a:off x="2603465" y="5725054"/>
            <a:ext cx="5842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/>
              <a:t>« Si deux symboles alignés, bloquer la ligne. »</a:t>
            </a:r>
          </a:p>
        </p:txBody>
      </p:sp>
    </p:spTree>
    <p:extLst>
      <p:ext uri="{BB962C8B-B14F-4D97-AF65-F5344CB8AC3E}">
        <p14:creationId xmlns:p14="http://schemas.microsoft.com/office/powerpoint/2010/main" val="194903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4BAF1-E3E0-20D0-D614-BCA7935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Paradigmes d’IA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5F3AC-7BE7-379D-B646-71B835E47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Programmation « classique »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BFECE-45E1-BAAA-8D7F-CD7DD8605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Apprentissage profond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EBFDFD-53F5-1F9D-FF31-BF7DB3770C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DE9698F-44F3-3230-1DE8-F08EAE7C6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92528-0855-6B35-EC22-5A82CE0F8685}"/>
              </a:ext>
            </a:extLst>
          </p:cNvPr>
          <p:cNvSpPr txBox="1"/>
          <p:nvPr/>
        </p:nvSpPr>
        <p:spPr>
          <a:xfrm>
            <a:off x="184826" y="4940233"/>
            <a:ext cx="3331361" cy="1754326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Si situation A, faire action a</a:t>
            </a:r>
          </a:p>
          <a:p>
            <a:r>
              <a:rPr lang="fr-FR" dirty="0"/>
              <a:t>Si situation B, faire action b</a:t>
            </a:r>
          </a:p>
          <a:p>
            <a:r>
              <a:rPr lang="fr-FR" dirty="0"/>
              <a:t>Si situation C, faire action c</a:t>
            </a:r>
          </a:p>
          <a:p>
            <a:r>
              <a:rPr lang="fr-FR" dirty="0"/>
              <a:t>Si situation D, faire action a et b</a:t>
            </a:r>
          </a:p>
          <a:p>
            <a:r>
              <a:rPr lang="fr-FR" dirty="0"/>
              <a:t>Si situation E, faire action C puis a</a:t>
            </a:r>
          </a:p>
          <a:p>
            <a:r>
              <a:rPr lang="fr-FR" dirty="0"/>
              <a:t>Si non, faire action 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0409F-6908-571B-41AF-C79565217A39}"/>
              </a:ext>
            </a:extLst>
          </p:cNvPr>
          <p:cNvSpPr txBox="1"/>
          <p:nvPr/>
        </p:nvSpPr>
        <p:spPr>
          <a:xfrm>
            <a:off x="6931027" y="5130736"/>
            <a:ext cx="3082319" cy="646331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Regarde ces exemples</a:t>
            </a:r>
          </a:p>
          <a:p>
            <a:r>
              <a:rPr lang="fr-FR" dirty="0"/>
              <a:t>et trouve les règles à appliquer</a:t>
            </a:r>
          </a:p>
        </p:txBody>
      </p:sp>
    </p:spTree>
    <p:extLst>
      <p:ext uri="{BB962C8B-B14F-4D97-AF65-F5344CB8AC3E}">
        <p14:creationId xmlns:p14="http://schemas.microsoft.com/office/powerpoint/2010/main" val="311237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 classique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48B7A3-8F8C-3AF7-EFC5-6C7E522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Si situation A, faire action a</a:t>
            </a:r>
          </a:p>
          <a:p>
            <a:r>
              <a:rPr lang="fr-FR" dirty="0"/>
              <a:t>Si situation B, faire action b</a:t>
            </a:r>
          </a:p>
          <a:p>
            <a:r>
              <a:rPr lang="fr-FR" dirty="0"/>
              <a:t>Si situation C, faire action c</a:t>
            </a:r>
          </a:p>
          <a:p>
            <a:r>
              <a:rPr lang="fr-FR" dirty="0"/>
              <a:t>Si situation D, faire action a et b</a:t>
            </a:r>
          </a:p>
          <a:p>
            <a:r>
              <a:rPr lang="fr-FR" dirty="0"/>
              <a:t>Si situation E, faire action C puis a</a:t>
            </a:r>
          </a:p>
          <a:p>
            <a:r>
              <a:rPr lang="fr-FR" dirty="0"/>
              <a:t>Si non, faire action z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02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Widescreen</PresentationFormat>
  <Paragraphs>57</Paragraphs>
  <Slides>15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Intelligences Artificielles</vt:lpstr>
      <vt:lpstr>Qu’est-ce que l’intelligence?</vt:lpstr>
      <vt:lpstr>Qu’est-ce que l’intelligence  « artificielle » ?</vt:lpstr>
      <vt:lpstr>PowerPoint Presentation</vt:lpstr>
      <vt:lpstr>Définition formelle</vt:lpstr>
      <vt:lpstr>Toutes les IA ne sont pas « intelligentes »</vt:lpstr>
      <vt:lpstr>Exemple d’IA "simple"</vt:lpstr>
      <vt:lpstr>Paradigmes d’IA</vt:lpstr>
      <vt:lpstr>Paradigme classique</vt:lpstr>
      <vt:lpstr>Paradigme d’apprentissage profond</vt:lpstr>
      <vt:lpstr>Comment “trouver les règles à appliquer »?</vt:lpstr>
      <vt:lpstr>Trouver les bons paramètres</vt:lpstr>
      <vt:lpstr>A vous d’essayer!</vt:lpstr>
      <vt:lpstr>Evaluer les paramètres</vt:lpstr>
      <vt:lpstr>L’apprentissage automatique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Intelligences Artificielles</dc:title>
  <dc:creator>Paul Dubois</dc:creator>
  <cp:lastModifiedBy>Paul Dubois</cp:lastModifiedBy>
  <cp:revision>24</cp:revision>
  <dcterms:created xsi:type="dcterms:W3CDTF">2023-05-24T00:27:17Z</dcterms:created>
  <dcterms:modified xsi:type="dcterms:W3CDTF">2023-06-30T19:31:55Z</dcterms:modified>
</cp:coreProperties>
</file>