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47-984C-C548-F22D-C0EB4AAE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46E-257F-A291-9B1A-8A17DDCC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07F-3DD1-EDCC-4613-A560D94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5C9-D701-B604-6289-B4A9A9E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D6B-EC35-6CDF-4E2E-B0C1C3A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113-3B93-7F5B-DCD3-584AD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F7F3-8DFC-5E96-DBE8-24B811ED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A427-E63C-ADCB-EAE5-DD2B647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FF4A-553A-7F4A-46B2-877C8D3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DA9-4B6F-2FDF-4D20-A79D02C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3A8C-02C3-F20B-FC89-DE9F24BB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9BBC-B5E6-1307-6460-0294DDC2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49C6-07F4-350A-7B2B-D87613A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575-6E01-FED3-501F-BC36C0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E5EB-1B18-A0A5-9364-144A6A9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492-4802-0FFB-330F-425D634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EAA2-CDE3-6B5A-F91F-7B8A4F55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BCCB-99AE-8F2E-A570-737D438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7853-0C97-6FD1-5054-07F1C19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C0D9-955F-D84F-D60E-47AF9E5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71A-A068-5656-30D0-5DDA46C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1F6B-1F83-D582-842B-14F8DFC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E22-5F90-F051-9F04-8239610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3917-7A1D-69A0-BCDE-BFF70B2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C61-FEF2-8A01-C636-C583E90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C6A0-2E30-49BA-3849-B85E942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6F7-4AA6-F177-5286-443C19E5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08A-3318-505C-A723-68E4F8E6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AA29-DC53-5C16-6A18-B1E5076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864-B70D-8C95-7D3D-0271AD1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E21F-D58A-96B6-C6C8-58C52EC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98DA-14D3-D3D0-5246-E4A9CD0E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BB90-BEA2-45A0-9D03-FF70DB2D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6E06-5E48-F999-5E02-E0A562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1E4E-D214-A96A-E811-40656462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3026-9507-AB67-1C4A-3249FDD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A99C9-4F0C-5876-3059-21B9B70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0397E-0398-349B-AE34-1DCB63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3CDAC-2F22-FACB-FA4B-67FC7CC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0E-3CD4-4A17-BFE2-9E2BDA9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B0A0-99E7-9275-8778-08B7885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9D0-D719-B87D-3354-3D06AA7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229F-DF0B-CA43-7B77-E99B0C0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C376-D628-4DC8-5E80-8223BD8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F84E-089A-64A3-A6F7-FF3085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340-AC56-99E0-F5F9-084E250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605-4F20-A444-3372-E079E7A9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772A-92BE-D180-BA76-7F6EBD4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F429-05AA-7B78-F783-0248244D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C754-C30E-99CE-70EF-857B918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3582-B7BD-0967-78B6-34E45CF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E52B-8735-6E7B-B9C2-E1E01E5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2A-FE2E-3200-6E69-DD84550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17E3-34DC-9CF0-4B77-215CEEC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CCC8-F247-5780-620D-F46F7BA1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3751-58BF-B8BC-4CC6-B37313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33A-A6D1-807D-04C0-E2CBBD5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FCE-E630-8F99-1CA5-6F856FA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EB6D-A620-E82E-9123-2E5EBF9A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137A-3125-83A1-51AF-6F7F8F65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3260-A434-8C23-F5D9-C161277F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0021-F3D9-E523-9776-46E1647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CFF-5794-5BB8-DAD8-4896EB23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7463-5139-978F-EB28-3807035846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7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5B0-378A-3D8A-60AE-A0CA7AEF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Dose-volume histograms guided deep dose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4F1-488D-343C-8CE6-A8CB748D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4388"/>
            <a:ext cx="9144000" cy="1655762"/>
          </a:xfrm>
        </p:spPr>
        <p:txBody>
          <a:bodyPr/>
          <a:lstStyle/>
          <a:p>
            <a:r>
              <a:rPr lang="en-US" dirty="0"/>
              <a:t>Paul Dubois,</a:t>
            </a:r>
          </a:p>
          <a:p>
            <a:r>
              <a:rPr lang="en-US" dirty="0"/>
              <a:t>Nikos Paragios, Paul-Henry Cournède, Pascal Fenoglietto</a:t>
            </a:r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7DEE57-AD03-354A-7B18-6263BE8F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90" y="5598367"/>
            <a:ext cx="1679510" cy="12596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F6B254-2137-67CD-3755-4A5EA916754E}"/>
              </a:ext>
            </a:extLst>
          </p:cNvPr>
          <p:cNvGrpSpPr/>
          <p:nvPr/>
        </p:nvGrpSpPr>
        <p:grpSpPr>
          <a:xfrm>
            <a:off x="4828707" y="4758714"/>
            <a:ext cx="2534585" cy="2099286"/>
            <a:chOff x="11765" y="4758714"/>
            <a:chExt cx="2534585" cy="209928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E528496-1111-AF60-4DC1-C65FCE6B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65" y="5598367"/>
              <a:ext cx="2429044" cy="125963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8B17CB-41E9-C540-0E9C-19D570E3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06" y="4778133"/>
              <a:ext cx="1826444" cy="55083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31FE958-DBD0-180B-DCC7-4407F400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65" y="4758714"/>
              <a:ext cx="589672" cy="58967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1BE36B2-548E-EFAF-39A5-9D2BD861E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598366"/>
            <a:ext cx="3265716" cy="125963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E95CB1-98C1-4FAF-DEBE-01265CD79448}"/>
              </a:ext>
            </a:extLst>
          </p:cNvPr>
          <p:cNvSpPr/>
          <p:nvPr/>
        </p:nvSpPr>
        <p:spPr>
          <a:xfrm>
            <a:off x="1" y="1"/>
            <a:ext cx="12192000" cy="1162050"/>
          </a:xfrm>
          <a:custGeom>
            <a:avLst/>
            <a:gdLst>
              <a:gd name="connsiteX0" fmla="*/ -58 w 1406249"/>
              <a:gd name="connsiteY0" fmla="*/ -61 h 1736647"/>
              <a:gd name="connsiteX1" fmla="*/ 1406192 w 1406249"/>
              <a:gd name="connsiteY1" fmla="*/ -61 h 1736647"/>
              <a:gd name="connsiteX2" fmla="*/ 1406192 w 1406249"/>
              <a:gd name="connsiteY2" fmla="*/ 1736587 h 1736647"/>
              <a:gd name="connsiteX3" fmla="*/ -58 w 1406249"/>
              <a:gd name="connsiteY3" fmla="*/ 1736587 h 17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249" h="1736647">
                <a:moveTo>
                  <a:pt x="-58" y="-61"/>
                </a:moveTo>
                <a:lnTo>
                  <a:pt x="1406192" y="-61"/>
                </a:lnTo>
                <a:lnTo>
                  <a:pt x="1406192" y="1736587"/>
                </a:lnTo>
                <a:lnTo>
                  <a:pt x="-58" y="1736587"/>
                </a:lnTo>
                <a:close/>
              </a:path>
            </a:pathLst>
          </a:custGeom>
          <a:solidFill>
            <a:srgbClr val="103665"/>
          </a:solidFill>
          <a:ln w="10973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18EE5-D04F-1133-9438-A4BE3AD947BC}"/>
              </a:ext>
            </a:extLst>
          </p:cNvPr>
          <p:cNvSpPr txBox="1"/>
          <p:nvPr/>
        </p:nvSpPr>
        <p:spPr>
          <a:xfrm>
            <a:off x="4519154" y="189582"/>
            <a:ext cx="315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40" baseline="0" dirty="0">
                <a:ln/>
                <a:solidFill>
                  <a:srgbClr val="FFFFFF"/>
                </a:solidFill>
                <a:latin typeface="Morish Serif"/>
                <a:sym typeface="Morish Serif"/>
                <a:rtl val="0"/>
              </a:rPr>
              <a:t>AIME 2024</a:t>
            </a:r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348ED9F8-1357-0B8B-7C98-093E414878E9}"/>
              </a:ext>
            </a:extLst>
          </p:cNvPr>
          <p:cNvGrpSpPr/>
          <p:nvPr/>
        </p:nvGrpSpPr>
        <p:grpSpPr>
          <a:xfrm>
            <a:off x="83964" y="71177"/>
            <a:ext cx="989833" cy="1006249"/>
            <a:chOff x="3364163" y="169418"/>
            <a:chExt cx="989833" cy="1006249"/>
          </a:xfrm>
        </p:grpSpPr>
        <p:grpSp>
          <p:nvGrpSpPr>
            <p:cNvPr id="25" name="Graphic 19">
              <a:extLst>
                <a:ext uri="{FF2B5EF4-FFF2-40B4-BE49-F238E27FC236}">
                  <a16:creationId xmlns:a16="http://schemas.microsoft.com/office/drawing/2014/main" id="{FF5C9A52-FB50-35DC-488F-A04067354553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26" name="Graphic 19">
                <a:extLst>
                  <a:ext uri="{FF2B5EF4-FFF2-40B4-BE49-F238E27FC236}">
                    <a16:creationId xmlns:a16="http://schemas.microsoft.com/office/drawing/2014/main" id="{8E2AC2DA-DBDC-9F10-8822-D4BD5A74FB86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EEF59DE-4F19-C051-5B94-AAEB5C0BB7F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1AC02BB-7697-D381-E447-DFD0105A447B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1EAEB4-A712-AA0B-65DF-021E7B8A5BD8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25B38BA-748C-480A-410C-45C37FA187C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CB282AD-D16E-54C9-F8BC-48CF038C3BFD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26CD8BD-DAB9-8811-9F4A-34442361C826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0B02320-0E82-34BB-712D-4638C9D8A206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65D505E-4D71-5EEF-B2C4-527B956E82F1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5C4BDB3-5369-C54C-A7A9-23E69191369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aphic 19">
                <a:extLst>
                  <a:ext uri="{FF2B5EF4-FFF2-40B4-BE49-F238E27FC236}">
                    <a16:creationId xmlns:a16="http://schemas.microsoft.com/office/drawing/2014/main" id="{14A61593-58DC-1751-7365-E7FE4BDD332A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D545460-7CE7-C11B-96C0-21523B698084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13484DB8-C347-80C1-49B5-D19193A70C10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FF98DB2-C167-9178-4331-C648D3904D86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CF58841-569E-2EC9-942E-62E1F3F0AA1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153131-8911-4106-B816-2F918C4185BE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C2CEF2E-4CCD-3582-9A95-60DF96A11C45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CC1388A-9393-0D76-6538-B10793AFF1A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52031FF-E77A-BC7B-2752-A78A353C4F76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C90EAA7-FF35-BEEE-494D-A9066D7ED0E5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DEA7FC-767E-B4DF-917B-CE928D5054F6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2E442-D034-977B-5165-B433732646C9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F65077-B475-EFAF-6A3D-0CDC6EF1CA8F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D9CD73C-5CE8-5AB8-4ADC-BEC0A55A9D31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88F08E-2FD4-4889-84DE-CF62F89DE796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D1A0C1-1E7F-114D-EBDD-556B4D8A63B7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11D0F1-B28A-430F-4C3B-9A0000F16CAB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aphic 19">
              <a:extLst>
                <a:ext uri="{FF2B5EF4-FFF2-40B4-BE49-F238E27FC236}">
                  <a16:creationId xmlns:a16="http://schemas.microsoft.com/office/drawing/2014/main" id="{2074A694-8C22-B489-8783-C8B2F327A15D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76ED0FD-28A1-234C-EC30-8138511D9AE5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76DA4-3554-BC78-B468-180204F03E68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E9F3F9-3E32-EB6B-955E-9BF6758AE36A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274DB0-4647-AB8F-6C90-2D9E2FF022E4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1523607-F44A-0BA0-1C50-39C80725BD45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7ED426-914C-50CA-D7C6-4343968D24B1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C77FB20-D563-4C6A-F231-D711C2C2E2AD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6A8038-5B49-6D69-DC01-F81CB3406D67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E8E22EB-4D30-CCEE-0948-491C1442FEBF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AF64CC-A7F3-0FFD-5BC8-F3FE945D650B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84CFA6C-20CB-B1D1-EE76-29E0EC2010E2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49EFA2F-AF95-F95D-51A4-F430EDC9B3AA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02AEF2A-3D10-F18E-7753-B2198DFEF73C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08AB4C-1AEF-B9C3-0EA1-A83376320666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8672C3-EEED-F033-A3CD-E6DC34BDA275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67529F-A059-075E-1340-FF742C045480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3E28974-1C3F-238D-B9F5-26D1496288AF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9E01085-CC74-D8EB-4327-EFD68656CC20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A485FDF-7C18-0D72-EF0E-36737090AD24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DABB14B-621A-1DCB-CB99-DFB9CF2B68DE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BF9837-4A04-A7EE-8A73-EBE4A5EBDC4C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024CEC-5C20-0D1E-4156-E610036ACDFB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8CDD2E9-C3E3-BCB2-EAB8-35F8AC46256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13AC35-B151-84EE-995F-0E4B35414F61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F891953-17E7-FEB7-57C4-554E832EEA53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70CB9E8-8D0B-33CB-D4D1-C22E67B571FB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AFB760-A8A1-EE0C-A14F-7C0E23C663FB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19E0E0-57BB-D876-1EB4-60700B761BB5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6BF3C3-8D80-ED6A-52AE-25C7E9ABCEA6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7976B1-8448-EF22-2B2E-2174C87456CD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2C31599-F2A5-1959-E93C-5B2EE5A9C54F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5E2F0B0-338C-66D2-4E99-A20F89AEB685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aphic 19">
              <a:extLst>
                <a:ext uri="{FF2B5EF4-FFF2-40B4-BE49-F238E27FC236}">
                  <a16:creationId xmlns:a16="http://schemas.microsoft.com/office/drawing/2014/main" id="{5C173B2E-831A-BF34-5BCD-41466B5FD71E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EDD620B-0F94-C362-9BDB-085AA436672B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A53B0E-C583-D35F-56EB-6FE061AE2091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E7AE529-9100-6B43-D181-14A3690134C1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8C4FEF9-E646-4BC4-7F5A-9F0258C28619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30659A4-10DD-B97D-0D53-92190788428E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B88EE-0AA8-6B1A-C0A9-708D4705D9A0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E477390-14A7-CDDA-5419-AE8B643A5063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5D195C6-2E51-7E43-5847-60DC54FE2D19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D977AB-2632-9A67-E56F-8268351A4DDD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A917692-841F-ED90-C060-2553637F5DD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D662AFB-ABA0-5791-5237-18DCBADDE081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365FD27-B274-D1A9-68FD-6949BD25601D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D257C1-9493-BFD7-B753-7CE732D67991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848145-CBCD-877D-73C8-711DA430D105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CBD55A8-2271-676B-DEE5-588310C9F1B6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30015D-45A9-E38C-2093-31880B55534D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EBCB1C5-656E-5885-49DB-BA5C5B2A0150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7B0106F-F2AC-B679-FCC2-5BE17F04B323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EBEB892-5130-3BFD-0762-6FD1906B0154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8D9619-B82C-F3C4-D9D5-94ACCD92F1B4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85D079C-86B6-E7E8-32EB-6FFEBF7D258F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535C8ED-6274-7973-6E83-56A57253F1E4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9" name="Graphic 19">
            <a:extLst>
              <a:ext uri="{FF2B5EF4-FFF2-40B4-BE49-F238E27FC236}">
                <a16:creationId xmlns:a16="http://schemas.microsoft.com/office/drawing/2014/main" id="{EAA342DE-51D3-79F8-A8E4-25665369ACB9}"/>
              </a:ext>
            </a:extLst>
          </p:cNvPr>
          <p:cNvGrpSpPr/>
          <p:nvPr/>
        </p:nvGrpSpPr>
        <p:grpSpPr>
          <a:xfrm flipH="1">
            <a:off x="11108678" y="71177"/>
            <a:ext cx="989833" cy="1006249"/>
            <a:chOff x="3364163" y="169418"/>
            <a:chExt cx="989833" cy="1006249"/>
          </a:xfrm>
        </p:grpSpPr>
        <p:grpSp>
          <p:nvGrpSpPr>
            <p:cNvPr id="110" name="Graphic 19">
              <a:extLst>
                <a:ext uri="{FF2B5EF4-FFF2-40B4-BE49-F238E27FC236}">
                  <a16:creationId xmlns:a16="http://schemas.microsoft.com/office/drawing/2014/main" id="{2A72DF5E-EFC9-E09F-2B1E-9E142E965549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174" name="Graphic 19">
                <a:extLst>
                  <a:ext uri="{FF2B5EF4-FFF2-40B4-BE49-F238E27FC236}">
                    <a16:creationId xmlns:a16="http://schemas.microsoft.com/office/drawing/2014/main" id="{4C3FEEB2-C008-4104-EDC2-31E505485173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80059800-7F24-54A4-CD2B-197705B09F5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312C502-32A0-D892-D95D-024C888F3A8F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764A16B-82CE-FB31-123B-C86C55787BC1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F2427FE-C827-905F-7ACD-9191FB4552B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6EF3BC1-5FE2-A0AC-4EEC-0B958192B1D4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EC505007-D821-4878-F35E-8CB2687712E9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AE58D67-7755-736D-8307-DD346CF0D3BA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8CA630C-024B-1DAC-8C57-1C7FB5C38076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372419E-F48A-C876-C532-8B0C2FC205B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19">
                <a:extLst>
                  <a:ext uri="{FF2B5EF4-FFF2-40B4-BE49-F238E27FC236}">
                    <a16:creationId xmlns:a16="http://schemas.microsoft.com/office/drawing/2014/main" id="{34CD7085-D77C-E169-20F9-194D07BC3EE3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58D9B52-AB1A-D17B-005F-F78737522325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020D23-FC6E-3FB1-D089-FA0B0DC7202D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429E1775-9E60-D7EA-482B-599AF0BCB730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B80DB426-3AA1-23F5-ADA9-73D82D344E5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A9619B66-9586-D493-118D-0D7E8B4101B7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40CD04D-661F-D563-0F88-10C01494129D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F5162FC-109F-5963-7860-D6F8FB5E02E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B09F70F-1457-252A-9C29-727AC16E267C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6EB162C-4DA0-F35B-CEE3-54F7F11AE2DC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2885AE5-A29C-8C11-80A9-4FFE3C402F07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CFF7CA-D18C-998C-4C90-CA08DC200683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16523D-1AAA-75A0-457E-CA715164681D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502DE2-EF8F-075F-41E2-0ECBBCCF56FF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D66FD4-4A1F-637E-6D6F-B5349B5E7ADE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35CF11-D409-24B9-3C81-35FA70B9F29E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2B0613-B9FE-7DD8-B3C4-07FDBA5A2828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aphic 19">
              <a:extLst>
                <a:ext uri="{FF2B5EF4-FFF2-40B4-BE49-F238E27FC236}">
                  <a16:creationId xmlns:a16="http://schemas.microsoft.com/office/drawing/2014/main" id="{37191B17-9A17-4F8A-931C-BD4E89DAF487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74A8B1-6270-145D-2FAE-411B96107A89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4B4C00F-651A-E218-F7F0-AF884F48780B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0632B2A-5245-6147-7F88-2FC640155DD8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B7ECA1-C13B-0711-5FAE-D08895581236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C742A-27E1-5864-81AC-E6C628C2D717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A327B80-2530-BE0B-052E-C0F5E9F89360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12CAB-0EEC-2597-58F9-8A6D7F5A5B79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558ED78-A53B-28DD-7BB5-81316003B28A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BD9BC67-2394-7573-62B6-262C6F8F4C33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F862058-7B83-FE72-439B-959485A68CD1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CAF288-B3F6-160D-D6ED-DD954D0C9C78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E3221AE-3490-91DB-A79B-EF6BB22EDD77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87453AA-E182-B262-A6DB-05755C227302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BE7733-310C-6FBF-F61B-C43058CEBD31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162F0D2-1C10-3986-85B9-26044E12430C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F51742-89E6-E88F-3C81-720E487BB57B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57868DA-9DB7-0E88-6BF1-8DBE5E6FF790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B4BEEB9-FE78-6244-D451-1F900ACF0B3A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5D9AEAE-752A-2A2B-99FF-A2AFCBF98E56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E383A0-C748-141D-8A96-99C447AC75D6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1FAF2B-5902-F36C-E56A-446104E2C51F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A7A6535-5A82-6C78-2921-69F13FD3ADF5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01AD6DC-72C1-30B7-FF3B-E03842F1CD2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EB8CE07-AD6C-DC47-21F7-92E10FC90159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EEE639B-8971-6751-2988-8D37F86F06C5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E796708-BDAE-4793-FB27-1F4BB205473D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87A4948-278D-C66B-A249-E2415E0D5A8E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EB0565F-0DD1-4BDA-B6EB-20B22FCBB239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FCEBBAE-0A4A-8694-43A6-4084AA39344C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F6C5D0D-7314-1D20-DA23-39B58DC553F2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3D2914B-5726-4116-5DD0-A1D2F3642406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CFA39D4-A85A-1721-D727-0CE9591F3109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19">
              <a:extLst>
                <a:ext uri="{FF2B5EF4-FFF2-40B4-BE49-F238E27FC236}">
                  <a16:creationId xmlns:a16="http://schemas.microsoft.com/office/drawing/2014/main" id="{B1DD6EA8-AEDC-5518-23FA-8ACB71555403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19FC89D-53C2-DD95-D7B1-D3411E125DA2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3C37974-B076-47D2-6767-73632CD642D5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0646111-7DC9-B1BD-245D-E99D417A8359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22E6B02-C666-D546-0B42-972E6D8D408D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B0F3DDA-1DA6-9658-7BBE-93E7D413B4D2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819E61-28B3-3807-1C47-974C56E739EA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F27119B-9FF6-2497-E453-C6A1AC87EAF2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2AAB36E-11BC-8F10-2A05-BC5219A28875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FBDAFD-8CF4-4723-DC5D-0F50FA62C5CE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6989A9-CB74-6A2D-CEAD-00364AB6461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E920F1C-4925-5D3C-B882-B1681A9D388B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D29A8F-A010-A8E1-AEB4-2E15895521D4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A117819-9F62-E46E-7707-8E6DCDF8B2F6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391FBD5-C753-797C-74A3-D2D71298A81E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37D3D3B-3460-3362-104B-140E73FDD434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35EA743-C943-1092-C242-043D5F838523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9AD1F76-BF86-1B72-61AE-5B98808C4C39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C40365-9FD7-D84E-FDCC-FBD2EF0F2BB7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4ABCB7-441A-4B3E-A146-C5B52444E87D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04610B-7188-0095-9AAD-49501B47765F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334C45D-4C26-5A58-0CA5-F5B145F7E048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D1EA04E-289E-7606-964C-FCBA6D794280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D419-9C92-73F0-B953-5BE2BEC0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AA72-3395-62F1-85A5-F08B8954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Morish Serif</vt:lpstr>
      <vt:lpstr>Office Theme</vt:lpstr>
      <vt:lpstr>Dose-volume histograms guided deep dose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3</cp:revision>
  <dcterms:created xsi:type="dcterms:W3CDTF">2024-06-10T13:08:33Z</dcterms:created>
  <dcterms:modified xsi:type="dcterms:W3CDTF">2024-06-10T16:27:54Z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2024-06-10T16:26:52Z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58d337d2-90d6-42ae-b9b7-668f238efcf3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