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40288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90" userDrawn="1">
          <p15:clr>
            <a:srgbClr val="A4A3A4"/>
          </p15:clr>
        </p15:guide>
        <p15:guide id="2" pos="95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145" autoAdjust="0"/>
  </p:normalViewPr>
  <p:slideViewPr>
    <p:cSldViewPr snapToGrid="0">
      <p:cViewPr varScale="1">
        <p:scale>
          <a:sx n="25" d="100"/>
          <a:sy n="25" d="100"/>
        </p:scale>
        <p:origin x="1418" y="12"/>
      </p:cViewPr>
      <p:guideLst>
        <p:guide orient="horz" pos="6690"/>
        <p:guide pos="9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63" y="4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59807-7084-4261-8E3E-7E9E06CA5B84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1143000"/>
            <a:ext cx="4394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FF9C4-C85B-4870-9896-A9AF9881E4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54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FF9C4-C85B-4870-9896-A9AF9881E4F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36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3476208"/>
            <a:ext cx="25704245" cy="7394928"/>
          </a:xfrm>
        </p:spPr>
        <p:txBody>
          <a:bodyPr anchor="b"/>
          <a:lstStyle>
            <a:lvl1pPr algn="ctr">
              <a:defRPr sz="185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11156312"/>
            <a:ext cx="22680216" cy="5128263"/>
          </a:xfrm>
        </p:spPr>
        <p:txBody>
          <a:bodyPr/>
          <a:lstStyle>
            <a:lvl1pPr marL="0" indent="0" algn="ctr">
              <a:buNone/>
              <a:defRPr sz="7433"/>
            </a:lvl1pPr>
            <a:lvl2pPr marL="1416040" indent="0" algn="ctr">
              <a:buNone/>
              <a:defRPr sz="6194"/>
            </a:lvl2pPr>
            <a:lvl3pPr marL="2832080" indent="0" algn="ctr">
              <a:buNone/>
              <a:defRPr sz="5575"/>
            </a:lvl3pPr>
            <a:lvl4pPr marL="4248120" indent="0" algn="ctr">
              <a:buNone/>
              <a:defRPr sz="4956"/>
            </a:lvl4pPr>
            <a:lvl5pPr marL="5664159" indent="0" algn="ctr">
              <a:buNone/>
              <a:defRPr sz="4956"/>
            </a:lvl5pPr>
            <a:lvl6pPr marL="7080199" indent="0" algn="ctr">
              <a:buNone/>
              <a:defRPr sz="4956"/>
            </a:lvl6pPr>
            <a:lvl7pPr marL="8496239" indent="0" algn="ctr">
              <a:buNone/>
              <a:defRPr sz="4956"/>
            </a:lvl7pPr>
            <a:lvl8pPr marL="9912279" indent="0" algn="ctr">
              <a:buNone/>
              <a:defRPr sz="4956"/>
            </a:lvl8pPr>
            <a:lvl9pPr marL="11328319" indent="0" algn="ctr">
              <a:buNone/>
              <a:defRPr sz="49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20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7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1130873"/>
            <a:ext cx="6520562" cy="1800055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1130873"/>
            <a:ext cx="19183683" cy="1800055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87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1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5295443"/>
            <a:ext cx="26082248" cy="8835560"/>
          </a:xfrm>
        </p:spPr>
        <p:txBody>
          <a:bodyPr anchor="b"/>
          <a:lstStyle>
            <a:lvl1pPr>
              <a:defRPr sz="185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14214591"/>
            <a:ext cx="26082248" cy="4646413"/>
          </a:xfrm>
        </p:spPr>
        <p:txBody>
          <a:bodyPr/>
          <a:lstStyle>
            <a:lvl1pPr marL="0" indent="0">
              <a:buNone/>
              <a:defRPr sz="7433">
                <a:solidFill>
                  <a:schemeClr val="tx1"/>
                </a:solidFill>
              </a:defRPr>
            </a:lvl1pPr>
            <a:lvl2pPr marL="1416040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2pPr>
            <a:lvl3pPr marL="2832080" indent="0">
              <a:buNone/>
              <a:defRPr sz="5575">
                <a:solidFill>
                  <a:schemeClr val="tx1">
                    <a:tint val="75000"/>
                  </a:schemeClr>
                </a:solidFill>
              </a:defRPr>
            </a:lvl3pPr>
            <a:lvl4pPr marL="4248120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4pPr>
            <a:lvl5pPr marL="566415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5pPr>
            <a:lvl6pPr marL="708019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6pPr>
            <a:lvl7pPr marL="849623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7pPr>
            <a:lvl8pPr marL="991227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8pPr>
            <a:lvl9pPr marL="1132831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5654366"/>
            <a:ext cx="12852122" cy="1347706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5654366"/>
            <a:ext cx="12852122" cy="1347706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5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130878"/>
            <a:ext cx="26082248" cy="410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5206935"/>
            <a:ext cx="12793057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7758774"/>
            <a:ext cx="12793057" cy="114119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5206935"/>
            <a:ext cx="12856061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7758774"/>
            <a:ext cx="12856061" cy="114119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9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64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2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3058279"/>
            <a:ext cx="15309146" cy="15094700"/>
          </a:xfrm>
        </p:spPr>
        <p:txBody>
          <a:bodyPr/>
          <a:lstStyle>
            <a:lvl1pPr>
              <a:defRPr sz="9911"/>
            </a:lvl1pPr>
            <a:lvl2pPr>
              <a:defRPr sz="8672"/>
            </a:lvl2pPr>
            <a:lvl3pPr>
              <a:defRPr sz="7433"/>
            </a:lvl3pPr>
            <a:lvl4pPr>
              <a:defRPr sz="6194"/>
            </a:lvl4pPr>
            <a:lvl5pPr>
              <a:defRPr sz="6194"/>
            </a:lvl5pPr>
            <a:lvl6pPr>
              <a:defRPr sz="6194"/>
            </a:lvl6pPr>
            <a:lvl7pPr>
              <a:defRPr sz="6194"/>
            </a:lvl7pPr>
            <a:lvl8pPr>
              <a:defRPr sz="6194"/>
            </a:lvl8pPr>
            <a:lvl9pPr>
              <a:defRPr sz="619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18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3058279"/>
            <a:ext cx="15309146" cy="15094700"/>
          </a:xfrm>
        </p:spPr>
        <p:txBody>
          <a:bodyPr anchor="t"/>
          <a:lstStyle>
            <a:lvl1pPr marL="0" indent="0">
              <a:buNone/>
              <a:defRPr sz="9911"/>
            </a:lvl1pPr>
            <a:lvl2pPr marL="1416040" indent="0">
              <a:buNone/>
              <a:defRPr sz="8672"/>
            </a:lvl2pPr>
            <a:lvl3pPr marL="2832080" indent="0">
              <a:buNone/>
              <a:defRPr sz="7433"/>
            </a:lvl3pPr>
            <a:lvl4pPr marL="4248120" indent="0">
              <a:buNone/>
              <a:defRPr sz="6194"/>
            </a:lvl4pPr>
            <a:lvl5pPr marL="5664159" indent="0">
              <a:buNone/>
              <a:defRPr sz="6194"/>
            </a:lvl5pPr>
            <a:lvl6pPr marL="7080199" indent="0">
              <a:buNone/>
              <a:defRPr sz="6194"/>
            </a:lvl6pPr>
            <a:lvl7pPr marL="8496239" indent="0">
              <a:buNone/>
              <a:defRPr sz="6194"/>
            </a:lvl7pPr>
            <a:lvl8pPr marL="9912279" indent="0">
              <a:buNone/>
              <a:defRPr sz="6194"/>
            </a:lvl8pPr>
            <a:lvl9pPr marL="11328319" indent="0">
              <a:buNone/>
              <a:defRPr sz="6194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95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0878"/>
            <a:ext cx="26082248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54366"/>
            <a:ext cx="26082248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D35F-0A9F-410A-9C3B-C8CDFB44C561}" type="datetimeFigureOut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19687033"/>
            <a:ext cx="1020609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17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2080" rtl="0" eaLnBrk="1" latinLnBrk="0" hangingPunct="1">
        <a:lnSpc>
          <a:spcPct val="90000"/>
        </a:lnSpc>
        <a:spcBef>
          <a:spcPct val="0"/>
        </a:spcBef>
        <a:buNone/>
        <a:defRPr sz="13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020" indent="-708020" algn="l" defTabSz="2832080" rtl="0" eaLnBrk="1" latinLnBrk="0" hangingPunct="1">
        <a:lnSpc>
          <a:spcPct val="90000"/>
        </a:lnSpc>
        <a:spcBef>
          <a:spcPts val="3097"/>
        </a:spcBef>
        <a:buFont typeface="Arial" panose="020B0604020202020204" pitchFamily="34" charset="0"/>
        <a:buChar char="•"/>
        <a:defRPr sz="8672" kern="1200">
          <a:solidFill>
            <a:schemeClr val="tx1"/>
          </a:solidFill>
          <a:latin typeface="+mn-lt"/>
          <a:ea typeface="+mn-ea"/>
          <a:cs typeface="+mn-cs"/>
        </a:defRPr>
      </a:lvl1pPr>
      <a:lvl2pPr marL="212406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7433" kern="1200">
          <a:solidFill>
            <a:schemeClr val="tx1"/>
          </a:solidFill>
          <a:latin typeface="+mn-lt"/>
          <a:ea typeface="+mn-ea"/>
          <a:cs typeface="+mn-cs"/>
        </a:defRPr>
      </a:lvl2pPr>
      <a:lvl3pPr marL="354010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6194" kern="1200">
          <a:solidFill>
            <a:schemeClr val="tx1"/>
          </a:solidFill>
          <a:latin typeface="+mn-lt"/>
          <a:ea typeface="+mn-ea"/>
          <a:cs typeface="+mn-cs"/>
        </a:defRPr>
      </a:lvl3pPr>
      <a:lvl4pPr marL="49561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637217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78821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920425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1062029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20363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1pPr>
      <a:lvl2pPr marL="141604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83208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3pPr>
      <a:lvl4pPr marL="424812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566415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08019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849623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991227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132831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E3102CE-D412-44D2-92D0-ADACFC2BEAE4}"/>
              </a:ext>
            </a:extLst>
          </p:cNvPr>
          <p:cNvSpPr/>
          <p:nvPr/>
        </p:nvSpPr>
        <p:spPr>
          <a:xfrm>
            <a:off x="0" y="20792087"/>
            <a:ext cx="30239991" cy="44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Graphique 29">
            <a:extLst>
              <a:ext uri="{FF2B5EF4-FFF2-40B4-BE49-F238E27FC236}">
                <a16:creationId xmlns:a16="http://schemas.microsoft.com/office/drawing/2014/main" id="{3C686912-2D9B-4F78-95D5-D51D66DE1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575"/>
          <a:stretch/>
        </p:blipFill>
        <p:spPr>
          <a:xfrm>
            <a:off x="-35559" y="2650"/>
            <a:ext cx="30318315" cy="2327071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8CD563CD-FB72-4D5E-B350-75943FF8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35753"/>
            <a:ext cx="22387560" cy="2291318"/>
          </a:xfrm>
        </p:spPr>
        <p:txBody>
          <a:bodyPr>
            <a:noAutofit/>
          </a:bodyPr>
          <a:lstStyle/>
          <a:p>
            <a:r>
              <a:rPr lang="en-US" sz="11000" dirty="0">
                <a:solidFill>
                  <a:schemeClr val="bg1"/>
                </a:solidFill>
              </a:rPr>
              <a:t>Cauchy Crofton Formula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6C3007-92BF-4CEB-81FD-0B275B6394EF}"/>
              </a:ext>
            </a:extLst>
          </p:cNvPr>
          <p:cNvSpPr txBox="1"/>
          <p:nvPr/>
        </p:nvSpPr>
        <p:spPr>
          <a:xfrm>
            <a:off x="231919" y="2880000"/>
            <a:ext cx="4582000" cy="122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/>
              <a:t>Theorem: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44722F-3B65-4D84-80DF-4E0840BDDA0E}"/>
                  </a:ext>
                </a:extLst>
              </p:cNvPr>
              <p:cNvSpPr txBox="1"/>
              <p:nvPr/>
            </p:nvSpPr>
            <p:spPr>
              <a:xfrm>
                <a:off x="210480" y="4307524"/>
                <a:ext cx="682445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8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8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/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sz="80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8000" dirty="0">
                    <a:latin typeface="Brush Script MT" panose="03060802040406070304" pitchFamily="66" charset="0"/>
                  </a:rPr>
                  <a:t> l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44722F-3B65-4D84-80DF-4E0840BD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" y="4307524"/>
                <a:ext cx="6824454" cy="1477328"/>
              </a:xfrm>
              <a:prstGeom prst="rect">
                <a:avLst/>
              </a:prstGeom>
              <a:blipFill>
                <a:blip r:embed="rId5"/>
                <a:stretch>
                  <a:fillRect t="-14050" r="-3664" b="-309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A08FB68-A5BC-48C0-979D-9BB3E1B3C017}"/>
              </a:ext>
            </a:extLst>
          </p:cNvPr>
          <p:cNvCxnSpPr>
            <a:cxnSpLocks/>
          </p:cNvCxnSpPr>
          <p:nvPr/>
        </p:nvCxnSpPr>
        <p:spPr>
          <a:xfrm flipV="1">
            <a:off x="432527" y="5832203"/>
            <a:ext cx="206187" cy="17743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68F62DE3-D023-4CD5-83C0-DF77D0DD37FC}"/>
              </a:ext>
            </a:extLst>
          </p:cNvPr>
          <p:cNvCxnSpPr>
            <a:cxnSpLocks/>
          </p:cNvCxnSpPr>
          <p:nvPr/>
        </p:nvCxnSpPr>
        <p:spPr>
          <a:xfrm flipH="1" flipV="1">
            <a:off x="1321906" y="5872480"/>
            <a:ext cx="316697" cy="6445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17EBEAC3-2B14-4964-BD68-F8D6A7D10294}"/>
              </a:ext>
            </a:extLst>
          </p:cNvPr>
          <p:cNvCxnSpPr>
            <a:cxnSpLocks/>
          </p:cNvCxnSpPr>
          <p:nvPr/>
        </p:nvCxnSpPr>
        <p:spPr>
          <a:xfrm flipH="1" flipV="1">
            <a:off x="6576761" y="5628181"/>
            <a:ext cx="220516" cy="20953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8CFEA4F-D5FD-4D84-9F41-511C3F992DE2}"/>
              </a:ext>
            </a:extLst>
          </p:cNvPr>
          <p:cNvSpPr txBox="1"/>
          <p:nvPr/>
        </p:nvSpPr>
        <p:spPr>
          <a:xfrm>
            <a:off x="117697" y="7633128"/>
            <a:ext cx="313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Usual</a:t>
            </a:r>
          </a:p>
          <a:p>
            <a:r>
              <a:rPr lang="en-US" sz="3600" dirty="0"/>
              <a:t>Integration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F2A2DD5A-002B-4510-A8CF-E22E7957651E}"/>
              </a:ext>
            </a:extLst>
          </p:cNvPr>
          <p:cNvSpPr txBox="1"/>
          <p:nvPr/>
        </p:nvSpPr>
        <p:spPr>
          <a:xfrm>
            <a:off x="1649167" y="6197608"/>
            <a:ext cx="436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Description of the set S + Example?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21033F3-6735-4CBF-8EE8-9E832947CD7A}"/>
              </a:ext>
            </a:extLst>
          </p:cNvPr>
          <p:cNvSpPr txBox="1"/>
          <p:nvPr/>
        </p:nvSpPr>
        <p:spPr>
          <a:xfrm>
            <a:off x="5770742" y="7876543"/>
            <a:ext cx="427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Length of the curve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47CD0E-81EE-4A37-BD97-C00F2BE9B122}"/>
              </a:ext>
            </a:extLst>
          </p:cNvPr>
          <p:cNvSpPr/>
          <p:nvPr/>
        </p:nvSpPr>
        <p:spPr>
          <a:xfrm>
            <a:off x="201796" y="8986519"/>
            <a:ext cx="9587494" cy="988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Rigid motions: def + image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6ED66844-DE66-416E-89D8-DD5F895EAE96}"/>
              </a:ext>
            </a:extLst>
          </p:cNvPr>
          <p:cNvSpPr txBox="1"/>
          <p:nvPr/>
        </p:nvSpPr>
        <p:spPr>
          <a:xfrm>
            <a:off x="0" y="19014234"/>
            <a:ext cx="10079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One may prove that the integral above remains unchanged after applying rigid motions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7C901A7-8334-4DF2-AFC2-461315041F4D}"/>
              </a:ext>
            </a:extLst>
          </p:cNvPr>
          <p:cNvCxnSpPr>
            <a:cxnSpLocks/>
          </p:cNvCxnSpPr>
          <p:nvPr/>
        </p:nvCxnSpPr>
        <p:spPr>
          <a:xfrm flipV="1">
            <a:off x="10635616" y="3370277"/>
            <a:ext cx="1435812" cy="238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74D8EE79-38D6-4144-B5A3-F46A9E7E66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51479" y="9499778"/>
            <a:ext cx="3204089" cy="16575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D65819EA-3125-4BEC-AFAD-30FA8165A192}"/>
              </a:ext>
            </a:extLst>
          </p:cNvPr>
          <p:cNvSpPr/>
          <p:nvPr/>
        </p:nvSpPr>
        <p:spPr>
          <a:xfrm>
            <a:off x="10461576" y="14423246"/>
            <a:ext cx="1783888" cy="2603434"/>
          </a:xfrm>
          <a:custGeom>
            <a:avLst/>
            <a:gdLst>
              <a:gd name="connsiteX0" fmla="*/ 0 w 781050"/>
              <a:gd name="connsiteY0" fmla="*/ 813150 h 813150"/>
              <a:gd name="connsiteX1" fmla="*/ 9525 w 781050"/>
              <a:gd name="connsiteY1" fmla="*/ 756000 h 813150"/>
              <a:gd name="connsiteX2" fmla="*/ 47625 w 781050"/>
              <a:gd name="connsiteY2" fmla="*/ 565500 h 813150"/>
              <a:gd name="connsiteX3" fmla="*/ 247650 w 781050"/>
              <a:gd name="connsiteY3" fmla="*/ 632175 h 813150"/>
              <a:gd name="connsiteX4" fmla="*/ 352425 w 781050"/>
              <a:gd name="connsiteY4" fmla="*/ 460725 h 813150"/>
              <a:gd name="connsiteX5" fmla="*/ 495300 w 781050"/>
              <a:gd name="connsiteY5" fmla="*/ 317850 h 813150"/>
              <a:gd name="connsiteX6" fmla="*/ 352425 w 781050"/>
              <a:gd name="connsiteY6" fmla="*/ 98775 h 813150"/>
              <a:gd name="connsiteX7" fmla="*/ 552450 w 781050"/>
              <a:gd name="connsiteY7" fmla="*/ 3525 h 813150"/>
              <a:gd name="connsiteX8" fmla="*/ 771525 w 781050"/>
              <a:gd name="connsiteY8" fmla="*/ 213075 h 813150"/>
              <a:gd name="connsiteX9" fmla="*/ 723900 w 781050"/>
              <a:gd name="connsiteY9" fmla="*/ 346425 h 813150"/>
              <a:gd name="connsiteX10" fmla="*/ 781050 w 781050"/>
              <a:gd name="connsiteY10" fmla="*/ 403575 h 81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1050" h="813150">
                <a:moveTo>
                  <a:pt x="0" y="813150"/>
                </a:moveTo>
                <a:cubicBezTo>
                  <a:pt x="794" y="805212"/>
                  <a:pt x="1588" y="797275"/>
                  <a:pt x="9525" y="756000"/>
                </a:cubicBezTo>
                <a:cubicBezTo>
                  <a:pt x="17462" y="714725"/>
                  <a:pt x="7938" y="586137"/>
                  <a:pt x="47625" y="565500"/>
                </a:cubicBezTo>
                <a:cubicBezTo>
                  <a:pt x="87313" y="544862"/>
                  <a:pt x="196850" y="649637"/>
                  <a:pt x="247650" y="632175"/>
                </a:cubicBezTo>
                <a:cubicBezTo>
                  <a:pt x="298450" y="614713"/>
                  <a:pt x="311150" y="513112"/>
                  <a:pt x="352425" y="460725"/>
                </a:cubicBezTo>
                <a:cubicBezTo>
                  <a:pt x="393700" y="408338"/>
                  <a:pt x="495300" y="378175"/>
                  <a:pt x="495300" y="317850"/>
                </a:cubicBezTo>
                <a:cubicBezTo>
                  <a:pt x="495300" y="257525"/>
                  <a:pt x="342900" y="151162"/>
                  <a:pt x="352425" y="98775"/>
                </a:cubicBezTo>
                <a:cubicBezTo>
                  <a:pt x="361950" y="46388"/>
                  <a:pt x="482600" y="-15525"/>
                  <a:pt x="552450" y="3525"/>
                </a:cubicBezTo>
                <a:cubicBezTo>
                  <a:pt x="622300" y="22575"/>
                  <a:pt x="742950" y="155925"/>
                  <a:pt x="771525" y="213075"/>
                </a:cubicBezTo>
                <a:cubicBezTo>
                  <a:pt x="800100" y="270225"/>
                  <a:pt x="722312" y="314675"/>
                  <a:pt x="723900" y="346425"/>
                </a:cubicBezTo>
                <a:cubicBezTo>
                  <a:pt x="725488" y="378175"/>
                  <a:pt x="753269" y="390875"/>
                  <a:pt x="781050" y="403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FECD5664-FB32-40B5-B8E6-9F2223698B7D}"/>
              </a:ext>
            </a:extLst>
          </p:cNvPr>
          <p:cNvSpPr txBox="1"/>
          <p:nvPr/>
        </p:nvSpPr>
        <p:spPr>
          <a:xfrm>
            <a:off x="12680558" y="3259394"/>
            <a:ext cx="699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Line case…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8114D36-70E2-40D9-9C8C-944EA06ED535}"/>
              </a:ext>
            </a:extLst>
          </p:cNvPr>
          <p:cNvSpPr txBox="1"/>
          <p:nvPr/>
        </p:nvSpPr>
        <p:spPr>
          <a:xfrm>
            <a:off x="12854603" y="8762682"/>
            <a:ext cx="6295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Polygon case…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953B270-8EFD-4A95-AA78-C0D1344DDD75}"/>
              </a:ext>
            </a:extLst>
          </p:cNvPr>
          <p:cNvSpPr txBox="1"/>
          <p:nvPr/>
        </p:nvSpPr>
        <p:spPr>
          <a:xfrm>
            <a:off x="12818039" y="14265968"/>
            <a:ext cx="62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Regular curve case…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4C6D0CC3-3986-4857-9C37-8C26C9F9F3B9}"/>
              </a:ext>
            </a:extLst>
          </p:cNvPr>
          <p:cNvSpPr txBox="1"/>
          <p:nvPr/>
        </p:nvSpPr>
        <p:spPr>
          <a:xfrm>
            <a:off x="10865433" y="18431489"/>
            <a:ext cx="8248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We finally proved the statement for any regular curve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925FDCD-704C-42A2-AFAB-F0D29ED33434}"/>
              </a:ext>
            </a:extLst>
          </p:cNvPr>
          <p:cNvSpPr txBox="1"/>
          <p:nvPr/>
        </p:nvSpPr>
        <p:spPr>
          <a:xfrm>
            <a:off x="20401513" y="2740821"/>
            <a:ext cx="658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Check for circle: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8E377548-A2C5-47BA-94A8-0B91D936E5E1}"/>
              </a:ext>
            </a:extLst>
          </p:cNvPr>
          <p:cNvSpPr txBox="1"/>
          <p:nvPr/>
        </p:nvSpPr>
        <p:spPr>
          <a:xfrm>
            <a:off x="26986601" y="11140203"/>
            <a:ext cx="336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Did you expect this result?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FB0FAF-F307-4D8B-9112-F782797EB99E}"/>
              </a:ext>
            </a:extLst>
          </p:cNvPr>
          <p:cNvSpPr txBox="1"/>
          <p:nvPr/>
        </p:nvSpPr>
        <p:spPr>
          <a:xfrm>
            <a:off x="25275368" y="16446744"/>
            <a:ext cx="4649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Try this formula in real life !</a:t>
            </a:r>
          </a:p>
          <a:p>
            <a:endParaRPr lang="en-US" sz="4400" dirty="0"/>
          </a:p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Only available on Play Store – (sorry)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3B5C4790-897D-4663-9B23-FA8058874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4" y="2887145"/>
            <a:ext cx="2794000" cy="3213100"/>
          </a:xfrm>
          <a:prstGeom prst="rect">
            <a:avLst/>
          </a:prstGeom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4BE1CEC-4BB0-42AE-B38F-04E0B8C3D931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10079993" y="2880000"/>
            <a:ext cx="7" cy="1679595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68D927A-F028-4BF0-8F5A-297C99979E30}"/>
              </a:ext>
            </a:extLst>
          </p:cNvPr>
          <p:cNvCxnSpPr>
            <a:cxnSpLocks/>
          </p:cNvCxnSpPr>
          <p:nvPr/>
        </p:nvCxnSpPr>
        <p:spPr>
          <a:xfrm>
            <a:off x="20160288" y="2880000"/>
            <a:ext cx="0" cy="1728309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Image 62">
            <a:extLst>
              <a:ext uri="{FF2B5EF4-FFF2-40B4-BE49-F238E27FC236}">
                <a16:creationId xmlns:a16="http://schemas.microsoft.com/office/drawing/2014/main" id="{6DB83C56-C06C-41F0-BF8F-70F03C1FE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324" y="16261261"/>
            <a:ext cx="2425811" cy="400101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23A597D2-C68C-437A-BA9E-D14A8FB393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104" y="16428279"/>
            <a:ext cx="2015406" cy="3572777"/>
          </a:xfrm>
          <a:prstGeom prst="roundRect">
            <a:avLst>
              <a:gd name="adj" fmla="val 48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CAA4F74D-8A36-49F2-B051-5F0075AE5E24}"/>
              </a:ext>
            </a:extLst>
          </p:cNvPr>
          <p:cNvSpPr/>
          <p:nvPr/>
        </p:nvSpPr>
        <p:spPr>
          <a:xfrm>
            <a:off x="22929382" y="16423112"/>
            <a:ext cx="2052900" cy="3640125"/>
          </a:xfrm>
          <a:prstGeom prst="roundRect">
            <a:avLst>
              <a:gd name="adj" fmla="val 525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0170A8-4108-4776-9FA8-E2ED1F49625C}"/>
              </a:ext>
            </a:extLst>
          </p:cNvPr>
          <p:cNvSpPr/>
          <p:nvPr/>
        </p:nvSpPr>
        <p:spPr>
          <a:xfrm>
            <a:off x="39356" y="20736911"/>
            <a:ext cx="30240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This poster summarizes a second-year project undertaken in June 2018 ; By Aadil Khan, Caroline Bouat, Chris Bishop and Paul Dubois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5885B5D4-1503-4E30-A7AB-F1C3D3C52ED1}"/>
              </a:ext>
            </a:extLst>
          </p:cNvPr>
          <p:cNvGrpSpPr/>
          <p:nvPr/>
        </p:nvGrpSpPr>
        <p:grpSpPr>
          <a:xfrm>
            <a:off x="24997313" y="3697974"/>
            <a:ext cx="5354041" cy="1412210"/>
            <a:chOff x="24997313" y="3408414"/>
            <a:chExt cx="5354041" cy="1412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D30DD2F3-6877-4C71-8DDA-C4147CB3EFA4}"/>
                    </a:ext>
                  </a:extLst>
                </p:cNvPr>
                <p:cNvSpPr txBox="1"/>
                <p:nvPr/>
              </p:nvSpPr>
              <p:spPr>
                <a:xfrm>
                  <a:off x="24997313" y="3408414"/>
                  <a:ext cx="397857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fr-FR" sz="3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sz="3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fr-FR" sz="3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sz="3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fr-FR" sz="3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fr-FR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fr-FR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D30DD2F3-6877-4C71-8DDA-C4147CB3E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7313" y="3408414"/>
                  <a:ext cx="3978577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C5D10A6-AFB1-42CB-A483-56BC002BE4D8}"/>
                    </a:ext>
                  </a:extLst>
                </p:cNvPr>
                <p:cNvSpPr txBox="1"/>
                <p:nvPr/>
              </p:nvSpPr>
              <p:spPr>
                <a:xfrm>
                  <a:off x="27271015" y="4174293"/>
                  <a:ext cx="3080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∈(0, 2</m:t>
                        </m:r>
                        <m:r>
                          <a:rPr lang="fr-FR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FR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oMath>
                    </m:oMathPara>
                  </a14:m>
                  <a:endParaRPr lang="fr-FR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C5D10A6-AFB1-42CB-A483-56BC002BE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1015" y="4174293"/>
                  <a:ext cx="3080339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4A76C6C-1BD4-4E63-AAF6-CBDA3599ACCA}"/>
                  </a:ext>
                </a:extLst>
              </p:cNvPr>
              <p:cNvSpPr txBox="1"/>
              <p:nvPr/>
            </p:nvSpPr>
            <p:spPr>
              <a:xfrm>
                <a:off x="20271180" y="9064191"/>
                <a:ext cx="9669000" cy="185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∗2=2∗</m:t>
                      </m:r>
                    </m:oMath>
                  </m:oMathPara>
                </a14:m>
                <a:endParaRPr lang="en-US" sz="3600" dirty="0">
                  <a:latin typeface="Brush Script MT" panose="03060802040406070304" pitchFamily="66" charset="0"/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4A76C6C-1BD4-4E63-AAF6-CBDA3599A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180" y="9064191"/>
                <a:ext cx="9669000" cy="18549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1AC55BA-1B60-4B6B-8492-58E94B470238}"/>
                  </a:ext>
                </a:extLst>
              </p:cNvPr>
              <p:cNvSpPr txBox="1"/>
              <p:nvPr/>
            </p:nvSpPr>
            <p:spPr>
              <a:xfrm>
                <a:off x="23189501" y="11157744"/>
                <a:ext cx="23358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>
                    <a:latin typeface="Brush Script MT" panose="03060802040406070304" pitchFamily="66" charset="0"/>
                  </a:rPr>
                  <a:t>l</a:t>
                </a:r>
                <a:r>
                  <a:rPr lang="en-US" sz="5400" b="1" dirty="0">
                    <a:latin typeface="Brush Script MT" panose="03060802040406070304" pitchFamily="66" charset="0"/>
                  </a:rPr>
                  <a:t> </a:t>
                </a:r>
                <a:r>
                  <a:rPr lang="en-US" sz="5400" b="1" dirty="0"/>
                  <a:t>= </a:t>
                </a:r>
                <a14:m>
                  <m:oMath xmlns:m="http://schemas.openxmlformats.org/officeDocument/2006/math">
                    <m:r>
                      <a:rPr lang="fr-FR" sz="5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sz="54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fr-FR" sz="5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fr-FR" sz="5400" b="1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1AC55BA-1B60-4B6B-8492-58E94B47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501" y="11157744"/>
                <a:ext cx="2335896" cy="1107996"/>
              </a:xfrm>
              <a:prstGeom prst="rect">
                <a:avLst/>
              </a:prstGeom>
              <a:blipFill>
                <a:blip r:embed="rId12"/>
                <a:stretch>
                  <a:fillRect l="-17755" t="-18681" b="-412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3C26F406-FE8A-4997-A351-38B51B0EE2CD}"/>
              </a:ext>
            </a:extLst>
          </p:cNvPr>
          <p:cNvSpPr txBox="1"/>
          <p:nvPr/>
        </p:nvSpPr>
        <p:spPr>
          <a:xfrm>
            <a:off x="20380421" y="11392323"/>
            <a:ext cx="1656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Finally</a:t>
            </a:r>
            <a:r>
              <a:rPr lang="fr-FR" sz="4000" dirty="0"/>
              <a:t>: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D1E59363-7E29-4FCB-A110-0FB3B7137ED6}"/>
              </a:ext>
            </a:extLst>
          </p:cNvPr>
          <p:cNvGrpSpPr/>
          <p:nvPr/>
        </p:nvGrpSpPr>
        <p:grpSpPr>
          <a:xfrm>
            <a:off x="21744551" y="3153276"/>
            <a:ext cx="5529182" cy="7163611"/>
            <a:chOff x="21744551" y="2680836"/>
            <a:chExt cx="5529182" cy="7163611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8F0ED7-CED5-4C6D-840B-A44D978962BE}"/>
                </a:ext>
              </a:extLst>
            </p:cNvPr>
            <p:cNvSpPr/>
            <p:nvPr/>
          </p:nvSpPr>
          <p:spPr>
            <a:xfrm rot="19536479">
              <a:off x="24422911" y="8479246"/>
              <a:ext cx="2066941" cy="1365201"/>
            </a:xfrm>
            <a:prstGeom prst="arc">
              <a:avLst>
                <a:gd name="adj1" fmla="val 12322720"/>
                <a:gd name="adj2" fmla="val 18200299"/>
              </a:avLst>
            </a:prstGeom>
            <a:ln w="5715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CA8B2429-3EFE-4E64-8E25-31EC7791F75B}"/>
                </a:ext>
              </a:extLst>
            </p:cNvPr>
            <p:cNvSpPr/>
            <p:nvPr/>
          </p:nvSpPr>
          <p:spPr>
            <a:xfrm>
              <a:off x="21744551" y="2680836"/>
              <a:ext cx="5529182" cy="5904844"/>
            </a:xfrm>
            <a:prstGeom prst="arc">
              <a:avLst>
                <a:gd name="adj1" fmla="val 1701164"/>
                <a:gd name="adj2" fmla="val 4287973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7A417207-5E99-4672-B4C0-96444729E2D1}"/>
              </a:ext>
            </a:extLst>
          </p:cNvPr>
          <p:cNvSpPr txBox="1"/>
          <p:nvPr/>
        </p:nvSpPr>
        <p:spPr>
          <a:xfrm>
            <a:off x="26558241" y="5709920"/>
            <a:ext cx="3286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 intersections, so count twice in the integral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D8F8700-2E25-4E17-8670-29DAD5F203D9}"/>
              </a:ext>
            </a:extLst>
          </p:cNvPr>
          <p:cNvGrpSpPr/>
          <p:nvPr/>
        </p:nvGrpSpPr>
        <p:grpSpPr>
          <a:xfrm>
            <a:off x="20273999" y="3672700"/>
            <a:ext cx="5394958" cy="5304803"/>
            <a:chOff x="20273999" y="3200260"/>
            <a:chExt cx="5394958" cy="5304803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CBFE5D63-886F-4E18-B322-54FD83486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42546" y="3200260"/>
              <a:ext cx="0" cy="53048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C96184EF-8AEA-4B9E-B16B-43A6FC5B5452}"/>
                </a:ext>
              </a:extLst>
            </p:cNvPr>
            <p:cNvCxnSpPr>
              <a:cxnSpLocks/>
            </p:cNvCxnSpPr>
            <p:nvPr/>
          </p:nvCxnSpPr>
          <p:spPr>
            <a:xfrm>
              <a:off x="20273999" y="6186621"/>
              <a:ext cx="5394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F9DB7BF-DC3D-4C82-93C9-CAC66F6BFA99}"/>
                </a:ext>
              </a:extLst>
            </p:cNvPr>
            <p:cNvSpPr/>
            <p:nvPr/>
          </p:nvSpPr>
          <p:spPr>
            <a:xfrm>
              <a:off x="21071063" y="4711253"/>
              <a:ext cx="2942964" cy="2950736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A1161687-011C-4256-A32A-125ECA4656F5}"/>
                </a:ext>
              </a:extLst>
            </p:cNvPr>
            <p:cNvCxnSpPr>
              <a:cxnSpLocks/>
            </p:cNvCxnSpPr>
            <p:nvPr/>
          </p:nvCxnSpPr>
          <p:spPr>
            <a:xfrm>
              <a:off x="22111332" y="3609964"/>
              <a:ext cx="3349176" cy="343248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DB4FF112-6009-49AF-B676-15437D7C5DED}"/>
                </a:ext>
              </a:extLst>
            </p:cNvPr>
            <p:cNvCxnSpPr>
              <a:cxnSpLocks/>
              <a:endCxn id="26" idx="7"/>
            </p:cNvCxnSpPr>
            <p:nvPr/>
          </p:nvCxnSpPr>
          <p:spPr>
            <a:xfrm flipV="1">
              <a:off x="22542549" y="5143380"/>
              <a:ext cx="1040495" cy="10432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205425B-4D8A-4ADE-A888-76D19489E7F9}"/>
                </a:ext>
              </a:extLst>
            </p:cNvPr>
            <p:cNvCxnSpPr>
              <a:cxnSpLocks/>
            </p:cNvCxnSpPr>
            <p:nvPr/>
          </p:nvCxnSpPr>
          <p:spPr>
            <a:xfrm>
              <a:off x="21492570" y="4109078"/>
              <a:ext cx="3349176" cy="343248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55C3BA9D-6FCA-42DE-A579-BCF5D7873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8087" y="7862897"/>
              <a:ext cx="1434458" cy="13646"/>
            </a:xfrm>
            <a:prstGeom prst="line">
              <a:avLst/>
            </a:prstGeom>
            <a:ln w="762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35C7DD44-B92F-4FC6-8696-E491706929D3}"/>
                </a:ext>
              </a:extLst>
            </p:cNvPr>
            <p:cNvCxnSpPr>
              <a:cxnSpLocks/>
            </p:cNvCxnSpPr>
            <p:nvPr/>
          </p:nvCxnSpPr>
          <p:spPr>
            <a:xfrm>
              <a:off x="21997132" y="3708413"/>
              <a:ext cx="3349176" cy="343248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81C59117-49B4-492C-AE84-9ABC494B63DB}"/>
                </a:ext>
              </a:extLst>
            </p:cNvPr>
            <p:cNvSpPr txBox="1"/>
            <p:nvPr/>
          </p:nvSpPr>
          <p:spPr>
            <a:xfrm>
              <a:off x="21662568" y="7753650"/>
              <a:ext cx="3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rgbClr val="0070C0"/>
                  </a:solidFill>
                </a:rPr>
                <a:t>r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83F6057-F205-4485-B018-BF38E78C0CDF}"/>
              </a:ext>
            </a:extLst>
          </p:cNvPr>
          <p:cNvGrpSpPr/>
          <p:nvPr/>
        </p:nvGrpSpPr>
        <p:grpSpPr>
          <a:xfrm>
            <a:off x="23359998" y="5879272"/>
            <a:ext cx="5530195" cy="6585552"/>
            <a:chOff x="23359998" y="5406832"/>
            <a:chExt cx="5530195" cy="6585552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3B7BA79-F28C-40BD-9B39-EBEAEFB70654}"/>
                </a:ext>
              </a:extLst>
            </p:cNvPr>
            <p:cNvSpPr/>
            <p:nvPr/>
          </p:nvSpPr>
          <p:spPr>
            <a:xfrm>
              <a:off x="23885188" y="6561212"/>
              <a:ext cx="139692" cy="1396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50E4F0B5-9877-4E58-9F47-CED6461A7B55}"/>
                </a:ext>
              </a:extLst>
            </p:cNvPr>
            <p:cNvSpPr/>
            <p:nvPr/>
          </p:nvSpPr>
          <p:spPr>
            <a:xfrm>
              <a:off x="23359998" y="5406832"/>
              <a:ext cx="5530195" cy="6585552"/>
            </a:xfrm>
            <a:prstGeom prst="arc">
              <a:avLst>
                <a:gd name="adj1" fmla="val 13528329"/>
                <a:gd name="adj2" fmla="val 16537952"/>
              </a:avLst>
            </a:prstGeom>
            <a:ln w="5715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81346AD-7C57-493A-B543-EF91569068E8}"/>
              </a:ext>
            </a:extLst>
          </p:cNvPr>
          <p:cNvGrpSpPr/>
          <p:nvPr/>
        </p:nvGrpSpPr>
        <p:grpSpPr>
          <a:xfrm>
            <a:off x="21045690" y="4983179"/>
            <a:ext cx="5649072" cy="2269094"/>
            <a:chOff x="21045690" y="4510739"/>
            <a:chExt cx="5649072" cy="2269094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5326EC2-C96A-4B10-B019-619D5580E07B}"/>
                </a:ext>
              </a:extLst>
            </p:cNvPr>
            <p:cNvSpPr/>
            <p:nvPr/>
          </p:nvSpPr>
          <p:spPr>
            <a:xfrm>
              <a:off x="21045690" y="4510739"/>
              <a:ext cx="5649072" cy="2269094"/>
            </a:xfrm>
            <a:prstGeom prst="arc">
              <a:avLst>
                <a:gd name="adj1" fmla="val 12518080"/>
                <a:gd name="adj2" fmla="val 21081844"/>
              </a:avLst>
            </a:prstGeom>
            <a:ln w="5715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D42B2D-DD4E-4A4F-9BCB-0792A02A29B1}"/>
                </a:ext>
              </a:extLst>
            </p:cNvPr>
            <p:cNvSpPr/>
            <p:nvPr/>
          </p:nvSpPr>
          <p:spPr>
            <a:xfrm>
              <a:off x="22075438" y="4707012"/>
              <a:ext cx="139692" cy="1396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1" name="ZoneTexte 70">
            <a:extLst>
              <a:ext uri="{FF2B5EF4-FFF2-40B4-BE49-F238E27FC236}">
                <a16:creationId xmlns:a16="http://schemas.microsoft.com/office/drawing/2014/main" id="{09C2D4C1-8AB7-41C3-BD4B-B2ECC1834908}"/>
              </a:ext>
            </a:extLst>
          </p:cNvPr>
          <p:cNvSpPr txBox="1"/>
          <p:nvPr/>
        </p:nvSpPr>
        <p:spPr>
          <a:xfrm>
            <a:off x="20271180" y="12755096"/>
            <a:ext cx="97188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This is not that useful for the case of a circle, but remember that you may use the formula on any curve in a plane, which make it very powerful.</a:t>
            </a:r>
          </a:p>
          <a:p>
            <a:pPr algn="just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Also, as the formula involves an integral, we can use all the tools we already know about integrals. In particular, it is quite easy to make approximations.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41892E9-344A-4A4B-96C7-2BE8CFCC45E5}"/>
                  </a:ext>
                </a:extLst>
              </p:cNvPr>
              <p:cNvSpPr txBox="1"/>
              <p:nvPr/>
            </p:nvSpPr>
            <p:spPr>
              <a:xfrm>
                <a:off x="29612405" y="9549607"/>
                <a:ext cx="4651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dirty="0">
                          <a:latin typeface="Brush Script MT" panose="03060802040406070304" pitchFamily="66" charset="0"/>
                        </a:rPr>
                        <m:t>l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41892E9-344A-4A4B-96C7-2BE8CFCC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405" y="9549607"/>
                <a:ext cx="465191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577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219</Words>
  <Application>Microsoft Office PowerPoint</Application>
  <PresentationFormat>Personnalisé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Brush Script MT</vt:lpstr>
      <vt:lpstr>Calibri</vt:lpstr>
      <vt:lpstr>Calibri Light</vt:lpstr>
      <vt:lpstr>Cambria Math</vt:lpstr>
      <vt:lpstr>Wingdings</vt:lpstr>
      <vt:lpstr>Thème Office</vt:lpstr>
      <vt:lpstr>Cauchy Crofton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Cauchy Crofton Formula</dc:title>
  <dc:creator>Dubois, Paul</dc:creator>
  <cp:lastModifiedBy>Dubois, Paul</cp:lastModifiedBy>
  <cp:revision>27</cp:revision>
  <dcterms:created xsi:type="dcterms:W3CDTF">2018-10-11T01:10:39Z</dcterms:created>
  <dcterms:modified xsi:type="dcterms:W3CDTF">2018-10-14T21:48:46Z</dcterms:modified>
</cp:coreProperties>
</file>