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40288" cy="21240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90" userDrawn="1">
          <p15:clr>
            <a:srgbClr val="A4A3A4"/>
          </p15:clr>
        </p15:guide>
        <p15:guide id="2" pos="95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D00"/>
    <a:srgbClr val="FFFFFF"/>
    <a:srgbClr val="0070C0"/>
    <a:srgbClr val="1B7FC7"/>
    <a:srgbClr val="358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145" autoAdjust="0"/>
  </p:normalViewPr>
  <p:slideViewPr>
    <p:cSldViewPr snapToGrid="0">
      <p:cViewPr varScale="1">
        <p:scale>
          <a:sx n="25" d="100"/>
          <a:sy n="25" d="100"/>
        </p:scale>
        <p:origin x="1418" y="7"/>
      </p:cViewPr>
      <p:guideLst>
        <p:guide orient="horz" pos="6690"/>
        <p:guide pos="95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63" y="43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59807-7084-4261-8E3E-7E9E06CA5B84}" type="datetimeFigureOut">
              <a:rPr lang="fr-FR" smtClean="0"/>
              <a:t>13/11/2018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31900" y="1143000"/>
            <a:ext cx="4394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FF9C4-C85B-4870-9896-A9AF9881E4F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8543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1075" rtl="0" eaLnBrk="1" latinLnBrk="0" hangingPunct="1">
      <a:defRPr sz="3243" kern="1200">
        <a:solidFill>
          <a:schemeClr val="tx1"/>
        </a:solidFill>
        <a:latin typeface="+mn-lt"/>
        <a:ea typeface="+mn-ea"/>
        <a:cs typeface="+mn-cs"/>
      </a:defRPr>
    </a:lvl1pPr>
    <a:lvl2pPr marL="1235537" algn="l" defTabSz="2471075" rtl="0" eaLnBrk="1" latinLnBrk="0" hangingPunct="1">
      <a:defRPr sz="3243" kern="1200">
        <a:solidFill>
          <a:schemeClr val="tx1"/>
        </a:solidFill>
        <a:latin typeface="+mn-lt"/>
        <a:ea typeface="+mn-ea"/>
        <a:cs typeface="+mn-cs"/>
      </a:defRPr>
    </a:lvl2pPr>
    <a:lvl3pPr marL="2471075" algn="l" defTabSz="2471075" rtl="0" eaLnBrk="1" latinLnBrk="0" hangingPunct="1">
      <a:defRPr sz="3243" kern="1200">
        <a:solidFill>
          <a:schemeClr val="tx1"/>
        </a:solidFill>
        <a:latin typeface="+mn-lt"/>
        <a:ea typeface="+mn-ea"/>
        <a:cs typeface="+mn-cs"/>
      </a:defRPr>
    </a:lvl3pPr>
    <a:lvl4pPr marL="3706612" algn="l" defTabSz="2471075" rtl="0" eaLnBrk="1" latinLnBrk="0" hangingPunct="1">
      <a:defRPr sz="3243" kern="1200">
        <a:solidFill>
          <a:schemeClr val="tx1"/>
        </a:solidFill>
        <a:latin typeface="+mn-lt"/>
        <a:ea typeface="+mn-ea"/>
        <a:cs typeface="+mn-cs"/>
      </a:defRPr>
    </a:lvl4pPr>
    <a:lvl5pPr marL="4942149" algn="l" defTabSz="2471075" rtl="0" eaLnBrk="1" latinLnBrk="0" hangingPunct="1">
      <a:defRPr sz="3243" kern="1200">
        <a:solidFill>
          <a:schemeClr val="tx1"/>
        </a:solidFill>
        <a:latin typeface="+mn-lt"/>
        <a:ea typeface="+mn-ea"/>
        <a:cs typeface="+mn-cs"/>
      </a:defRPr>
    </a:lvl5pPr>
    <a:lvl6pPr marL="6177686" algn="l" defTabSz="2471075" rtl="0" eaLnBrk="1" latinLnBrk="0" hangingPunct="1">
      <a:defRPr sz="3243" kern="1200">
        <a:solidFill>
          <a:schemeClr val="tx1"/>
        </a:solidFill>
        <a:latin typeface="+mn-lt"/>
        <a:ea typeface="+mn-ea"/>
        <a:cs typeface="+mn-cs"/>
      </a:defRPr>
    </a:lvl6pPr>
    <a:lvl7pPr marL="7413224" algn="l" defTabSz="2471075" rtl="0" eaLnBrk="1" latinLnBrk="0" hangingPunct="1">
      <a:defRPr sz="3243" kern="1200">
        <a:solidFill>
          <a:schemeClr val="tx1"/>
        </a:solidFill>
        <a:latin typeface="+mn-lt"/>
        <a:ea typeface="+mn-ea"/>
        <a:cs typeface="+mn-cs"/>
      </a:defRPr>
    </a:lvl7pPr>
    <a:lvl8pPr marL="8648761" algn="l" defTabSz="2471075" rtl="0" eaLnBrk="1" latinLnBrk="0" hangingPunct="1">
      <a:defRPr sz="3243" kern="1200">
        <a:solidFill>
          <a:schemeClr val="tx1"/>
        </a:solidFill>
        <a:latin typeface="+mn-lt"/>
        <a:ea typeface="+mn-ea"/>
        <a:cs typeface="+mn-cs"/>
      </a:defRPr>
    </a:lvl8pPr>
    <a:lvl9pPr marL="9884298" algn="l" defTabSz="2471075" rtl="0" eaLnBrk="1" latinLnBrk="0" hangingPunct="1">
      <a:defRPr sz="32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FF9C4-C85B-4870-9896-A9AF9881E4FE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136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3476208"/>
            <a:ext cx="25704245" cy="7394928"/>
          </a:xfrm>
        </p:spPr>
        <p:txBody>
          <a:bodyPr anchor="b"/>
          <a:lstStyle>
            <a:lvl1pPr algn="ctr">
              <a:defRPr sz="1858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11156312"/>
            <a:ext cx="22680216" cy="5128263"/>
          </a:xfrm>
        </p:spPr>
        <p:txBody>
          <a:bodyPr/>
          <a:lstStyle>
            <a:lvl1pPr marL="0" indent="0" algn="ctr">
              <a:buNone/>
              <a:defRPr sz="7433"/>
            </a:lvl1pPr>
            <a:lvl2pPr marL="1416040" indent="0" algn="ctr">
              <a:buNone/>
              <a:defRPr sz="6194"/>
            </a:lvl2pPr>
            <a:lvl3pPr marL="2832080" indent="0" algn="ctr">
              <a:buNone/>
              <a:defRPr sz="5575"/>
            </a:lvl3pPr>
            <a:lvl4pPr marL="4248120" indent="0" algn="ctr">
              <a:buNone/>
              <a:defRPr sz="4956"/>
            </a:lvl4pPr>
            <a:lvl5pPr marL="5664159" indent="0" algn="ctr">
              <a:buNone/>
              <a:defRPr sz="4956"/>
            </a:lvl5pPr>
            <a:lvl6pPr marL="7080199" indent="0" algn="ctr">
              <a:buNone/>
              <a:defRPr sz="4956"/>
            </a:lvl6pPr>
            <a:lvl7pPr marL="8496239" indent="0" algn="ctr">
              <a:buNone/>
              <a:defRPr sz="4956"/>
            </a:lvl7pPr>
            <a:lvl8pPr marL="9912279" indent="0" algn="ctr">
              <a:buNone/>
              <a:defRPr sz="4956"/>
            </a:lvl8pPr>
            <a:lvl9pPr marL="11328319" indent="0" algn="ctr">
              <a:buNone/>
              <a:defRPr sz="49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13/11/2018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820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13/11/2018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977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1130873"/>
            <a:ext cx="6520562" cy="1800055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1130873"/>
            <a:ext cx="19183683" cy="1800055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13/11/2018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087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13/11/2018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313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5295443"/>
            <a:ext cx="26082248" cy="8835560"/>
          </a:xfrm>
        </p:spPr>
        <p:txBody>
          <a:bodyPr anchor="b"/>
          <a:lstStyle>
            <a:lvl1pPr>
              <a:defRPr sz="1858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14214591"/>
            <a:ext cx="26082248" cy="4646413"/>
          </a:xfrm>
        </p:spPr>
        <p:txBody>
          <a:bodyPr/>
          <a:lstStyle>
            <a:lvl1pPr marL="0" indent="0">
              <a:buNone/>
              <a:defRPr sz="7433">
                <a:solidFill>
                  <a:schemeClr val="tx1"/>
                </a:solidFill>
              </a:defRPr>
            </a:lvl1pPr>
            <a:lvl2pPr marL="1416040" indent="0">
              <a:buNone/>
              <a:defRPr sz="6194">
                <a:solidFill>
                  <a:schemeClr val="tx1">
                    <a:tint val="75000"/>
                  </a:schemeClr>
                </a:solidFill>
              </a:defRPr>
            </a:lvl2pPr>
            <a:lvl3pPr marL="2832080" indent="0">
              <a:buNone/>
              <a:defRPr sz="5575">
                <a:solidFill>
                  <a:schemeClr val="tx1">
                    <a:tint val="75000"/>
                  </a:schemeClr>
                </a:solidFill>
              </a:defRPr>
            </a:lvl3pPr>
            <a:lvl4pPr marL="4248120" indent="0">
              <a:buNone/>
              <a:defRPr sz="4956">
                <a:solidFill>
                  <a:schemeClr val="tx1">
                    <a:tint val="75000"/>
                  </a:schemeClr>
                </a:solidFill>
              </a:defRPr>
            </a:lvl4pPr>
            <a:lvl5pPr marL="5664159" indent="0">
              <a:buNone/>
              <a:defRPr sz="4956">
                <a:solidFill>
                  <a:schemeClr val="tx1">
                    <a:tint val="75000"/>
                  </a:schemeClr>
                </a:solidFill>
              </a:defRPr>
            </a:lvl5pPr>
            <a:lvl6pPr marL="7080199" indent="0">
              <a:buNone/>
              <a:defRPr sz="4956">
                <a:solidFill>
                  <a:schemeClr val="tx1">
                    <a:tint val="75000"/>
                  </a:schemeClr>
                </a:solidFill>
              </a:defRPr>
            </a:lvl6pPr>
            <a:lvl7pPr marL="8496239" indent="0">
              <a:buNone/>
              <a:defRPr sz="4956">
                <a:solidFill>
                  <a:schemeClr val="tx1">
                    <a:tint val="75000"/>
                  </a:schemeClr>
                </a:solidFill>
              </a:defRPr>
            </a:lvl7pPr>
            <a:lvl8pPr marL="9912279" indent="0">
              <a:buNone/>
              <a:defRPr sz="4956">
                <a:solidFill>
                  <a:schemeClr val="tx1">
                    <a:tint val="75000"/>
                  </a:schemeClr>
                </a:solidFill>
              </a:defRPr>
            </a:lvl8pPr>
            <a:lvl9pPr marL="11328319" indent="0">
              <a:buNone/>
              <a:defRPr sz="49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13/11/2018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718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5654366"/>
            <a:ext cx="12852122" cy="1347706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5654366"/>
            <a:ext cx="12852122" cy="1347706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13/11/2018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58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1130878"/>
            <a:ext cx="26082248" cy="410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5206935"/>
            <a:ext cx="12793057" cy="2551839"/>
          </a:xfrm>
        </p:spPr>
        <p:txBody>
          <a:bodyPr anchor="b"/>
          <a:lstStyle>
            <a:lvl1pPr marL="0" indent="0">
              <a:buNone/>
              <a:defRPr sz="7433" b="1"/>
            </a:lvl1pPr>
            <a:lvl2pPr marL="1416040" indent="0">
              <a:buNone/>
              <a:defRPr sz="6194" b="1"/>
            </a:lvl2pPr>
            <a:lvl3pPr marL="2832080" indent="0">
              <a:buNone/>
              <a:defRPr sz="5575" b="1"/>
            </a:lvl3pPr>
            <a:lvl4pPr marL="4248120" indent="0">
              <a:buNone/>
              <a:defRPr sz="4956" b="1"/>
            </a:lvl4pPr>
            <a:lvl5pPr marL="5664159" indent="0">
              <a:buNone/>
              <a:defRPr sz="4956" b="1"/>
            </a:lvl5pPr>
            <a:lvl6pPr marL="7080199" indent="0">
              <a:buNone/>
              <a:defRPr sz="4956" b="1"/>
            </a:lvl6pPr>
            <a:lvl7pPr marL="8496239" indent="0">
              <a:buNone/>
              <a:defRPr sz="4956" b="1"/>
            </a:lvl7pPr>
            <a:lvl8pPr marL="9912279" indent="0">
              <a:buNone/>
              <a:defRPr sz="4956" b="1"/>
            </a:lvl8pPr>
            <a:lvl9pPr marL="11328319" indent="0">
              <a:buNone/>
              <a:defRPr sz="4956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7758774"/>
            <a:ext cx="12793057" cy="114119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5206935"/>
            <a:ext cx="12856061" cy="2551839"/>
          </a:xfrm>
        </p:spPr>
        <p:txBody>
          <a:bodyPr anchor="b"/>
          <a:lstStyle>
            <a:lvl1pPr marL="0" indent="0">
              <a:buNone/>
              <a:defRPr sz="7433" b="1"/>
            </a:lvl1pPr>
            <a:lvl2pPr marL="1416040" indent="0">
              <a:buNone/>
              <a:defRPr sz="6194" b="1"/>
            </a:lvl2pPr>
            <a:lvl3pPr marL="2832080" indent="0">
              <a:buNone/>
              <a:defRPr sz="5575" b="1"/>
            </a:lvl3pPr>
            <a:lvl4pPr marL="4248120" indent="0">
              <a:buNone/>
              <a:defRPr sz="4956" b="1"/>
            </a:lvl4pPr>
            <a:lvl5pPr marL="5664159" indent="0">
              <a:buNone/>
              <a:defRPr sz="4956" b="1"/>
            </a:lvl5pPr>
            <a:lvl6pPr marL="7080199" indent="0">
              <a:buNone/>
              <a:defRPr sz="4956" b="1"/>
            </a:lvl6pPr>
            <a:lvl7pPr marL="8496239" indent="0">
              <a:buNone/>
              <a:defRPr sz="4956" b="1"/>
            </a:lvl7pPr>
            <a:lvl8pPr marL="9912279" indent="0">
              <a:buNone/>
              <a:defRPr sz="4956" b="1"/>
            </a:lvl8pPr>
            <a:lvl9pPr marL="11328319" indent="0">
              <a:buNone/>
              <a:defRPr sz="4956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7758774"/>
            <a:ext cx="12856061" cy="114119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13/11/2018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397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13/11/2018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764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13/11/2018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023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1416050"/>
            <a:ext cx="9753280" cy="4956175"/>
          </a:xfrm>
        </p:spPr>
        <p:txBody>
          <a:bodyPr anchor="b"/>
          <a:lstStyle>
            <a:lvl1pPr>
              <a:defRPr sz="991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3058279"/>
            <a:ext cx="15309146" cy="15094700"/>
          </a:xfrm>
        </p:spPr>
        <p:txBody>
          <a:bodyPr/>
          <a:lstStyle>
            <a:lvl1pPr>
              <a:defRPr sz="9911"/>
            </a:lvl1pPr>
            <a:lvl2pPr>
              <a:defRPr sz="8672"/>
            </a:lvl2pPr>
            <a:lvl3pPr>
              <a:defRPr sz="7433"/>
            </a:lvl3pPr>
            <a:lvl4pPr>
              <a:defRPr sz="6194"/>
            </a:lvl4pPr>
            <a:lvl5pPr>
              <a:defRPr sz="6194"/>
            </a:lvl5pPr>
            <a:lvl6pPr>
              <a:defRPr sz="6194"/>
            </a:lvl6pPr>
            <a:lvl7pPr>
              <a:defRPr sz="6194"/>
            </a:lvl7pPr>
            <a:lvl8pPr>
              <a:defRPr sz="6194"/>
            </a:lvl8pPr>
            <a:lvl9pPr>
              <a:defRPr sz="6194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6372225"/>
            <a:ext cx="9753280" cy="11805335"/>
          </a:xfrm>
        </p:spPr>
        <p:txBody>
          <a:bodyPr/>
          <a:lstStyle>
            <a:lvl1pPr marL="0" indent="0">
              <a:buNone/>
              <a:defRPr sz="4956"/>
            </a:lvl1pPr>
            <a:lvl2pPr marL="1416040" indent="0">
              <a:buNone/>
              <a:defRPr sz="4336"/>
            </a:lvl2pPr>
            <a:lvl3pPr marL="2832080" indent="0">
              <a:buNone/>
              <a:defRPr sz="3717"/>
            </a:lvl3pPr>
            <a:lvl4pPr marL="4248120" indent="0">
              <a:buNone/>
              <a:defRPr sz="3097"/>
            </a:lvl4pPr>
            <a:lvl5pPr marL="5664159" indent="0">
              <a:buNone/>
              <a:defRPr sz="3097"/>
            </a:lvl5pPr>
            <a:lvl6pPr marL="7080199" indent="0">
              <a:buNone/>
              <a:defRPr sz="3097"/>
            </a:lvl6pPr>
            <a:lvl7pPr marL="8496239" indent="0">
              <a:buNone/>
              <a:defRPr sz="3097"/>
            </a:lvl7pPr>
            <a:lvl8pPr marL="9912279" indent="0">
              <a:buNone/>
              <a:defRPr sz="3097"/>
            </a:lvl8pPr>
            <a:lvl9pPr marL="11328319" indent="0">
              <a:buNone/>
              <a:defRPr sz="309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13/11/2018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018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1416050"/>
            <a:ext cx="9753280" cy="4956175"/>
          </a:xfrm>
        </p:spPr>
        <p:txBody>
          <a:bodyPr anchor="b"/>
          <a:lstStyle>
            <a:lvl1pPr>
              <a:defRPr sz="991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3058279"/>
            <a:ext cx="15309146" cy="15094700"/>
          </a:xfrm>
        </p:spPr>
        <p:txBody>
          <a:bodyPr anchor="t"/>
          <a:lstStyle>
            <a:lvl1pPr marL="0" indent="0">
              <a:buNone/>
              <a:defRPr sz="9911"/>
            </a:lvl1pPr>
            <a:lvl2pPr marL="1416040" indent="0">
              <a:buNone/>
              <a:defRPr sz="8672"/>
            </a:lvl2pPr>
            <a:lvl3pPr marL="2832080" indent="0">
              <a:buNone/>
              <a:defRPr sz="7433"/>
            </a:lvl3pPr>
            <a:lvl4pPr marL="4248120" indent="0">
              <a:buNone/>
              <a:defRPr sz="6194"/>
            </a:lvl4pPr>
            <a:lvl5pPr marL="5664159" indent="0">
              <a:buNone/>
              <a:defRPr sz="6194"/>
            </a:lvl5pPr>
            <a:lvl6pPr marL="7080199" indent="0">
              <a:buNone/>
              <a:defRPr sz="6194"/>
            </a:lvl6pPr>
            <a:lvl7pPr marL="8496239" indent="0">
              <a:buNone/>
              <a:defRPr sz="6194"/>
            </a:lvl7pPr>
            <a:lvl8pPr marL="9912279" indent="0">
              <a:buNone/>
              <a:defRPr sz="6194"/>
            </a:lvl8pPr>
            <a:lvl9pPr marL="11328319" indent="0">
              <a:buNone/>
              <a:defRPr sz="6194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6372225"/>
            <a:ext cx="9753280" cy="11805335"/>
          </a:xfrm>
        </p:spPr>
        <p:txBody>
          <a:bodyPr/>
          <a:lstStyle>
            <a:lvl1pPr marL="0" indent="0">
              <a:buNone/>
              <a:defRPr sz="4956"/>
            </a:lvl1pPr>
            <a:lvl2pPr marL="1416040" indent="0">
              <a:buNone/>
              <a:defRPr sz="4336"/>
            </a:lvl2pPr>
            <a:lvl3pPr marL="2832080" indent="0">
              <a:buNone/>
              <a:defRPr sz="3717"/>
            </a:lvl3pPr>
            <a:lvl4pPr marL="4248120" indent="0">
              <a:buNone/>
              <a:defRPr sz="3097"/>
            </a:lvl4pPr>
            <a:lvl5pPr marL="5664159" indent="0">
              <a:buNone/>
              <a:defRPr sz="3097"/>
            </a:lvl5pPr>
            <a:lvl6pPr marL="7080199" indent="0">
              <a:buNone/>
              <a:defRPr sz="3097"/>
            </a:lvl6pPr>
            <a:lvl7pPr marL="8496239" indent="0">
              <a:buNone/>
              <a:defRPr sz="3097"/>
            </a:lvl7pPr>
            <a:lvl8pPr marL="9912279" indent="0">
              <a:buNone/>
              <a:defRPr sz="3097"/>
            </a:lvl8pPr>
            <a:lvl9pPr marL="11328319" indent="0">
              <a:buNone/>
              <a:defRPr sz="309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D35F-0A9F-410A-9C3B-C8CDFB44C561}" type="datetimeFigureOut">
              <a:rPr lang="fr-FR" smtClean="0"/>
              <a:t>13/11/2018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7105-C7AC-4B2C-948E-B9D4C9B392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895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1130878"/>
            <a:ext cx="26082248" cy="410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5654366"/>
            <a:ext cx="26082248" cy="1347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19687033"/>
            <a:ext cx="6804065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CD35F-0A9F-410A-9C3B-C8CDFB44C561}" type="datetimeFigureOut">
              <a:rPr lang="fr-FR" smtClean="0"/>
              <a:t>13/11/2018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19687033"/>
            <a:ext cx="10206097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19687033"/>
            <a:ext cx="6804065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F7105-C7AC-4B2C-948E-B9D4C9B392C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917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32080" rtl="0" eaLnBrk="1" latinLnBrk="0" hangingPunct="1">
        <a:lnSpc>
          <a:spcPct val="90000"/>
        </a:lnSpc>
        <a:spcBef>
          <a:spcPct val="0"/>
        </a:spcBef>
        <a:buNone/>
        <a:defRPr sz="13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8020" indent="-708020" algn="l" defTabSz="2832080" rtl="0" eaLnBrk="1" latinLnBrk="0" hangingPunct="1">
        <a:lnSpc>
          <a:spcPct val="90000"/>
        </a:lnSpc>
        <a:spcBef>
          <a:spcPts val="3097"/>
        </a:spcBef>
        <a:buFont typeface="Arial" panose="020B0604020202020204" pitchFamily="34" charset="0"/>
        <a:buChar char="•"/>
        <a:defRPr sz="8672" kern="1200">
          <a:solidFill>
            <a:schemeClr val="tx1"/>
          </a:solidFill>
          <a:latin typeface="+mn-lt"/>
          <a:ea typeface="+mn-ea"/>
          <a:cs typeface="+mn-cs"/>
        </a:defRPr>
      </a:lvl1pPr>
      <a:lvl2pPr marL="2124060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7433" kern="1200">
          <a:solidFill>
            <a:schemeClr val="tx1"/>
          </a:solidFill>
          <a:latin typeface="+mn-lt"/>
          <a:ea typeface="+mn-ea"/>
          <a:cs typeface="+mn-cs"/>
        </a:defRPr>
      </a:lvl2pPr>
      <a:lvl3pPr marL="3540100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6194" kern="1200">
          <a:solidFill>
            <a:schemeClr val="tx1"/>
          </a:solidFill>
          <a:latin typeface="+mn-lt"/>
          <a:ea typeface="+mn-ea"/>
          <a:cs typeface="+mn-cs"/>
        </a:defRPr>
      </a:lvl3pPr>
      <a:lvl4pPr marL="495613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4pPr>
      <a:lvl5pPr marL="637217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5pPr>
      <a:lvl6pPr marL="778821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6pPr>
      <a:lvl7pPr marL="920425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7pPr>
      <a:lvl8pPr marL="1062029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8pPr>
      <a:lvl9pPr marL="12036339" indent="-708020" algn="l" defTabSz="2832080" rtl="0" eaLnBrk="1" latinLnBrk="0" hangingPunct="1">
        <a:lnSpc>
          <a:spcPct val="90000"/>
        </a:lnSpc>
        <a:spcBef>
          <a:spcPts val="1549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1pPr>
      <a:lvl2pPr marL="141604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83208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3pPr>
      <a:lvl4pPr marL="4248120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4pPr>
      <a:lvl5pPr marL="566415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5pPr>
      <a:lvl6pPr marL="708019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6pPr>
      <a:lvl7pPr marL="849623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7pPr>
      <a:lvl8pPr marL="991227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8pPr>
      <a:lvl9pPr marL="11328319" algn="l" defTabSz="2832080" rtl="0" eaLnBrk="1" latinLnBrk="0" hangingPunct="1">
        <a:defRPr sz="5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wmf"/><Relationship Id="rId7" Type="http://schemas.openxmlformats.org/officeDocument/2006/relationships/image" Target="../media/image4.jpe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2.jpg"/><Relationship Id="rId15" Type="http://schemas.openxmlformats.org/officeDocument/2006/relationships/image" Target="../media/image60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Image 235">
            <a:extLst>
              <a:ext uri="{FF2B5EF4-FFF2-40B4-BE49-F238E27FC236}">
                <a16:creationId xmlns:a16="http://schemas.microsoft.com/office/drawing/2014/main" id="{11FEB592-35AB-4E21-A776-F7AD203A59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7"/>
          <a:stretch/>
        </p:blipFill>
        <p:spPr>
          <a:xfrm>
            <a:off x="0" y="0"/>
            <a:ext cx="30240288" cy="3309746"/>
          </a:xfrm>
          <a:prstGeom prst="rect">
            <a:avLst/>
          </a:prstGeom>
        </p:spPr>
      </p:pic>
      <p:sp>
        <p:nvSpPr>
          <p:cNvPr id="114" name="ZoneTexte 113">
            <a:extLst>
              <a:ext uri="{FF2B5EF4-FFF2-40B4-BE49-F238E27FC236}">
                <a16:creationId xmlns:a16="http://schemas.microsoft.com/office/drawing/2014/main" id="{58CFEA4F-D5FD-4D84-9F41-511C3F992DE2}"/>
              </a:ext>
            </a:extLst>
          </p:cNvPr>
          <p:cNvSpPr txBox="1"/>
          <p:nvPr/>
        </p:nvSpPr>
        <p:spPr>
          <a:xfrm>
            <a:off x="190" y="16497291"/>
            <a:ext cx="2414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Usual Integration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E3102CE-D412-44D2-92D0-ADACFC2BEAE4}"/>
              </a:ext>
            </a:extLst>
          </p:cNvPr>
          <p:cNvSpPr/>
          <p:nvPr/>
        </p:nvSpPr>
        <p:spPr>
          <a:xfrm>
            <a:off x="0" y="20792087"/>
            <a:ext cx="30239991" cy="4799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CD563CD-FB72-4D5E-B350-75943FF8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94" y="480368"/>
            <a:ext cx="22387560" cy="1547949"/>
          </a:xfrm>
        </p:spPr>
        <p:txBody>
          <a:bodyPr>
            <a:no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The Cauchy Crofton Formula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6C3007-92BF-4CEB-81FD-0B275B6394EF}"/>
              </a:ext>
            </a:extLst>
          </p:cNvPr>
          <p:cNvSpPr txBox="1"/>
          <p:nvPr/>
        </p:nvSpPr>
        <p:spPr>
          <a:xfrm>
            <a:off x="0" y="13808832"/>
            <a:ext cx="4686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A44722F-3B65-4D84-80DF-4E0840BDDA0E}"/>
                  </a:ext>
                </a:extLst>
              </p:cNvPr>
              <p:cNvSpPr txBox="1"/>
              <p:nvPr/>
            </p:nvSpPr>
            <p:spPr>
              <a:xfrm>
                <a:off x="1805625" y="15443721"/>
                <a:ext cx="6824454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54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/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fr-FR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sz="540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5400" dirty="0">
                    <a:latin typeface="Brush Script MT" panose="03060802040406070304" pitchFamily="66" charset="0"/>
                  </a:rPr>
                  <a:t> </a:t>
                </a:r>
                <a:r>
                  <a:rPr lang="en-US" sz="6600" dirty="0">
                    <a:latin typeface="Brush Script MT" panose="03060802040406070304" pitchFamily="66" charset="0"/>
                  </a:rPr>
                  <a:t>l</a:t>
                </a:r>
                <a:endParaRPr lang="en-US" sz="5400" dirty="0">
                  <a:latin typeface="Brush Script MT" panose="03060802040406070304" pitchFamily="66" charset="0"/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A44722F-3B65-4D84-80DF-4E0840BDD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625" y="15443721"/>
                <a:ext cx="6824454" cy="1015663"/>
              </a:xfrm>
              <a:prstGeom prst="rect">
                <a:avLst/>
              </a:prstGeom>
              <a:blipFill>
                <a:blip r:embed="rId4"/>
                <a:stretch>
                  <a:fillRect t="-26347" b="-485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9A08FB68-A5BC-48C0-979D-9BB3E1B3C017}"/>
              </a:ext>
            </a:extLst>
          </p:cNvPr>
          <p:cNvCxnSpPr>
            <a:cxnSpLocks/>
          </p:cNvCxnSpPr>
          <p:nvPr/>
        </p:nvCxnSpPr>
        <p:spPr>
          <a:xfrm flipV="1">
            <a:off x="1073361" y="16408973"/>
            <a:ext cx="604210" cy="4188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17EBEAC3-2B14-4964-BD68-F8D6A7D10294}"/>
              </a:ext>
            </a:extLst>
          </p:cNvPr>
          <p:cNvCxnSpPr>
            <a:cxnSpLocks/>
          </p:cNvCxnSpPr>
          <p:nvPr/>
        </p:nvCxnSpPr>
        <p:spPr>
          <a:xfrm flipH="1" flipV="1">
            <a:off x="6158592" y="16130726"/>
            <a:ext cx="728840" cy="8237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>
            <a:extLst>
              <a:ext uri="{FF2B5EF4-FFF2-40B4-BE49-F238E27FC236}">
                <a16:creationId xmlns:a16="http://schemas.microsoft.com/office/drawing/2014/main" id="{C21033F3-6735-4CBF-8EE8-9E832947CD7A}"/>
              </a:ext>
            </a:extLst>
          </p:cNvPr>
          <p:cNvSpPr txBox="1"/>
          <p:nvPr/>
        </p:nvSpPr>
        <p:spPr>
          <a:xfrm>
            <a:off x="6646525" y="16910130"/>
            <a:ext cx="3118027" cy="527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Length</a:t>
            </a:r>
            <a:r>
              <a:rPr lang="en-US" sz="2800" dirty="0"/>
              <a:t> of the curve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6ED66844-DE66-416E-89D8-DD5F895EAE96}"/>
              </a:ext>
            </a:extLst>
          </p:cNvPr>
          <p:cNvSpPr txBox="1"/>
          <p:nvPr/>
        </p:nvSpPr>
        <p:spPr>
          <a:xfrm>
            <a:off x="16997453" y="4216774"/>
            <a:ext cx="32169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One may prove that the integral in the formula remains unchanged after applying a rigid motion to our curve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A925FDCD-704C-42A2-AFAB-F0D29ED33434}"/>
              </a:ext>
            </a:extLst>
          </p:cNvPr>
          <p:cNvSpPr txBox="1"/>
          <p:nvPr/>
        </p:nvSpPr>
        <p:spPr>
          <a:xfrm>
            <a:off x="20231408" y="3348000"/>
            <a:ext cx="658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Check for a circle: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8E377548-A2C5-47BA-94A8-0B91D936E5E1}"/>
              </a:ext>
            </a:extLst>
          </p:cNvPr>
          <p:cNvSpPr txBox="1"/>
          <p:nvPr/>
        </p:nvSpPr>
        <p:spPr>
          <a:xfrm>
            <a:off x="25686190" y="11836573"/>
            <a:ext cx="4496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Did you expect this result?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FB0FAF-F307-4D8B-9112-F782797EB99E}"/>
              </a:ext>
            </a:extLst>
          </p:cNvPr>
          <p:cNvSpPr txBox="1"/>
          <p:nvPr/>
        </p:nvSpPr>
        <p:spPr>
          <a:xfrm>
            <a:off x="25255954" y="16888749"/>
            <a:ext cx="46494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Try this formula in real life: this app enables you to apply the formula to a picture.</a:t>
            </a:r>
          </a:p>
          <a:p>
            <a:endParaRPr lang="en-US" sz="2800" dirty="0"/>
          </a:p>
          <a:p>
            <a:r>
              <a:rPr lang="en-US" sz="2800" dirty="0"/>
              <a:t>Scan the QR code</a:t>
            </a:r>
          </a:p>
          <a:p>
            <a:r>
              <a:rPr lang="en-US" sz="2800" dirty="0"/>
              <a:t>Or search “Cauchy Crofton”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(Only available on Play Store)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3B5C4790-897D-4663-9B23-FA8058874F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4" y="13642364"/>
            <a:ext cx="2794000" cy="3213100"/>
          </a:xfrm>
          <a:prstGeom prst="rect">
            <a:avLst/>
          </a:prstGeom>
          <a:effectLst>
            <a:softEdge rad="127000"/>
          </a:effectLst>
        </p:spPr>
      </p:pic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14BE1CEC-4BB0-42AE-B38F-04E0B8C3D931}"/>
              </a:ext>
            </a:extLst>
          </p:cNvPr>
          <p:cNvCxnSpPr>
            <a:cxnSpLocks/>
          </p:cNvCxnSpPr>
          <p:nvPr/>
        </p:nvCxnSpPr>
        <p:spPr>
          <a:xfrm flipH="1" flipV="1">
            <a:off x="10080000" y="2448000"/>
            <a:ext cx="0" cy="18180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768D927A-F028-4BF0-8F5A-297C99979E30}"/>
              </a:ext>
            </a:extLst>
          </p:cNvPr>
          <p:cNvCxnSpPr>
            <a:cxnSpLocks/>
          </p:cNvCxnSpPr>
          <p:nvPr/>
        </p:nvCxnSpPr>
        <p:spPr>
          <a:xfrm>
            <a:off x="20160288" y="2448000"/>
            <a:ext cx="0" cy="18180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Image 62">
            <a:extLst>
              <a:ext uri="{FF2B5EF4-FFF2-40B4-BE49-F238E27FC236}">
                <a16:creationId xmlns:a16="http://schemas.microsoft.com/office/drawing/2014/main" id="{6DB83C56-C06C-41F0-BF8F-70F03C1FE3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8324" y="16676551"/>
            <a:ext cx="2425811" cy="4001013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23A597D2-C68C-437A-BA9E-D14A8FB393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2104" y="16843569"/>
            <a:ext cx="2015406" cy="3572777"/>
          </a:xfrm>
          <a:prstGeom prst="roundRect">
            <a:avLst>
              <a:gd name="adj" fmla="val 48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CAA4F74D-8A36-49F2-B051-5F0075AE5E24}"/>
              </a:ext>
            </a:extLst>
          </p:cNvPr>
          <p:cNvSpPr/>
          <p:nvPr/>
        </p:nvSpPr>
        <p:spPr>
          <a:xfrm>
            <a:off x="22929382" y="16838402"/>
            <a:ext cx="2052900" cy="3640125"/>
          </a:xfrm>
          <a:prstGeom prst="roundRect">
            <a:avLst>
              <a:gd name="adj" fmla="val 525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0170A8-4108-4776-9FA8-E2ED1F49625C}"/>
              </a:ext>
            </a:extLst>
          </p:cNvPr>
          <p:cNvSpPr/>
          <p:nvPr/>
        </p:nvSpPr>
        <p:spPr>
          <a:xfrm>
            <a:off x="65115" y="20787295"/>
            <a:ext cx="30240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This poster summarises a second-year project undertaken in June 2018.  Reference: M. do </a:t>
            </a:r>
            <a:r>
              <a:rPr lang="en-GB" sz="2400" dirty="0" err="1">
                <a:solidFill>
                  <a:schemeClr val="bg1"/>
                </a:solidFill>
              </a:rPr>
              <a:t>Carmo</a:t>
            </a:r>
            <a:r>
              <a:rPr lang="en-GB" sz="2400" dirty="0">
                <a:solidFill>
                  <a:schemeClr val="bg1"/>
                </a:solidFill>
              </a:rPr>
              <a:t>, Differential Geometry of Curves and Surfaces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30DD2F3-6877-4C71-8DDA-C4147CB3EFA4}"/>
                  </a:ext>
                </a:extLst>
              </p:cNvPr>
              <p:cNvSpPr txBox="1"/>
              <p:nvPr/>
            </p:nvSpPr>
            <p:spPr>
              <a:xfrm>
                <a:off x="25761256" y="4337455"/>
                <a:ext cx="4378915" cy="1187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3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fr-FR" sz="3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sz="36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fr-FR" sz="36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sz="36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fr-FR" sz="36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sz="3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fr-FR" sz="3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FR" sz="3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36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,                    </m:t>
                      </m:r>
                      <m:r>
                        <a:rPr lang="fr-FR" sz="36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36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∈(0, 2</m:t>
                      </m:r>
                      <m:r>
                        <a:rPr lang="fr-FR" sz="36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sz="3600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fr-FR" sz="3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30DD2F3-6877-4C71-8DDA-C4147CB3E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1256" y="4337455"/>
                <a:ext cx="4378915" cy="11875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34A76C6C-1BD4-4E63-AAF6-CBDA3599ACCA}"/>
                  </a:ext>
                </a:extLst>
              </p:cNvPr>
              <p:cNvSpPr txBox="1"/>
              <p:nvPr/>
            </p:nvSpPr>
            <p:spPr>
              <a:xfrm>
                <a:off x="20271180" y="9740538"/>
                <a:ext cx="9669000" cy="185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supHide m:val="on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  <m:sup/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  <m:r>
                        <a:rPr lang="en-US" sz="4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  <m:e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fr-FR" sz="4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e>
                      </m:nary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.2=2</m:t>
                      </m:r>
                    </m:oMath>
                  </m:oMathPara>
                </a14:m>
                <a:endParaRPr lang="en-US" sz="3600" dirty="0">
                  <a:latin typeface="Brush Script MT" panose="03060802040406070304" pitchFamily="66" charset="0"/>
                </a:endParaRPr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34A76C6C-1BD4-4E63-AAF6-CBDA3599A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1180" y="9740538"/>
                <a:ext cx="9669000" cy="18549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1AC55BA-1B60-4B6B-8492-58E94B470238}"/>
                  </a:ext>
                </a:extLst>
              </p:cNvPr>
              <p:cNvSpPr txBox="1"/>
              <p:nvPr/>
            </p:nvSpPr>
            <p:spPr>
              <a:xfrm>
                <a:off x="23160855" y="11648713"/>
                <a:ext cx="177324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>
                    <a:latin typeface="Brush Script MT" panose="03060802040406070304" pitchFamily="66" charset="0"/>
                  </a:rPr>
                  <a:t>l</a:t>
                </a:r>
                <a:r>
                  <a:rPr lang="en-US" sz="4000" b="1" dirty="0">
                    <a:latin typeface="Brush Script MT" panose="03060802040406070304" pitchFamily="66" charset="0"/>
                  </a:rPr>
                  <a:t> </a:t>
                </a:r>
                <a:r>
                  <a:rPr lang="en-US" sz="4000" b="1" dirty="0"/>
                  <a:t>= </a:t>
                </a:r>
                <a14:m>
                  <m:oMath xmlns:m="http://schemas.openxmlformats.org/officeDocument/2006/math">
                    <m:r>
                      <a:rPr lang="fr-FR" sz="4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sz="4000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fr-FR" sz="4000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fr-FR" sz="4000" b="1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1AC55BA-1B60-4B6B-8492-58E94B470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0855" y="11648713"/>
                <a:ext cx="1773242" cy="830997"/>
              </a:xfrm>
              <a:prstGeom prst="rect">
                <a:avLst/>
              </a:prstGeom>
              <a:blipFill>
                <a:blip r:embed="rId10"/>
                <a:stretch>
                  <a:fillRect l="-15464" t="-16912" b="-382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3C26F406-FE8A-4997-A351-38B51B0EE2CD}"/>
              </a:ext>
            </a:extLst>
          </p:cNvPr>
          <p:cNvSpPr txBox="1"/>
          <p:nvPr/>
        </p:nvSpPr>
        <p:spPr>
          <a:xfrm>
            <a:off x="20359997" y="11851305"/>
            <a:ext cx="229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Finally, obtain</a:t>
            </a:r>
            <a:r>
              <a:rPr lang="fr-FR" sz="2800" dirty="0"/>
              <a:t>: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D1E59363-7E29-4FCB-A110-0FB3B7137ED6}"/>
              </a:ext>
            </a:extLst>
          </p:cNvPr>
          <p:cNvGrpSpPr/>
          <p:nvPr/>
        </p:nvGrpSpPr>
        <p:grpSpPr>
          <a:xfrm>
            <a:off x="22045083" y="3623942"/>
            <a:ext cx="5717111" cy="7320450"/>
            <a:chOff x="21744551" y="2680836"/>
            <a:chExt cx="5529182" cy="7163611"/>
          </a:xfrm>
        </p:grpSpPr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68F0ED7-CED5-4C6D-840B-A44D978962BE}"/>
                </a:ext>
              </a:extLst>
            </p:cNvPr>
            <p:cNvSpPr/>
            <p:nvPr/>
          </p:nvSpPr>
          <p:spPr>
            <a:xfrm rot="19536479">
              <a:off x="24422911" y="8479246"/>
              <a:ext cx="2066941" cy="1365201"/>
            </a:xfrm>
            <a:prstGeom prst="arc">
              <a:avLst>
                <a:gd name="adj1" fmla="val 12322720"/>
                <a:gd name="adj2" fmla="val 18200299"/>
              </a:avLst>
            </a:prstGeom>
            <a:ln w="57150">
              <a:solidFill>
                <a:srgbClr val="FFC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CA8B2429-3EFE-4E64-8E25-31EC7791F75B}"/>
                </a:ext>
              </a:extLst>
            </p:cNvPr>
            <p:cNvSpPr/>
            <p:nvPr/>
          </p:nvSpPr>
          <p:spPr>
            <a:xfrm>
              <a:off x="21744551" y="2680836"/>
              <a:ext cx="5529182" cy="5904844"/>
            </a:xfrm>
            <a:prstGeom prst="arc">
              <a:avLst>
                <a:gd name="adj1" fmla="val 1361255"/>
                <a:gd name="adj2" fmla="val 4287973"/>
              </a:avLst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7A417207-5E99-4672-B4C0-96444729E2D1}"/>
              </a:ext>
            </a:extLst>
          </p:cNvPr>
          <p:cNvSpPr txBox="1"/>
          <p:nvPr/>
        </p:nvSpPr>
        <p:spPr>
          <a:xfrm>
            <a:off x="26558241" y="6279328"/>
            <a:ext cx="3286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intersections, so count twice in the integral</a:t>
            </a:r>
          </a:p>
        </p:txBody>
      </p:sp>
      <p:grpSp>
        <p:nvGrpSpPr>
          <p:cNvPr id="241" name="Groupe 240">
            <a:extLst>
              <a:ext uri="{FF2B5EF4-FFF2-40B4-BE49-F238E27FC236}">
                <a16:creationId xmlns:a16="http://schemas.microsoft.com/office/drawing/2014/main" id="{79629788-B612-4119-8C23-1FDA6E8320AA}"/>
              </a:ext>
            </a:extLst>
          </p:cNvPr>
          <p:cNvGrpSpPr/>
          <p:nvPr/>
        </p:nvGrpSpPr>
        <p:grpSpPr>
          <a:xfrm>
            <a:off x="20273999" y="4324003"/>
            <a:ext cx="5394958" cy="5051338"/>
            <a:chOff x="20273999" y="4019203"/>
            <a:chExt cx="5394958" cy="5051338"/>
          </a:xfrm>
        </p:grpSpPr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CBFE5D63-886F-4E18-B322-54FD834861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542545" y="4019203"/>
              <a:ext cx="1" cy="49114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C96184EF-8AEA-4B9E-B16B-43A6FC5B5452}"/>
                </a:ext>
              </a:extLst>
            </p:cNvPr>
            <p:cNvCxnSpPr>
              <a:cxnSpLocks/>
            </p:cNvCxnSpPr>
            <p:nvPr/>
          </p:nvCxnSpPr>
          <p:spPr>
            <a:xfrm>
              <a:off x="20273999" y="6857181"/>
              <a:ext cx="539495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7F9DB7BF-DC3D-4C82-93C9-CAC66F6BFA99}"/>
                </a:ext>
              </a:extLst>
            </p:cNvPr>
            <p:cNvSpPr/>
            <p:nvPr/>
          </p:nvSpPr>
          <p:spPr>
            <a:xfrm>
              <a:off x="21071063" y="5381813"/>
              <a:ext cx="2942964" cy="2950736"/>
            </a:xfrm>
            <a:prstGeom prst="ellipse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A1161687-011C-4256-A32A-125ECA4656F5}"/>
                </a:ext>
              </a:extLst>
            </p:cNvPr>
            <p:cNvCxnSpPr>
              <a:cxnSpLocks/>
            </p:cNvCxnSpPr>
            <p:nvPr/>
          </p:nvCxnSpPr>
          <p:spPr>
            <a:xfrm>
              <a:off x="22111332" y="4280524"/>
              <a:ext cx="3349176" cy="343248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DB4FF112-6009-49AF-B676-15437D7C5DED}"/>
                </a:ext>
              </a:extLst>
            </p:cNvPr>
            <p:cNvCxnSpPr>
              <a:cxnSpLocks/>
              <a:endCxn id="26" idx="7"/>
            </p:cNvCxnSpPr>
            <p:nvPr/>
          </p:nvCxnSpPr>
          <p:spPr>
            <a:xfrm flipV="1">
              <a:off x="22542549" y="5813940"/>
              <a:ext cx="1040495" cy="104324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D205425B-4D8A-4ADE-A888-76D19489E7F9}"/>
                </a:ext>
              </a:extLst>
            </p:cNvPr>
            <p:cNvCxnSpPr>
              <a:cxnSpLocks/>
            </p:cNvCxnSpPr>
            <p:nvPr/>
          </p:nvCxnSpPr>
          <p:spPr>
            <a:xfrm>
              <a:off x="21492570" y="4779638"/>
              <a:ext cx="3349176" cy="343248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55C3BA9D-6FCA-42DE-A579-BCF5D7873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08087" y="8533457"/>
              <a:ext cx="1434458" cy="13646"/>
            </a:xfrm>
            <a:prstGeom prst="line">
              <a:avLst/>
            </a:prstGeom>
            <a:ln w="7620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35C7DD44-B92F-4FC6-8696-E491706929D3}"/>
                </a:ext>
              </a:extLst>
            </p:cNvPr>
            <p:cNvCxnSpPr>
              <a:cxnSpLocks/>
            </p:cNvCxnSpPr>
            <p:nvPr/>
          </p:nvCxnSpPr>
          <p:spPr>
            <a:xfrm>
              <a:off x="21997132" y="4378973"/>
              <a:ext cx="3349176" cy="343248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81C59117-49B4-492C-AE84-9ABC494B63DB}"/>
                </a:ext>
              </a:extLst>
            </p:cNvPr>
            <p:cNvSpPr txBox="1"/>
            <p:nvPr/>
          </p:nvSpPr>
          <p:spPr>
            <a:xfrm>
              <a:off x="21662568" y="8424210"/>
              <a:ext cx="344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b="1" dirty="0">
                  <a:solidFill>
                    <a:srgbClr val="0070C0"/>
                  </a:solidFill>
                </a:rPr>
                <a:t>r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B81346AD-7C57-493A-B543-EF91569068E8}"/>
              </a:ext>
            </a:extLst>
          </p:cNvPr>
          <p:cNvGrpSpPr/>
          <p:nvPr/>
        </p:nvGrpSpPr>
        <p:grpSpPr>
          <a:xfrm>
            <a:off x="21045690" y="5486099"/>
            <a:ext cx="5649072" cy="2269094"/>
            <a:chOff x="21045690" y="4510739"/>
            <a:chExt cx="5649072" cy="2269094"/>
          </a:xfrm>
        </p:grpSpPr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C5326EC2-C96A-4B10-B019-619D5580E07B}"/>
                </a:ext>
              </a:extLst>
            </p:cNvPr>
            <p:cNvSpPr/>
            <p:nvPr/>
          </p:nvSpPr>
          <p:spPr>
            <a:xfrm>
              <a:off x="21045690" y="4510739"/>
              <a:ext cx="5649072" cy="2269094"/>
            </a:xfrm>
            <a:prstGeom prst="arc">
              <a:avLst>
                <a:gd name="adj1" fmla="val 12518080"/>
                <a:gd name="adj2" fmla="val 21081844"/>
              </a:avLst>
            </a:prstGeom>
            <a:ln w="57150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3D42B2D-DD4E-4A4F-9BCB-0792A02A29B1}"/>
                </a:ext>
              </a:extLst>
            </p:cNvPr>
            <p:cNvSpPr/>
            <p:nvPr/>
          </p:nvSpPr>
          <p:spPr>
            <a:xfrm>
              <a:off x="22075438" y="4707012"/>
              <a:ext cx="139692" cy="13969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1" name="ZoneTexte 70">
            <a:extLst>
              <a:ext uri="{FF2B5EF4-FFF2-40B4-BE49-F238E27FC236}">
                <a16:creationId xmlns:a16="http://schemas.microsoft.com/office/drawing/2014/main" id="{09C2D4C1-8AB7-41C3-BD4B-B2ECC1834908}"/>
              </a:ext>
            </a:extLst>
          </p:cNvPr>
          <p:cNvSpPr txBox="1"/>
          <p:nvPr/>
        </p:nvSpPr>
        <p:spPr>
          <a:xfrm>
            <a:off x="20255704" y="13301702"/>
            <a:ext cx="97188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is not that useful for the case of a circle, as we already know the length (although, we can use it to derive the formula).</a:t>
            </a:r>
          </a:p>
          <a:p>
            <a:pPr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Nevertheless, remember that you may use the formula on any regular curve in a plane, which makes it very powerful.</a:t>
            </a:r>
          </a:p>
          <a:p>
            <a:pPr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Also, as the formula involves an integral, we can use all the tools we already know about integrals. In particular, it is quite easy to make approximations.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B41892E9-344A-4A4B-96C7-2BE8CFCC45E5}"/>
                  </a:ext>
                </a:extLst>
              </p:cNvPr>
              <p:cNvSpPr txBox="1"/>
              <p:nvPr/>
            </p:nvSpPr>
            <p:spPr>
              <a:xfrm>
                <a:off x="29084858" y="10240491"/>
                <a:ext cx="46519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dirty="0">
                          <a:latin typeface="Brush Script MT" panose="03060802040406070304" pitchFamily="66" charset="0"/>
                        </a:rPr>
                        <m:t>l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B41892E9-344A-4A4B-96C7-2BE8CFCC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4858" y="10240491"/>
                <a:ext cx="465191" cy="8309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>
            <a:extLst>
              <a:ext uri="{FF2B5EF4-FFF2-40B4-BE49-F238E27FC236}">
                <a16:creationId xmlns:a16="http://schemas.microsoft.com/office/drawing/2014/main" id="{D8322C86-E383-4A20-8A69-714FA5372FAC}"/>
              </a:ext>
            </a:extLst>
          </p:cNvPr>
          <p:cNvSpPr txBox="1"/>
          <p:nvPr/>
        </p:nvSpPr>
        <p:spPr>
          <a:xfrm>
            <a:off x="0" y="6014128"/>
            <a:ext cx="9749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Representation of straight lines:</a:t>
            </a:r>
            <a:endParaRPr lang="en-US" sz="16600" dirty="0">
              <a:effectLst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7BBC7BB-B53A-4D4B-B801-B9646DAD0870}"/>
              </a:ext>
            </a:extLst>
          </p:cNvPr>
          <p:cNvSpPr txBox="1"/>
          <p:nvPr/>
        </p:nvSpPr>
        <p:spPr>
          <a:xfrm>
            <a:off x="4262171" y="7240733"/>
            <a:ext cx="53510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 </a:t>
            </a:r>
            <a:r>
              <a:rPr lang="en-US" sz="2800" dirty="0" err="1"/>
              <a:t>characterise</a:t>
            </a:r>
            <a:r>
              <a:rPr lang="en-US" sz="2800" dirty="0"/>
              <a:t> a line, use: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FFC000"/>
                </a:solidFill>
              </a:rPr>
              <a:t>Its</a:t>
            </a:r>
            <a:r>
              <a:rPr lang="en-US" sz="2800" b="1" dirty="0">
                <a:solidFill>
                  <a:srgbClr val="FFC000"/>
                </a:solidFill>
              </a:rPr>
              <a:t> distance </a:t>
            </a:r>
            <a:r>
              <a:rPr lang="en-US" sz="2800" dirty="0">
                <a:solidFill>
                  <a:srgbClr val="FFC000"/>
                </a:solidFill>
              </a:rPr>
              <a:t>to</a:t>
            </a:r>
            <a:r>
              <a:rPr lang="en-US" sz="2800" b="1" dirty="0">
                <a:solidFill>
                  <a:srgbClr val="FFC000"/>
                </a:solidFill>
              </a:rPr>
              <a:t> origin </a:t>
            </a:r>
            <a:r>
              <a:rPr lang="en-US" sz="2800" dirty="0">
                <a:solidFill>
                  <a:srgbClr val="FFC000"/>
                </a:solidFill>
              </a:rPr>
              <a:t>(</a:t>
            </a:r>
            <a:r>
              <a:rPr lang="el-GR" sz="2800" b="1" dirty="0">
                <a:solidFill>
                  <a:srgbClr val="FFC000"/>
                </a:solidFill>
              </a:rPr>
              <a:t>ρ</a:t>
            </a:r>
            <a:r>
              <a:rPr lang="en-US" sz="2800" dirty="0">
                <a:solidFill>
                  <a:srgbClr val="FFC000"/>
                </a:solidFill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7030A0"/>
                </a:solidFill>
              </a:rPr>
              <a:t>Its</a:t>
            </a:r>
            <a:r>
              <a:rPr lang="en-US" sz="2800" b="1" dirty="0">
                <a:solidFill>
                  <a:srgbClr val="7030A0"/>
                </a:solidFill>
              </a:rPr>
              <a:t> angle </a:t>
            </a:r>
            <a:r>
              <a:rPr lang="en-US" sz="2800" dirty="0">
                <a:solidFill>
                  <a:srgbClr val="7030A0"/>
                </a:solidFill>
              </a:rPr>
              <a:t>with the </a:t>
            </a:r>
            <a:r>
              <a:rPr lang="en-US" sz="2800" b="1" dirty="0">
                <a:solidFill>
                  <a:srgbClr val="7030A0"/>
                </a:solidFill>
              </a:rPr>
              <a:t>horizontal </a:t>
            </a:r>
            <a:r>
              <a:rPr lang="en-US" sz="2800" dirty="0">
                <a:solidFill>
                  <a:srgbClr val="7030A0"/>
                </a:solidFill>
              </a:rPr>
              <a:t>(</a:t>
            </a:r>
            <a:r>
              <a:rPr lang="el-GR" sz="2800" b="1" dirty="0">
                <a:solidFill>
                  <a:srgbClr val="7030A0"/>
                </a:solidFill>
              </a:rPr>
              <a:t>θ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</a:p>
          <a:p>
            <a:r>
              <a:rPr lang="en-US" sz="2800" dirty="0"/>
              <a:t>	This gives coordinates (</a:t>
            </a:r>
            <a:r>
              <a:rPr lang="en-US" sz="2800" b="1" dirty="0"/>
              <a:t>ρ</a:t>
            </a:r>
            <a:r>
              <a:rPr lang="en-US" sz="2800" dirty="0"/>
              <a:t>, </a:t>
            </a:r>
            <a:r>
              <a:rPr lang="en-US" sz="2800" b="1" dirty="0"/>
              <a:t>θ</a:t>
            </a:r>
            <a:r>
              <a:rPr lang="en-US" sz="2800" dirty="0"/>
              <a:t>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57EF1D7-C6B8-4696-9DF7-D6FCB56A048D}"/>
              </a:ext>
            </a:extLst>
          </p:cNvPr>
          <p:cNvSpPr txBox="1"/>
          <p:nvPr/>
        </p:nvSpPr>
        <p:spPr>
          <a:xfrm>
            <a:off x="-7737" y="10815867"/>
            <a:ext cx="5814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 plot (</a:t>
            </a:r>
            <a:r>
              <a:rPr lang="en-US" sz="2800" b="1" dirty="0"/>
              <a:t>ρ</a:t>
            </a:r>
            <a:r>
              <a:rPr lang="en-US" sz="2800" dirty="0"/>
              <a:t>, </a:t>
            </a:r>
            <a:r>
              <a:rPr lang="en-US" sz="2800" b="1" dirty="0"/>
              <a:t>θ</a:t>
            </a:r>
            <a:r>
              <a:rPr lang="en-US" sz="2800" dirty="0"/>
              <a:t>) in another plane.</a:t>
            </a:r>
            <a:endParaRPr lang="fr-FR" sz="2000" b="0" dirty="0">
              <a:solidFill>
                <a:srgbClr val="0070C0"/>
              </a:solidFill>
            </a:endParaRPr>
          </a:p>
        </p:txBody>
      </p:sp>
      <p:grpSp>
        <p:nvGrpSpPr>
          <p:cNvPr id="242" name="Groupe 241">
            <a:extLst>
              <a:ext uri="{FF2B5EF4-FFF2-40B4-BE49-F238E27FC236}">
                <a16:creationId xmlns:a16="http://schemas.microsoft.com/office/drawing/2014/main" id="{3FBFC321-C20F-42F8-A4C1-71422A6D637B}"/>
              </a:ext>
            </a:extLst>
          </p:cNvPr>
          <p:cNvGrpSpPr/>
          <p:nvPr/>
        </p:nvGrpSpPr>
        <p:grpSpPr>
          <a:xfrm>
            <a:off x="275349" y="6962085"/>
            <a:ext cx="3927984" cy="3828751"/>
            <a:chOff x="275349" y="5900275"/>
            <a:chExt cx="3927984" cy="3828751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3DD2BD43-B94E-4BB5-B1A3-8DCECC7DF909}"/>
                </a:ext>
              </a:extLst>
            </p:cNvPr>
            <p:cNvSpPr/>
            <p:nvPr/>
          </p:nvSpPr>
          <p:spPr>
            <a:xfrm>
              <a:off x="2782559" y="8557464"/>
              <a:ext cx="659130" cy="659130"/>
            </a:xfrm>
            <a:prstGeom prst="arc">
              <a:avLst>
                <a:gd name="adj1" fmla="val 13535435"/>
                <a:gd name="adj2" fmla="val 0"/>
              </a:avLst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78BE4FA5-DC2B-42B6-9A49-923F3142A6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296" y="7843394"/>
              <a:ext cx="1015124" cy="1029328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3A53A3EB-8D1B-4642-B46F-92A923C9B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6922" y="5900275"/>
              <a:ext cx="0" cy="38287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CCFEAA3D-3D17-45C9-9328-8CEC71C7BFE7}"/>
                </a:ext>
              </a:extLst>
            </p:cNvPr>
            <p:cNvCxnSpPr>
              <a:cxnSpLocks/>
            </p:cNvCxnSpPr>
            <p:nvPr/>
          </p:nvCxnSpPr>
          <p:spPr>
            <a:xfrm>
              <a:off x="275349" y="8886635"/>
              <a:ext cx="39279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EFD1FF41-BE9D-4710-B476-B77C2C27D38A}"/>
                </a:ext>
              </a:extLst>
            </p:cNvPr>
            <p:cNvCxnSpPr>
              <a:cxnSpLocks/>
            </p:cNvCxnSpPr>
            <p:nvPr/>
          </p:nvCxnSpPr>
          <p:spPr>
            <a:xfrm>
              <a:off x="591820" y="6352407"/>
              <a:ext cx="3228340" cy="327817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0E42151F-B9BE-415B-8E23-66A90DAAC3AC}"/>
                </a:ext>
              </a:extLst>
            </p:cNvPr>
            <p:cNvSpPr txBox="1"/>
            <p:nvPr/>
          </p:nvSpPr>
          <p:spPr>
            <a:xfrm>
              <a:off x="3175475" y="8117584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b="1" dirty="0">
                  <a:solidFill>
                    <a:srgbClr val="7030A0"/>
                  </a:solidFill>
                </a:rPr>
                <a:t>θ</a:t>
              </a:r>
              <a:endParaRPr lang="fr-FR" b="1" dirty="0">
                <a:solidFill>
                  <a:srgbClr val="7030A0"/>
                </a:solidFill>
              </a:endParaRP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6CE466C8-A93E-4AF2-BF15-24E706D0B71B}"/>
                </a:ext>
              </a:extLst>
            </p:cNvPr>
            <p:cNvSpPr txBox="1"/>
            <p:nvPr/>
          </p:nvSpPr>
          <p:spPr>
            <a:xfrm>
              <a:off x="1310718" y="7889654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b="1" dirty="0">
                  <a:solidFill>
                    <a:srgbClr val="FFC000"/>
                  </a:solidFill>
                </a:rPr>
                <a:t>ρ</a:t>
              </a:r>
              <a:endParaRPr lang="fr-FR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81" name="ZoneTexte 80">
            <a:extLst>
              <a:ext uri="{FF2B5EF4-FFF2-40B4-BE49-F238E27FC236}">
                <a16:creationId xmlns:a16="http://schemas.microsoft.com/office/drawing/2014/main" id="{4618FD2F-2353-4537-A097-99476A0D1D93}"/>
              </a:ext>
            </a:extLst>
          </p:cNvPr>
          <p:cNvSpPr txBox="1"/>
          <p:nvPr/>
        </p:nvSpPr>
        <p:spPr>
          <a:xfrm>
            <a:off x="-17285" y="11343256"/>
            <a:ext cx="6237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the new representation of the line.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09CD60F4-CD7A-4687-8690-21B291D18DE4}"/>
                  </a:ext>
                </a:extLst>
              </p:cNvPr>
              <p:cNvSpPr txBox="1"/>
              <p:nvPr/>
            </p:nvSpPr>
            <p:spPr>
              <a:xfrm>
                <a:off x="31316" y="12455388"/>
                <a:ext cx="615652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>
                    <a:solidFill>
                      <a:srgbClr val="0070C0"/>
                    </a:solidFill>
                  </a:rPr>
                  <a:t>Note that all the lines are represented by a point in the blue region as </a:t>
                </a:r>
                <a14:m>
                  <m:oMath xmlns:m="http://schemas.openxmlformats.org/officeDocument/2006/math">
                    <m:r>
                      <a:rPr lang="fr-FR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fr-FR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&lt;2</m:t>
                    </m:r>
                    <m:r>
                      <a:rPr lang="fr-FR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fr-FR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ρ</m:t>
                    </m:r>
                  </m:oMath>
                </a14:m>
                <a:endParaRPr lang="fr-FR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09CD60F4-CD7A-4687-8690-21B291D18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6" y="12455388"/>
                <a:ext cx="6156524" cy="1384995"/>
              </a:xfrm>
              <a:prstGeom prst="rect">
                <a:avLst/>
              </a:prstGeom>
              <a:blipFill>
                <a:blip r:embed="rId12"/>
                <a:stretch>
                  <a:fillRect l="-1980" t="-3965" r="-2079" b="-118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ZoneTexte 85">
            <a:extLst>
              <a:ext uri="{FF2B5EF4-FFF2-40B4-BE49-F238E27FC236}">
                <a16:creationId xmlns:a16="http://schemas.microsoft.com/office/drawing/2014/main" id="{809E4D67-56E2-4B27-97CE-2ECA74136433}"/>
              </a:ext>
            </a:extLst>
          </p:cNvPr>
          <p:cNvSpPr txBox="1"/>
          <p:nvPr/>
        </p:nvSpPr>
        <p:spPr>
          <a:xfrm>
            <a:off x="1805625" y="17416786"/>
            <a:ext cx="7741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Where </a:t>
            </a:r>
            <a:r>
              <a:rPr lang="en-US" sz="2800" b="1" dirty="0"/>
              <a:t>S</a:t>
            </a:r>
            <a:r>
              <a:rPr lang="en-US" sz="2800" dirty="0"/>
              <a:t> is the </a:t>
            </a:r>
            <a:r>
              <a:rPr lang="en-US" sz="2800" b="1" dirty="0"/>
              <a:t>set </a:t>
            </a:r>
            <a:r>
              <a:rPr lang="en-US" sz="2800" dirty="0"/>
              <a:t>of</a:t>
            </a:r>
            <a:r>
              <a:rPr lang="en-US" sz="2800" b="1" dirty="0"/>
              <a:t> lines </a:t>
            </a:r>
            <a:r>
              <a:rPr lang="en-US" sz="2800" dirty="0"/>
              <a:t>that </a:t>
            </a:r>
            <a:r>
              <a:rPr lang="en-US" sz="2800" b="1" dirty="0"/>
              <a:t>intersect</a:t>
            </a:r>
            <a:r>
              <a:rPr lang="en-US" sz="2800" dirty="0"/>
              <a:t> the </a:t>
            </a:r>
            <a:r>
              <a:rPr lang="en-US" sz="2800" b="1" dirty="0"/>
              <a:t>curve</a:t>
            </a:r>
          </a:p>
          <a:p>
            <a:r>
              <a:rPr lang="en-US" sz="2800" dirty="0"/>
              <a:t>→ Count with multiplicity </a:t>
            </a:r>
          </a:p>
          <a:p>
            <a:r>
              <a:rPr lang="en-US" sz="2800" i="1" dirty="0"/>
              <a:t>(i.e. if a line intersects twice, put it in the set S twice)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9949F80-6EFA-4451-ABFA-82FBC94E9E44}"/>
              </a:ext>
            </a:extLst>
          </p:cNvPr>
          <p:cNvSpPr txBox="1"/>
          <p:nvPr/>
        </p:nvSpPr>
        <p:spPr>
          <a:xfrm>
            <a:off x="164180" y="14868192"/>
            <a:ext cx="425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any curve in a plane:</a:t>
            </a:r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70CC2282-9000-4303-B4AC-40EECFEDE0F1}"/>
              </a:ext>
            </a:extLst>
          </p:cNvPr>
          <p:cNvCxnSpPr>
            <a:cxnSpLocks/>
          </p:cNvCxnSpPr>
          <p:nvPr/>
        </p:nvCxnSpPr>
        <p:spPr>
          <a:xfrm flipH="1" flipV="1">
            <a:off x="2562972" y="16533523"/>
            <a:ext cx="370591" cy="8555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4" name="Groupe 253">
            <a:extLst>
              <a:ext uri="{FF2B5EF4-FFF2-40B4-BE49-F238E27FC236}">
                <a16:creationId xmlns:a16="http://schemas.microsoft.com/office/drawing/2014/main" id="{DF6F259B-183F-4535-A889-2B04B8D38F06}"/>
              </a:ext>
            </a:extLst>
          </p:cNvPr>
          <p:cNvGrpSpPr/>
          <p:nvPr/>
        </p:nvGrpSpPr>
        <p:grpSpPr>
          <a:xfrm>
            <a:off x="5798579" y="10045657"/>
            <a:ext cx="4033439" cy="2850840"/>
            <a:chOff x="5798579" y="8983847"/>
            <a:chExt cx="4033439" cy="2850840"/>
          </a:xfrm>
        </p:grpSpPr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22FC587B-8A8C-47A0-97EB-363263443961}"/>
                </a:ext>
              </a:extLst>
            </p:cNvPr>
            <p:cNvCxnSpPr/>
            <p:nvPr/>
          </p:nvCxnSpPr>
          <p:spPr>
            <a:xfrm>
              <a:off x="6554431" y="9556871"/>
              <a:ext cx="3242984" cy="0"/>
            </a:xfrm>
            <a:prstGeom prst="line">
              <a:avLst/>
            </a:prstGeom>
            <a:ln w="38100">
              <a:gradFill>
                <a:gsLst>
                  <a:gs pos="0">
                    <a:srgbClr val="0070C0"/>
                  </a:gs>
                  <a:gs pos="83000">
                    <a:srgbClr val="0070C0">
                      <a:alpha val="80000"/>
                      <a:lumMod val="85000"/>
                      <a:lumOff val="15000"/>
                    </a:srgbClr>
                  </a:gs>
                  <a:gs pos="100000">
                    <a:srgbClr val="0070C0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AFB94D-4F00-4466-BA9B-6F75D71AFE9B}"/>
                </a:ext>
              </a:extLst>
            </p:cNvPr>
            <p:cNvSpPr/>
            <p:nvPr/>
          </p:nvSpPr>
          <p:spPr>
            <a:xfrm>
              <a:off x="6554431" y="9556871"/>
              <a:ext cx="3277587" cy="1511619"/>
            </a:xfrm>
            <a:prstGeom prst="rect">
              <a:avLst/>
            </a:prstGeom>
            <a:gradFill flip="none" rotWithShape="1">
              <a:gsLst>
                <a:gs pos="100000">
                  <a:srgbClr val="1B7FC7">
                    <a:alpha val="0"/>
                  </a:srgbClr>
                </a:gs>
                <a:gs pos="79000">
                  <a:srgbClr val="358ECD">
                    <a:alpha val="16078"/>
                  </a:srgbClr>
                </a:gs>
                <a:gs pos="0">
                  <a:srgbClr val="0070C0">
                    <a:alpha val="36078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1D316B67-C30B-44FF-A367-6A04642F6D56}"/>
                </a:ext>
              </a:extLst>
            </p:cNvPr>
            <p:cNvSpPr txBox="1"/>
            <p:nvPr/>
          </p:nvSpPr>
          <p:spPr>
            <a:xfrm>
              <a:off x="7599791" y="10314537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b="1" dirty="0">
                  <a:solidFill>
                    <a:srgbClr val="7030A0"/>
                  </a:solidFill>
                </a:rPr>
                <a:t>θ</a:t>
              </a:r>
              <a:endParaRPr lang="fr-FR" b="1" dirty="0">
                <a:solidFill>
                  <a:srgbClr val="7030A0"/>
                </a:solidFill>
              </a:endParaRPr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05CCA762-BD73-48BA-B723-2307CE50998D}"/>
                </a:ext>
              </a:extLst>
            </p:cNvPr>
            <p:cNvSpPr txBox="1"/>
            <p:nvPr/>
          </p:nvSpPr>
          <p:spPr>
            <a:xfrm>
              <a:off x="6838137" y="9829420"/>
              <a:ext cx="348172" cy="461665"/>
            </a:xfrm>
            <a:prstGeom prst="rect">
              <a:avLst/>
            </a:prstGeom>
            <a:noFill/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l-GR" sz="2400" b="1" dirty="0">
                  <a:solidFill>
                    <a:srgbClr val="FFC000"/>
                  </a:solidFill>
                </a:rPr>
                <a:t>ρ</a:t>
              </a:r>
              <a:endParaRPr lang="fr-FR" b="1" dirty="0">
                <a:solidFill>
                  <a:srgbClr val="FFC000"/>
                </a:solidFill>
              </a:endParaRPr>
            </a:p>
          </p:txBody>
        </p: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973141D3-8764-445C-BF35-15B54C972C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4431" y="8983847"/>
              <a:ext cx="1" cy="28508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6DB99ECD-614E-4502-89F5-B547664AD607}"/>
                </a:ext>
              </a:extLst>
            </p:cNvPr>
            <p:cNvCxnSpPr>
              <a:cxnSpLocks/>
            </p:cNvCxnSpPr>
            <p:nvPr/>
          </p:nvCxnSpPr>
          <p:spPr>
            <a:xfrm>
              <a:off x="5798579" y="11068495"/>
              <a:ext cx="39279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CFEEFE2-B971-46A1-8E94-17D4D072E344}"/>
                </a:ext>
              </a:extLst>
            </p:cNvPr>
            <p:cNvSpPr/>
            <p:nvPr/>
          </p:nvSpPr>
          <p:spPr>
            <a:xfrm>
              <a:off x="7524790" y="9867342"/>
              <a:ext cx="151568" cy="151568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3" name="Connecteur droit avec flèche 92">
              <a:extLst>
                <a:ext uri="{FF2B5EF4-FFF2-40B4-BE49-F238E27FC236}">
                  <a16:creationId xmlns:a16="http://schemas.microsoft.com/office/drawing/2014/main" id="{3D90ADA6-E29D-4356-968E-8888CC9988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4630" y="9943127"/>
              <a:ext cx="944881" cy="0"/>
            </a:xfrm>
            <a:prstGeom prst="straightConnector1">
              <a:avLst/>
            </a:prstGeom>
            <a:ln w="50800">
              <a:solidFill>
                <a:srgbClr val="FFC000"/>
              </a:solidFill>
              <a:headEnd type="triangle"/>
              <a:tailEnd type="triangle"/>
            </a:ln>
            <a:effectLst>
              <a:glow rad="38100">
                <a:schemeClr val="accent4">
                  <a:satMod val="175000"/>
                  <a:alpha val="5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9E5D5102-5E17-48FB-A494-17F2AFF6A9C2}"/>
                </a:ext>
              </a:extLst>
            </p:cNvPr>
            <p:cNvCxnSpPr>
              <a:cxnSpLocks/>
            </p:cNvCxnSpPr>
            <p:nvPr/>
          </p:nvCxnSpPr>
          <p:spPr>
            <a:xfrm>
              <a:off x="7599359" y="10031509"/>
              <a:ext cx="432" cy="1023073"/>
            </a:xfrm>
            <a:prstGeom prst="straightConnector1">
              <a:avLst/>
            </a:prstGeom>
            <a:ln w="50800">
              <a:solidFill>
                <a:srgbClr val="7030A0"/>
              </a:solidFill>
              <a:headEnd type="triangle"/>
              <a:tailEnd type="triangle"/>
            </a:ln>
            <a:effectLst>
              <a:glow rad="38100">
                <a:srgbClr val="7030A0">
                  <a:alpha val="5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ZoneTexte 107">
            <a:extLst>
              <a:ext uri="{FF2B5EF4-FFF2-40B4-BE49-F238E27FC236}">
                <a16:creationId xmlns:a16="http://schemas.microsoft.com/office/drawing/2014/main" id="{A088DB1D-AB49-4AE8-925E-F9FDC491F27D}"/>
              </a:ext>
            </a:extLst>
          </p:cNvPr>
          <p:cNvSpPr txBox="1"/>
          <p:nvPr/>
        </p:nvSpPr>
        <p:spPr>
          <a:xfrm>
            <a:off x="39357" y="18847792"/>
            <a:ext cx="99253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Note: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we represent the lines by points in a plane, the set S of lines that intersect the curve becomes a set of points, thus a region in a plane. We can then integrate in two dimensions over this region of the plane.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10CEC8C-36A9-4D77-AF31-671FB3706C33}"/>
              </a:ext>
            </a:extLst>
          </p:cNvPr>
          <p:cNvGrpSpPr/>
          <p:nvPr/>
        </p:nvGrpSpPr>
        <p:grpSpPr>
          <a:xfrm>
            <a:off x="12497214" y="4456874"/>
            <a:ext cx="2160000" cy="1944000"/>
            <a:chOff x="12838665" y="3361784"/>
            <a:chExt cx="2160000" cy="1944000"/>
          </a:xfrm>
        </p:grpSpPr>
        <p:cxnSp>
          <p:nvCxnSpPr>
            <p:cNvPr id="164" name="Connecteur droit 163">
              <a:extLst>
                <a:ext uri="{FF2B5EF4-FFF2-40B4-BE49-F238E27FC236}">
                  <a16:creationId xmlns:a16="http://schemas.microsoft.com/office/drawing/2014/main" id="{17A30AAE-6760-4133-9770-5FC9F9C593DB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13135063" y="4521640"/>
              <a:ext cx="1080000" cy="0"/>
            </a:xfrm>
            <a:prstGeom prst="line">
              <a:avLst/>
            </a:prstGeom>
            <a:ln w="76200" cap="rnd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avec flèche 158">
              <a:extLst>
                <a:ext uri="{FF2B5EF4-FFF2-40B4-BE49-F238E27FC236}">
                  <a16:creationId xmlns:a16="http://schemas.microsoft.com/office/drawing/2014/main" id="{B5D0BC33-7DD3-4AA8-BE08-FDD73CD62C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74602" y="3361784"/>
              <a:ext cx="0" cy="1944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eur droit avec flèche 159">
              <a:extLst>
                <a:ext uri="{FF2B5EF4-FFF2-40B4-BE49-F238E27FC236}">
                  <a16:creationId xmlns:a16="http://schemas.microsoft.com/office/drawing/2014/main" id="{9826E9FB-0426-4CFC-AECA-DD2C6503DABF}"/>
                </a:ext>
              </a:extLst>
            </p:cNvPr>
            <p:cNvCxnSpPr>
              <a:cxnSpLocks/>
            </p:cNvCxnSpPr>
            <p:nvPr/>
          </p:nvCxnSpPr>
          <p:spPr>
            <a:xfrm>
              <a:off x="12838665" y="5019552"/>
              <a:ext cx="21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EF5B7DB7-8208-4EF0-8ACA-0E9B1DA3A2D3}"/>
              </a:ext>
            </a:extLst>
          </p:cNvPr>
          <p:cNvGrpSpPr/>
          <p:nvPr/>
        </p:nvGrpSpPr>
        <p:grpSpPr>
          <a:xfrm>
            <a:off x="10249676" y="4410510"/>
            <a:ext cx="2160000" cy="1980000"/>
            <a:chOff x="10382784" y="3315420"/>
            <a:chExt cx="2160000" cy="1980000"/>
          </a:xfrm>
        </p:grpSpPr>
        <p:cxnSp>
          <p:nvCxnSpPr>
            <p:cNvPr id="133" name="Connecteur droit avec flèche 132">
              <a:extLst>
                <a:ext uri="{FF2B5EF4-FFF2-40B4-BE49-F238E27FC236}">
                  <a16:creationId xmlns:a16="http://schemas.microsoft.com/office/drawing/2014/main" id="{87D54ACF-05D1-44FB-8740-BD5FB60C78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18720" y="3315420"/>
              <a:ext cx="0" cy="198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avec flèche 133">
              <a:extLst>
                <a:ext uri="{FF2B5EF4-FFF2-40B4-BE49-F238E27FC236}">
                  <a16:creationId xmlns:a16="http://schemas.microsoft.com/office/drawing/2014/main" id="{5D455325-5BDD-46A5-B3B0-EB49783BE74D}"/>
                </a:ext>
              </a:extLst>
            </p:cNvPr>
            <p:cNvCxnSpPr>
              <a:cxnSpLocks/>
            </p:cNvCxnSpPr>
            <p:nvPr/>
          </p:nvCxnSpPr>
          <p:spPr>
            <a:xfrm>
              <a:off x="10382784" y="5019972"/>
              <a:ext cx="21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>
              <a:extLst>
                <a:ext uri="{FF2B5EF4-FFF2-40B4-BE49-F238E27FC236}">
                  <a16:creationId xmlns:a16="http://schemas.microsoft.com/office/drawing/2014/main" id="{ED11E77A-A6AB-4A16-B56A-B2D6326E14B0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11183196" y="3965807"/>
              <a:ext cx="1080000" cy="0"/>
            </a:xfrm>
            <a:prstGeom prst="line">
              <a:avLst/>
            </a:prstGeom>
            <a:ln w="76200" cap="rnd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Arc 184">
            <a:extLst>
              <a:ext uri="{FF2B5EF4-FFF2-40B4-BE49-F238E27FC236}">
                <a16:creationId xmlns:a16="http://schemas.microsoft.com/office/drawing/2014/main" id="{90E118CC-50EF-468D-9BD9-DE7D02D23A11}"/>
              </a:ext>
            </a:extLst>
          </p:cNvPr>
          <p:cNvSpPr/>
          <p:nvPr/>
        </p:nvSpPr>
        <p:spPr>
          <a:xfrm>
            <a:off x="10601625" y="4652111"/>
            <a:ext cx="3107157" cy="1964030"/>
          </a:xfrm>
          <a:prstGeom prst="arc">
            <a:avLst>
              <a:gd name="adj1" fmla="val 1342205"/>
              <a:gd name="adj2" fmla="val 9470120"/>
            </a:avLst>
          </a:prstGeom>
          <a:noFill/>
          <a:ln w="34925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Arc 185">
            <a:extLst>
              <a:ext uri="{FF2B5EF4-FFF2-40B4-BE49-F238E27FC236}">
                <a16:creationId xmlns:a16="http://schemas.microsoft.com/office/drawing/2014/main" id="{1F0CE3B0-304D-47CE-A88A-D76D56343C22}"/>
              </a:ext>
            </a:extLst>
          </p:cNvPr>
          <p:cNvSpPr/>
          <p:nvPr/>
        </p:nvSpPr>
        <p:spPr>
          <a:xfrm>
            <a:off x="13420033" y="5039584"/>
            <a:ext cx="3107159" cy="1601459"/>
          </a:xfrm>
          <a:prstGeom prst="arc">
            <a:avLst>
              <a:gd name="adj1" fmla="val 898244"/>
              <a:gd name="adj2" fmla="val 9952367"/>
            </a:avLst>
          </a:prstGeom>
          <a:noFill/>
          <a:ln w="34925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Accolade fermante 187">
            <a:extLst>
              <a:ext uri="{FF2B5EF4-FFF2-40B4-BE49-F238E27FC236}">
                <a16:creationId xmlns:a16="http://schemas.microsoft.com/office/drawing/2014/main" id="{65AE0033-2FA4-4ABF-8873-9C32637E07A1}"/>
              </a:ext>
            </a:extLst>
          </p:cNvPr>
          <p:cNvSpPr/>
          <p:nvPr/>
        </p:nvSpPr>
        <p:spPr>
          <a:xfrm rot="5400000">
            <a:off x="13274657" y="3944916"/>
            <a:ext cx="610790" cy="6439515"/>
          </a:xfrm>
          <a:prstGeom prst="rightBrace">
            <a:avLst>
              <a:gd name="adj1" fmla="val 44287"/>
              <a:gd name="adj2" fmla="val 81784"/>
            </a:avLst>
          </a:prstGeom>
          <a:ln w="444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E4E6B193-72A2-47DB-9CA3-5DBD1E221D07}"/>
              </a:ext>
            </a:extLst>
          </p:cNvPr>
          <p:cNvSpPr txBox="1"/>
          <p:nvPr/>
        </p:nvSpPr>
        <p:spPr>
          <a:xfrm>
            <a:off x="11344832" y="6542984"/>
            <a:ext cx="1786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Translation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72E7E7D5-ECCD-47F0-B873-DC70E586E27C}"/>
              </a:ext>
            </a:extLst>
          </p:cNvPr>
          <p:cNvSpPr txBox="1"/>
          <p:nvPr/>
        </p:nvSpPr>
        <p:spPr>
          <a:xfrm>
            <a:off x="14405810" y="6543437"/>
            <a:ext cx="142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Rotation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462970EE-9866-4212-8475-885556006AE4}"/>
              </a:ext>
            </a:extLst>
          </p:cNvPr>
          <p:cNvSpPr txBox="1"/>
          <p:nvPr/>
        </p:nvSpPr>
        <p:spPr>
          <a:xfrm>
            <a:off x="10344991" y="7487797"/>
            <a:ext cx="634025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Rigid Motion</a:t>
            </a:r>
            <a:r>
              <a:rPr lang="en-US" sz="2800" dirty="0">
                <a:solidFill>
                  <a:srgbClr val="00B050"/>
                </a:solidFill>
              </a:rPr>
              <a:t>: Combination of a </a:t>
            </a:r>
            <a:r>
              <a:rPr lang="en-US" sz="2800" b="1" dirty="0">
                <a:solidFill>
                  <a:srgbClr val="00B050"/>
                </a:solidFill>
              </a:rPr>
              <a:t>translation </a:t>
            </a:r>
            <a:r>
              <a:rPr lang="en-US" sz="2800" dirty="0">
                <a:solidFill>
                  <a:srgbClr val="00B050"/>
                </a:solidFill>
              </a:rPr>
              <a:t>and a </a:t>
            </a:r>
            <a:r>
              <a:rPr lang="en-US" sz="2800" b="1" dirty="0">
                <a:solidFill>
                  <a:srgbClr val="00B050"/>
                </a:solidFill>
              </a:rPr>
              <a:t>rotation</a:t>
            </a:r>
          </a:p>
        </p:txBody>
      </p:sp>
      <p:sp>
        <p:nvSpPr>
          <p:cNvPr id="203" name="Arc 202">
            <a:extLst>
              <a:ext uri="{FF2B5EF4-FFF2-40B4-BE49-F238E27FC236}">
                <a16:creationId xmlns:a16="http://schemas.microsoft.com/office/drawing/2014/main" id="{48E0E4B0-FFE8-4315-B9DC-697A11D726DD}"/>
              </a:ext>
            </a:extLst>
          </p:cNvPr>
          <p:cNvSpPr/>
          <p:nvPr/>
        </p:nvSpPr>
        <p:spPr>
          <a:xfrm rot="5400000">
            <a:off x="11802424" y="9395480"/>
            <a:ext cx="1933940" cy="2520000"/>
          </a:xfrm>
          <a:prstGeom prst="arc">
            <a:avLst>
              <a:gd name="adj1" fmla="val 18101974"/>
              <a:gd name="adj2" fmla="val 3579130"/>
            </a:avLst>
          </a:prstGeom>
          <a:noFill/>
          <a:ln w="34925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F1112277-FB6B-4226-B1D6-5BD92F7149A9}"/>
              </a:ext>
            </a:extLst>
          </p:cNvPr>
          <p:cNvSpPr txBox="1"/>
          <p:nvPr/>
        </p:nvSpPr>
        <p:spPr>
          <a:xfrm>
            <a:off x="10159769" y="3348000"/>
            <a:ext cx="658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Rigid motions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4A5E8BA6-3349-4E10-838E-E34C893FBC9F}"/>
              </a:ext>
            </a:extLst>
          </p:cNvPr>
          <p:cNvSpPr txBox="1"/>
          <p:nvPr/>
        </p:nvSpPr>
        <p:spPr>
          <a:xfrm>
            <a:off x="10135854" y="8314565"/>
            <a:ext cx="6714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Quick proof:</a:t>
            </a: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6F721156-8238-4C31-A816-D204B073CCFF}"/>
              </a:ext>
            </a:extLst>
          </p:cNvPr>
          <p:cNvSpPr txBox="1"/>
          <p:nvPr/>
        </p:nvSpPr>
        <p:spPr>
          <a:xfrm>
            <a:off x="11884734" y="11603739"/>
            <a:ext cx="2060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Rigid Motion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1434ECC-5DDD-4561-8826-0178C0D5B07D}"/>
              </a:ext>
            </a:extLst>
          </p:cNvPr>
          <p:cNvGrpSpPr/>
          <p:nvPr/>
        </p:nvGrpSpPr>
        <p:grpSpPr>
          <a:xfrm>
            <a:off x="14728551" y="4770840"/>
            <a:ext cx="2160000" cy="1620000"/>
            <a:chOff x="15382521" y="3675750"/>
            <a:chExt cx="2160000" cy="1620000"/>
          </a:xfrm>
        </p:grpSpPr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B4F36EAD-E5A2-4E84-998E-9C1F9F51DAC2}"/>
                </a:ext>
              </a:extLst>
            </p:cNvPr>
            <p:cNvCxnSpPr>
              <a:cxnSpLocks/>
            </p:cNvCxnSpPr>
            <p:nvPr/>
          </p:nvCxnSpPr>
          <p:spPr>
            <a:xfrm>
              <a:off x="15382521" y="5019895"/>
              <a:ext cx="21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avec flèche 161">
              <a:extLst>
                <a:ext uri="{FF2B5EF4-FFF2-40B4-BE49-F238E27FC236}">
                  <a16:creationId xmlns:a16="http://schemas.microsoft.com/office/drawing/2014/main" id="{BA5E0CE1-6C44-4E5B-AD5F-83A8DFC34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20363" y="3675750"/>
              <a:ext cx="0" cy="162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135CD2DA-A0C1-44A3-90AE-486D4A5E9B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54139" y="5019895"/>
              <a:ext cx="1080000" cy="0"/>
            </a:xfrm>
            <a:prstGeom prst="line">
              <a:avLst/>
            </a:prstGeom>
            <a:ln w="76200" cap="rnd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ZoneTexte 247">
            <a:extLst>
              <a:ext uri="{FF2B5EF4-FFF2-40B4-BE49-F238E27FC236}">
                <a16:creationId xmlns:a16="http://schemas.microsoft.com/office/drawing/2014/main" id="{4AA5ED09-FC36-437A-89F1-828CDB3664FE}"/>
              </a:ext>
            </a:extLst>
          </p:cNvPr>
          <p:cNvSpPr txBox="1"/>
          <p:nvPr/>
        </p:nvSpPr>
        <p:spPr>
          <a:xfrm>
            <a:off x="14934449" y="9392407"/>
            <a:ext cx="4948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Take any line curve with length </a:t>
            </a:r>
            <a:r>
              <a:rPr lang="en-US" sz="3600" dirty="0">
                <a:latin typeface="Brush Script MT" panose="03060802040406070304" pitchFamily="66" charset="0"/>
              </a:rPr>
              <a:t>l</a:t>
            </a:r>
          </a:p>
        </p:txBody>
      </p:sp>
      <p:grpSp>
        <p:nvGrpSpPr>
          <p:cNvPr id="232" name="Groupe 231">
            <a:extLst>
              <a:ext uri="{FF2B5EF4-FFF2-40B4-BE49-F238E27FC236}">
                <a16:creationId xmlns:a16="http://schemas.microsoft.com/office/drawing/2014/main" id="{A1D76969-B829-4510-9EF9-38A103190237}"/>
              </a:ext>
            </a:extLst>
          </p:cNvPr>
          <p:cNvGrpSpPr/>
          <p:nvPr/>
        </p:nvGrpSpPr>
        <p:grpSpPr>
          <a:xfrm>
            <a:off x="10408409" y="9197182"/>
            <a:ext cx="2160000" cy="2232000"/>
            <a:chOff x="10408409" y="8314098"/>
            <a:chExt cx="2160000" cy="2232000"/>
          </a:xfrm>
        </p:grpSpPr>
        <p:cxnSp>
          <p:nvCxnSpPr>
            <p:cNvPr id="195" name="Connecteur droit avec flèche 194">
              <a:extLst>
                <a:ext uri="{FF2B5EF4-FFF2-40B4-BE49-F238E27FC236}">
                  <a16:creationId xmlns:a16="http://schemas.microsoft.com/office/drawing/2014/main" id="{B2A0BEC6-7CFE-489B-9C04-CDE1AAAC54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44345" y="8314098"/>
              <a:ext cx="0" cy="2232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eur droit avec flèche 195">
              <a:extLst>
                <a:ext uri="{FF2B5EF4-FFF2-40B4-BE49-F238E27FC236}">
                  <a16:creationId xmlns:a16="http://schemas.microsoft.com/office/drawing/2014/main" id="{511D6D5D-EB76-4521-8B56-009688B2523B}"/>
                </a:ext>
              </a:extLst>
            </p:cNvPr>
            <p:cNvCxnSpPr>
              <a:cxnSpLocks/>
            </p:cNvCxnSpPr>
            <p:nvPr/>
          </p:nvCxnSpPr>
          <p:spPr>
            <a:xfrm>
              <a:off x="10408409" y="10209150"/>
              <a:ext cx="21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>
              <a:extLst>
                <a:ext uri="{FF2B5EF4-FFF2-40B4-BE49-F238E27FC236}">
                  <a16:creationId xmlns:a16="http://schemas.microsoft.com/office/drawing/2014/main" id="{D3203CB2-32BD-4628-BCBE-1C512840151C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11322427" y="8895533"/>
              <a:ext cx="1080000" cy="0"/>
            </a:xfrm>
            <a:prstGeom prst="line">
              <a:avLst/>
            </a:prstGeom>
            <a:ln w="76200" cap="rnd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ZoneTexte 248">
              <a:extLst>
                <a:ext uri="{FF2B5EF4-FFF2-40B4-BE49-F238E27FC236}">
                  <a16:creationId xmlns:a16="http://schemas.microsoft.com/office/drawing/2014/main" id="{2DE1B855-571D-4EA4-843B-7546C5561418}"/>
                </a:ext>
              </a:extLst>
            </p:cNvPr>
            <p:cNvSpPr txBox="1"/>
            <p:nvPr/>
          </p:nvSpPr>
          <p:spPr>
            <a:xfrm>
              <a:off x="11894311" y="8781106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F0"/>
                  </a:solidFill>
                  <a:latin typeface="Brush Script MT" panose="03060802040406070304" pitchFamily="66" charset="0"/>
                </a:rPr>
                <a:t>l</a:t>
              </a:r>
              <a:endParaRPr lang="fr-FR" sz="28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233" name="Groupe 232">
            <a:extLst>
              <a:ext uri="{FF2B5EF4-FFF2-40B4-BE49-F238E27FC236}">
                <a16:creationId xmlns:a16="http://schemas.microsoft.com/office/drawing/2014/main" id="{062FBB0F-561B-486E-9D53-78291B376B6A}"/>
              </a:ext>
            </a:extLst>
          </p:cNvPr>
          <p:cNvGrpSpPr/>
          <p:nvPr/>
        </p:nvGrpSpPr>
        <p:grpSpPr>
          <a:xfrm>
            <a:off x="12736249" y="9197179"/>
            <a:ext cx="2160000" cy="2232000"/>
            <a:chOff x="12736249" y="8314095"/>
            <a:chExt cx="2160000" cy="2232000"/>
          </a:xfrm>
        </p:grpSpPr>
        <p:cxnSp>
          <p:nvCxnSpPr>
            <p:cNvPr id="200" name="Connecteur droit avec flèche 199">
              <a:extLst>
                <a:ext uri="{FF2B5EF4-FFF2-40B4-BE49-F238E27FC236}">
                  <a16:creationId xmlns:a16="http://schemas.microsoft.com/office/drawing/2014/main" id="{92D07462-7C71-43C4-8518-A6FB017C235C}"/>
                </a:ext>
              </a:extLst>
            </p:cNvPr>
            <p:cNvCxnSpPr>
              <a:cxnSpLocks/>
            </p:cNvCxnSpPr>
            <p:nvPr/>
          </p:nvCxnSpPr>
          <p:spPr>
            <a:xfrm>
              <a:off x="12736249" y="10209513"/>
              <a:ext cx="21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eur droit avec flèche 209">
              <a:extLst>
                <a:ext uri="{FF2B5EF4-FFF2-40B4-BE49-F238E27FC236}">
                  <a16:creationId xmlns:a16="http://schemas.microsoft.com/office/drawing/2014/main" id="{E73C715F-B7BE-44AC-8DD4-8DEF1BF165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72569" y="8314095"/>
              <a:ext cx="0" cy="2232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>
              <a:extLst>
                <a:ext uri="{FF2B5EF4-FFF2-40B4-BE49-F238E27FC236}">
                  <a16:creationId xmlns:a16="http://schemas.microsoft.com/office/drawing/2014/main" id="{35A3AE2D-0C8B-408C-8A17-565A686F59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02148" y="10209513"/>
              <a:ext cx="1018800" cy="0"/>
            </a:xfrm>
            <a:prstGeom prst="line">
              <a:avLst/>
            </a:prstGeom>
            <a:ln w="76200" cap="rnd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ZoneTexte 249">
              <a:extLst>
                <a:ext uri="{FF2B5EF4-FFF2-40B4-BE49-F238E27FC236}">
                  <a16:creationId xmlns:a16="http://schemas.microsoft.com/office/drawing/2014/main" id="{8AAA5219-A07C-4A72-83A0-8AAC40E9366D}"/>
                </a:ext>
              </a:extLst>
            </p:cNvPr>
            <p:cNvSpPr txBox="1"/>
            <p:nvPr/>
          </p:nvSpPr>
          <p:spPr>
            <a:xfrm>
              <a:off x="13676805" y="9701282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F0"/>
                  </a:solidFill>
                  <a:latin typeface="Brush Script MT" panose="03060802040406070304" pitchFamily="66" charset="0"/>
                </a:rPr>
                <a:t>l</a:t>
              </a:r>
              <a:endParaRPr lang="fr-FR" sz="2800" dirty="0">
                <a:solidFill>
                  <a:srgbClr val="00B0F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ZoneTexte 250">
                <a:extLst>
                  <a:ext uri="{FF2B5EF4-FFF2-40B4-BE49-F238E27FC236}">
                    <a16:creationId xmlns:a16="http://schemas.microsoft.com/office/drawing/2014/main" id="{F640EC70-87EA-4668-AA20-094C8704E512}"/>
                  </a:ext>
                </a:extLst>
              </p:cNvPr>
              <p:cNvSpPr txBox="1"/>
              <p:nvPr/>
            </p:nvSpPr>
            <p:spPr>
              <a:xfrm>
                <a:off x="14694214" y="13365203"/>
                <a:ext cx="516452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/2&lt;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/2, </m:t>
                      </m:r>
                    </m:oMath>
                  </m:oMathPara>
                </a14:m>
                <a:endParaRPr lang="fr-FR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51" name="ZoneTexte 250">
                <a:extLst>
                  <a:ext uri="{FF2B5EF4-FFF2-40B4-BE49-F238E27FC236}">
                    <a16:creationId xmlns:a16="http://schemas.microsoft.com/office/drawing/2014/main" id="{F640EC70-87EA-4668-AA20-094C8704E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4214" y="13365203"/>
                <a:ext cx="5164529" cy="9541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ZoneTexte 251">
            <a:extLst>
              <a:ext uri="{FF2B5EF4-FFF2-40B4-BE49-F238E27FC236}">
                <a16:creationId xmlns:a16="http://schemas.microsoft.com/office/drawing/2014/main" id="{76814838-8CF8-4486-A23F-9C844D1A850E}"/>
              </a:ext>
            </a:extLst>
          </p:cNvPr>
          <p:cNvSpPr txBox="1"/>
          <p:nvPr/>
        </p:nvSpPr>
        <p:spPr>
          <a:xfrm>
            <a:off x="14946788" y="10091408"/>
            <a:ext cx="48114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We use a rigid motion (so the formula doesn’t change) to throw the line onto the x-axis, between 0 and </a:t>
            </a:r>
            <a:r>
              <a:rPr lang="en-US" sz="3600" dirty="0">
                <a:latin typeface="Brush Script MT" panose="03060802040406070304" pitchFamily="66" charset="0"/>
              </a:rPr>
              <a:t>l</a:t>
            </a:r>
            <a:endParaRPr lang="fr-FR" sz="2800" dirty="0"/>
          </a:p>
        </p:txBody>
      </p:sp>
      <p:sp>
        <p:nvSpPr>
          <p:cNvPr id="253" name="ZoneTexte 252">
            <a:extLst>
              <a:ext uri="{FF2B5EF4-FFF2-40B4-BE49-F238E27FC236}">
                <a16:creationId xmlns:a16="http://schemas.microsoft.com/office/drawing/2014/main" id="{A6AB3255-F998-4B22-9216-00D592B81245}"/>
              </a:ext>
            </a:extLst>
          </p:cNvPr>
          <p:cNvSpPr txBox="1"/>
          <p:nvPr/>
        </p:nvSpPr>
        <p:spPr>
          <a:xfrm>
            <a:off x="14379480" y="12645076"/>
            <a:ext cx="481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Then, the set S becomes: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758379B-91E9-4B14-A569-D235E2F8FACA}"/>
              </a:ext>
            </a:extLst>
          </p:cNvPr>
          <p:cNvGrpSpPr/>
          <p:nvPr/>
        </p:nvGrpSpPr>
        <p:grpSpPr>
          <a:xfrm>
            <a:off x="10208906" y="11963527"/>
            <a:ext cx="4336519" cy="4062155"/>
            <a:chOff x="10232056" y="14067487"/>
            <a:chExt cx="4336519" cy="4062155"/>
          </a:xfrm>
        </p:grpSpPr>
        <p:sp>
          <p:nvSpPr>
            <p:cNvPr id="245" name="ZoneTexte 244">
              <a:extLst>
                <a:ext uri="{FF2B5EF4-FFF2-40B4-BE49-F238E27FC236}">
                  <a16:creationId xmlns:a16="http://schemas.microsoft.com/office/drawing/2014/main" id="{5EF69346-C37C-477F-88DE-926A2A6645B9}"/>
                </a:ext>
              </a:extLst>
            </p:cNvPr>
            <p:cNvSpPr txBox="1"/>
            <p:nvPr/>
          </p:nvSpPr>
          <p:spPr>
            <a:xfrm>
              <a:off x="12433598" y="17606422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F0"/>
                  </a:solidFill>
                  <a:latin typeface="Brush Script MT" panose="03060802040406070304" pitchFamily="66" charset="0"/>
                </a:rPr>
                <a:t>l</a:t>
              </a:r>
              <a:endParaRPr lang="fr-FR" sz="2800" dirty="0">
                <a:solidFill>
                  <a:srgbClr val="00B0F0"/>
                </a:solidFill>
              </a:endParaRPr>
            </a:p>
          </p:txBody>
        </p:sp>
        <p:cxnSp>
          <p:nvCxnSpPr>
            <p:cNvPr id="215" name="Connecteur droit 214">
              <a:extLst>
                <a:ext uri="{FF2B5EF4-FFF2-40B4-BE49-F238E27FC236}">
                  <a16:creationId xmlns:a16="http://schemas.microsoft.com/office/drawing/2014/main" id="{5E70BD25-3C96-4D51-9F40-D0D4062BE528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10336734" y="16434369"/>
              <a:ext cx="30960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eur droit 222">
              <a:extLst>
                <a:ext uri="{FF2B5EF4-FFF2-40B4-BE49-F238E27FC236}">
                  <a16:creationId xmlns:a16="http://schemas.microsoft.com/office/drawing/2014/main" id="{F6869E14-F045-4F85-B481-F9EA56587B75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10471600" y="16351695"/>
              <a:ext cx="33480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223">
              <a:extLst>
                <a:ext uri="{FF2B5EF4-FFF2-40B4-BE49-F238E27FC236}">
                  <a16:creationId xmlns:a16="http://schemas.microsoft.com/office/drawing/2014/main" id="{735C6099-E566-4140-9C82-9C0DD029469F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10611738" y="16256293"/>
              <a:ext cx="35640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eur droit 224">
              <a:extLst>
                <a:ext uri="{FF2B5EF4-FFF2-40B4-BE49-F238E27FC236}">
                  <a16:creationId xmlns:a16="http://schemas.microsoft.com/office/drawing/2014/main" id="{9B236B09-DE32-4F7E-A154-3DF1E4396EDB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10751876" y="16160889"/>
              <a:ext cx="37800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eur droit 225">
              <a:extLst>
                <a:ext uri="{FF2B5EF4-FFF2-40B4-BE49-F238E27FC236}">
                  <a16:creationId xmlns:a16="http://schemas.microsoft.com/office/drawing/2014/main" id="{CC520C74-1CC3-4FD5-9050-3CC148ECAF3E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10892014" y="16065487"/>
              <a:ext cx="39960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>
              <a:extLst>
                <a:ext uri="{FF2B5EF4-FFF2-40B4-BE49-F238E27FC236}">
                  <a16:creationId xmlns:a16="http://schemas.microsoft.com/office/drawing/2014/main" id="{705FFD61-1418-4535-A7D3-4FC840569247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10196596" y="16529771"/>
              <a:ext cx="28800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>
              <a:extLst>
                <a:ext uri="{FF2B5EF4-FFF2-40B4-BE49-F238E27FC236}">
                  <a16:creationId xmlns:a16="http://schemas.microsoft.com/office/drawing/2014/main" id="{076ECD60-F4F4-47C5-BFFA-973355D9CC91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10056458" y="16625173"/>
              <a:ext cx="2664000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cteur droit 228">
              <a:extLst>
                <a:ext uri="{FF2B5EF4-FFF2-40B4-BE49-F238E27FC236}">
                  <a16:creationId xmlns:a16="http://schemas.microsoft.com/office/drawing/2014/main" id="{EB3847A0-ABD3-4269-9BD9-038083B42D2A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9921592" y="16707847"/>
              <a:ext cx="2412000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eur droit 229">
              <a:extLst>
                <a:ext uri="{FF2B5EF4-FFF2-40B4-BE49-F238E27FC236}">
                  <a16:creationId xmlns:a16="http://schemas.microsoft.com/office/drawing/2014/main" id="{866F81F4-A582-4286-AAFE-20F728FB0E69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11254187" y="15981344"/>
              <a:ext cx="3816000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cteur droit 230">
              <a:extLst>
                <a:ext uri="{FF2B5EF4-FFF2-40B4-BE49-F238E27FC236}">
                  <a16:creationId xmlns:a16="http://schemas.microsoft.com/office/drawing/2014/main" id="{0BBA5B83-1CF5-446D-B6AD-325A4DE638D2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11628000" y="15768000"/>
              <a:ext cx="3348000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eur droit avec flèche 212">
              <a:extLst>
                <a:ext uri="{FF2B5EF4-FFF2-40B4-BE49-F238E27FC236}">
                  <a16:creationId xmlns:a16="http://schemas.microsoft.com/office/drawing/2014/main" id="{8FC7115B-7728-44F7-8BC8-35D2ED854F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0951" y="14278590"/>
              <a:ext cx="0" cy="3702682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cteur droit avec flèche 210">
              <a:extLst>
                <a:ext uri="{FF2B5EF4-FFF2-40B4-BE49-F238E27FC236}">
                  <a16:creationId xmlns:a16="http://schemas.microsoft.com/office/drawing/2014/main" id="{522D25B1-938A-4745-9051-4EF479A8C0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1160" y="16655874"/>
              <a:ext cx="3667415" cy="879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3F57493D-0EB4-47E3-BD7B-88715C5153BB}"/>
                </a:ext>
              </a:extLst>
            </p:cNvPr>
            <p:cNvSpPr/>
            <p:nvPr/>
          </p:nvSpPr>
          <p:spPr>
            <a:xfrm>
              <a:off x="11354352" y="16265746"/>
              <a:ext cx="793198" cy="793198"/>
            </a:xfrm>
            <a:prstGeom prst="arc">
              <a:avLst>
                <a:gd name="adj1" fmla="val 19023107"/>
                <a:gd name="adj2" fmla="val 0"/>
              </a:avLst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12" name="Connecteur droit 211">
              <a:extLst>
                <a:ext uri="{FF2B5EF4-FFF2-40B4-BE49-F238E27FC236}">
                  <a16:creationId xmlns:a16="http://schemas.microsoft.com/office/drawing/2014/main" id="{1053047E-B0D6-4606-A677-4AAADE361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05239" y="16663156"/>
              <a:ext cx="1644924" cy="574"/>
            </a:xfrm>
            <a:prstGeom prst="line">
              <a:avLst/>
            </a:prstGeom>
            <a:ln w="69850" cap="rnd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233">
              <a:extLst>
                <a:ext uri="{FF2B5EF4-FFF2-40B4-BE49-F238E27FC236}">
                  <a16:creationId xmlns:a16="http://schemas.microsoft.com/office/drawing/2014/main" id="{664F8BC8-E165-4D09-A131-1CA20E8C5CB8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12196151" y="15622286"/>
              <a:ext cx="0" cy="1202391"/>
            </a:xfrm>
            <a:prstGeom prst="line">
              <a:avLst/>
            </a:prstGeom>
            <a:ln w="69850" cap="rnd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cteur droit 243">
              <a:extLst>
                <a:ext uri="{FF2B5EF4-FFF2-40B4-BE49-F238E27FC236}">
                  <a16:creationId xmlns:a16="http://schemas.microsoft.com/office/drawing/2014/main" id="{55C79DDC-8E7F-4D6F-A190-4AEDEF60D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84919" y="17667389"/>
              <a:ext cx="1644924" cy="574"/>
            </a:xfrm>
            <a:prstGeom prst="line">
              <a:avLst/>
            </a:prstGeom>
            <a:ln w="69850" cap="rnd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ZoneTexte 245">
                  <a:extLst>
                    <a:ext uri="{FF2B5EF4-FFF2-40B4-BE49-F238E27FC236}">
                      <a16:creationId xmlns:a16="http://schemas.microsoft.com/office/drawing/2014/main" id="{6DC6A474-F00B-4E01-B1EF-25C1ECB41DCD}"/>
                    </a:ext>
                  </a:extLst>
                </p:cNvPr>
                <p:cNvSpPr txBox="1"/>
                <p:nvPr/>
              </p:nvSpPr>
              <p:spPr>
                <a:xfrm rot="18900000">
                  <a:off x="10232056" y="14650688"/>
                  <a:ext cx="114441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func>
                    </m:oMath>
                  </a14:m>
                  <a:r>
                    <a:rPr lang="en-US" dirty="0">
                      <a:solidFill>
                        <a:srgbClr val="0070C0"/>
                      </a:solidFill>
                      <a:latin typeface="Brush Script MT" panose="03060802040406070304" pitchFamily="66" charset="0"/>
                    </a:rPr>
                    <a:t> </a:t>
                  </a:r>
                  <a:r>
                    <a:rPr lang="en-US" sz="2800" dirty="0">
                      <a:solidFill>
                        <a:srgbClr val="0070C0"/>
                      </a:solidFill>
                      <a:latin typeface="Brush Script MT" panose="03060802040406070304" pitchFamily="66" charset="0"/>
                    </a:rPr>
                    <a:t>l</a:t>
                  </a:r>
                  <a:endParaRPr lang="fr-FR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ZoneTexte 245">
                  <a:extLst>
                    <a:ext uri="{FF2B5EF4-FFF2-40B4-BE49-F238E27FC236}">
                      <a16:creationId xmlns:a16="http://schemas.microsoft.com/office/drawing/2014/main" id="{6DC6A474-F00B-4E01-B1EF-25C1ECB41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00000">
                  <a:off x="10232056" y="14650688"/>
                  <a:ext cx="1144416" cy="523220"/>
                </a:xfrm>
                <a:prstGeom prst="rect">
                  <a:avLst/>
                </a:prstGeom>
                <a:blipFill>
                  <a:blip r:embed="rId15"/>
                  <a:stretch>
                    <a:fillRect t="-9794" r="-1641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7" name="Connecteur droit 246">
              <a:extLst>
                <a:ext uri="{FF2B5EF4-FFF2-40B4-BE49-F238E27FC236}">
                  <a16:creationId xmlns:a16="http://schemas.microsoft.com/office/drawing/2014/main" id="{7F954052-09AB-441F-A0F6-FC56DCBD9860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11026735" y="14457188"/>
              <a:ext cx="0" cy="1202391"/>
            </a:xfrm>
            <a:prstGeom prst="line">
              <a:avLst/>
            </a:prstGeom>
            <a:ln w="69850" cap="rnd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ZoneTexte 255">
              <a:extLst>
                <a:ext uri="{FF2B5EF4-FFF2-40B4-BE49-F238E27FC236}">
                  <a16:creationId xmlns:a16="http://schemas.microsoft.com/office/drawing/2014/main" id="{941A2717-74C4-474B-85DD-6BB53835D5E8}"/>
                </a:ext>
              </a:extLst>
            </p:cNvPr>
            <p:cNvSpPr txBox="1"/>
            <p:nvPr/>
          </p:nvSpPr>
          <p:spPr>
            <a:xfrm>
              <a:off x="12099336" y="16258097"/>
              <a:ext cx="377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000" b="1" dirty="0">
                  <a:solidFill>
                    <a:srgbClr val="002060"/>
                  </a:solidFill>
                  <a:highlight>
                    <a:srgbClr val="FFFFFF"/>
                  </a:highlight>
                </a:rPr>
                <a:t>θ</a:t>
              </a:r>
              <a:r>
                <a:rPr lang="fr-FR" dirty="0"/>
                <a:t> </a:t>
              </a:r>
              <a:endParaRPr lang="fr-F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ZoneTexte 263">
                <a:extLst>
                  <a:ext uri="{FF2B5EF4-FFF2-40B4-BE49-F238E27FC236}">
                    <a16:creationId xmlns:a16="http://schemas.microsoft.com/office/drawing/2014/main" id="{F5FF6D11-28DF-4AB2-9460-4C7635BAA407}"/>
                  </a:ext>
                </a:extLst>
              </p:cNvPr>
              <p:cNvSpPr txBox="1"/>
              <p:nvPr/>
            </p:nvSpPr>
            <p:spPr>
              <a:xfrm>
                <a:off x="10702717" y="15974368"/>
                <a:ext cx="8175218" cy="1697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/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fr-FR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 sz="3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fr-FR" sz="360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fr-FR" sz="3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fr-FR" sz="3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sup>
                          <m:e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3600" dirty="0">
                    <a:latin typeface="Brush Script MT" panose="03060802040406070304" pitchFamily="66" charset="0"/>
                  </a:rPr>
                  <a:t> </a:t>
                </a:r>
              </a:p>
              <a:p>
                <a:r>
                  <a:rPr lang="en-US" sz="3600" dirty="0">
                    <a:latin typeface="Brush Script MT" panose="03060802040406070304" pitchFamily="66" charset="0"/>
                  </a:rPr>
                  <a:t>				 </a:t>
                </a:r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fr-F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360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fr-FR" sz="3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fr-FR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4" name="ZoneTexte 263">
                <a:extLst>
                  <a:ext uri="{FF2B5EF4-FFF2-40B4-BE49-F238E27FC236}">
                    <a16:creationId xmlns:a16="http://schemas.microsoft.com/office/drawing/2014/main" id="{F5FF6D11-28DF-4AB2-9460-4C7635BAA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717" y="15974368"/>
                <a:ext cx="8175218" cy="16979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ZoneTexte 268">
            <a:extLst>
              <a:ext uri="{FF2B5EF4-FFF2-40B4-BE49-F238E27FC236}">
                <a16:creationId xmlns:a16="http://schemas.microsoft.com/office/drawing/2014/main" id="{BDD1CD54-BA14-48FD-9C60-C79129C5572E}"/>
              </a:ext>
            </a:extLst>
          </p:cNvPr>
          <p:cNvSpPr txBox="1"/>
          <p:nvPr/>
        </p:nvSpPr>
        <p:spPr>
          <a:xfrm>
            <a:off x="14965444" y="15239540"/>
            <a:ext cx="4357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Now, calculate the integral:</a:t>
            </a:r>
          </a:p>
        </p:txBody>
      </p:sp>
      <p:sp>
        <p:nvSpPr>
          <p:cNvPr id="270" name="ZoneTexte 269">
            <a:extLst>
              <a:ext uri="{FF2B5EF4-FFF2-40B4-BE49-F238E27FC236}">
                <a16:creationId xmlns:a16="http://schemas.microsoft.com/office/drawing/2014/main" id="{413F4777-521C-4478-BB4F-502CC64CE01B}"/>
              </a:ext>
            </a:extLst>
          </p:cNvPr>
          <p:cNvSpPr txBox="1"/>
          <p:nvPr/>
        </p:nvSpPr>
        <p:spPr>
          <a:xfrm>
            <a:off x="16028205" y="17608521"/>
            <a:ext cx="4023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…which gives the formula!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554FAAAF-0FB6-47E6-A287-22FDD6176751}"/>
              </a:ext>
            </a:extLst>
          </p:cNvPr>
          <p:cNvSpPr txBox="1"/>
          <p:nvPr/>
        </p:nvSpPr>
        <p:spPr>
          <a:xfrm>
            <a:off x="13018696" y="18254229"/>
            <a:ext cx="7016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any </a:t>
            </a:r>
            <a:r>
              <a:rPr lang="en-US" sz="2800" b="1" dirty="0"/>
              <a:t>polygonal line</a:t>
            </a:r>
            <a:r>
              <a:rPr lang="en-US" sz="2800" dirty="0"/>
              <a:t>, just apply the formula above for </a:t>
            </a:r>
            <a:r>
              <a:rPr lang="en-US" sz="2800" b="1" dirty="0"/>
              <a:t>each component </a:t>
            </a:r>
            <a:r>
              <a:rPr lang="en-US" sz="2800" dirty="0"/>
              <a:t>(that is straight), and </a:t>
            </a:r>
            <a:r>
              <a:rPr lang="en-US" sz="2800" b="1" dirty="0"/>
              <a:t>sum</a:t>
            </a:r>
            <a:r>
              <a:rPr lang="en-US" sz="2800" dirty="0"/>
              <a:t> them :</a:t>
            </a:r>
          </a:p>
        </p:txBody>
      </p:sp>
      <p:grpSp>
        <p:nvGrpSpPr>
          <p:cNvPr id="235" name="Groupe 234">
            <a:extLst>
              <a:ext uri="{FF2B5EF4-FFF2-40B4-BE49-F238E27FC236}">
                <a16:creationId xmlns:a16="http://schemas.microsoft.com/office/drawing/2014/main" id="{A491E757-3BC6-47EA-9DE8-4FCE465EE0C6}"/>
              </a:ext>
            </a:extLst>
          </p:cNvPr>
          <p:cNvGrpSpPr/>
          <p:nvPr/>
        </p:nvGrpSpPr>
        <p:grpSpPr>
          <a:xfrm>
            <a:off x="10396777" y="17658003"/>
            <a:ext cx="2308417" cy="2609420"/>
            <a:chOff x="10253010" y="17579076"/>
            <a:chExt cx="2447005" cy="2801275"/>
          </a:xfrm>
        </p:grpSpPr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FEE792B8-C11B-4941-921D-4967C23AC9D6}"/>
                </a:ext>
              </a:extLst>
            </p:cNvPr>
            <p:cNvSpPr/>
            <p:nvPr/>
          </p:nvSpPr>
          <p:spPr>
            <a:xfrm>
              <a:off x="10253010" y="18084997"/>
              <a:ext cx="2447005" cy="1901541"/>
            </a:xfrm>
            <a:custGeom>
              <a:avLst/>
              <a:gdLst>
                <a:gd name="connsiteX0" fmla="*/ 0 w 1143000"/>
                <a:gd name="connsiteY0" fmla="*/ 762000 h 1148080"/>
                <a:gd name="connsiteX1" fmla="*/ 330200 w 1143000"/>
                <a:gd name="connsiteY1" fmla="*/ 0 h 1148080"/>
                <a:gd name="connsiteX2" fmla="*/ 1036320 w 1143000"/>
                <a:gd name="connsiteY2" fmla="*/ 15240 h 1148080"/>
                <a:gd name="connsiteX3" fmla="*/ 589280 w 1143000"/>
                <a:gd name="connsiteY3" fmla="*/ 431800 h 1148080"/>
                <a:gd name="connsiteX4" fmla="*/ 1143000 w 1143000"/>
                <a:gd name="connsiteY4" fmla="*/ 386080 h 1148080"/>
                <a:gd name="connsiteX5" fmla="*/ 695960 w 1143000"/>
                <a:gd name="connsiteY5" fmla="*/ 1148080 h 1148080"/>
                <a:gd name="connsiteX6" fmla="*/ 350520 w 1143000"/>
                <a:gd name="connsiteY6" fmla="*/ 1066800 h 114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0" h="1148080">
                  <a:moveTo>
                    <a:pt x="0" y="762000"/>
                  </a:moveTo>
                  <a:lnTo>
                    <a:pt x="330200" y="0"/>
                  </a:lnTo>
                  <a:lnTo>
                    <a:pt x="1036320" y="15240"/>
                  </a:lnTo>
                  <a:lnTo>
                    <a:pt x="589280" y="431800"/>
                  </a:lnTo>
                  <a:lnTo>
                    <a:pt x="1143000" y="386080"/>
                  </a:lnTo>
                  <a:lnTo>
                    <a:pt x="695960" y="1148080"/>
                  </a:lnTo>
                  <a:lnTo>
                    <a:pt x="350520" y="1066800"/>
                  </a:ln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FEB984B5-E3AB-4997-9077-B5FC23C59EDA}"/>
                </a:ext>
              </a:extLst>
            </p:cNvPr>
            <p:cNvSpPr txBox="1"/>
            <p:nvPr/>
          </p:nvSpPr>
          <p:spPr>
            <a:xfrm>
              <a:off x="11213442" y="17579076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F0"/>
                  </a:solidFill>
                  <a:latin typeface="Brush Script MT" panose="03060802040406070304" pitchFamily="66" charset="0"/>
                </a:rPr>
                <a:t>l</a:t>
              </a:r>
              <a:r>
                <a:rPr lang="en-US" sz="2800" baseline="-25000" dirty="0">
                  <a:solidFill>
                    <a:srgbClr val="00B0F0"/>
                  </a:solidFill>
                  <a:latin typeface="Brush Script MT" panose="03060802040406070304" pitchFamily="66" charset="0"/>
                </a:rPr>
                <a:t>2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14FB05EC-DCBF-4172-A848-DB5B942D15C1}"/>
                </a:ext>
              </a:extLst>
            </p:cNvPr>
            <p:cNvSpPr txBox="1"/>
            <p:nvPr/>
          </p:nvSpPr>
          <p:spPr>
            <a:xfrm>
              <a:off x="12244406" y="18117019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F0"/>
                  </a:solidFill>
                  <a:latin typeface="Brush Script MT" panose="03060802040406070304" pitchFamily="66" charset="0"/>
                </a:rPr>
                <a:t>l</a:t>
              </a:r>
              <a:r>
                <a:rPr lang="en-US" sz="2800" baseline="-25000" dirty="0">
                  <a:solidFill>
                    <a:srgbClr val="00B0F0"/>
                  </a:solidFill>
                  <a:latin typeface="Brush Script MT" panose="03060802040406070304" pitchFamily="66" charset="0"/>
                </a:rPr>
                <a:t>3</a:t>
              </a:r>
            </a:p>
          </p:txBody>
        </p: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6AAEB4E1-65A6-4E7E-90D6-15B3E2F56AD8}"/>
                </a:ext>
              </a:extLst>
            </p:cNvPr>
            <p:cNvSpPr txBox="1"/>
            <p:nvPr/>
          </p:nvSpPr>
          <p:spPr>
            <a:xfrm>
              <a:off x="11655804" y="18735568"/>
              <a:ext cx="415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F0"/>
                  </a:solidFill>
                  <a:latin typeface="Brush Script MT" panose="03060802040406070304" pitchFamily="66" charset="0"/>
                </a:rPr>
                <a:t>l</a:t>
              </a:r>
              <a:r>
                <a:rPr lang="en-US" sz="2800" baseline="-25000" dirty="0">
                  <a:solidFill>
                    <a:srgbClr val="00B0F0"/>
                  </a:solidFill>
                  <a:latin typeface="Brush Script MT" panose="03060802040406070304" pitchFamily="66" charset="0"/>
                </a:rPr>
                <a:t>4</a:t>
              </a:r>
            </a:p>
          </p:txBody>
        </p: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58734B78-6432-4A29-9415-82033DEB0003}"/>
                </a:ext>
              </a:extLst>
            </p:cNvPr>
            <p:cNvSpPr txBox="1"/>
            <p:nvPr/>
          </p:nvSpPr>
          <p:spPr>
            <a:xfrm>
              <a:off x="12094138" y="19355156"/>
              <a:ext cx="3690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F0"/>
                  </a:solidFill>
                  <a:latin typeface="Brush Script MT" panose="03060802040406070304" pitchFamily="66" charset="0"/>
                </a:rPr>
                <a:t>l</a:t>
              </a:r>
              <a:r>
                <a:rPr lang="en-US" sz="2800" baseline="-25000" dirty="0">
                  <a:solidFill>
                    <a:srgbClr val="00B0F0"/>
                  </a:solidFill>
                  <a:latin typeface="Brush Script MT" panose="03060802040406070304" pitchFamily="66" charset="0"/>
                </a:rPr>
                <a:t>5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1C21770E-613E-4A2C-8FF5-3E93F8755AF8}"/>
                </a:ext>
              </a:extLst>
            </p:cNvPr>
            <p:cNvSpPr txBox="1"/>
            <p:nvPr/>
          </p:nvSpPr>
          <p:spPr>
            <a:xfrm>
              <a:off x="10291771" y="18191834"/>
              <a:ext cx="3305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F0"/>
                  </a:solidFill>
                  <a:latin typeface="Brush Script MT" panose="03060802040406070304" pitchFamily="66" charset="0"/>
                </a:rPr>
                <a:t>l</a:t>
              </a:r>
              <a:r>
                <a:rPr lang="en-US" sz="2800" baseline="-25000" dirty="0">
                  <a:solidFill>
                    <a:srgbClr val="00B0F0"/>
                  </a:solidFill>
                  <a:latin typeface="Brush Script MT" panose="03060802040406070304" pitchFamily="66" charset="0"/>
                </a:rPr>
                <a:t>1</a:t>
              </a:r>
            </a:p>
          </p:txBody>
        </p: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D58224D0-5D79-4A9C-8E33-DBD53691C9B7}"/>
                </a:ext>
              </a:extLst>
            </p:cNvPr>
            <p:cNvSpPr txBox="1"/>
            <p:nvPr/>
          </p:nvSpPr>
          <p:spPr>
            <a:xfrm>
              <a:off x="10989547" y="19857131"/>
              <a:ext cx="4622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F0"/>
                  </a:solidFill>
                  <a:latin typeface="Brush Script MT" panose="03060802040406070304" pitchFamily="66" charset="0"/>
                </a:rPr>
                <a:t>l</a:t>
              </a:r>
              <a:r>
                <a:rPr lang="en-US" sz="2800" baseline="-25000" dirty="0">
                  <a:solidFill>
                    <a:srgbClr val="00B0F0"/>
                  </a:solidFill>
                  <a:latin typeface="Brush Script MT" panose="03060802040406070304" pitchFamily="66" charset="0"/>
                </a:rPr>
                <a:t>6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CD52618-185B-4633-8938-F5487F021219}"/>
                  </a:ext>
                </a:extLst>
              </p:cNvPr>
              <p:cNvSpPr txBox="1"/>
              <p:nvPr/>
            </p:nvSpPr>
            <p:spPr>
              <a:xfrm>
                <a:off x="15849181" y="19219071"/>
                <a:ext cx="21887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tx1"/>
                    </a:solidFill>
                    <a:latin typeface="Brush Script MT" panose="03060802040406070304" pitchFamily="66" charset="0"/>
                  </a:rPr>
                  <a:t>l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3600" baseline="-25000" dirty="0" smtClean="0">
                            <a:solidFill>
                              <a:schemeClr val="tx1"/>
                            </a:solidFill>
                            <a:latin typeface="Brush Script MT" panose="03060802040406070304" pitchFamily="66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Brush Script MT" panose="03060802040406070304" pitchFamily="66" charset="0"/>
                  </a:rPr>
                  <a:t>l</a:t>
                </a:r>
                <a:r>
                  <a:rPr lang="en-US" sz="4000" baseline="-25000" dirty="0">
                    <a:solidFill>
                      <a:schemeClr val="tx1"/>
                    </a:solidFill>
                    <a:latin typeface="Brush Script MT" panose="03060802040406070304" pitchFamily="66" charset="0"/>
                  </a:rPr>
                  <a:t>i</a:t>
                </a:r>
                <a:endParaRPr lang="en-US" sz="1600" baseline="-25000" dirty="0">
                  <a:solidFill>
                    <a:schemeClr val="tx1"/>
                  </a:solidFill>
                  <a:latin typeface="Brush Script MT" panose="03060802040406070304" pitchFamily="66" charset="0"/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CD52618-185B-4633-8938-F5487F021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181" y="19219071"/>
                <a:ext cx="2188741" cy="707886"/>
              </a:xfrm>
              <a:prstGeom prst="rect">
                <a:avLst/>
              </a:prstGeom>
              <a:blipFill>
                <a:blip r:embed="rId17"/>
                <a:stretch>
                  <a:fillRect l="-10028" t="-16379" r="-5014" b="-353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ZoneTexte 152">
            <a:extLst>
              <a:ext uri="{FF2B5EF4-FFF2-40B4-BE49-F238E27FC236}">
                <a16:creationId xmlns:a16="http://schemas.microsoft.com/office/drawing/2014/main" id="{F756BA31-CC54-400D-B819-70624020E17B}"/>
              </a:ext>
            </a:extLst>
          </p:cNvPr>
          <p:cNvSpPr txBox="1"/>
          <p:nvPr/>
        </p:nvSpPr>
        <p:spPr>
          <a:xfrm>
            <a:off x="10167286" y="20171933"/>
            <a:ext cx="9895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any </a:t>
            </a:r>
            <a:r>
              <a:rPr lang="en-US" sz="2800" b="1" dirty="0"/>
              <a:t>regular curve</a:t>
            </a:r>
            <a:r>
              <a:rPr lang="en-US" sz="2800" dirty="0"/>
              <a:t>, take its </a:t>
            </a:r>
            <a:r>
              <a:rPr lang="en-US" sz="2800" b="1" dirty="0"/>
              <a:t>limit</a:t>
            </a:r>
            <a:r>
              <a:rPr lang="en-US" sz="2800" dirty="0"/>
              <a:t> as small pieces of straight lines</a:t>
            </a:r>
          </a:p>
        </p:txBody>
      </p:sp>
      <p:sp>
        <p:nvSpPr>
          <p:cNvPr id="255" name="ZoneTexte 254">
            <a:extLst>
              <a:ext uri="{FF2B5EF4-FFF2-40B4-BE49-F238E27FC236}">
                <a16:creationId xmlns:a16="http://schemas.microsoft.com/office/drawing/2014/main" id="{E9A37D47-4291-471B-930D-C4A186D1DBA3}"/>
              </a:ext>
            </a:extLst>
          </p:cNvPr>
          <p:cNvSpPr txBox="1"/>
          <p:nvPr/>
        </p:nvSpPr>
        <p:spPr>
          <a:xfrm>
            <a:off x="2165527" y="2306583"/>
            <a:ext cx="1146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by Chris Bishop, Caroline </a:t>
            </a:r>
            <a:r>
              <a:rPr lang="en-US" sz="3600" dirty="0" err="1">
                <a:solidFill>
                  <a:schemeClr val="bg1"/>
                </a:solidFill>
              </a:rPr>
              <a:t>Bouat</a:t>
            </a:r>
            <a:r>
              <a:rPr lang="en-US" sz="3600" dirty="0">
                <a:solidFill>
                  <a:schemeClr val="bg1"/>
                </a:solidFill>
              </a:rPr>
              <a:t>, Paul Dubois, and </a:t>
            </a:r>
            <a:r>
              <a:rPr lang="en-US" sz="3600" dirty="0" err="1">
                <a:solidFill>
                  <a:schemeClr val="bg1"/>
                </a:solidFill>
              </a:rPr>
              <a:t>Aadil</a:t>
            </a:r>
            <a:r>
              <a:rPr lang="en-US" sz="3600" dirty="0">
                <a:solidFill>
                  <a:schemeClr val="bg1"/>
                </a:solidFill>
              </a:rPr>
              <a:t> Khan</a:t>
            </a:r>
            <a:endParaRPr lang="fr-FR" sz="36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8E182FE-2EBC-4762-8552-35679AE8DF89}"/>
              </a:ext>
            </a:extLst>
          </p:cNvPr>
          <p:cNvSpPr txBox="1"/>
          <p:nvPr/>
        </p:nvSpPr>
        <p:spPr>
          <a:xfrm>
            <a:off x="32273" y="3348000"/>
            <a:ext cx="9899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Goal: obtain the length of a curve</a:t>
            </a:r>
            <a:endParaRPr lang="en-US" sz="166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73E837E-6DEA-41DF-9D3D-89BF75977CB9}"/>
              </a:ext>
            </a:extLst>
          </p:cNvPr>
          <p:cNvSpPr txBox="1"/>
          <p:nvPr/>
        </p:nvSpPr>
        <p:spPr>
          <a:xfrm>
            <a:off x="63062" y="4201901"/>
            <a:ext cx="9867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Suppose that you are given a curve that lies in a plane and you need to calculate its length.</a:t>
            </a:r>
          </a:p>
          <a:p>
            <a:r>
              <a:rPr lang="en-US" sz="2800" dirty="0"/>
              <a:t>We will do this by "counting" how many straight lines intersect with that curve.</a:t>
            </a:r>
            <a:endParaRPr lang="en-US" sz="2800" dirty="0">
              <a:effectLst/>
            </a:endParaRP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A46C2792-B4C3-4012-AC17-7CA7B73C3052}"/>
              </a:ext>
            </a:extLst>
          </p:cNvPr>
          <p:cNvSpPr txBox="1"/>
          <p:nvPr/>
        </p:nvSpPr>
        <p:spPr>
          <a:xfrm>
            <a:off x="20208213" y="12379877"/>
            <a:ext cx="658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Uses of this formula: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F83F6057-F205-4485-B018-BF38E78C0CDF}"/>
              </a:ext>
            </a:extLst>
          </p:cNvPr>
          <p:cNvGrpSpPr/>
          <p:nvPr/>
        </p:nvGrpSpPr>
        <p:grpSpPr>
          <a:xfrm>
            <a:off x="23359998" y="6382192"/>
            <a:ext cx="5530195" cy="6585552"/>
            <a:chOff x="23359998" y="5406832"/>
            <a:chExt cx="5530195" cy="6585552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F3B7BA79-F28C-40BD-9B39-EBEAEFB70654}"/>
                </a:ext>
              </a:extLst>
            </p:cNvPr>
            <p:cNvSpPr/>
            <p:nvPr/>
          </p:nvSpPr>
          <p:spPr>
            <a:xfrm>
              <a:off x="23885188" y="6561212"/>
              <a:ext cx="139692" cy="13969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50E4F0B5-9877-4E58-9F47-CED6461A7B55}"/>
                </a:ext>
              </a:extLst>
            </p:cNvPr>
            <p:cNvSpPr/>
            <p:nvPr/>
          </p:nvSpPr>
          <p:spPr>
            <a:xfrm>
              <a:off x="23359998" y="5406832"/>
              <a:ext cx="5530195" cy="6585552"/>
            </a:xfrm>
            <a:prstGeom prst="arc">
              <a:avLst>
                <a:gd name="adj1" fmla="val 13528329"/>
                <a:gd name="adj2" fmla="val 16537952"/>
              </a:avLst>
            </a:prstGeom>
            <a:ln w="57150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0385775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1073</TotalTime>
  <Words>594</Words>
  <Application>Microsoft Office PowerPoint</Application>
  <PresentationFormat>Personnalisé</PresentationFormat>
  <Paragraphs>77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Brush Script MT</vt:lpstr>
      <vt:lpstr>Calibri</vt:lpstr>
      <vt:lpstr>Calibri Light</vt:lpstr>
      <vt:lpstr>Cambria Math</vt:lpstr>
      <vt:lpstr>Thème Office</vt:lpstr>
      <vt:lpstr>The Cauchy Crofton Formula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Cauchy Crofton Formula</dc:title>
  <dc:creator>Dubois, Paul</dc:creator>
  <cp:lastModifiedBy>Dubois, Paul</cp:lastModifiedBy>
  <cp:revision>123</cp:revision>
  <dcterms:created xsi:type="dcterms:W3CDTF">2018-10-11T01:10:39Z</dcterms:created>
  <dcterms:modified xsi:type="dcterms:W3CDTF">2018-11-13T23:01:03Z</dcterms:modified>
</cp:coreProperties>
</file>