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09690-1FFB-42DB-9255-302DE4423BC8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8FBB-98E4-4C62-99AB-E6602312A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1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éléments basiques des cellules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4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connus: l’œuf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Emplacement de l’information génétique d’une cellule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Toutes les cellules ont l’intégralité du code génétique, mais après la « différentiation cellulaire », seule une partie est utilisé.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C’est en trompant une cellule sur sa différentiation qu’on peut faire des truc cools (</a:t>
            </a:r>
            <a:r>
              <a:rPr lang="fr-FR" dirty="0" err="1"/>
              <a:t>eg</a:t>
            </a:r>
            <a:r>
              <a:rPr lang="fr-FR" dirty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6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Cellules diploïdes vs </a:t>
            </a:r>
            <a:r>
              <a:rPr lang="fr-FR" dirty="0" err="1"/>
              <a:t>haploïds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Gènes, Allèles, Locus</a:t>
            </a:r>
          </a:p>
          <a:p>
            <a:r>
              <a:rPr lang="fr-FR" dirty="0"/>
              <a:t>Exemples?</a:t>
            </a:r>
          </a:p>
          <a:p>
            <a:r>
              <a:rPr lang="fr-FR" dirty="0"/>
              <a:t>Homozygotes / Hétérozygotes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5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Définition Génotype, Phénotype</a:t>
            </a:r>
          </a:p>
          <a:p>
            <a:r>
              <a:rPr lang="fr-FR" dirty="0"/>
              <a:t>Différence Homme-Femme</a:t>
            </a:r>
          </a:p>
          <a:p>
            <a:r>
              <a:rPr lang="fr-FR" dirty="0"/>
              <a:t>Trisomie 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E9263-1FA5-4909-8E72-BCFE81797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69-2071-7312-CA59-6F6032F9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CD012-2095-7A1F-9E55-DCE50F0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4B4B-3C48-1AA5-2650-985F6BE7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234-1C38-FD0A-3CAB-65D568D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578-8B0D-D6DD-9342-9E1D8926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D61-5F0F-501D-24A0-718383A8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A41F-B450-8263-A7F7-49D457D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763A-2E8E-3B79-A7DF-4428A35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FFF9-0D08-4CDF-9EA5-A5101DD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CAE6-4D25-C9EB-4DA6-C910BF8D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E60F6-92E0-4FCE-4F70-48474DB6C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970E-70A2-3A77-BF38-89D5C129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DCDF-3183-008A-2D28-8C841A33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4FEB-7CC6-7974-F3D6-B08DD8E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A794-A475-DE54-340B-744ABF8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3777-1DAC-87FE-D6C9-EAAE5774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EB14-2CAE-B110-259D-D91654D0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36E-10E6-D0FB-EB27-6887E0B8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38E1-74DD-18B9-4073-C647F94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F52-98A6-EF84-1BCD-50A3DA4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219-B768-468F-5961-A058695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6FBF3-FE7F-9ECD-E124-914F8A9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5C5F-7AB9-3D4C-5A21-EBD37989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3B3B-259F-BB53-8751-7E59790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028-33AE-17BE-8CAD-4D603D27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2EBB-6434-EF23-40BA-9D86310C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64EC-F68B-7198-6723-540942F3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1062-D669-98A6-7CE6-6FAB71A2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6905-D9CC-D588-8EB1-B1BC75C9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F1188-5E17-3E01-BC07-08F388D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607C-A8BF-A43D-9015-15EE8FF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9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73F-09A8-366D-A554-E5F8EBA4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AF02-90A2-C84C-B354-790992A6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D9FE-9E01-1F2A-E360-C88583EA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B996D-AF8F-0190-AC51-3054F06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328FE-E840-A85C-BD63-05E8005D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9FE9E-DD66-E0D3-0A25-65C6889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61E1-B967-CDE7-AF0F-14716481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4EFC7-9576-4225-B132-F8209DFB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9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C129-E4CF-1929-E934-09521C45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48CD3-00D5-FB8F-8097-84841B3A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EEB6-0CD5-5C51-7EC2-2215C33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DD11D-0364-E432-E8C6-F9B77A42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1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DE703-2EE7-F6A7-8463-C9DE725C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11A6D-9794-D146-C903-7898838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FD69-BE2C-BE51-3214-C4732C84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1E4-FBD1-B2FD-C25D-2657B724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253A-340E-392B-7750-1565891E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ECAC5-3853-5462-5948-6B03E8AA9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3A805-FB1D-DE4E-D476-6F0CDB2C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9794-0F25-3111-374F-FE3D1197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DEAC1-37B8-2ADB-2F2E-DEA8C3F9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4D4-3CF4-83A2-3FEB-4A01046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CC2-C86F-2EC3-C538-5E90DE04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AC00-DFFA-28B0-72BB-C5E4B681D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71AB-B05F-CF2D-0364-AEBA9B96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06C0-566D-03EE-7EF7-0FBAB92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013D-DB83-0E93-6EFF-F88DE87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3223-DFCC-9C91-1F56-61D0A40D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85FF-3196-F518-7672-60B3DEF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B0D-D836-C315-644C-F0A6C6B33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58D6-0161-4652-9545-0EAF951BBFE1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B162-2B18-BC1F-E27E-E36A50C8B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38D7-72C5-18F7-8B3A-9F564E8F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A16-F648-40B6-8EE0-97937725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9D78-8DE7-522A-58E3-C93D7077E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AC645-B106-7D6A-5866-AA6608F6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5666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Solving Nim’s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AD7C-7B5F-946B-4099-4DEFD095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79483"/>
            <a:ext cx="10058400" cy="1710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GB" dirty="0"/>
              <a:t>Paul Dubois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>
                <a:solidFill>
                  <a:srgbClr val="7030A0"/>
                </a:solidFill>
              </a:rPr>
              <a:t>Panic Night</a:t>
            </a:r>
          </a:p>
          <a:p>
            <a:r>
              <a:rPr lang="en-GB" dirty="0">
                <a:solidFill>
                  <a:srgbClr val="0070C0"/>
                </a:solidFill>
              </a:rPr>
              <a:t>ISEP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Une image contenant regardant, jeune, oiseau, debout&#10;&#10;Description générée automatiquement">
            <a:extLst>
              <a:ext uri="{FF2B5EF4-FFF2-40B4-BE49-F238E27FC236}">
                <a16:creationId xmlns:a16="http://schemas.microsoft.com/office/drawing/2014/main" id="{0DAA81E7-7A28-6FB7-BAAA-C0E1F175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" r="7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E9D9-0AE6-A7D1-95A1-81F661E46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Basic 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D270-7BD4-EA7B-E287-C6682464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Introduction to basic rules of genetics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Cells…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5730865" y="1690688"/>
            <a:ext cx="2785379" cy="78344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714FA6-258E-41D9-A3ED-94C1B8DA34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632294" y="2843309"/>
            <a:ext cx="1875098" cy="374454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7396223" y="4077182"/>
            <a:ext cx="1007339" cy="96798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</p:spTree>
    <p:extLst>
      <p:ext uri="{BB962C8B-B14F-4D97-AF65-F5344CB8AC3E}">
        <p14:creationId xmlns:p14="http://schemas.microsoft.com/office/powerpoint/2010/main" val="30170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œuf&#10;">
            <a:extLst>
              <a:ext uri="{FF2B5EF4-FFF2-40B4-BE49-F238E27FC236}">
                <a16:creationId xmlns:a16="http://schemas.microsoft.com/office/drawing/2014/main" id="{A65BDCDE-DE02-4763-B6EA-2AC117B3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9" y="1679865"/>
            <a:ext cx="7472367" cy="4988229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</a:rPr>
              <a:t>…</a:t>
            </a:r>
            <a:r>
              <a:rPr lang="fr-FR" b="1" dirty="0" err="1">
                <a:solidFill>
                  <a:srgbClr val="FF0000"/>
                </a:solidFill>
              </a:rPr>
              <a:t>you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already</a:t>
            </a:r>
            <a:r>
              <a:rPr lang="fr-FR" b="1" dirty="0">
                <a:solidFill>
                  <a:srgbClr val="FF0000"/>
                </a:solidFill>
              </a:rPr>
              <a:t> know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2112379" y="1614669"/>
            <a:ext cx="4601127" cy="337402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2181827" y="3981690"/>
            <a:ext cx="2841585" cy="1533647"/>
          </a:xfrm>
          <a:prstGeom prst="ellipse">
            <a:avLst/>
          </a:prstGeom>
          <a:solidFill>
            <a:schemeClr val="bg1">
              <a:lumMod val="75000"/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A054C9B-83D2-4028-85B2-EA96ADD58AF5}"/>
              </a:ext>
            </a:extLst>
          </p:cNvPr>
          <p:cNvCxnSpPr>
            <a:cxnSpLocks/>
            <a:stCxn id="6" idx="7"/>
            <a:endCxn id="15" idx="1"/>
          </p:cNvCxnSpPr>
          <p:nvPr/>
        </p:nvCxnSpPr>
        <p:spPr>
          <a:xfrm flipV="1">
            <a:off x="4607272" y="1690688"/>
            <a:ext cx="3908972" cy="2515599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868C80-A922-4F3A-AB6C-E6DBEF5807E6}"/>
              </a:ext>
            </a:extLst>
          </p:cNvPr>
          <p:cNvCxnSpPr>
            <a:cxnSpLocks/>
            <a:stCxn id="5" idx="6"/>
            <a:endCxn id="18" idx="1"/>
          </p:cNvCxnSpPr>
          <p:nvPr/>
        </p:nvCxnSpPr>
        <p:spPr>
          <a:xfrm>
            <a:off x="6713506" y="3301679"/>
            <a:ext cx="1690056" cy="872301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7077634-9536-497C-9C4C-799A0095437A}"/>
              </a:ext>
            </a:extLst>
          </p:cNvPr>
          <p:cNvSpPr txBox="1"/>
          <p:nvPr/>
        </p:nvSpPr>
        <p:spPr>
          <a:xfrm>
            <a:off x="8516244" y="1429078"/>
            <a:ext cx="111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Kernel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77C8B5-74DE-4C03-9DD7-35C1B91C5F94}"/>
              </a:ext>
            </a:extLst>
          </p:cNvPr>
          <p:cNvSpPr txBox="1"/>
          <p:nvPr/>
        </p:nvSpPr>
        <p:spPr>
          <a:xfrm>
            <a:off x="8507392" y="2581699"/>
            <a:ext cx="171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Cytoplasm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8A297E-204E-4B65-85DD-4E682EA65D2F}"/>
              </a:ext>
            </a:extLst>
          </p:cNvPr>
          <p:cNvSpPr txBox="1"/>
          <p:nvPr/>
        </p:nvSpPr>
        <p:spPr>
          <a:xfrm>
            <a:off x="8403562" y="3912370"/>
            <a:ext cx="180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Membrane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3B52BDD-CE23-413C-8855-E2A495835D6B}"/>
              </a:ext>
            </a:extLst>
          </p:cNvPr>
          <p:cNvSpPr/>
          <p:nvPr/>
        </p:nvSpPr>
        <p:spPr>
          <a:xfrm>
            <a:off x="2974694" y="2847184"/>
            <a:ext cx="5486400" cy="3080736"/>
          </a:xfrm>
          <a:custGeom>
            <a:avLst/>
            <a:gdLst>
              <a:gd name="connsiteX0" fmla="*/ 5486400 w 5486400"/>
              <a:gd name="connsiteY0" fmla="*/ 188 h 3080736"/>
              <a:gd name="connsiteX1" fmla="*/ 4832430 w 5486400"/>
              <a:gd name="connsiteY1" fmla="*/ 335854 h 3080736"/>
              <a:gd name="connsiteX2" fmla="*/ 3698111 w 5486400"/>
              <a:gd name="connsiteY2" fmla="*/ 2031545 h 3080736"/>
              <a:gd name="connsiteX3" fmla="*/ 2708476 w 5486400"/>
              <a:gd name="connsiteY3" fmla="*/ 2835986 h 3080736"/>
              <a:gd name="connsiteX4" fmla="*/ 1643605 w 5486400"/>
              <a:gd name="connsiteY4" fmla="*/ 3073267 h 3080736"/>
              <a:gd name="connsiteX5" fmla="*/ 0 w 5486400"/>
              <a:gd name="connsiteY5" fmla="*/ 2998031 h 308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3080736">
                <a:moveTo>
                  <a:pt x="5486400" y="188"/>
                </a:moveTo>
                <a:cubicBezTo>
                  <a:pt x="5308439" y="-1259"/>
                  <a:pt x="5130478" y="-2705"/>
                  <a:pt x="4832430" y="335854"/>
                </a:cubicBezTo>
                <a:cubicBezTo>
                  <a:pt x="4534382" y="674413"/>
                  <a:pt x="4052103" y="1614856"/>
                  <a:pt x="3698111" y="2031545"/>
                </a:cubicBezTo>
                <a:cubicBezTo>
                  <a:pt x="3344119" y="2448234"/>
                  <a:pt x="3050894" y="2662366"/>
                  <a:pt x="2708476" y="2835986"/>
                </a:cubicBezTo>
                <a:cubicBezTo>
                  <a:pt x="2366058" y="3009606"/>
                  <a:pt x="2095018" y="3046259"/>
                  <a:pt x="1643605" y="3073267"/>
                </a:cubicBezTo>
                <a:cubicBezTo>
                  <a:pt x="1192192" y="3100275"/>
                  <a:pt x="596096" y="3049153"/>
                  <a:pt x="0" y="299803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8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7" grpId="0"/>
      <p:bldP spid="1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9E736D7-67F0-41B4-90E7-92366A1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Genetic Code in Cells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7EF94BE-C150-4787-93D5-E298499FAB1D}"/>
              </a:ext>
            </a:extLst>
          </p:cNvPr>
          <p:cNvSpPr/>
          <p:nvPr/>
        </p:nvSpPr>
        <p:spPr>
          <a:xfrm>
            <a:off x="792866" y="1736202"/>
            <a:ext cx="6603357" cy="468196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2E61C6-8B32-4495-AC5F-A9E5C408E673}"/>
              </a:ext>
            </a:extLst>
          </p:cNvPr>
          <p:cNvSpPr/>
          <p:nvPr/>
        </p:nvSpPr>
        <p:spPr>
          <a:xfrm>
            <a:off x="3310360" y="2078620"/>
            <a:ext cx="2835798" cy="2700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CED91BE-E2E3-4779-AD93-DC23402275BC}"/>
              </a:ext>
            </a:extLst>
          </p:cNvPr>
          <p:cNvGrpSpPr/>
          <p:nvPr/>
        </p:nvGrpSpPr>
        <p:grpSpPr>
          <a:xfrm>
            <a:off x="3842794" y="3343238"/>
            <a:ext cx="386305" cy="655356"/>
            <a:chOff x="3842794" y="3343238"/>
            <a:chExt cx="386305" cy="655356"/>
          </a:xfrm>
        </p:grpSpPr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8176898B-5DE0-4B02-BA83-C82502CA21B2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35B0A0BA-198C-4527-AD9F-3681E500B82C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AF8CF0-D1E2-471D-888E-64EB485E2101}"/>
              </a:ext>
            </a:extLst>
          </p:cNvPr>
          <p:cNvGrpSpPr/>
          <p:nvPr/>
        </p:nvGrpSpPr>
        <p:grpSpPr>
          <a:xfrm rot="18874875">
            <a:off x="4145786" y="2540598"/>
            <a:ext cx="386305" cy="655356"/>
            <a:chOff x="3842794" y="3343238"/>
            <a:chExt cx="386305" cy="655356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99BED8F1-920E-4528-9CE9-21EE86139CD0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B9F689DA-44D0-48E5-9751-884E9AC98845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F48A715-25D6-48EA-AE93-A58C9ABBFB7A}"/>
              </a:ext>
            </a:extLst>
          </p:cNvPr>
          <p:cNvGrpSpPr/>
          <p:nvPr/>
        </p:nvGrpSpPr>
        <p:grpSpPr>
          <a:xfrm rot="3613388">
            <a:off x="5046792" y="2580434"/>
            <a:ext cx="386305" cy="655356"/>
            <a:chOff x="3842794" y="3343238"/>
            <a:chExt cx="386305" cy="65535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4F0BC38-D31E-4D21-9AE3-ABD215F4D344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87E3F2-CF72-460D-9F57-53E364D5683F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4115C02-B294-48C1-910F-B7048DE3FF0D}"/>
              </a:ext>
            </a:extLst>
          </p:cNvPr>
          <p:cNvGrpSpPr/>
          <p:nvPr/>
        </p:nvGrpSpPr>
        <p:grpSpPr>
          <a:xfrm rot="12327648">
            <a:off x="4770311" y="3602348"/>
            <a:ext cx="386305" cy="655356"/>
            <a:chOff x="3842794" y="3343238"/>
            <a:chExt cx="386305" cy="65535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059DF08-81D6-4109-A3E5-145D3715AAAC}"/>
                </a:ext>
              </a:extLst>
            </p:cNvPr>
            <p:cNvSpPr/>
            <p:nvPr/>
          </p:nvSpPr>
          <p:spPr>
            <a:xfrm>
              <a:off x="3842794" y="3426105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31A758-17B8-48BA-9289-F7B5A24C1C79}"/>
                </a:ext>
              </a:extLst>
            </p:cNvPr>
            <p:cNvSpPr/>
            <p:nvPr/>
          </p:nvSpPr>
          <p:spPr>
            <a:xfrm rot="9847908">
              <a:off x="4044724" y="3343238"/>
              <a:ext cx="184375" cy="572489"/>
            </a:xfrm>
            <a:custGeom>
              <a:avLst/>
              <a:gdLst>
                <a:gd name="connsiteX0" fmla="*/ 0 w 111888"/>
                <a:gd name="connsiteY0" fmla="*/ 0 h 410902"/>
                <a:gd name="connsiteX1" fmla="*/ 104172 w 111888"/>
                <a:gd name="connsiteY1" fmla="*/ 202557 h 410902"/>
                <a:gd name="connsiteX2" fmla="*/ 104172 w 111888"/>
                <a:gd name="connsiteY2" fmla="*/ 410902 h 410902"/>
                <a:gd name="connsiteX3" fmla="*/ 104172 w 111888"/>
                <a:gd name="connsiteY3" fmla="*/ 410902 h 410902"/>
                <a:gd name="connsiteX4" fmla="*/ 104172 w 111888"/>
                <a:gd name="connsiteY4" fmla="*/ 410902 h 41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88" h="410902">
                  <a:moveTo>
                    <a:pt x="0" y="0"/>
                  </a:moveTo>
                  <a:cubicBezTo>
                    <a:pt x="43405" y="67036"/>
                    <a:pt x="86810" y="134073"/>
                    <a:pt x="104172" y="202557"/>
                  </a:cubicBezTo>
                  <a:cubicBezTo>
                    <a:pt x="121534" y="271041"/>
                    <a:pt x="104172" y="410902"/>
                    <a:pt x="104172" y="410902"/>
                  </a:cubicBezTo>
                  <a:lnTo>
                    <a:pt x="104172" y="410902"/>
                  </a:lnTo>
                  <a:lnTo>
                    <a:pt x="104172" y="410902"/>
                  </a:lnTo>
                </a:path>
              </a:pathLst>
            </a:custGeom>
            <a:noFill/>
            <a:ln w="698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9066AC75-8AD8-446B-92FA-1E032F57B4C7}"/>
              </a:ext>
            </a:extLst>
          </p:cNvPr>
          <p:cNvSpPr txBox="1"/>
          <p:nvPr/>
        </p:nvSpPr>
        <p:spPr>
          <a:xfrm>
            <a:off x="8432800" y="2138274"/>
            <a:ext cx="2925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Chromosomes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(23 pairs for humans)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78DB44-1552-493C-B287-7BE41349EBB1}"/>
              </a:ext>
            </a:extLst>
          </p:cNvPr>
          <p:cNvGrpSpPr/>
          <p:nvPr/>
        </p:nvGrpSpPr>
        <p:grpSpPr>
          <a:xfrm>
            <a:off x="4167993" y="2553773"/>
            <a:ext cx="4264807" cy="1100598"/>
            <a:chOff x="4167993" y="2553773"/>
            <a:chExt cx="4264807" cy="1100598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B10488F-2EB3-4911-BD6F-14CFCBFCA44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632048" y="2553773"/>
              <a:ext cx="2800752" cy="77516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FC7DFE9-1162-4917-9789-5F9324457261}"/>
                </a:ext>
              </a:extLst>
            </p:cNvPr>
            <p:cNvGrpSpPr/>
            <p:nvPr/>
          </p:nvGrpSpPr>
          <p:grpSpPr>
            <a:xfrm>
              <a:off x="4167993" y="3166744"/>
              <a:ext cx="1508680" cy="487627"/>
              <a:chOff x="4167993" y="3166744"/>
              <a:chExt cx="1508680" cy="487627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ECF8755-F218-4FF4-86F4-BF0CD946DDC8}"/>
                  </a:ext>
                </a:extLst>
              </p:cNvPr>
              <p:cNvSpPr/>
              <p:nvPr/>
            </p:nvSpPr>
            <p:spPr>
              <a:xfrm rot="401858">
                <a:off x="4544906" y="3171885"/>
                <a:ext cx="911002" cy="198726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EA72FFC2-8A19-4B37-A1B1-EF2B00166F71}"/>
                  </a:ext>
                </a:extLst>
              </p:cNvPr>
              <p:cNvSpPr/>
              <p:nvPr/>
            </p:nvSpPr>
            <p:spPr>
              <a:xfrm rot="172134">
                <a:off x="5173753" y="3166744"/>
                <a:ext cx="502920" cy="18661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2C91ABB-4A05-4947-8D93-EC778A98D107}"/>
                  </a:ext>
                </a:extLst>
              </p:cNvPr>
              <p:cNvSpPr/>
              <p:nvPr/>
            </p:nvSpPr>
            <p:spPr>
              <a:xfrm rot="20300067" flipV="1">
                <a:off x="4915465" y="3433219"/>
                <a:ext cx="760176" cy="126189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F7B7DA-72BC-49AD-8168-8D09B8281048}"/>
                  </a:ext>
                </a:extLst>
              </p:cNvPr>
              <p:cNvSpPr/>
              <p:nvPr/>
            </p:nvSpPr>
            <p:spPr>
              <a:xfrm rot="21028615" flipV="1">
                <a:off x="4167993" y="3441588"/>
                <a:ext cx="1229228" cy="212783"/>
              </a:xfrm>
              <a:custGeom>
                <a:avLst/>
                <a:gdLst>
                  <a:gd name="connsiteX0" fmla="*/ 434340 w 434340"/>
                  <a:gd name="connsiteY0" fmla="*/ 60960 h 82219"/>
                  <a:gd name="connsiteX1" fmla="*/ 180340 w 434340"/>
                  <a:gd name="connsiteY1" fmla="*/ 78740 h 82219"/>
                  <a:gd name="connsiteX2" fmla="*/ 0 w 434340"/>
                  <a:gd name="connsiteY2" fmla="*/ 0 h 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4340" h="82219">
                    <a:moveTo>
                      <a:pt x="434340" y="60960"/>
                    </a:moveTo>
                    <a:cubicBezTo>
                      <a:pt x="343535" y="74930"/>
                      <a:pt x="252730" y="88900"/>
                      <a:pt x="180340" y="78740"/>
                    </a:cubicBezTo>
                    <a:cubicBezTo>
                      <a:pt x="107950" y="68580"/>
                      <a:pt x="53975" y="34290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0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0267-A38C-4134-AE1E-F6EE42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Cells Types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F59AA-5663-4F85-943A-39157236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7305"/>
            <a:ext cx="5157787" cy="823912"/>
          </a:xfrm>
        </p:spPr>
        <p:txBody>
          <a:bodyPr/>
          <a:lstStyle/>
          <a:p>
            <a:r>
              <a:rPr lang="en-US" dirty="0"/>
              <a:t>Haploid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14D67-2163-47A7-90BE-A05F0A41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876800"/>
            <a:ext cx="5157787" cy="1312862"/>
          </a:xfrm>
        </p:spPr>
        <p:txBody>
          <a:bodyPr>
            <a:norm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Gametes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946DDB-86D7-4BBE-9E18-33C3F9B8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7305"/>
            <a:ext cx="5183188" cy="823912"/>
          </a:xfrm>
        </p:spPr>
        <p:txBody>
          <a:bodyPr/>
          <a:lstStyle/>
          <a:p>
            <a:r>
              <a:rPr lang="en-US" dirty="0"/>
              <a:t>Diploid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05951-A8D6-4C3F-A1AD-FDEE9FF6B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876799"/>
            <a:ext cx="5183188" cy="1312863"/>
          </a:xfrm>
        </p:spPr>
        <p:txBody>
          <a:bodyPr>
            <a:normAutofit/>
          </a:bodyPr>
          <a:lstStyle/>
          <a:p>
            <a:r>
              <a:rPr lang="en-US" dirty="0"/>
              <a:t>Humans</a:t>
            </a:r>
          </a:p>
          <a:p>
            <a:r>
              <a:rPr lang="en-US" dirty="0"/>
              <a:t>Most living things</a:t>
            </a:r>
          </a:p>
          <a:p>
            <a:endParaRPr lang="en-US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A51B80-F9D5-42EE-A9CC-452559E60C8C}"/>
              </a:ext>
            </a:extLst>
          </p:cNvPr>
          <p:cNvGrpSpPr/>
          <p:nvPr/>
        </p:nvGrpSpPr>
        <p:grpSpPr>
          <a:xfrm>
            <a:off x="1629367" y="2888038"/>
            <a:ext cx="63951" cy="1475196"/>
            <a:chOff x="932688" y="2877312"/>
            <a:chExt cx="0" cy="1374648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58005C5-5A0D-4EB8-A1B5-51B718C3313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3AC322E-195A-4CF8-993D-CB9F7D6C3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0D1941C-9F88-41C1-AE3E-EFB62A87BEFB}"/>
              </a:ext>
            </a:extLst>
          </p:cNvPr>
          <p:cNvGrpSpPr/>
          <p:nvPr/>
        </p:nvGrpSpPr>
        <p:grpSpPr>
          <a:xfrm>
            <a:off x="2174197" y="3281020"/>
            <a:ext cx="55940" cy="1078229"/>
            <a:chOff x="932688" y="2877312"/>
            <a:chExt cx="0" cy="1374648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337031A7-CFCE-4C2B-9404-12F8C4D76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5F6F2C8-7F83-48A9-968F-7792B9DC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1BD56D4-CDD5-4019-86A9-BDE93587D55B}"/>
              </a:ext>
            </a:extLst>
          </p:cNvPr>
          <p:cNvGrpSpPr/>
          <p:nvPr/>
        </p:nvGrpSpPr>
        <p:grpSpPr>
          <a:xfrm>
            <a:off x="2696166" y="3043160"/>
            <a:ext cx="148626" cy="1316090"/>
            <a:chOff x="932688" y="2877312"/>
            <a:chExt cx="0" cy="137464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5EF0DE7E-5BB6-42D8-8D12-23DA7A67D25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78D358-47D9-458E-BEE6-74FFE0BCC6B9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9ED8885-48DF-4524-BE08-A4A6E1D5964D}"/>
              </a:ext>
            </a:extLst>
          </p:cNvPr>
          <p:cNvGrpSpPr/>
          <p:nvPr/>
        </p:nvGrpSpPr>
        <p:grpSpPr>
          <a:xfrm>
            <a:off x="3195275" y="3239284"/>
            <a:ext cx="45719" cy="1119965"/>
            <a:chOff x="932688" y="2877312"/>
            <a:chExt cx="0" cy="137464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7613D47-F94B-4568-AC27-15CE347B21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463EFEB2-A23E-432B-BD23-4E3349CD04FE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CB0A664-F86E-46E3-B5EC-C52BDBCE08FE}"/>
              </a:ext>
            </a:extLst>
          </p:cNvPr>
          <p:cNvGrpSpPr/>
          <p:nvPr/>
        </p:nvGrpSpPr>
        <p:grpSpPr>
          <a:xfrm>
            <a:off x="7084320" y="2888038"/>
            <a:ext cx="63951" cy="1475196"/>
            <a:chOff x="932688" y="2877312"/>
            <a:chExt cx="0" cy="137464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A11453E-2BE8-4C25-A1A9-29AC6A6AE41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0D00CDF-F9CD-4A67-94D1-9FAA00E9170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957DC36-47F2-4245-8207-6DD13E570DD7}"/>
              </a:ext>
            </a:extLst>
          </p:cNvPr>
          <p:cNvGrpSpPr/>
          <p:nvPr/>
        </p:nvGrpSpPr>
        <p:grpSpPr>
          <a:xfrm>
            <a:off x="7827509" y="3281020"/>
            <a:ext cx="55940" cy="1078229"/>
            <a:chOff x="932688" y="2877312"/>
            <a:chExt cx="0" cy="1374648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0D63912-DB18-4F77-B0CD-F8BB6C9008D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ABC0073D-683B-416B-87BD-95D43C4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6D6C79B-AD93-4FC8-9CAE-8D42D55CC7BF}"/>
              </a:ext>
            </a:extLst>
          </p:cNvPr>
          <p:cNvGrpSpPr/>
          <p:nvPr/>
        </p:nvGrpSpPr>
        <p:grpSpPr>
          <a:xfrm>
            <a:off x="8470428" y="3043160"/>
            <a:ext cx="148626" cy="1316090"/>
            <a:chOff x="932688" y="2877312"/>
            <a:chExt cx="0" cy="1374648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CD6FE39-F9CE-4B22-B38F-863378951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9A1BCA3-CCEB-4B3A-A13B-780A5C475D3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17CD9B5-2DFB-4CE2-A9A5-8A68638208DD}"/>
              </a:ext>
            </a:extLst>
          </p:cNvPr>
          <p:cNvGrpSpPr/>
          <p:nvPr/>
        </p:nvGrpSpPr>
        <p:grpSpPr>
          <a:xfrm>
            <a:off x="9080811" y="3239284"/>
            <a:ext cx="45719" cy="1119965"/>
            <a:chOff x="932688" y="2877312"/>
            <a:chExt cx="0" cy="1374648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717F678-FAB6-4164-88E0-39D1EAAC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FA5756D-8888-4E84-92B4-A2A277E6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FCA670-BD7B-4CC0-AA98-93CED440A402}"/>
              </a:ext>
            </a:extLst>
          </p:cNvPr>
          <p:cNvGrpSpPr/>
          <p:nvPr/>
        </p:nvGrpSpPr>
        <p:grpSpPr>
          <a:xfrm>
            <a:off x="7256072" y="2884053"/>
            <a:ext cx="63951" cy="1475196"/>
            <a:chOff x="932688" y="2877312"/>
            <a:chExt cx="0" cy="1374648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1BC5B502-6CBB-40CE-8D6F-5DE2C3D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05B46D9-A05A-4A2A-A50F-3BCE9A804AF1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F3AB48D-AE69-45AE-9642-AD93C032485A}"/>
              </a:ext>
            </a:extLst>
          </p:cNvPr>
          <p:cNvGrpSpPr/>
          <p:nvPr/>
        </p:nvGrpSpPr>
        <p:grpSpPr>
          <a:xfrm>
            <a:off x="7999261" y="3277035"/>
            <a:ext cx="55940" cy="1078229"/>
            <a:chOff x="932688" y="2877312"/>
            <a:chExt cx="0" cy="137464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612E6CA-24D8-41B0-BFCF-F00E0D624B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36EC1F5-2351-4FBA-9B86-5FEA008220C8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00DBB509-8D4D-4D04-AC1B-0948A7962945}"/>
              </a:ext>
            </a:extLst>
          </p:cNvPr>
          <p:cNvGrpSpPr/>
          <p:nvPr/>
        </p:nvGrpSpPr>
        <p:grpSpPr>
          <a:xfrm>
            <a:off x="8642180" y="3039175"/>
            <a:ext cx="148626" cy="1316090"/>
            <a:chOff x="932688" y="2877312"/>
            <a:chExt cx="0" cy="1374648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265792E-388A-4096-8882-CBEBD64F29A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9FE79A33-C820-4DB5-8B24-595FCB19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0D51A58-FC7E-490F-9658-DC143C79BA30}"/>
              </a:ext>
            </a:extLst>
          </p:cNvPr>
          <p:cNvGrpSpPr/>
          <p:nvPr/>
        </p:nvGrpSpPr>
        <p:grpSpPr>
          <a:xfrm>
            <a:off x="9252563" y="3235299"/>
            <a:ext cx="45719" cy="1119965"/>
            <a:chOff x="932688" y="2877312"/>
            <a:chExt cx="0" cy="1374648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04C1F9F-5DF8-449F-A5E6-89ED4796EA37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2877312"/>
              <a:ext cx="0" cy="403098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6481E55-0FC6-4879-9FD0-0B21EEF4DB3A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8" y="3396615"/>
              <a:ext cx="0" cy="855345"/>
            </a:xfrm>
            <a:prstGeom prst="line">
              <a:avLst/>
            </a:prstGeom>
            <a:ln w="1270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84B4B-AA50-4FEF-98D9-37BC33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Chromosomes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AD553EF-0D02-4BE6-9AB8-08FFCD8A6BAC}"/>
              </a:ext>
            </a:extLst>
          </p:cNvPr>
          <p:cNvGrpSpPr/>
          <p:nvPr/>
        </p:nvGrpSpPr>
        <p:grpSpPr>
          <a:xfrm>
            <a:off x="830970" y="2618433"/>
            <a:ext cx="8815070" cy="0"/>
            <a:chOff x="1680058" y="3010318"/>
            <a:chExt cx="8815070" cy="0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6C3C7F24-C22D-4D20-820D-9D243FE0C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2BCC17F-3FB9-4312-BB95-DD7972638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5B66EB9-CDF0-4C61-BA06-F0C1BDCDDBFE}"/>
              </a:ext>
            </a:extLst>
          </p:cNvPr>
          <p:cNvGrpSpPr/>
          <p:nvPr/>
        </p:nvGrpSpPr>
        <p:grpSpPr>
          <a:xfrm>
            <a:off x="839377" y="5170727"/>
            <a:ext cx="8815070" cy="0"/>
            <a:chOff x="1680058" y="3010318"/>
            <a:chExt cx="8815070" cy="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8D9BDB9-9BA7-44D9-8AA2-60C63ED00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410" y="3010318"/>
              <a:ext cx="3001718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88F458FA-D03B-403B-9E67-4CB5B130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0058" y="3010318"/>
              <a:ext cx="5533542" cy="0"/>
            </a:xfrm>
            <a:prstGeom prst="line">
              <a:avLst/>
            </a:prstGeom>
            <a:ln w="3175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2C013A-5E7F-4AE5-B57C-B860A807CEAA}"/>
              </a:ext>
            </a:extLst>
          </p:cNvPr>
          <p:cNvCxnSpPr/>
          <p:nvPr/>
        </p:nvCxnSpPr>
        <p:spPr>
          <a:xfrm>
            <a:off x="2220686" y="2618433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81FD39F-76FC-4619-94BA-97868503DFC4}"/>
              </a:ext>
            </a:extLst>
          </p:cNvPr>
          <p:cNvCxnSpPr/>
          <p:nvPr/>
        </p:nvCxnSpPr>
        <p:spPr>
          <a:xfrm>
            <a:off x="2220686" y="5165706"/>
            <a:ext cx="1627414" cy="0"/>
          </a:xfrm>
          <a:prstGeom prst="line">
            <a:avLst/>
          </a:prstGeom>
          <a:ln w="444500" cap="sq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93816F-17DE-4BA2-A8B6-E79593E5E571}"/>
              </a:ext>
            </a:extLst>
          </p:cNvPr>
          <p:cNvCxnSpPr>
            <a:cxnSpLocks/>
          </p:cNvCxnSpPr>
          <p:nvPr/>
        </p:nvCxnSpPr>
        <p:spPr>
          <a:xfrm>
            <a:off x="7500258" y="2618433"/>
            <a:ext cx="429985" cy="0"/>
          </a:xfrm>
          <a:prstGeom prst="line">
            <a:avLst/>
          </a:prstGeom>
          <a:ln w="4445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53A9118-D7AC-4D0F-B702-9C3667A70D67}"/>
              </a:ext>
            </a:extLst>
          </p:cNvPr>
          <p:cNvCxnSpPr>
            <a:cxnSpLocks/>
          </p:cNvCxnSpPr>
          <p:nvPr/>
        </p:nvCxnSpPr>
        <p:spPr>
          <a:xfrm>
            <a:off x="7494815" y="5171147"/>
            <a:ext cx="429985" cy="0"/>
          </a:xfrm>
          <a:prstGeom prst="line">
            <a:avLst/>
          </a:prstGeom>
          <a:ln w="44450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/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A2FC4E-7732-4245-938F-36E6468F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9" y="3630460"/>
                <a:ext cx="1462452" cy="523220"/>
              </a:xfrm>
              <a:prstGeom prst="rect">
                <a:avLst/>
              </a:prstGeom>
              <a:blipFill>
                <a:blip r:embed="rId3"/>
                <a:stretch>
                  <a:fillRect l="-8333"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/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95EEE3B-2119-466B-BD0C-F4D07351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3169097"/>
                <a:ext cx="1454694" cy="523220"/>
              </a:xfrm>
              <a:prstGeom prst="rect">
                <a:avLst/>
              </a:prstGeom>
              <a:blipFill>
                <a:blip r:embed="rId4"/>
                <a:stretch>
                  <a:fillRect l="-8368"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/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C4FD8D8-B957-4A63-8EE6-DAEDBE61D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871" y="4096843"/>
                <a:ext cx="1462965" cy="523220"/>
              </a:xfrm>
              <a:prstGeom prst="rect">
                <a:avLst/>
              </a:prstGeom>
              <a:blipFill>
                <a:blip r:embed="rId5"/>
                <a:stretch>
                  <a:fillRect l="-833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78A3652-0D3A-4590-A03F-DB6A4ADAB4AF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8001000" y="4358453"/>
            <a:ext cx="821871" cy="5506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A9B5900-42FC-4DD2-BC1F-2F3EFE2D10DE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001000" y="2863374"/>
            <a:ext cx="821871" cy="56733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64C669C-F650-419A-96B2-DA9B3D4E2D5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286395" y="2863376"/>
            <a:ext cx="1092132" cy="7670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BA512D8-FD2C-4642-9A8C-20A1BAEDE7E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86395" y="4153680"/>
            <a:ext cx="1092132" cy="755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/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AF6A738F-5DFA-4F1F-9C44-D2F71772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3573623"/>
                <a:ext cx="1462452" cy="523220"/>
              </a:xfrm>
              <a:prstGeom prst="rect">
                <a:avLst/>
              </a:prstGeom>
              <a:blipFill>
                <a:blip r:embed="rId6"/>
                <a:stretch>
                  <a:fillRect l="-875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046B8FF-005D-471E-A65F-E3B0DC5F3635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57606" y="2875025"/>
            <a:ext cx="791096" cy="6985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43E1B80-BE12-46C8-B603-F5D4E1B9EA0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3761020" y="4096843"/>
            <a:ext cx="687682" cy="81227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/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</a:rPr>
                  <a:t>Locus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0570967-345A-4264-AAF4-1BF07824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3" y="3639334"/>
                <a:ext cx="1334020" cy="523220"/>
              </a:xfrm>
              <a:prstGeom prst="rect">
                <a:avLst/>
              </a:prstGeom>
              <a:blipFill>
                <a:blip r:embed="rId7"/>
                <a:stretch>
                  <a:fillRect l="-9589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6E0878D5-BDD8-4C15-8F52-6CD00D4B6078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316693" y="2872250"/>
            <a:ext cx="1156350" cy="7670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4E131F4-9042-46C9-95E8-2D4C2E6CE38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316693" y="4162554"/>
            <a:ext cx="1156350" cy="75543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FE3D70CE-D881-4B34-AB84-8A198ABE87C6}"/>
              </a:ext>
            </a:extLst>
          </p:cNvPr>
          <p:cNvSpPr txBox="1"/>
          <p:nvPr/>
        </p:nvSpPr>
        <p:spPr>
          <a:xfrm>
            <a:off x="10145485" y="2340154"/>
            <a:ext cx="139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Paternal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67ED491-751D-4F9E-A46E-1735738440CF}"/>
              </a:ext>
            </a:extLst>
          </p:cNvPr>
          <p:cNvSpPr txBox="1"/>
          <p:nvPr/>
        </p:nvSpPr>
        <p:spPr>
          <a:xfrm>
            <a:off x="10145485" y="4904096"/>
            <a:ext cx="1522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Maternal</a:t>
            </a:r>
          </a:p>
        </p:txBody>
      </p:sp>
    </p:spTree>
    <p:extLst>
      <p:ext uri="{BB962C8B-B14F-4D97-AF65-F5344CB8AC3E}">
        <p14:creationId xmlns:p14="http://schemas.microsoft.com/office/powerpoint/2010/main" val="247650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383F7-045F-4C7E-BDAF-E4D9943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6096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Human Genotype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D1660E9-24F9-4613-AB07-E27D2C3DE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6000" y="1370275"/>
            <a:ext cx="5040000" cy="5422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 (∗2)</m:t>
                    </m:r>
                  </m:oMath>
                </a14:m>
                <a:r>
                  <a:rPr lang="en-US" dirty="0"/>
                  <a:t> chromosomes</a:t>
                </a:r>
              </a:p>
            </p:txBody>
          </p:sp>
        </mc:Choice>
        <mc:Fallback>
          <p:sp>
            <p:nvSpPr>
              <p:cNvPr id="4" name="Titre 1">
                <a:extLst>
                  <a:ext uri="{FF2B5EF4-FFF2-40B4-BE49-F238E27FC236}">
                    <a16:creationId xmlns:a16="http://schemas.microsoft.com/office/drawing/2014/main" id="{96D2214F-6E83-4A5B-8F81-EA8A911B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5125"/>
                <a:ext cx="60960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B49A966-36C7-4F5C-B65F-93F7E0763E17}"/>
              </a:ext>
            </a:extLst>
          </p:cNvPr>
          <p:cNvSpPr txBox="1"/>
          <p:nvPr/>
        </p:nvSpPr>
        <p:spPr>
          <a:xfrm>
            <a:off x="5377218" y="643185"/>
            <a:ext cx="1078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156</Words>
  <Application>Microsoft Office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Office Theme</vt:lpstr>
      <vt:lpstr>Solving Nim’s Game</vt:lpstr>
      <vt:lpstr>Basic Genetics</vt:lpstr>
      <vt:lpstr>Cells…</vt:lpstr>
      <vt:lpstr>…you already know</vt:lpstr>
      <vt:lpstr>Genetic Code in Cells</vt:lpstr>
      <vt:lpstr>Cells Types</vt:lpstr>
      <vt:lpstr>Chromosomes</vt:lpstr>
      <vt:lpstr>Human Genotype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Nim’s Game</dc:title>
  <dc:creator>Paul Dubois</dc:creator>
  <cp:lastModifiedBy>Paul Dubois</cp:lastModifiedBy>
  <cp:revision>7</cp:revision>
  <dcterms:created xsi:type="dcterms:W3CDTF">2023-01-12T22:19:13Z</dcterms:created>
  <dcterms:modified xsi:type="dcterms:W3CDTF">2023-01-12T22:41:00Z</dcterms:modified>
</cp:coreProperties>
</file>