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91"/>
  </p:notesMasterIdLst>
  <p:handoutMasterIdLst>
    <p:handoutMasterId r:id="rId92"/>
  </p:handoutMasterIdLst>
  <p:sldIdLst>
    <p:sldId id="840" r:id="rId2"/>
    <p:sldId id="257" r:id="rId3"/>
    <p:sldId id="933" r:id="rId4"/>
    <p:sldId id="841" r:id="rId5"/>
    <p:sldId id="845" r:id="rId6"/>
    <p:sldId id="847" r:id="rId7"/>
    <p:sldId id="846" r:id="rId8"/>
    <p:sldId id="934" r:id="rId9"/>
    <p:sldId id="842" r:id="rId10"/>
    <p:sldId id="873" r:id="rId11"/>
    <p:sldId id="959" r:id="rId12"/>
    <p:sldId id="875" r:id="rId13"/>
    <p:sldId id="849" r:id="rId14"/>
    <p:sldId id="858" r:id="rId15"/>
    <p:sldId id="859" r:id="rId16"/>
    <p:sldId id="860" r:id="rId17"/>
    <p:sldId id="862" r:id="rId18"/>
    <p:sldId id="863" r:id="rId19"/>
    <p:sldId id="864" r:id="rId20"/>
    <p:sldId id="865" r:id="rId21"/>
    <p:sldId id="866" r:id="rId22"/>
    <p:sldId id="876" r:id="rId23"/>
    <p:sldId id="867" r:id="rId24"/>
    <p:sldId id="868" r:id="rId25"/>
    <p:sldId id="851" r:id="rId26"/>
    <p:sldId id="944" r:id="rId27"/>
    <p:sldId id="852" r:id="rId28"/>
    <p:sldId id="853" r:id="rId29"/>
    <p:sldId id="854" r:id="rId30"/>
    <p:sldId id="855" r:id="rId31"/>
    <p:sldId id="856" r:id="rId32"/>
    <p:sldId id="935" r:id="rId33"/>
    <p:sldId id="872" r:id="rId34"/>
    <p:sldId id="881" r:id="rId35"/>
    <p:sldId id="945" r:id="rId36"/>
    <p:sldId id="946" r:id="rId37"/>
    <p:sldId id="947" r:id="rId38"/>
    <p:sldId id="885" r:id="rId39"/>
    <p:sldId id="948" r:id="rId40"/>
    <p:sldId id="949" r:id="rId41"/>
    <p:sldId id="888" r:id="rId42"/>
    <p:sldId id="901" r:id="rId43"/>
    <p:sldId id="902" r:id="rId44"/>
    <p:sldId id="903" r:id="rId45"/>
    <p:sldId id="916" r:id="rId46"/>
    <p:sldId id="904" r:id="rId47"/>
    <p:sldId id="905" r:id="rId48"/>
    <p:sldId id="889" r:id="rId49"/>
    <p:sldId id="906" r:id="rId50"/>
    <p:sldId id="957" r:id="rId51"/>
    <p:sldId id="907" r:id="rId52"/>
    <p:sldId id="908" r:id="rId53"/>
    <p:sldId id="917" r:id="rId54"/>
    <p:sldId id="909" r:id="rId55"/>
    <p:sldId id="912" r:id="rId56"/>
    <p:sldId id="918" r:id="rId57"/>
    <p:sldId id="919" r:id="rId58"/>
    <p:sldId id="920" r:id="rId59"/>
    <p:sldId id="921" r:id="rId60"/>
    <p:sldId id="922" r:id="rId61"/>
    <p:sldId id="950" r:id="rId62"/>
    <p:sldId id="958" r:id="rId63"/>
    <p:sldId id="951" r:id="rId64"/>
    <p:sldId id="952" r:id="rId65"/>
    <p:sldId id="955" r:id="rId66"/>
    <p:sldId id="910" r:id="rId67"/>
    <p:sldId id="923" r:id="rId68"/>
    <p:sldId id="924" r:id="rId69"/>
    <p:sldId id="925" r:id="rId70"/>
    <p:sldId id="926" r:id="rId71"/>
    <p:sldId id="927" r:id="rId72"/>
    <p:sldId id="911" r:id="rId73"/>
    <p:sldId id="956" r:id="rId74"/>
    <p:sldId id="930" r:id="rId75"/>
    <p:sldId id="931" r:id="rId76"/>
    <p:sldId id="913" r:id="rId77"/>
    <p:sldId id="954" r:id="rId78"/>
    <p:sldId id="936" r:id="rId79"/>
    <p:sldId id="878" r:id="rId80"/>
    <p:sldId id="877" r:id="rId81"/>
    <p:sldId id="879" r:id="rId82"/>
    <p:sldId id="880" r:id="rId83"/>
    <p:sldId id="937" r:id="rId84"/>
    <p:sldId id="914" r:id="rId85"/>
    <p:sldId id="915" r:id="rId86"/>
    <p:sldId id="960" r:id="rId87"/>
    <p:sldId id="938" r:id="rId88"/>
    <p:sldId id="932" r:id="rId89"/>
    <p:sldId id="943" r:id="rId90"/>
  </p:sldIdLst>
  <p:sldSz cx="9144000" cy="6858000" type="screen4x3"/>
  <p:notesSz cx="6985000" cy="9283700"/>
  <p:defaultTextStyle>
    <a:defPPr>
      <a:defRPr lang="en-US"/>
    </a:defPPr>
    <a:lvl1pPr algn="l" rtl="0" fontAlgn="base">
      <a:spcBef>
        <a:spcPct val="0"/>
      </a:spcBef>
      <a:spcAft>
        <a:spcPct val="0"/>
      </a:spcAft>
      <a:buClr>
        <a:srgbClr val="003399"/>
      </a:buClr>
      <a:buSzPct val="90000"/>
      <a:buFont typeface="Webdings" pitchFamily="18" charset="2"/>
      <a:defRPr kumimoji="1" sz="1600" kern="1200">
        <a:solidFill>
          <a:schemeClr val="tx2"/>
        </a:solidFill>
        <a:latin typeface="Verdana" pitchFamily="34" charset="0"/>
        <a:ea typeface="+mn-ea"/>
        <a:cs typeface="+mn-cs"/>
      </a:defRPr>
    </a:lvl1pPr>
    <a:lvl2pPr marL="457200" algn="l" rtl="0" fontAlgn="base">
      <a:spcBef>
        <a:spcPct val="0"/>
      </a:spcBef>
      <a:spcAft>
        <a:spcPct val="0"/>
      </a:spcAft>
      <a:buClr>
        <a:srgbClr val="003399"/>
      </a:buClr>
      <a:buSzPct val="90000"/>
      <a:buFont typeface="Webdings" pitchFamily="18" charset="2"/>
      <a:defRPr kumimoji="1" sz="1600" kern="1200">
        <a:solidFill>
          <a:schemeClr val="tx2"/>
        </a:solidFill>
        <a:latin typeface="Verdana" pitchFamily="34" charset="0"/>
        <a:ea typeface="+mn-ea"/>
        <a:cs typeface="+mn-cs"/>
      </a:defRPr>
    </a:lvl2pPr>
    <a:lvl3pPr marL="914400" algn="l" rtl="0" fontAlgn="base">
      <a:spcBef>
        <a:spcPct val="0"/>
      </a:spcBef>
      <a:spcAft>
        <a:spcPct val="0"/>
      </a:spcAft>
      <a:buClr>
        <a:srgbClr val="003399"/>
      </a:buClr>
      <a:buSzPct val="90000"/>
      <a:buFont typeface="Webdings" pitchFamily="18" charset="2"/>
      <a:defRPr kumimoji="1" sz="1600" kern="1200">
        <a:solidFill>
          <a:schemeClr val="tx2"/>
        </a:solidFill>
        <a:latin typeface="Verdana" pitchFamily="34" charset="0"/>
        <a:ea typeface="+mn-ea"/>
        <a:cs typeface="+mn-cs"/>
      </a:defRPr>
    </a:lvl3pPr>
    <a:lvl4pPr marL="1371600" algn="l" rtl="0" fontAlgn="base">
      <a:spcBef>
        <a:spcPct val="0"/>
      </a:spcBef>
      <a:spcAft>
        <a:spcPct val="0"/>
      </a:spcAft>
      <a:buClr>
        <a:srgbClr val="003399"/>
      </a:buClr>
      <a:buSzPct val="90000"/>
      <a:buFont typeface="Webdings" pitchFamily="18" charset="2"/>
      <a:defRPr kumimoji="1" sz="1600" kern="1200">
        <a:solidFill>
          <a:schemeClr val="tx2"/>
        </a:solidFill>
        <a:latin typeface="Verdana" pitchFamily="34" charset="0"/>
        <a:ea typeface="+mn-ea"/>
        <a:cs typeface="+mn-cs"/>
      </a:defRPr>
    </a:lvl4pPr>
    <a:lvl5pPr marL="1828800" algn="l" rtl="0" fontAlgn="base">
      <a:spcBef>
        <a:spcPct val="0"/>
      </a:spcBef>
      <a:spcAft>
        <a:spcPct val="0"/>
      </a:spcAft>
      <a:buClr>
        <a:srgbClr val="003399"/>
      </a:buClr>
      <a:buSzPct val="90000"/>
      <a:buFont typeface="Webdings" pitchFamily="18" charset="2"/>
      <a:defRPr kumimoji="1" sz="1600" kern="1200">
        <a:solidFill>
          <a:schemeClr val="tx2"/>
        </a:solidFill>
        <a:latin typeface="Verdana" pitchFamily="34" charset="0"/>
        <a:ea typeface="+mn-ea"/>
        <a:cs typeface="+mn-cs"/>
      </a:defRPr>
    </a:lvl5pPr>
    <a:lvl6pPr marL="2286000" algn="l" defTabSz="914400" rtl="0" eaLnBrk="1" latinLnBrk="0" hangingPunct="1">
      <a:defRPr kumimoji="1" sz="1600" kern="1200">
        <a:solidFill>
          <a:schemeClr val="tx2"/>
        </a:solidFill>
        <a:latin typeface="Verdana" pitchFamily="34" charset="0"/>
        <a:ea typeface="+mn-ea"/>
        <a:cs typeface="+mn-cs"/>
      </a:defRPr>
    </a:lvl6pPr>
    <a:lvl7pPr marL="2743200" algn="l" defTabSz="914400" rtl="0" eaLnBrk="1" latinLnBrk="0" hangingPunct="1">
      <a:defRPr kumimoji="1" sz="1600" kern="1200">
        <a:solidFill>
          <a:schemeClr val="tx2"/>
        </a:solidFill>
        <a:latin typeface="Verdana" pitchFamily="34" charset="0"/>
        <a:ea typeface="+mn-ea"/>
        <a:cs typeface="+mn-cs"/>
      </a:defRPr>
    </a:lvl7pPr>
    <a:lvl8pPr marL="3200400" algn="l" defTabSz="914400" rtl="0" eaLnBrk="1" latinLnBrk="0" hangingPunct="1">
      <a:defRPr kumimoji="1" sz="1600" kern="1200">
        <a:solidFill>
          <a:schemeClr val="tx2"/>
        </a:solidFill>
        <a:latin typeface="Verdana" pitchFamily="34" charset="0"/>
        <a:ea typeface="+mn-ea"/>
        <a:cs typeface="+mn-cs"/>
      </a:defRPr>
    </a:lvl8pPr>
    <a:lvl9pPr marL="3657600" algn="l" defTabSz="914400" rtl="0" eaLnBrk="1" latinLnBrk="0" hangingPunct="1">
      <a:defRPr kumimoji="1" sz="1600" kern="1200">
        <a:solidFill>
          <a:schemeClr val="tx2"/>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9933"/>
    <a:srgbClr val="000099"/>
    <a:srgbClr val="669900"/>
    <a:srgbClr val="666699"/>
    <a:srgbClr val="777777"/>
    <a:srgbClr val="A3A7A5"/>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0403" autoAdjust="0"/>
  </p:normalViewPr>
  <p:slideViewPr>
    <p:cSldViewPr snapToGrid="0" snapToObjects="1">
      <p:cViewPr varScale="1">
        <p:scale>
          <a:sx n="80" d="100"/>
          <a:sy n="80" d="100"/>
        </p:scale>
        <p:origin x="-1026" y="-78"/>
      </p:cViewPr>
      <p:guideLst>
        <p:guide orient="horz" pos="2160"/>
        <p:guide pos="2880"/>
      </p:guideLst>
    </p:cSldViewPr>
  </p:slideViewPr>
  <p:outlineViewPr>
    <p:cViewPr>
      <p:scale>
        <a:sx n="33" d="100"/>
        <a:sy n="33" d="100"/>
      </p:scale>
      <p:origin x="0" y="40007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8" d="100"/>
          <a:sy n="68" d="100"/>
        </p:scale>
        <p:origin x="-912" y="-6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0482" name="Rectangle 2"/>
          <p:cNvSpPr>
            <a:spLocks noGrp="1" noChangeArrowheads="1"/>
          </p:cNvSpPr>
          <p:nvPr>
            <p:ph type="hdr" sz="quarter"/>
          </p:nvPr>
        </p:nvSpPr>
        <p:spPr bwMode="auto">
          <a:xfrm>
            <a:off x="0" y="0"/>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t" anchorCtr="0" compatLnSpc="1">
            <a:prstTxWarp prst="textNoShape">
              <a:avLst/>
            </a:prstTxWarp>
          </a:bodyPr>
          <a:lstStyle>
            <a:lvl1pPr defTabSz="912813">
              <a:buClrTx/>
              <a:buSzTx/>
              <a:buFontTx/>
              <a:buNone/>
              <a:defRPr kumimoji="0" sz="1200">
                <a:solidFill>
                  <a:schemeClr val="tx1"/>
                </a:solidFill>
                <a:latin typeface="Arial" charset="0"/>
              </a:defRPr>
            </a:lvl1pPr>
          </a:lstStyle>
          <a:p>
            <a:pPr>
              <a:defRPr/>
            </a:pPr>
            <a:endParaRPr lang="en-US"/>
          </a:p>
        </p:txBody>
      </p:sp>
      <p:sp>
        <p:nvSpPr>
          <p:cNvPr id="3220483" name="Rectangle 3"/>
          <p:cNvSpPr>
            <a:spLocks noGrp="1" noChangeArrowheads="1"/>
          </p:cNvSpPr>
          <p:nvPr>
            <p:ph type="dt" sz="quarter" idx="1"/>
          </p:nvPr>
        </p:nvSpPr>
        <p:spPr bwMode="auto">
          <a:xfrm>
            <a:off x="3956050" y="0"/>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t" anchorCtr="0" compatLnSpc="1">
            <a:prstTxWarp prst="textNoShape">
              <a:avLst/>
            </a:prstTxWarp>
          </a:bodyPr>
          <a:lstStyle>
            <a:lvl1pPr algn="r" defTabSz="912813">
              <a:buClrTx/>
              <a:buSzTx/>
              <a:buFontTx/>
              <a:buNone/>
              <a:defRPr kumimoji="0" sz="1200">
                <a:solidFill>
                  <a:schemeClr val="tx1"/>
                </a:solidFill>
                <a:latin typeface="Arial" charset="0"/>
              </a:defRPr>
            </a:lvl1pPr>
          </a:lstStyle>
          <a:p>
            <a:pPr>
              <a:defRPr/>
            </a:pPr>
            <a:endParaRPr lang="en-US"/>
          </a:p>
        </p:txBody>
      </p:sp>
      <p:sp>
        <p:nvSpPr>
          <p:cNvPr id="3220484" name="Rectangle 4"/>
          <p:cNvSpPr>
            <a:spLocks noGrp="1" noChangeArrowheads="1"/>
          </p:cNvSpPr>
          <p:nvPr>
            <p:ph type="ftr" sz="quarter" idx="2"/>
          </p:nvPr>
        </p:nvSpPr>
        <p:spPr bwMode="auto">
          <a:xfrm>
            <a:off x="0" y="8816975"/>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b" anchorCtr="0" compatLnSpc="1">
            <a:prstTxWarp prst="textNoShape">
              <a:avLst/>
            </a:prstTxWarp>
          </a:bodyPr>
          <a:lstStyle>
            <a:lvl1pPr defTabSz="912813">
              <a:buClrTx/>
              <a:buSzTx/>
              <a:buFontTx/>
              <a:buNone/>
              <a:defRPr kumimoji="0" sz="1200">
                <a:solidFill>
                  <a:schemeClr val="tx1"/>
                </a:solidFill>
                <a:latin typeface="Arial" charset="0"/>
              </a:defRPr>
            </a:lvl1pPr>
          </a:lstStyle>
          <a:p>
            <a:pPr>
              <a:defRPr/>
            </a:pPr>
            <a:endParaRPr lang="en-US"/>
          </a:p>
        </p:txBody>
      </p:sp>
      <p:sp>
        <p:nvSpPr>
          <p:cNvPr id="3220485" name="Rectangle 5"/>
          <p:cNvSpPr>
            <a:spLocks noGrp="1" noChangeArrowheads="1"/>
          </p:cNvSpPr>
          <p:nvPr>
            <p:ph type="sldNum" sz="quarter" idx="3"/>
          </p:nvPr>
        </p:nvSpPr>
        <p:spPr bwMode="auto">
          <a:xfrm>
            <a:off x="3956050" y="8816975"/>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b" anchorCtr="0" compatLnSpc="1">
            <a:prstTxWarp prst="textNoShape">
              <a:avLst/>
            </a:prstTxWarp>
          </a:bodyPr>
          <a:lstStyle>
            <a:lvl1pPr algn="r" defTabSz="912813">
              <a:buClrTx/>
              <a:buSzTx/>
              <a:buFontTx/>
              <a:buNone/>
              <a:defRPr kumimoji="0" sz="1200">
                <a:solidFill>
                  <a:schemeClr val="tx1"/>
                </a:solidFill>
                <a:latin typeface="Arial" charset="0"/>
              </a:defRPr>
            </a:lvl1pPr>
          </a:lstStyle>
          <a:p>
            <a:pPr>
              <a:defRPr/>
            </a:pPr>
            <a:fld id="{9F552F07-9368-4B0B-9192-BC7890EEB219}" type="slidenum">
              <a:rPr lang="en-US"/>
              <a:pPr>
                <a:defRPr/>
              </a:pPr>
              <a:t>‹#›</a:t>
            </a:fld>
            <a:endParaRPr lang="en-US"/>
          </a:p>
        </p:txBody>
      </p:sp>
    </p:spTree>
    <p:extLst>
      <p:ext uri="{BB962C8B-B14F-4D97-AF65-F5344CB8AC3E}">
        <p14:creationId xmlns:p14="http://schemas.microsoft.com/office/powerpoint/2010/main" val="66725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5138" name="Rectangle 2"/>
          <p:cNvSpPr>
            <a:spLocks noGrp="1" noChangeArrowheads="1"/>
          </p:cNvSpPr>
          <p:nvPr>
            <p:ph type="hdr" sz="quarter"/>
          </p:nvPr>
        </p:nvSpPr>
        <p:spPr bwMode="auto">
          <a:xfrm>
            <a:off x="0" y="0"/>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3" tIns="46472" rIns="92943" bIns="46472" numCol="1" anchor="t" anchorCtr="0" compatLnSpc="1">
            <a:prstTxWarp prst="textNoShape">
              <a:avLst/>
            </a:prstTxWarp>
          </a:bodyPr>
          <a:lstStyle>
            <a:lvl1pPr defTabSz="930275">
              <a:buClrTx/>
              <a:buSzTx/>
              <a:buFontTx/>
              <a:buNone/>
              <a:defRPr kumimoji="0" sz="1200">
                <a:solidFill>
                  <a:schemeClr val="tx1"/>
                </a:solidFill>
                <a:latin typeface="Arial" charset="0"/>
              </a:defRPr>
            </a:lvl1pPr>
          </a:lstStyle>
          <a:p>
            <a:pPr>
              <a:defRPr/>
            </a:pPr>
            <a:endParaRPr lang="en-US"/>
          </a:p>
        </p:txBody>
      </p:sp>
      <p:sp>
        <p:nvSpPr>
          <p:cNvPr id="1755139" name="Rectangle 3"/>
          <p:cNvSpPr>
            <a:spLocks noGrp="1" noChangeArrowheads="1"/>
          </p:cNvSpPr>
          <p:nvPr>
            <p:ph type="dt" idx="1"/>
          </p:nvPr>
        </p:nvSpPr>
        <p:spPr bwMode="auto">
          <a:xfrm>
            <a:off x="3956050" y="0"/>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3" tIns="46472" rIns="92943" bIns="46472" numCol="1" anchor="t" anchorCtr="0" compatLnSpc="1">
            <a:prstTxWarp prst="textNoShape">
              <a:avLst/>
            </a:prstTxWarp>
          </a:bodyPr>
          <a:lstStyle>
            <a:lvl1pPr algn="r" defTabSz="930275">
              <a:buClrTx/>
              <a:buSzTx/>
              <a:buFontTx/>
              <a:buNone/>
              <a:defRPr kumimoji="0" sz="1200">
                <a:solidFill>
                  <a:schemeClr val="tx1"/>
                </a:solidFill>
                <a:latin typeface="Arial" charset="0"/>
              </a:defRPr>
            </a:lvl1pPr>
          </a:lstStyle>
          <a:p>
            <a:pPr>
              <a:defRPr/>
            </a:pPr>
            <a:endParaRPr lang="en-US"/>
          </a:p>
        </p:txBody>
      </p:sp>
      <p:sp>
        <p:nvSpPr>
          <p:cNvPr id="561156"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5141" name="Rectangle 5"/>
          <p:cNvSpPr>
            <a:spLocks noGrp="1" noChangeArrowheads="1"/>
          </p:cNvSpPr>
          <p:nvPr>
            <p:ph type="body" sz="quarter" idx="3"/>
          </p:nvPr>
        </p:nvSpPr>
        <p:spPr bwMode="auto">
          <a:xfrm>
            <a:off x="698500" y="4410075"/>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3" tIns="46472" rIns="92943" bIns="464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55142" name="Rectangle 6"/>
          <p:cNvSpPr>
            <a:spLocks noGrp="1" noChangeArrowheads="1"/>
          </p:cNvSpPr>
          <p:nvPr>
            <p:ph type="ftr" sz="quarter" idx="4"/>
          </p:nvPr>
        </p:nvSpPr>
        <p:spPr bwMode="auto">
          <a:xfrm>
            <a:off x="0" y="8816975"/>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3" tIns="46472" rIns="92943" bIns="46472" numCol="1" anchor="b" anchorCtr="0" compatLnSpc="1">
            <a:prstTxWarp prst="textNoShape">
              <a:avLst/>
            </a:prstTxWarp>
          </a:bodyPr>
          <a:lstStyle>
            <a:lvl1pPr defTabSz="930275">
              <a:buClrTx/>
              <a:buSzTx/>
              <a:buFontTx/>
              <a:buNone/>
              <a:defRPr kumimoji="0" sz="1200">
                <a:solidFill>
                  <a:schemeClr val="tx1"/>
                </a:solidFill>
                <a:latin typeface="Arial" charset="0"/>
              </a:defRPr>
            </a:lvl1pPr>
          </a:lstStyle>
          <a:p>
            <a:pPr>
              <a:defRPr/>
            </a:pPr>
            <a:endParaRPr lang="en-US"/>
          </a:p>
        </p:txBody>
      </p:sp>
      <p:sp>
        <p:nvSpPr>
          <p:cNvPr id="1755143" name="Rectangle 7"/>
          <p:cNvSpPr>
            <a:spLocks noGrp="1" noChangeArrowheads="1"/>
          </p:cNvSpPr>
          <p:nvPr>
            <p:ph type="sldNum" sz="quarter" idx="5"/>
          </p:nvPr>
        </p:nvSpPr>
        <p:spPr bwMode="auto">
          <a:xfrm>
            <a:off x="3956050" y="8816975"/>
            <a:ext cx="30273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3" tIns="46472" rIns="92943" bIns="46472" numCol="1" anchor="b" anchorCtr="0" compatLnSpc="1">
            <a:prstTxWarp prst="textNoShape">
              <a:avLst/>
            </a:prstTxWarp>
          </a:bodyPr>
          <a:lstStyle>
            <a:lvl1pPr algn="r" defTabSz="930275">
              <a:buClrTx/>
              <a:buSzTx/>
              <a:buFontTx/>
              <a:buNone/>
              <a:defRPr kumimoji="0" sz="1200">
                <a:solidFill>
                  <a:schemeClr val="tx1"/>
                </a:solidFill>
                <a:latin typeface="Arial" charset="0"/>
              </a:defRPr>
            </a:lvl1pPr>
          </a:lstStyle>
          <a:p>
            <a:pPr>
              <a:defRPr/>
            </a:pPr>
            <a:fld id="{860FC4D0-EDE5-4E21-B587-F75F936EDBE1}" type="slidenum">
              <a:rPr lang="en-US"/>
              <a:pPr>
                <a:defRPr/>
              </a:pPr>
              <a:t>‹#›</a:t>
            </a:fld>
            <a:endParaRPr lang="en-US"/>
          </a:p>
        </p:txBody>
      </p:sp>
    </p:spTree>
    <p:extLst>
      <p:ext uri="{BB962C8B-B14F-4D97-AF65-F5344CB8AC3E}">
        <p14:creationId xmlns:p14="http://schemas.microsoft.com/office/powerpoint/2010/main" val="1174304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p:cNvSpPr>
            <a:spLocks noGrp="1" noChangeArrowheads="1"/>
          </p:cNvSpPr>
          <p:nvPr>
            <p:ph type="sldNum" sz="quarter" idx="5"/>
          </p:nvPr>
        </p:nvSpPr>
        <p:spPr>
          <a:noFill/>
        </p:spPr>
        <p:txBody>
          <a:bodyPr/>
          <a:lstStyle>
            <a:lvl1pPr defTabSz="930275" eaLnBrk="0" hangingPunct="0">
              <a:defRPr kumimoji="1" sz="1600">
                <a:solidFill>
                  <a:schemeClr val="tx2"/>
                </a:solidFill>
                <a:latin typeface="Verdana" pitchFamily="34" charset="0"/>
              </a:defRPr>
            </a:lvl1pPr>
            <a:lvl2pPr marL="742950" indent="-285750" defTabSz="930275" eaLnBrk="0" hangingPunct="0">
              <a:defRPr kumimoji="1" sz="1600">
                <a:solidFill>
                  <a:schemeClr val="tx2"/>
                </a:solidFill>
                <a:latin typeface="Verdana" pitchFamily="34" charset="0"/>
              </a:defRPr>
            </a:lvl2pPr>
            <a:lvl3pPr marL="1143000" indent="-228600" defTabSz="930275" eaLnBrk="0" hangingPunct="0">
              <a:defRPr kumimoji="1" sz="1600">
                <a:solidFill>
                  <a:schemeClr val="tx2"/>
                </a:solidFill>
                <a:latin typeface="Verdana" pitchFamily="34" charset="0"/>
              </a:defRPr>
            </a:lvl3pPr>
            <a:lvl4pPr marL="1600200" indent="-228600" defTabSz="930275" eaLnBrk="0" hangingPunct="0">
              <a:defRPr kumimoji="1" sz="1600">
                <a:solidFill>
                  <a:schemeClr val="tx2"/>
                </a:solidFill>
                <a:latin typeface="Verdana" pitchFamily="34" charset="0"/>
              </a:defRPr>
            </a:lvl4pPr>
            <a:lvl5pPr marL="2057400" indent="-228600" defTabSz="930275" eaLnBrk="0" hangingPunct="0">
              <a:defRPr kumimoji="1" sz="1600">
                <a:solidFill>
                  <a:schemeClr val="tx2"/>
                </a:solidFill>
                <a:latin typeface="Verdana" pitchFamily="34" charset="0"/>
              </a:defRPr>
            </a:lvl5pPr>
            <a:lvl6pPr marL="2514600" indent="-228600" defTabSz="930275"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6pPr>
            <a:lvl7pPr marL="2971800" indent="-228600" defTabSz="930275"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7pPr>
            <a:lvl8pPr marL="3429000" indent="-228600" defTabSz="930275"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8pPr>
            <a:lvl9pPr marL="3886200" indent="-228600" defTabSz="930275"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9pPr>
          </a:lstStyle>
          <a:p>
            <a:pPr eaLnBrk="1" hangingPunct="1"/>
            <a:fld id="{10E643AC-8763-4530-897B-DAF684BFA9BC}" type="slidenum">
              <a:rPr kumimoji="0" lang="en-US" sz="1200" smtClean="0">
                <a:solidFill>
                  <a:schemeClr val="tx1"/>
                </a:solidFill>
                <a:latin typeface="Arial" charset="0"/>
              </a:rPr>
              <a:pPr eaLnBrk="1" hangingPunct="1"/>
              <a:t>2</a:t>
            </a:fld>
            <a:endParaRPr kumimoji="0" lang="en-US" sz="1200" smtClean="0">
              <a:solidFill>
                <a:schemeClr val="tx1"/>
              </a:solidFill>
              <a:latin typeface="Arial" charset="0"/>
            </a:endParaRPr>
          </a:p>
        </p:txBody>
      </p:sp>
      <p:sp>
        <p:nvSpPr>
          <p:cNvPr id="562179" name="Rectangle 2"/>
          <p:cNvSpPr>
            <a:spLocks noGrp="1" noRot="1" noChangeAspect="1" noChangeArrowheads="1" noTextEdit="1"/>
          </p:cNvSpPr>
          <p:nvPr>
            <p:ph type="sldImg"/>
          </p:nvPr>
        </p:nvSpPr>
        <p:spPr>
          <a:ln/>
        </p:spPr>
      </p:sp>
      <p:sp>
        <p:nvSpPr>
          <p:cNvPr id="56218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21</a:t>
            </a:fld>
            <a:endParaRPr lang="en-US"/>
          </a:p>
        </p:txBody>
      </p:sp>
    </p:spTree>
    <p:extLst>
      <p:ext uri="{BB962C8B-B14F-4D97-AF65-F5344CB8AC3E}">
        <p14:creationId xmlns:p14="http://schemas.microsoft.com/office/powerpoint/2010/main" val="145268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you see the &gt;&gt; operator, in a parser expression, for example, </a:t>
            </a:r>
            <a:r>
              <a:rPr lang="en-US" dirty="0" err="1" smtClean="0"/>
              <a:t>phrase_parse</a:t>
            </a:r>
            <a:r>
              <a:rPr lang="en-US" dirty="0" smtClean="0"/>
              <a:t>() invokes the skip parser automatically.</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22</a:t>
            </a:fld>
            <a:endParaRPr lang="en-US"/>
          </a:p>
        </p:txBody>
      </p:sp>
    </p:spTree>
    <p:extLst>
      <p:ext uri="{BB962C8B-B14F-4D97-AF65-F5344CB8AC3E}">
        <p14:creationId xmlns:p14="http://schemas.microsoft.com/office/powerpoint/2010/main" val="64632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boost::spirit::qi::parse() leaves the management of whitespace, if any, to the parser. This is useful in cases where whitespace must be managed carefully or when parsing a </a:t>
            </a:r>
            <a:r>
              <a:rPr lang="en-US" baseline="0" dirty="0" err="1" smtClean="0"/>
              <a:t>Boost.Lex</a:t>
            </a:r>
            <a:r>
              <a:rPr lang="en-US" baseline="0" dirty="0" smtClean="0"/>
              <a:t> token sequence, since </a:t>
            </a:r>
            <a:r>
              <a:rPr lang="en-US" baseline="0" dirty="0" err="1" smtClean="0"/>
              <a:t>Lex</a:t>
            </a:r>
            <a:r>
              <a:rPr lang="en-US" baseline="0" dirty="0" smtClean="0"/>
              <a:t> will have dealt with the whitespace already.</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23</a:t>
            </a:fld>
            <a:endParaRPr lang="en-US"/>
          </a:p>
        </p:txBody>
      </p:sp>
    </p:spTree>
    <p:extLst>
      <p:ext uri="{BB962C8B-B14F-4D97-AF65-F5344CB8AC3E}">
        <p14:creationId xmlns:p14="http://schemas.microsoft.com/office/powerpoint/2010/main" val="119501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boost::qi::</a:t>
            </a:r>
            <a:r>
              <a:rPr lang="en-US" dirty="0" err="1" smtClean="0"/>
              <a:t>phrase_parse</a:t>
            </a:r>
            <a:r>
              <a:rPr lang="en-US" dirty="0" smtClean="0"/>
              <a:t>()</a:t>
            </a:r>
            <a:r>
              <a:rPr lang="en-US" baseline="0" dirty="0" smtClean="0"/>
              <a:t> is useful when there is whitespace to be skipped while looking for tokens in the input.</a:t>
            </a:r>
          </a:p>
          <a:p>
            <a:endParaRPr lang="en-US" baseline="0" dirty="0" smtClean="0"/>
          </a:p>
          <a:p>
            <a:r>
              <a:rPr lang="en-US" baseline="0" dirty="0" err="1" smtClean="0"/>
              <a:t>Boost.Spirit</a:t>
            </a:r>
            <a:r>
              <a:rPr lang="en-US" baseline="0" dirty="0" smtClean="0"/>
              <a:t> provides a number of simple parsers, like blank and space, that are useful as skipper parsers, but you can specify any parser (expression) you like.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24</a:t>
            </a:fld>
            <a:endParaRPr lang="en-US"/>
          </a:p>
        </p:txBody>
      </p:sp>
    </p:spTree>
    <p:extLst>
      <p:ext uri="{BB962C8B-B14F-4D97-AF65-F5344CB8AC3E}">
        <p14:creationId xmlns:p14="http://schemas.microsoft.com/office/powerpoint/2010/main" val="52873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code can’t be quite as pretty as I’ve shown. You’ll need to include qi.hpp</a:t>
            </a:r>
            <a:r>
              <a:rPr lang="en-US" baseline="0" dirty="0" smtClean="0"/>
              <a:t> or numerous single-purpose </a:t>
            </a:r>
            <a:r>
              <a:rPr lang="en-US" baseline="0" dirty="0" err="1" smtClean="0"/>
              <a:t>Boost.Spirit.Qi</a:t>
            </a:r>
            <a:r>
              <a:rPr lang="en-US" baseline="0" dirty="0" smtClean="0"/>
              <a:t> headers. The latter is beneficial to reduce the quantity of template code that must be parsed to just that needed for your code, thereby improving build speed. You’ll also need using declarations, like these, to reduce scope resolution line noise when using </a:t>
            </a:r>
            <a:r>
              <a:rPr lang="en-US" baseline="0" dirty="0" err="1" smtClean="0"/>
              <a:t>Boost.Spirit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25</a:t>
            </a:fld>
            <a:endParaRPr lang="en-US"/>
          </a:p>
        </p:txBody>
      </p:sp>
    </p:spTree>
    <p:extLst>
      <p:ext uri="{BB962C8B-B14F-4D97-AF65-F5344CB8AC3E}">
        <p14:creationId xmlns:p14="http://schemas.microsoft.com/office/powerpoint/2010/main" val="3633913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26</a:t>
            </a:fld>
            <a:endParaRPr lang="en-US"/>
          </a:p>
        </p:txBody>
      </p:sp>
    </p:spTree>
    <p:extLst>
      <p:ext uri="{BB962C8B-B14F-4D97-AF65-F5344CB8AC3E}">
        <p14:creationId xmlns:p14="http://schemas.microsoft.com/office/powerpoint/2010/main" val="363391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boost::spirit::qi::</a:t>
            </a:r>
            <a:r>
              <a:rPr lang="en-US" dirty="0" err="1" smtClean="0"/>
              <a:t>phrase_parse</a:t>
            </a:r>
            <a:r>
              <a:rPr lang="en-US" dirty="0" smtClean="0"/>
              <a:t>() applies the supplied parser to the input range, and uses a</a:t>
            </a:r>
            <a:r>
              <a:rPr lang="en-US" baseline="0" dirty="0" smtClean="0"/>
              <a:t> skip parser to skip delimiters between the tokens of interest.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27</a:t>
            </a:fld>
            <a:endParaRPr lang="en-US"/>
          </a:p>
        </p:txBody>
      </p:sp>
    </p:spTree>
    <p:extLst>
      <p:ext uri="{BB962C8B-B14F-4D97-AF65-F5344CB8AC3E}">
        <p14:creationId xmlns:p14="http://schemas.microsoft.com/office/powerpoint/2010/main" val="97073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28</a:t>
            </a:fld>
            <a:endParaRPr lang="en-US"/>
          </a:p>
        </p:txBody>
      </p:sp>
    </p:spTree>
    <p:extLst>
      <p:ext uri="{BB962C8B-B14F-4D97-AF65-F5344CB8AC3E}">
        <p14:creationId xmlns:p14="http://schemas.microsoft.com/office/powerpoint/2010/main" val="4113182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parser looks for comma-plus-whitespace-delimited real numbers.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29</a:t>
            </a:fld>
            <a:endParaRPr lang="en-US"/>
          </a:p>
        </p:txBody>
      </p:sp>
    </p:spTree>
    <p:extLst>
      <p:ext uri="{BB962C8B-B14F-4D97-AF65-F5344CB8AC3E}">
        <p14:creationId xmlns:p14="http://schemas.microsoft.com/office/powerpoint/2010/main" val="1520575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dirty="0" err="1" smtClean="0"/>
              <a:t>phrase_parse</a:t>
            </a:r>
            <a:r>
              <a:rPr lang="en-US" baseline="0" dirty="0" smtClean="0"/>
              <a:t>() invocation uses boost::spirit::</a:t>
            </a:r>
            <a:r>
              <a:rPr lang="en-US" baseline="0" dirty="0" err="1" smtClean="0"/>
              <a:t>ascii</a:t>
            </a:r>
            <a:r>
              <a:rPr lang="en-US" baseline="0" dirty="0" smtClean="0"/>
              <a:t>::space as its skip parser. It is applied between the parsers in the grammar.</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30</a:t>
            </a:fld>
            <a:endParaRPr lang="en-US"/>
          </a:p>
        </p:txBody>
      </p:sp>
    </p:spTree>
    <p:extLst>
      <p:ext uri="{BB962C8B-B14F-4D97-AF65-F5344CB8AC3E}">
        <p14:creationId xmlns:p14="http://schemas.microsoft.com/office/powerpoint/2010/main" val="196842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lexer</a:t>
            </a:r>
            <a:r>
              <a:rPr lang="en-US" dirty="0" smtClean="0"/>
              <a:t> is useful to separate logic to avoid</a:t>
            </a:r>
            <a:r>
              <a:rPr lang="en-US" baseline="0" dirty="0" smtClean="0"/>
              <a:t> overcomplicating the parser.</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a:t>
            </a:fld>
            <a:endParaRPr lang="en-US"/>
          </a:p>
        </p:txBody>
      </p:sp>
    </p:spTree>
    <p:extLst>
      <p:ext uri="{BB962C8B-B14F-4D97-AF65-F5344CB8AC3E}">
        <p14:creationId xmlns:p14="http://schemas.microsoft.com/office/powerpoint/2010/main" val="3138459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parser doesn’t require that</a:t>
            </a:r>
            <a:r>
              <a:rPr lang="en-US" baseline="0" dirty="0" smtClean="0"/>
              <a:t> we consume the entire input, so we check it after the fact. </a:t>
            </a:r>
            <a:r>
              <a:rPr lang="en-US" baseline="0" dirty="0" smtClean="0">
                <a:latin typeface="Lucida Console" panose="020B0609040504020204" pitchFamily="49" charset="0"/>
              </a:rPr>
              <a:t>_first</a:t>
            </a:r>
            <a:r>
              <a:rPr lang="en-US" baseline="0" dirty="0" smtClean="0"/>
              <a:t> is passed by reference to non-const and is advanced by each parser that consumes input.</a:t>
            </a:r>
          </a:p>
          <a:p>
            <a:endParaRPr lang="en-US" baseline="0" dirty="0" smtClean="0"/>
          </a:p>
          <a:p>
            <a:r>
              <a:rPr lang="en-US" dirty="0" smtClean="0"/>
              <a:t>Checking _first </a:t>
            </a:r>
            <a:r>
              <a:rPr lang="en-US" dirty="0" smtClean="0"/>
              <a:t>== </a:t>
            </a:r>
            <a:r>
              <a:rPr lang="en-US" dirty="0" smtClean="0"/>
              <a:t>_last, after a successful parse is a common idiom, but the parser can also be written to match only if the input is consumed,</a:t>
            </a:r>
            <a:r>
              <a:rPr lang="en-US" baseline="0" dirty="0" smtClean="0"/>
              <a:t> by including </a:t>
            </a:r>
            <a:r>
              <a:rPr lang="en-US" baseline="0" dirty="0" err="1" smtClean="0"/>
              <a:t>eoi</a:t>
            </a:r>
            <a:r>
              <a:rPr lang="en-US" baseline="0" dirty="0" smtClean="0"/>
              <a:t> as the last parser. Doing it as shown permits invoking multiple parsers on some input and only requiring consuming everything after all parsers were applied. If any of the parsers expected to match the end of input, but was used when there’s more input, then parsing will fail.</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31</a:t>
            </a:fld>
            <a:endParaRPr lang="en-US"/>
          </a:p>
        </p:txBody>
      </p:sp>
    </p:spTree>
    <p:extLst>
      <p:ext uri="{BB962C8B-B14F-4D97-AF65-F5344CB8AC3E}">
        <p14:creationId xmlns:p14="http://schemas.microsoft.com/office/powerpoint/2010/main" val="2164048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some sample ping output with some important pieces highlighted which we’ll parse. There</a:t>
            </a:r>
            <a:r>
              <a:rPr lang="en-US" baseline="0" dirty="0" smtClean="0"/>
              <a:t> are a few other pieces of information that could be deemed important, but this is enough for the example. The example will be constructed as though we wanted to extract these details, but there isn’t time to show all that’s necessary for that to happen.</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33</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not make your grammar derivate a class template. You can hard code the iterator and skipper types, if you like. That can save a little on compilation</a:t>
            </a:r>
            <a:r>
              <a:rPr lang="en-US" baseline="0" dirty="0" smtClean="0"/>
              <a:t> overhead and simplify compilation error </a:t>
            </a:r>
            <a:r>
              <a:rPr lang="en-US" baseline="0" dirty="0" err="1" smtClean="0"/>
              <a:t>backtraces</a:t>
            </a:r>
            <a:r>
              <a:rPr lang="en-US" baseline="0" dirty="0" smtClean="0"/>
              <a:t>, but the parser is then less adaptable.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34</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It’s also possible to specify attributes for the grammar. In this case, it’s illustrative to show how to access objects passed to the constructor.</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35</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other member functions, as you like, but having just a constructor is most common.</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36</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37</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this nested</a:t>
            </a:r>
            <a:r>
              <a:rPr lang="en-US" baseline="0" dirty="0" smtClean="0"/>
              <a:t> </a:t>
            </a:r>
            <a:r>
              <a:rPr lang="en-US" dirty="0" err="1" smtClean="0"/>
              <a:t>typedef</a:t>
            </a:r>
            <a:r>
              <a:rPr lang="en-US" dirty="0" smtClean="0"/>
              <a:t>, the base type is named qi::grammar&lt;</a:t>
            </a:r>
            <a:r>
              <a:rPr lang="en-US" dirty="0" err="1" smtClean="0"/>
              <a:t>It,Skipper</a:t>
            </a:r>
            <a:r>
              <a:rPr lang="en-US" dirty="0" smtClean="0"/>
              <a:t>&gt;, and that name can get</a:t>
            </a:r>
            <a:r>
              <a:rPr lang="en-US" baseline="0" dirty="0" smtClean="0"/>
              <a:t> longer still if there are synthesized or inherited attributes.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38</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39</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parser name is used in diagnostics.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40</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simply matches the literal text “PING”.</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41</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PEG is documented in Wikipedia: http://en.wikipedia.org/wiki/Parsing_expression_grammar. PEG is similar to context-free grammars, but it is ordered. Recursive descent parsers fall naturally out of PEG grammars.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a:t>
            </a:fld>
            <a:endParaRPr lang="en-US"/>
          </a:p>
        </p:txBody>
      </p:sp>
    </p:spTree>
    <p:extLst>
      <p:ext uri="{BB962C8B-B14F-4D97-AF65-F5344CB8AC3E}">
        <p14:creationId xmlns:p14="http://schemas.microsoft.com/office/powerpoint/2010/main" val="2267877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invokes a rule named “host” that will match the host name.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42</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invokes a rule named “</a:t>
            </a:r>
            <a:r>
              <a:rPr lang="en-US" dirty="0" err="1" smtClean="0"/>
              <a:t>ip_address</a:t>
            </a:r>
            <a:r>
              <a:rPr lang="en-US" dirty="0" smtClean="0"/>
              <a:t>” that will match the IP address.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43</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matches all input characters except a dot and then a dot. As written, when</a:t>
            </a:r>
            <a:r>
              <a:rPr lang="en-US" baseline="0" dirty="0" smtClean="0"/>
              <a:t> used with </a:t>
            </a:r>
            <a:r>
              <a:rPr lang="en-US" baseline="0" dirty="0" err="1" smtClean="0"/>
              <a:t>phrase_parse</a:t>
            </a:r>
            <a:r>
              <a:rPr lang="en-US" baseline="0" dirty="0" smtClean="0"/>
              <a:t>(), the skip parser will be invoked between each matched character and the period. You can use boost::spirit::qi::lexeme[] to bracket this expression to avoid that overhead.</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44</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collect the data from this parser, we won’t want these characters, so the qi::omit[] directive suppresses their collection.</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45</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parser matches both carriage returns and line feeds to account for Windows</a:t>
            </a:r>
            <a:r>
              <a:rPr lang="en-US" baseline="0" dirty="0" smtClean="0"/>
              <a:t> and *nix line endings. The assumption in this grammar is that the skip parser will not skip line ending characters.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46</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operator, in each case, means that when the left hand side matches, the right hand side is </a:t>
            </a:r>
            <a:r>
              <a:rPr lang="en-US" i="1" dirty="0" smtClean="0"/>
              <a:t>expected </a:t>
            </a:r>
            <a:r>
              <a:rPr lang="en-US" i="0" dirty="0" smtClean="0"/>
              <a:t>to match, too. If the right hand side doesn’t match, an exception is emitted</a:t>
            </a:r>
            <a:r>
              <a:rPr lang="en-US" i="0" dirty="0" smtClean="0"/>
              <a: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47</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Kleene</a:t>
            </a:r>
            <a:r>
              <a:rPr lang="en-US" baseline="0" dirty="0" smtClean="0"/>
              <a:t> star tries to match its expression zero or more times.</a:t>
            </a:r>
          </a:p>
          <a:p>
            <a:endParaRPr lang="en-US" baseline="0" dirty="0" smtClean="0"/>
          </a:p>
          <a:p>
            <a:r>
              <a:rPr lang="en-US" baseline="0" dirty="0" smtClean="0"/>
              <a:t>reply is a rule we’ll see later.</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48</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49</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means match any character unless </a:t>
            </a:r>
            <a:r>
              <a:rPr lang="en-US" baseline="0" dirty="0" err="1" smtClean="0"/>
              <a:t>eol</a:t>
            </a:r>
            <a:r>
              <a:rPr lang="en-US" baseline="0" dirty="0" smtClean="0"/>
              <a:t> matches the input, which is what we really want to skip that line.</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50</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rules that will parse the indicated lines.</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51</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interface isn’t important to using Qi, but serves to explain that parsers are just objects that satisfy an interface.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11</a:t>
            </a:fld>
            <a:endParaRPr lang="en-US"/>
          </a:p>
        </p:txBody>
      </p:sp>
    </p:spTree>
    <p:extLst>
      <p:ext uri="{BB962C8B-B14F-4D97-AF65-F5344CB8AC3E}">
        <p14:creationId xmlns:p14="http://schemas.microsoft.com/office/powerpoint/2010/main" val="3445438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Adding qi::</a:t>
            </a:r>
            <a:r>
              <a:rPr lang="en-US" baseline="0" dirty="0" err="1" smtClean="0"/>
              <a:t>eoi</a:t>
            </a:r>
            <a:r>
              <a:rPr lang="en-US" baseline="0" dirty="0" smtClean="0"/>
              <a:t> (end of input) is optional. If you expect to consume all input whenever you use your parser, add it. Otherwise, you need to compare the post-parse input range iterators to see whether everything was consumed.</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52</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difference is that checking the iterators means that the grammar can be applied in the middle of some text, whereas using </a:t>
            </a:r>
            <a:r>
              <a:rPr lang="en-US" baseline="0" dirty="0" err="1" smtClean="0"/>
              <a:t>eoi</a:t>
            </a:r>
            <a:r>
              <a:rPr lang="en-US" baseline="0" dirty="0" smtClean="0"/>
              <a:t> means the matched input must always be at the end of the input.</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53</a:t>
            </a:fld>
            <a:endParaRPr lang="en-US"/>
          </a:p>
        </p:txBody>
      </p:sp>
    </p:spTree>
    <p:extLst>
      <p:ext uri="{BB962C8B-B14F-4D97-AF65-F5344CB8AC3E}">
        <p14:creationId xmlns:p14="http://schemas.microsoft.com/office/powerpoint/2010/main" val="216404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skip parser is called after each character matched by char_ - '(', so the space between the hostname and the opening</a:t>
            </a:r>
            <a:r>
              <a:rPr lang="en-US" baseline="0" dirty="0" smtClean="0"/>
              <a:t> parenthesis is not included. This could be changed to use qi::lexeme[] and to ignore spaces, too, but the version shown is simpler for exposition.</a:t>
            </a:r>
          </a:p>
          <a:p>
            <a:endParaRPr lang="en-US" dirty="0" smtClean="0"/>
          </a:p>
          <a:p>
            <a:r>
              <a:rPr lang="en-US" dirty="0" smtClean="0"/>
              <a:t>We use qi::lexeme[] in </a:t>
            </a:r>
            <a:r>
              <a:rPr lang="en-US" dirty="0" err="1" smtClean="0"/>
              <a:t>ip_address</a:t>
            </a:r>
            <a:r>
              <a:rPr lang="en-US" dirty="0" smtClean="0"/>
              <a:t> to ensure that the skip</a:t>
            </a:r>
            <a:r>
              <a:rPr lang="en-US" baseline="0" dirty="0" smtClean="0"/>
              <a:t> parser</a:t>
            </a:r>
            <a:r>
              <a:rPr lang="en-US" dirty="0" smtClean="0"/>
              <a:t> isn’t called between the tokens.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54</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55</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skip ahead to, and including,</a:t>
            </a:r>
            <a:r>
              <a:rPr lang="en-US" baseline="0" dirty="0" smtClean="0"/>
              <a:t> the second equal sign to find the TTL value to parse next.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56</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57</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58</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59</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60</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this pattern a number of times. Therefore,</a:t>
            </a:r>
            <a:r>
              <a:rPr lang="en-US" baseline="0" dirty="0" smtClean="0"/>
              <a:t> we should create a helper rule.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61</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set a rule’s name if you want it to have one.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12</a:t>
            </a:fld>
            <a:endParaRPr lang="en-US"/>
          </a:p>
        </p:txBody>
      </p:sp>
    </p:spTree>
    <p:extLst>
      <p:ext uri="{BB962C8B-B14F-4D97-AF65-F5344CB8AC3E}">
        <p14:creationId xmlns:p14="http://schemas.microsoft.com/office/powerpoint/2010/main" val="40188036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62</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rule uses one </a:t>
            </a:r>
            <a:r>
              <a:rPr lang="en-US" i="1" dirty="0" smtClean="0"/>
              <a:t>inherited</a:t>
            </a:r>
            <a:r>
              <a:rPr lang="en-US" i="1" baseline="0" dirty="0" smtClean="0"/>
              <a:t> attribute, </a:t>
            </a:r>
            <a:r>
              <a:rPr lang="en-US" i="0" baseline="0" dirty="0" smtClean="0"/>
              <a:t>_r1. The actor’s name might have been better as _i1 or _ia1, but it’s _r1.</a:t>
            </a:r>
          </a:p>
          <a:p>
            <a:endParaRPr lang="en-US" i="0" baseline="0" dirty="0" smtClean="0"/>
          </a:p>
          <a:p>
            <a:r>
              <a:rPr lang="en-US" i="0" baseline="0" dirty="0" smtClean="0"/>
              <a:t>Declaring inherited attributes involves arguments in a function type used to specialize the rule (or grammar).</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63</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much more readable.</a:t>
            </a:r>
            <a:r>
              <a:rPr lang="en-US" baseline="0" dirty="0" smtClean="0"/>
              <a:t> You’d want to go back and make similar changes to the earlier rules, but we won’t show that here.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64</a:t>
            </a:fld>
            <a:endParaRPr lang="en-US"/>
          </a:p>
        </p:txBody>
      </p:sp>
    </p:spTree>
    <p:extLst>
      <p:ext uri="{BB962C8B-B14F-4D97-AF65-F5344CB8AC3E}">
        <p14:creationId xmlns:p14="http://schemas.microsoft.com/office/powerpoint/2010/main" val="3116695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Recall that start handles the end of line character(s) and repeated application of the reply rule.</a:t>
            </a: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65</a:t>
            </a:fld>
            <a:endParaRPr lang="en-US"/>
          </a:p>
        </p:txBody>
      </p:sp>
    </p:spTree>
    <p:extLst>
      <p:ext uri="{BB962C8B-B14F-4D97-AF65-F5344CB8AC3E}">
        <p14:creationId xmlns:p14="http://schemas.microsoft.com/office/powerpoint/2010/main" val="4203776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69</a:t>
            </a:fld>
            <a:endParaRPr lang="en-US"/>
          </a:p>
        </p:txBody>
      </p:sp>
    </p:spTree>
    <p:extLst>
      <p:ext uri="{BB962C8B-B14F-4D97-AF65-F5344CB8AC3E}">
        <p14:creationId xmlns:p14="http://schemas.microsoft.com/office/powerpoint/2010/main" val="1747505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float_ may be overkill. I don’t know whether ping ever shows a fractional percentage.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70</a:t>
            </a:fld>
            <a:endParaRPr lang="en-US"/>
          </a:p>
        </p:txBody>
      </p:sp>
    </p:spTree>
    <p:extLst>
      <p:ext uri="{BB962C8B-B14F-4D97-AF65-F5344CB8AC3E}">
        <p14:creationId xmlns:p14="http://schemas.microsoft.com/office/powerpoint/2010/main" val="6857089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start handles the </a:t>
            </a:r>
            <a:r>
              <a:rPr lang="en-US" dirty="0" err="1" smtClean="0"/>
              <a:t>eol</a:t>
            </a:r>
            <a:r>
              <a:rPr lang="en-US" dirty="0" smtClean="0"/>
              <a:t> after summary.</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71</a:t>
            </a:fld>
            <a:endParaRPr lang="en-US"/>
          </a:p>
        </p:txBody>
      </p:sp>
    </p:spTree>
    <p:extLst>
      <p:ext uri="{BB962C8B-B14F-4D97-AF65-F5344CB8AC3E}">
        <p14:creationId xmlns:p14="http://schemas.microsoft.com/office/powerpoint/2010/main" val="39670455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Extracting those floats into a simple struct of floats</a:t>
            </a:r>
            <a:r>
              <a:rPr lang="en-US" baseline="0" dirty="0" smtClean="0"/>
              <a:t> is easier with “float_ &gt; '/' &gt; float_ &gt; '/' &gt; float_ &gt; '/' &gt; float_“, for example.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73</a:t>
            </a:fld>
            <a:endParaRPr lang="en-US"/>
          </a:p>
        </p:txBody>
      </p:sp>
    </p:spTree>
    <p:extLst>
      <p:ext uri="{BB962C8B-B14F-4D97-AF65-F5344CB8AC3E}">
        <p14:creationId xmlns:p14="http://schemas.microsoft.com/office/powerpoint/2010/main" val="22883166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there are no spaces between the values and the slashes, applying qi::lexeme[],</a:t>
            </a:r>
            <a:r>
              <a:rPr lang="en-US" baseline="0" dirty="0" smtClean="0"/>
              <a:t> to suppress the skipper, makes sense.</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74</a:t>
            </a:fld>
            <a:endParaRPr lang="en-US"/>
          </a:p>
        </p:txBody>
      </p:sp>
    </p:spTree>
    <p:extLst>
      <p:ext uri="{BB962C8B-B14F-4D97-AF65-F5344CB8AC3E}">
        <p14:creationId xmlns:p14="http://schemas.microsoft.com/office/powerpoint/2010/main" val="38480331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75</a:t>
            </a:fld>
            <a:endParaRPr lang="en-US"/>
          </a:p>
        </p:txBody>
      </p:sp>
    </p:spTree>
    <p:extLst>
      <p:ext uri="{BB962C8B-B14F-4D97-AF65-F5344CB8AC3E}">
        <p14:creationId xmlns:p14="http://schemas.microsoft.com/office/powerpoint/2010/main" val="134989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Qi does some magic when you use</a:t>
            </a:r>
            <a:r>
              <a:rPr lang="en-US" baseline="0" dirty="0" smtClean="0"/>
              <a:t> operators to combine parsers. double_ &gt;&gt; double_ produces a tuple of two doubles. *double_ produces a vector of doubles. Don’t worry about understanding these operators yet. We’ll dig into them next.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13</a:t>
            </a:fld>
            <a:endParaRPr lang="en-US"/>
          </a:p>
        </p:txBody>
      </p:sp>
    </p:spTree>
    <p:extLst>
      <p:ext uri="{BB962C8B-B14F-4D97-AF65-F5344CB8AC3E}">
        <p14:creationId xmlns:p14="http://schemas.microsoft.com/office/powerpoint/2010/main" val="3484764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hard-coded the iterator and skip parser types, then you’d use those types here, too.</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76</a:t>
            </a:fld>
            <a:endParaRPr lang="en-US"/>
          </a:p>
        </p:txBody>
      </p:sp>
    </p:spTree>
    <p:extLst>
      <p:ext uri="{BB962C8B-B14F-4D97-AF65-F5344CB8AC3E}">
        <p14:creationId xmlns:p14="http://schemas.microsoft.com/office/powerpoint/2010/main" val="29572185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77</a:t>
            </a:fld>
            <a:endParaRPr lang="en-US"/>
          </a:p>
        </p:txBody>
      </p:sp>
    </p:spTree>
    <p:extLst>
      <p:ext uri="{BB962C8B-B14F-4D97-AF65-F5344CB8AC3E}">
        <p14:creationId xmlns:p14="http://schemas.microsoft.com/office/powerpoint/2010/main" val="29572185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two can be mitigated</a:t>
            </a:r>
            <a:r>
              <a:rPr lang="en-US" baseline="0" dirty="0" smtClean="0"/>
              <a:t> by breaking your grammar into sub-grammars and compiling each in a separate translation unit. Lacking that, hiding all of the </a:t>
            </a:r>
            <a:r>
              <a:rPr lang="en-US" baseline="0" dirty="0" err="1" smtClean="0"/>
              <a:t>Boost.Spirit</a:t>
            </a:r>
            <a:r>
              <a:rPr lang="en-US" baseline="0" dirty="0" smtClean="0"/>
              <a:t> code in a .</a:t>
            </a:r>
            <a:r>
              <a:rPr lang="en-US" baseline="0" dirty="0" err="1" smtClean="0"/>
              <a:t>cpp</a:t>
            </a:r>
            <a:r>
              <a:rPr lang="en-US" baseline="0" dirty="0" smtClean="0"/>
              <a:t> file will reduce the effect on other code.</a:t>
            </a:r>
          </a:p>
          <a:p>
            <a:endParaRPr lang="en-US" baseline="0" dirty="0" smtClean="0"/>
          </a:p>
          <a:p>
            <a:r>
              <a:rPr lang="en-US" baseline="0" dirty="0" smtClean="0"/>
              <a:t>One of my parsers was requiring several hours to compile. Adding a few more GiBs or RAM to the machine eliminated the swap file thrashing and reduced it to thirty minutes. Still, thirty minutes is a long time to wait for a single translation unit!</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79</a:t>
            </a:fld>
            <a:endParaRPr lang="en-US"/>
          </a:p>
        </p:txBody>
      </p:sp>
    </p:spTree>
    <p:extLst>
      <p:ext uri="{BB962C8B-B14F-4D97-AF65-F5344CB8AC3E}">
        <p14:creationId xmlns:p14="http://schemas.microsoft.com/office/powerpoint/2010/main" val="40236401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err="1" smtClean="0"/>
              <a:t>backtrace</a:t>
            </a:r>
            <a:r>
              <a:rPr lang="en-US" dirty="0" smtClean="0"/>
              <a:t> was 533KiBs. Even at 2pt type, I couldn’t fit more than about a tenth of the lines and much less of the text (the lines generally lengthen as the </a:t>
            </a:r>
            <a:r>
              <a:rPr lang="en-US" dirty="0" err="1" smtClean="0"/>
              <a:t>backtrace</a:t>
            </a:r>
            <a:r>
              <a:rPr lang="en-US" baseline="0" dirty="0" smtClean="0"/>
              <a:t> progresses)</a:t>
            </a:r>
            <a:r>
              <a:rPr lang="en-US" dirty="0" smtClean="0"/>
              <a:t>!</a:t>
            </a:r>
          </a:p>
          <a:p>
            <a:endParaRPr lang="en-US" dirty="0" smtClean="0"/>
          </a:p>
          <a:p>
            <a:r>
              <a:rPr lang="en-US" dirty="0" smtClean="0"/>
              <a:t>A future C++</a:t>
            </a:r>
            <a:r>
              <a:rPr lang="en-US" baseline="0" dirty="0" smtClean="0"/>
              <a:t> standard (C++ 17?) will provide some form of concepts that should improve these sorts of things.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80</a:t>
            </a:fld>
            <a:endParaRPr lang="en-US"/>
          </a:p>
        </p:txBody>
      </p:sp>
    </p:spTree>
    <p:extLst>
      <p:ext uri="{BB962C8B-B14F-4D97-AF65-F5344CB8AC3E}">
        <p14:creationId xmlns:p14="http://schemas.microsoft.com/office/powerpoint/2010/main" val="37752322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C++11/14 will permit changes to the design of such libraries that will improve these issues greatly.</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81</a:t>
            </a:fld>
            <a:endParaRPr lang="en-US"/>
          </a:p>
        </p:txBody>
      </p:sp>
    </p:spTree>
    <p:extLst>
      <p:ext uri="{BB962C8B-B14F-4D97-AF65-F5344CB8AC3E}">
        <p14:creationId xmlns:p14="http://schemas.microsoft.com/office/powerpoint/2010/main" val="194296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Lucida Console" panose="020B0609040504020204" pitchFamily="49" charset="0"/>
              </a:rPr>
              <a:t>If the expression with the error is overly complicated, the error message will be too hard to decipher. Splitting your code into multiple</a:t>
            </a:r>
            <a:r>
              <a:rPr lang="en-US" b="0" baseline="0" dirty="0" smtClean="0">
                <a:latin typeface="Lucida Console" panose="020B0609040504020204" pitchFamily="49" charset="0"/>
              </a:rPr>
              <a:t> rules means that the error message is more focused and, hopefully, simpler.</a:t>
            </a:r>
          </a:p>
          <a:p>
            <a:endParaRPr lang="en-US" b="0" baseline="0" dirty="0" smtClean="0">
              <a:latin typeface="Lucida Console" panose="020B0609040504020204" pitchFamily="49" charset="0"/>
            </a:endParaRPr>
          </a:p>
          <a:p>
            <a:r>
              <a:rPr lang="en-US" b="0" baseline="0" dirty="0" smtClean="0">
                <a:latin typeface="Lucida Console" panose="020B0609040504020204" pitchFamily="49" charset="0"/>
              </a:rPr>
              <a:t>The asterisks are from BOOST_STATIC_ASSERT.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82</a:t>
            </a:fld>
            <a:endParaRPr lang="en-US"/>
          </a:p>
        </p:txBody>
      </p:sp>
    </p:spTree>
    <p:extLst>
      <p:ext uri="{BB962C8B-B14F-4D97-AF65-F5344CB8AC3E}">
        <p14:creationId xmlns:p14="http://schemas.microsoft.com/office/powerpoint/2010/main" val="31065024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Lucida Console" panose="020B0609040504020204" pitchFamily="49" charset="0"/>
              </a:rPr>
              <a:t>BOOST_SPIRIT_DEBUG enables a debugging output mode. BOOST_SPIRIT_DEBUG_NODES</a:t>
            </a:r>
            <a:r>
              <a:rPr lang="en-US" b="0" baseline="0" dirty="0" smtClean="0">
                <a:latin typeface="Lucida Console" panose="020B0609040504020204" pitchFamily="49" charset="0"/>
              </a:rPr>
              <a:t> names rules so the output is more meaningful.</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83</a:t>
            </a:fld>
            <a:endParaRPr lang="en-US"/>
          </a:p>
        </p:txBody>
      </p:sp>
    </p:spTree>
    <p:extLst>
      <p:ext uri="{BB962C8B-B14F-4D97-AF65-F5344CB8AC3E}">
        <p14:creationId xmlns:p14="http://schemas.microsoft.com/office/powerpoint/2010/main" val="31065024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extra parentheses are necessary.</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84</a:t>
            </a:fld>
            <a:endParaRPr lang="en-US"/>
          </a:p>
        </p:txBody>
      </p:sp>
    </p:spTree>
    <p:extLst>
      <p:ext uri="{BB962C8B-B14F-4D97-AF65-F5344CB8AC3E}">
        <p14:creationId xmlns:p14="http://schemas.microsoft.com/office/powerpoint/2010/main" val="11975566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rule definitions in this presentation had no synthesized attributes. This</a:t>
            </a:r>
            <a:r>
              <a:rPr lang="en-US" baseline="0" dirty="0" smtClean="0"/>
              <a:t> shows output from </a:t>
            </a:r>
            <a:r>
              <a:rPr lang="en-US" dirty="0" smtClean="0"/>
              <a:t>a parser that did.</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85</a:t>
            </a:fld>
            <a:endParaRPr lang="en-US"/>
          </a:p>
        </p:txBody>
      </p:sp>
    </p:spTree>
    <p:extLst>
      <p:ext uri="{BB962C8B-B14F-4D97-AF65-F5344CB8AC3E}">
        <p14:creationId xmlns:p14="http://schemas.microsoft.com/office/powerpoint/2010/main" val="28671285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the iterators passed to </a:t>
            </a:r>
            <a:r>
              <a:rPr lang="en-US" dirty="0" err="1" smtClean="0"/>
              <a:t>on_error</a:t>
            </a:r>
            <a:r>
              <a:rPr lang="en-US" dirty="0" smtClean="0"/>
              <a:t>() to construct an</a:t>
            </a:r>
            <a:r>
              <a:rPr lang="en-US" baseline="0" dirty="0" smtClean="0"/>
              <a:t> error message with a pointer to the offending part of the input. </a:t>
            </a:r>
            <a:r>
              <a:rPr lang="en-US" i="0" baseline="0" dirty="0" smtClean="0"/>
              <a:t>See http://boost-spirit.com/home/2011/02/28/dispatching-on-expectation-point-failures/ for how you might augment the output of such error handlers.</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86</a:t>
            </a:fld>
            <a:endParaRPr lang="en-US"/>
          </a:p>
        </p:txBody>
      </p:sp>
    </p:spTree>
    <p:extLst>
      <p:ext uri="{BB962C8B-B14F-4D97-AF65-F5344CB8AC3E}">
        <p14:creationId xmlns:p14="http://schemas.microsoft.com/office/powerpoint/2010/main" val="192209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right side doesn’t occur, no error is triggered, but the parser does backtrack.</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16</a:t>
            </a:fld>
            <a:endParaRPr lang="en-US"/>
          </a:p>
        </p:txBody>
      </p:sp>
    </p:spTree>
    <p:extLst>
      <p:ext uri="{BB962C8B-B14F-4D97-AF65-F5344CB8AC3E}">
        <p14:creationId xmlns:p14="http://schemas.microsoft.com/office/powerpoint/2010/main" val="242965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17</a:t>
            </a:fld>
            <a:endParaRPr lang="en-US"/>
          </a:p>
        </p:txBody>
      </p:sp>
    </p:spTree>
    <p:extLst>
      <p:ext uri="{BB962C8B-B14F-4D97-AF65-F5344CB8AC3E}">
        <p14:creationId xmlns:p14="http://schemas.microsoft.com/office/powerpoint/2010/main" val="48096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cases, the compiler can deduce that a string or character literal is part of a</a:t>
            </a:r>
            <a:r>
              <a:rPr lang="en-US" baseline="0" dirty="0" smtClean="0"/>
              <a:t> parser expression, so lit() isn’t needed. In other cases, you must add lit() to explicitly convert the literal into a parser.</a:t>
            </a:r>
            <a:endParaRPr lang="en-US" dirty="0"/>
          </a:p>
        </p:txBody>
      </p:sp>
      <p:sp>
        <p:nvSpPr>
          <p:cNvPr id="4" name="Slide Number Placeholder 3"/>
          <p:cNvSpPr>
            <a:spLocks noGrp="1"/>
          </p:cNvSpPr>
          <p:nvPr>
            <p:ph type="sldNum" sz="quarter" idx="10"/>
          </p:nvPr>
        </p:nvSpPr>
        <p:spPr/>
        <p:txBody>
          <a:bodyPr/>
          <a:lstStyle/>
          <a:p>
            <a:pPr>
              <a:defRPr/>
            </a:pPr>
            <a:fld id="{860FC4D0-EDE5-4E21-B587-F75F936EDBE1}" type="slidenum">
              <a:rPr lang="en-US" smtClean="0"/>
              <a:pPr>
                <a:defRPr/>
              </a:pPr>
              <a:t>18</a:t>
            </a:fld>
            <a:endParaRPr lang="en-US"/>
          </a:p>
        </p:txBody>
      </p:sp>
    </p:spTree>
    <p:extLst>
      <p:ext uri="{BB962C8B-B14F-4D97-AF65-F5344CB8AC3E}">
        <p14:creationId xmlns:p14="http://schemas.microsoft.com/office/powerpoint/2010/main" val="477289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Blurr Graphic Interiror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sig_large-transparen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86400" y="5257800"/>
            <a:ext cx="27432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6404" name="Rectangle 4"/>
          <p:cNvSpPr>
            <a:spLocks noGrp="1" noChangeArrowheads="1"/>
          </p:cNvSpPr>
          <p:nvPr>
            <p:ph type="ctrTitle" sz="quarter"/>
          </p:nvPr>
        </p:nvSpPr>
        <p:spPr bwMode="auto">
          <a:xfrm>
            <a:off x="244475" y="657225"/>
            <a:ext cx="8669338" cy="2247900"/>
          </a:xfrm>
          <a:effectLst>
            <a:outerShdw dist="28398" dir="1593903" algn="ctr" rotWithShape="0">
              <a:schemeClr val="bg2"/>
            </a:outerShdw>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Lst>
        </p:spPr>
        <p:txBody>
          <a:bodyPr lIns="91440" rIns="91440" anchorCtr="1"/>
          <a:lstStyle>
            <a:lvl1pPr algn="ctr">
              <a:lnSpc>
                <a:spcPct val="100000"/>
              </a:lnSpc>
              <a:defRPr sz="3200"/>
            </a:lvl1pPr>
          </a:lstStyle>
          <a:p>
            <a:pPr lvl="0"/>
            <a:r>
              <a:rPr lang="en-US" altLang="en-US" noProof="0" dirty="0" smtClean="0"/>
              <a:t>Click to edit Master title style</a:t>
            </a:r>
          </a:p>
        </p:txBody>
      </p:sp>
      <p:sp>
        <p:nvSpPr>
          <p:cNvPr id="6" name="Text Placeholder 5"/>
          <p:cNvSpPr>
            <a:spLocks noGrp="1"/>
          </p:cNvSpPr>
          <p:nvPr>
            <p:ph type="body" sz="quarter" idx="10"/>
          </p:nvPr>
        </p:nvSpPr>
        <p:spPr>
          <a:xfrm>
            <a:off x="244475" y="3556000"/>
            <a:ext cx="8669338" cy="1270000"/>
          </a:xfrm>
        </p:spPr>
        <p:txBody>
          <a:bodyPr anchor="b" anchorCtr="1"/>
          <a:lstStyle>
            <a:lvl1pPr marL="0" indent="0" algn="ctr">
              <a:buNone/>
              <a:defRPr kumimoji="1" lang="en-US" sz="1800" b="1" i="0" dirty="0">
                <a:solidFill>
                  <a:srgbClr val="0067AB"/>
                </a:solidFill>
                <a:effectLst>
                  <a:outerShdw blurRad="38100" dist="38100" dir="2700000" algn="tl">
                    <a:srgbClr val="C0C0C0"/>
                  </a:outerShdw>
                </a:effectLst>
                <a:latin typeface="+mj-lt"/>
                <a:ea typeface="+mj-ea"/>
                <a:cs typeface="+mj-cs"/>
              </a:defRPr>
            </a:lvl1pPr>
          </a:lstStyle>
          <a:p>
            <a:pPr lvl="0"/>
            <a:r>
              <a:rPr lang="en-US" smtClean="0"/>
              <a:t>Click to edit Master text styles</a:t>
            </a:r>
          </a:p>
        </p:txBody>
      </p:sp>
    </p:spTree>
    <p:extLst>
      <p:ext uri="{BB962C8B-B14F-4D97-AF65-F5344CB8AC3E}">
        <p14:creationId xmlns:p14="http://schemas.microsoft.com/office/powerpoint/2010/main" val="13979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9D2C30A-7BD3-4BF4-B507-4A77BD02D436}" type="slidenum">
              <a:rPr lang="en-US"/>
              <a:pPr>
                <a:defRPr/>
              </a:pPr>
              <a:t>‹#›</a:t>
            </a:fld>
            <a:endParaRPr lang="en-US"/>
          </a:p>
        </p:txBody>
      </p:sp>
    </p:spTree>
    <p:extLst>
      <p:ext uri="{BB962C8B-B14F-4D97-AF65-F5344CB8AC3E}">
        <p14:creationId xmlns:p14="http://schemas.microsoft.com/office/powerpoint/2010/main" val="320356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128588"/>
            <a:ext cx="2184400" cy="5942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28588"/>
            <a:ext cx="6405563" cy="5942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5CE4812-662F-4B2E-A3EC-2101DA172455}" type="slidenum">
              <a:rPr lang="en-US"/>
              <a:pPr>
                <a:defRPr/>
              </a:pPr>
              <a:t>‹#›</a:t>
            </a:fld>
            <a:endParaRPr lang="en-US"/>
          </a:p>
        </p:txBody>
      </p:sp>
    </p:spTree>
    <p:extLst>
      <p:ext uri="{BB962C8B-B14F-4D97-AF65-F5344CB8AC3E}">
        <p14:creationId xmlns:p14="http://schemas.microsoft.com/office/powerpoint/2010/main" val="428159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8588"/>
            <a:ext cx="8728075"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94188" cy="485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5188" y="1219200"/>
            <a:ext cx="4295775" cy="485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02D25FD-2DE6-49B8-A472-FD91DA92848D}" type="slidenum">
              <a:rPr lang="en-US"/>
              <a:pPr>
                <a:defRPr/>
              </a:pPr>
              <a:t>‹#›</a:t>
            </a:fld>
            <a:endParaRPr lang="en-US"/>
          </a:p>
        </p:txBody>
      </p:sp>
    </p:spTree>
    <p:extLst>
      <p:ext uri="{BB962C8B-B14F-4D97-AF65-F5344CB8AC3E}">
        <p14:creationId xmlns:p14="http://schemas.microsoft.com/office/powerpoint/2010/main" val="95643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28588"/>
            <a:ext cx="8728075"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219200"/>
            <a:ext cx="8742363" cy="485140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53F3A045-2C75-4F7A-AE9F-87F1420E48FA}" type="slidenum">
              <a:rPr lang="en-US"/>
              <a:pPr>
                <a:defRPr/>
              </a:pPr>
              <a:t>‹#›</a:t>
            </a:fld>
            <a:endParaRPr lang="en-US"/>
          </a:p>
        </p:txBody>
      </p:sp>
    </p:spTree>
    <p:extLst>
      <p:ext uri="{BB962C8B-B14F-4D97-AF65-F5344CB8AC3E}">
        <p14:creationId xmlns:p14="http://schemas.microsoft.com/office/powerpoint/2010/main" val="1319040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8588"/>
            <a:ext cx="8728075"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94188" cy="485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75188" y="1219200"/>
            <a:ext cx="4295775" cy="234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75188" y="3721100"/>
            <a:ext cx="4295775" cy="234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fld id="{577AE1DB-FEEC-41DB-8CC3-08026EB59426}" type="slidenum">
              <a:rPr lang="en-US"/>
              <a:pPr>
                <a:defRPr/>
              </a:pPr>
              <a:t>‹#›</a:t>
            </a:fld>
            <a:endParaRPr lang="en-US"/>
          </a:p>
        </p:txBody>
      </p:sp>
    </p:spTree>
    <p:extLst>
      <p:ext uri="{BB962C8B-B14F-4D97-AF65-F5344CB8AC3E}">
        <p14:creationId xmlns:p14="http://schemas.microsoft.com/office/powerpoint/2010/main" val="292648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p:txBody>
          <a:bodyPr/>
          <a:lstStyle>
            <a:lvl1pPr>
              <a:defRPr/>
            </a:lvl1pPr>
          </a:lstStyle>
          <a:p>
            <a:pPr>
              <a:defRPr/>
            </a:pPr>
            <a:fld id="{5B43A1B1-51D0-4694-9C01-D1B14B09B638}" type="slidenum">
              <a:rPr lang="en-US"/>
              <a:pPr>
                <a:defRPr/>
              </a:pPr>
              <a:t>‹#›</a:t>
            </a:fld>
            <a:endParaRPr lang="en-US" dirty="0"/>
          </a:p>
        </p:txBody>
      </p:sp>
    </p:spTree>
    <p:extLst>
      <p:ext uri="{BB962C8B-B14F-4D97-AF65-F5344CB8AC3E}">
        <p14:creationId xmlns:p14="http://schemas.microsoft.com/office/powerpoint/2010/main" val="4137138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47963"/>
            <a:ext cx="7772400" cy="1362075"/>
          </a:xfrm>
        </p:spPr>
        <p:txBody>
          <a:bodyPr anchor="t"/>
          <a:lstStyle>
            <a:lvl1pPr algn="ctr">
              <a:defRPr sz="4000" b="1" cap="none" baseline="0"/>
            </a:lvl1pPr>
          </a:lstStyle>
          <a:p>
            <a:r>
              <a:rPr lang="en-US" dirty="0" smtClean="0"/>
              <a:t>Click to edit Master title style</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BD4747E-B0F2-4891-8AE4-AA514E9C682A}" type="slidenum">
              <a:rPr lang="en-US"/>
              <a:pPr>
                <a:defRPr/>
              </a:pPr>
              <a:t>‹#›</a:t>
            </a:fld>
            <a:endParaRPr lang="en-US"/>
          </a:p>
        </p:txBody>
      </p:sp>
    </p:spTree>
    <p:extLst>
      <p:ext uri="{BB962C8B-B14F-4D97-AF65-F5344CB8AC3E}">
        <p14:creationId xmlns:p14="http://schemas.microsoft.com/office/powerpoint/2010/main" val="3028737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94188" cy="4851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5188" y="1219200"/>
            <a:ext cx="4295775" cy="4851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A0B99667-D9AC-418B-B731-64FE5F703434}" type="slidenum">
              <a:rPr lang="en-US"/>
              <a:pPr>
                <a:defRPr/>
              </a:pPr>
              <a:t>‹#›</a:t>
            </a:fld>
            <a:endParaRPr lang="en-US"/>
          </a:p>
        </p:txBody>
      </p:sp>
    </p:spTree>
    <p:extLst>
      <p:ext uri="{BB962C8B-B14F-4D97-AF65-F5344CB8AC3E}">
        <p14:creationId xmlns:p14="http://schemas.microsoft.com/office/powerpoint/2010/main" val="138939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4AAE6D1-21B4-4309-A482-287A8F434B4D}" type="slidenum">
              <a:rPr lang="en-US"/>
              <a:pPr>
                <a:defRPr/>
              </a:pPr>
              <a:t>‹#›</a:t>
            </a:fld>
            <a:endParaRPr lang="en-US"/>
          </a:p>
        </p:txBody>
      </p:sp>
    </p:spTree>
    <p:extLst>
      <p:ext uri="{BB962C8B-B14F-4D97-AF65-F5344CB8AC3E}">
        <p14:creationId xmlns:p14="http://schemas.microsoft.com/office/powerpoint/2010/main" val="71786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618AC579-6D33-4BF4-88A2-D6B64E6F0602}" type="slidenum">
              <a:rPr lang="en-US"/>
              <a:pPr>
                <a:defRPr/>
              </a:pPr>
              <a:t>‹#›</a:t>
            </a:fld>
            <a:endParaRPr lang="en-US"/>
          </a:p>
        </p:txBody>
      </p:sp>
    </p:spTree>
    <p:extLst>
      <p:ext uri="{BB962C8B-B14F-4D97-AF65-F5344CB8AC3E}">
        <p14:creationId xmlns:p14="http://schemas.microsoft.com/office/powerpoint/2010/main" val="190705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0C53436-5D5F-47A6-BBDE-6796F431F89E}" type="slidenum">
              <a:rPr lang="en-US"/>
              <a:pPr>
                <a:defRPr/>
              </a:pPr>
              <a:t>‹#›</a:t>
            </a:fld>
            <a:endParaRPr lang="en-US"/>
          </a:p>
        </p:txBody>
      </p:sp>
    </p:spTree>
    <p:extLst>
      <p:ext uri="{BB962C8B-B14F-4D97-AF65-F5344CB8AC3E}">
        <p14:creationId xmlns:p14="http://schemas.microsoft.com/office/powerpoint/2010/main" val="3143192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FF82F1C-5107-4E7D-87B1-CD45AF35626C}" type="slidenum">
              <a:rPr lang="en-US"/>
              <a:pPr>
                <a:defRPr/>
              </a:pPr>
              <a:t>‹#›</a:t>
            </a:fld>
            <a:endParaRPr lang="en-US"/>
          </a:p>
        </p:txBody>
      </p:sp>
    </p:spTree>
    <p:extLst>
      <p:ext uri="{BB962C8B-B14F-4D97-AF65-F5344CB8AC3E}">
        <p14:creationId xmlns:p14="http://schemas.microsoft.com/office/powerpoint/2010/main" val="253408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513B3D4-8A21-4439-92C7-3EA5656B80F5}" type="slidenum">
              <a:rPr lang="en-US"/>
              <a:pPr>
                <a:defRPr/>
              </a:pPr>
              <a:t>‹#›</a:t>
            </a:fld>
            <a:endParaRPr lang="en-US"/>
          </a:p>
        </p:txBody>
      </p:sp>
    </p:spTree>
    <p:extLst>
      <p:ext uri="{BB962C8B-B14F-4D97-AF65-F5344CB8AC3E}">
        <p14:creationId xmlns:p14="http://schemas.microsoft.com/office/powerpoint/2010/main" val="95191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2" descr="Blurr Graphic Interiror 96"/>
          <p:cNvSpPr>
            <a:spLocks noChangeAspect="1" noChangeArrowheads="1"/>
          </p:cNvSpPr>
          <p:nvPr/>
        </p:nvSpPr>
        <p:spPr bwMode="auto">
          <a:xfrm>
            <a:off x="4152900" y="1103313"/>
            <a:ext cx="4991100"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3"/>
          <p:cNvSpPr>
            <a:spLocks noGrp="1" noChangeArrowheads="1"/>
          </p:cNvSpPr>
          <p:nvPr>
            <p:ph type="body" idx="1"/>
          </p:nvPr>
        </p:nvSpPr>
        <p:spPr bwMode="auto">
          <a:xfrm>
            <a:off x="228600" y="1219200"/>
            <a:ext cx="8742363"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91440"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8" name="Rectangle 6"/>
          <p:cNvSpPr>
            <a:spLocks noChangeArrowheads="1"/>
          </p:cNvSpPr>
          <p:nvPr/>
        </p:nvSpPr>
        <p:spPr bwMode="gray">
          <a:xfrm>
            <a:off x="0" y="0"/>
            <a:ext cx="9144000" cy="1106488"/>
          </a:xfrm>
          <a:prstGeom prst="rect">
            <a:avLst/>
          </a:prstGeom>
          <a:solidFill>
            <a:srgbClr val="A7C2DD">
              <a:alpha val="52156"/>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5383" name="Rectangle 7"/>
          <p:cNvSpPr>
            <a:spLocks noGrp="1" noChangeArrowheads="1"/>
          </p:cNvSpPr>
          <p:nvPr>
            <p:ph type="title"/>
          </p:nvPr>
        </p:nvSpPr>
        <p:spPr bwMode="black">
          <a:xfrm>
            <a:off x="228600" y="128588"/>
            <a:ext cx="8728075" cy="914400"/>
          </a:xfrm>
          <a:prstGeom prst="rect">
            <a:avLst/>
          </a:prstGeom>
          <a:noFill/>
          <a:ln>
            <a:noFill/>
          </a:ln>
          <a:effectLst/>
          <a:extLst>
            <a:ext uri="{909E8E84-426E-40DD-AFC4-6F175D3DCCD1}">
              <a14:hiddenFill xmlns:a14="http://schemas.microsoft.com/office/drawing/2010/main">
                <a:solidFill>
                  <a:schemeClr val="bg1">
                    <a:alpha val="34000"/>
                  </a:schemeClr>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 tIns="9144" rIns="9144" bIns="9144" numCol="1" anchor="b" anchorCtr="0" compatLnSpc="1">
            <a:prstTxWarp prst="textNoShape">
              <a:avLst/>
            </a:prstTxWarp>
          </a:bodyPr>
          <a:lstStyle/>
          <a:p>
            <a:pPr lvl="0"/>
            <a:r>
              <a:rPr lang="en-US" altLang="en-US" smtClean="0"/>
              <a:t>Click to edit Master title style which could go to two lines</a:t>
            </a:r>
          </a:p>
        </p:txBody>
      </p:sp>
      <p:pic>
        <p:nvPicPr>
          <p:cNvPr id="1030" name="Picture 9" descr="sig_large-transparent"/>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81000" y="63246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5380" name="Rectangle 4"/>
          <p:cNvSpPr>
            <a:spLocks noGrp="1" noChangeArrowheads="1"/>
          </p:cNvSpPr>
          <p:nvPr>
            <p:ph type="sldNum" sz="quarter" idx="4"/>
          </p:nvPr>
        </p:nvSpPr>
        <p:spPr bwMode="auto">
          <a:xfrm>
            <a:off x="8442325" y="6505575"/>
            <a:ext cx="5715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eaLnBrk="0" hangingPunct="0">
              <a:lnSpc>
                <a:spcPct val="90000"/>
              </a:lnSpc>
              <a:spcBef>
                <a:spcPct val="50000"/>
              </a:spcBef>
              <a:buClrTx/>
              <a:buSzTx/>
              <a:buFontTx/>
              <a:buNone/>
              <a:defRPr kumimoji="0" sz="1200">
                <a:solidFill>
                  <a:schemeClr val="folHlink"/>
                </a:solidFill>
              </a:defRPr>
            </a:lvl1pPr>
          </a:lstStyle>
          <a:p>
            <a:pPr>
              <a:defRPr/>
            </a:pPr>
            <a:fld id="{5FEF9F95-FF9B-4ED2-AC1A-D2DE992499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2pPr>
      <a:lvl3pPr algn="l" rtl="0" eaLnBrk="0" fontAlgn="base" hangingPunct="0">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3pPr>
      <a:lvl4pPr algn="l" rtl="0" eaLnBrk="0" fontAlgn="base" hangingPunct="0">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4pPr>
      <a:lvl5pPr algn="l" rtl="0" eaLnBrk="0" fontAlgn="base" hangingPunct="0">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5pPr>
      <a:lvl6pPr marL="457200" algn="l" rtl="0" fontAlgn="base">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6pPr>
      <a:lvl7pPr marL="914400" algn="l" rtl="0" fontAlgn="base">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7pPr>
      <a:lvl8pPr marL="1371600" algn="l" rtl="0" fontAlgn="base">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8pPr>
      <a:lvl9pPr marL="1828800" algn="l" rtl="0" fontAlgn="base">
        <a:lnSpc>
          <a:spcPct val="90000"/>
        </a:lnSpc>
        <a:spcBef>
          <a:spcPct val="0"/>
        </a:spcBef>
        <a:spcAft>
          <a:spcPct val="0"/>
        </a:spcAft>
        <a:defRPr kumimoji="1" sz="2800" b="1" i="1">
          <a:solidFill>
            <a:srgbClr val="0067AB"/>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50000"/>
        </a:spcBef>
        <a:spcAft>
          <a:spcPct val="0"/>
        </a:spcAft>
        <a:buClr>
          <a:srgbClr val="003399"/>
        </a:buClr>
        <a:buSzPct val="90000"/>
        <a:buFont typeface="Verdana" pitchFamily="34" charset="0"/>
        <a:buChar char="•"/>
        <a:defRPr kumimoji="1" sz="2200" b="1">
          <a:solidFill>
            <a:schemeClr val="tx1"/>
          </a:solidFill>
          <a:latin typeface="+mn-lt"/>
          <a:ea typeface="+mn-ea"/>
          <a:cs typeface="+mn-cs"/>
        </a:defRPr>
      </a:lvl1pPr>
      <a:lvl2pPr marL="742950" indent="-285750" algn="l" rtl="0" eaLnBrk="0" fontAlgn="base" hangingPunct="0">
        <a:spcBef>
          <a:spcPct val="40000"/>
        </a:spcBef>
        <a:spcAft>
          <a:spcPct val="0"/>
        </a:spcAft>
        <a:buClr>
          <a:srgbClr val="003399"/>
        </a:buClr>
        <a:buSzPct val="90000"/>
        <a:buFont typeface="Verdana" pitchFamily="34" charset="0"/>
        <a:buChar char="•"/>
        <a:defRPr kumimoji="1" b="1">
          <a:solidFill>
            <a:schemeClr val="tx1"/>
          </a:solidFill>
          <a:latin typeface="+mn-lt"/>
        </a:defRPr>
      </a:lvl2pPr>
      <a:lvl3pPr marL="1143000" indent="-228600" algn="l" rtl="0" eaLnBrk="0" fontAlgn="base" hangingPunct="0">
        <a:spcBef>
          <a:spcPct val="50000"/>
        </a:spcBef>
        <a:spcAft>
          <a:spcPct val="0"/>
        </a:spcAft>
        <a:buClr>
          <a:srgbClr val="003399"/>
        </a:buClr>
        <a:buSzPct val="90000"/>
        <a:buFont typeface="Verdana" pitchFamily="34" charset="0"/>
        <a:buChar char="•"/>
        <a:defRPr kumimoji="1" sz="1600" b="1">
          <a:solidFill>
            <a:schemeClr val="tx1"/>
          </a:solidFill>
          <a:latin typeface="+mn-lt"/>
        </a:defRPr>
      </a:lvl3pPr>
      <a:lvl4pPr marL="1600200" indent="-228600" algn="l" rtl="0" eaLnBrk="0" fontAlgn="base" hangingPunct="0">
        <a:spcBef>
          <a:spcPct val="20000"/>
        </a:spcBef>
        <a:spcAft>
          <a:spcPct val="0"/>
        </a:spcAft>
        <a:buClr>
          <a:srgbClr val="0067AB"/>
        </a:buClr>
        <a:buSzPct val="80000"/>
        <a:buFont typeface="Verdana" pitchFamily="34" charset="0"/>
        <a:buChar char="•"/>
        <a:defRPr kumimoji="1" sz="1600" b="1">
          <a:solidFill>
            <a:schemeClr val="tx1"/>
          </a:solidFill>
          <a:latin typeface="+mn-lt"/>
        </a:defRPr>
      </a:lvl4pPr>
      <a:lvl5pPr marL="2057400" indent="-228600" algn="l" rtl="0" eaLnBrk="0" fontAlgn="base" hangingPunct="0">
        <a:lnSpc>
          <a:spcPct val="90000"/>
        </a:lnSpc>
        <a:spcBef>
          <a:spcPct val="0"/>
        </a:spcBef>
        <a:spcAft>
          <a:spcPct val="40000"/>
        </a:spcAft>
        <a:buClr>
          <a:srgbClr val="CC0000"/>
        </a:buClr>
        <a:buSzPct val="85000"/>
        <a:buFont typeface="Wingdings 3" pitchFamily="18" charset="2"/>
        <a:buChar char="­"/>
        <a:defRPr kumimoji="1" sz="2400" b="1">
          <a:solidFill>
            <a:schemeClr val="tx1"/>
          </a:solidFill>
          <a:latin typeface="+mn-lt"/>
        </a:defRPr>
      </a:lvl5pPr>
      <a:lvl6pPr marL="2514600" indent="-228600" algn="l" rtl="0" fontAlgn="base">
        <a:lnSpc>
          <a:spcPct val="90000"/>
        </a:lnSpc>
        <a:spcBef>
          <a:spcPct val="0"/>
        </a:spcBef>
        <a:spcAft>
          <a:spcPct val="40000"/>
        </a:spcAft>
        <a:buClr>
          <a:srgbClr val="CC0000"/>
        </a:buClr>
        <a:buSzPct val="85000"/>
        <a:buFont typeface="Wingdings 3" pitchFamily="18" charset="2"/>
        <a:buChar char="­"/>
        <a:defRPr kumimoji="1" sz="2400" b="1">
          <a:solidFill>
            <a:schemeClr val="tx1"/>
          </a:solidFill>
          <a:latin typeface="+mn-lt"/>
        </a:defRPr>
      </a:lvl6pPr>
      <a:lvl7pPr marL="2971800" indent="-228600" algn="l" rtl="0" fontAlgn="base">
        <a:lnSpc>
          <a:spcPct val="90000"/>
        </a:lnSpc>
        <a:spcBef>
          <a:spcPct val="0"/>
        </a:spcBef>
        <a:spcAft>
          <a:spcPct val="40000"/>
        </a:spcAft>
        <a:buClr>
          <a:srgbClr val="CC0000"/>
        </a:buClr>
        <a:buSzPct val="85000"/>
        <a:buFont typeface="Wingdings 3" pitchFamily="18" charset="2"/>
        <a:buChar char="­"/>
        <a:defRPr kumimoji="1" sz="2400" b="1">
          <a:solidFill>
            <a:schemeClr val="tx1"/>
          </a:solidFill>
          <a:latin typeface="+mn-lt"/>
        </a:defRPr>
      </a:lvl7pPr>
      <a:lvl8pPr marL="3429000" indent="-228600" algn="l" rtl="0" fontAlgn="base">
        <a:lnSpc>
          <a:spcPct val="90000"/>
        </a:lnSpc>
        <a:spcBef>
          <a:spcPct val="0"/>
        </a:spcBef>
        <a:spcAft>
          <a:spcPct val="40000"/>
        </a:spcAft>
        <a:buClr>
          <a:srgbClr val="CC0000"/>
        </a:buClr>
        <a:buSzPct val="85000"/>
        <a:buFont typeface="Wingdings 3" pitchFamily="18" charset="2"/>
        <a:buChar char="­"/>
        <a:defRPr kumimoji="1" sz="2400" b="1">
          <a:solidFill>
            <a:schemeClr val="tx1"/>
          </a:solidFill>
          <a:latin typeface="+mn-lt"/>
        </a:defRPr>
      </a:lvl8pPr>
      <a:lvl9pPr marL="3886200" indent="-228600" algn="l" rtl="0" fontAlgn="base">
        <a:lnSpc>
          <a:spcPct val="90000"/>
        </a:lnSpc>
        <a:spcBef>
          <a:spcPct val="0"/>
        </a:spcBef>
        <a:spcAft>
          <a:spcPct val="40000"/>
        </a:spcAft>
        <a:buClr>
          <a:srgbClr val="CC0000"/>
        </a:buClr>
        <a:buSzPct val="85000"/>
        <a:buFont typeface="Wingdings 3" pitchFamily="18" charset="2"/>
        <a:buChar char="­"/>
        <a:defRPr kumimoji="1"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boost-spirit.com/home/" TargetMode="External"/><Relationship Id="rId2" Type="http://schemas.openxmlformats.org/officeDocument/2006/relationships/hyperlink" Target="http://www.boost.org/libs/spirit" TargetMode="External"/><Relationship Id="rId1" Type="http://schemas.openxmlformats.org/officeDocument/2006/relationships/slideLayout" Target="../slideLayouts/slideLayout2.xml"/><Relationship Id="rId5" Type="http://schemas.openxmlformats.org/officeDocument/2006/relationships/hyperlink" Target="http://boost-spirit.com/home/2011/02/28/dispatching-on-expectation-point-failures/" TargetMode="External"/><Relationship Id="rId4" Type="http://schemas.openxmlformats.org/officeDocument/2006/relationships/hyperlink" Target="http://en.wikipedia.org/wiki/Parsing_expression_gramma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a:defRPr/>
            </a:pPr>
            <a:r>
              <a:rPr lang="en-US" altLang="en-US" dirty="0" smtClean="0"/>
              <a:t>Parsing with </a:t>
            </a:r>
            <a:r>
              <a:rPr lang="en-US" altLang="en-US" dirty="0" err="1" smtClean="0"/>
              <a:t>Boost.Spirit</a:t>
            </a:r>
            <a:endParaRPr lang="en-US" dirty="0"/>
          </a:p>
        </p:txBody>
      </p:sp>
      <p:sp>
        <p:nvSpPr>
          <p:cNvPr id="3" name="Text Placeholder 2"/>
          <p:cNvSpPr>
            <a:spLocks noGrp="1"/>
          </p:cNvSpPr>
          <p:nvPr>
            <p:ph type="body" sz="quarter" idx="10"/>
          </p:nvPr>
        </p:nvSpPr>
        <p:spPr/>
        <p:txBody>
          <a:bodyPr/>
          <a:lstStyle/>
          <a:p>
            <a:pPr>
              <a:defRPr/>
            </a:pPr>
            <a:r>
              <a:rPr lang="en-US" dirty="0" smtClean="0"/>
              <a:t>Rob Stewart</a:t>
            </a:r>
          </a:p>
          <a:p>
            <a:pPr>
              <a:defRPr/>
            </a:pPr>
            <a:r>
              <a:rPr lang="en-US" dirty="0" smtClean="0"/>
              <a:t>robert.stewart@sig.com</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 like Function Objects</a:t>
            </a:r>
            <a:endParaRPr lang="en-US" dirty="0"/>
          </a:p>
        </p:txBody>
      </p:sp>
      <p:sp>
        <p:nvSpPr>
          <p:cNvPr id="3" name="Content Placeholder 2"/>
          <p:cNvSpPr>
            <a:spLocks noGrp="1"/>
          </p:cNvSpPr>
          <p:nvPr>
            <p:ph idx="1"/>
          </p:nvPr>
        </p:nvSpPr>
        <p:spPr/>
        <p:txBody>
          <a:bodyPr/>
          <a:lstStyle/>
          <a:p>
            <a:r>
              <a:rPr lang="en-US" dirty="0" smtClean="0"/>
              <a:t>Arguments: </a:t>
            </a:r>
            <a:r>
              <a:rPr lang="en-US" i="1" dirty="0" smtClean="0">
                <a:solidFill>
                  <a:schemeClr val="accent1"/>
                </a:solidFill>
              </a:rPr>
              <a:t>Inherited Attributes</a:t>
            </a:r>
          </a:p>
          <a:p>
            <a:r>
              <a:rPr lang="en-US" dirty="0" smtClean="0"/>
              <a:t>Return value: </a:t>
            </a:r>
            <a:r>
              <a:rPr lang="en-US" i="1" dirty="0" smtClean="0">
                <a:solidFill>
                  <a:schemeClr val="accent1"/>
                </a:solidFill>
              </a:rPr>
              <a:t>Synthesized Attribute</a:t>
            </a:r>
          </a:p>
          <a:p>
            <a:r>
              <a:rPr lang="en-US" dirty="0" smtClean="0"/>
              <a:t>State</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10</a:t>
            </a:fld>
            <a:endParaRPr lang="en-US" dirty="0"/>
          </a:p>
        </p:txBody>
      </p:sp>
    </p:spTree>
    <p:extLst>
      <p:ext uri="{BB962C8B-B14F-4D97-AF65-F5344CB8AC3E}">
        <p14:creationId xmlns:p14="http://schemas.microsoft.com/office/powerpoint/2010/main" val="2230494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Concept</a:t>
            </a:r>
            <a:endParaRPr lang="en-US" dirty="0"/>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bool</a:t>
            </a:r>
            <a:br>
              <a:rPr lang="en-US" b="0" dirty="0" smtClean="0">
                <a:latin typeface="Lucida Console" panose="020B0609040504020204" pitchFamily="49" charset="0"/>
              </a:rPr>
            </a:br>
            <a:r>
              <a:rPr lang="en-US" b="0" dirty="0" smtClean="0">
                <a:latin typeface="Lucida Console" panose="020B0609040504020204" pitchFamily="49" charset="0"/>
              </a:rPr>
              <a:t>parse(</a:t>
            </a:r>
            <a:r>
              <a:rPr lang="en-US" b="0" dirty="0" err="1" smtClean="0">
                <a:latin typeface="Lucida Console" panose="020B0609040504020204" pitchFamily="49" charset="0"/>
              </a:rPr>
              <a:t>FwdIt</a:t>
            </a:r>
            <a:r>
              <a:rPr lang="en-US" b="0" dirty="0" smtClean="0">
                <a:latin typeface="Lucida Console" panose="020B0609040504020204" pitchFamily="49" charset="0"/>
              </a:rPr>
              <a:t>, </a:t>
            </a:r>
            <a:r>
              <a:rPr lang="en-US" b="0" dirty="0" err="1" smtClean="0">
                <a:latin typeface="Lucida Console" panose="020B0609040504020204" pitchFamily="49" charset="0"/>
              </a:rPr>
              <a:t>FwdIt</a:t>
            </a:r>
            <a:r>
              <a:rPr lang="en-US" b="0" dirty="0" smtClean="0">
                <a:latin typeface="Lucida Console" panose="020B0609040504020204" pitchFamily="49" charset="0"/>
              </a:rPr>
              <a:t>, Context, Skipper, Attribute);</a:t>
            </a:r>
          </a:p>
          <a:p>
            <a:pPr marL="0" indent="0">
              <a:buNone/>
            </a:pPr>
            <a:r>
              <a:rPr lang="en-US" b="0" dirty="0" smtClean="0">
                <a:latin typeface="Lucida Console" panose="020B0609040504020204" pitchFamily="49" charset="0"/>
              </a:rPr>
              <a:t>info</a:t>
            </a:r>
            <a:br>
              <a:rPr lang="en-US" b="0" dirty="0" smtClean="0">
                <a:latin typeface="Lucida Console" panose="020B0609040504020204" pitchFamily="49" charset="0"/>
              </a:rPr>
            </a:br>
            <a:r>
              <a:rPr lang="en-US" b="0" dirty="0" smtClean="0">
                <a:latin typeface="Lucida Console" panose="020B0609040504020204" pitchFamily="49" charset="0"/>
              </a:rPr>
              <a:t>what(Context);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11</a:t>
            </a:fld>
            <a:endParaRPr lang="en-US" dirty="0"/>
          </a:p>
        </p:txBody>
      </p:sp>
    </p:spTree>
    <p:extLst>
      <p:ext uri="{BB962C8B-B14F-4D97-AF65-F5344CB8AC3E}">
        <p14:creationId xmlns:p14="http://schemas.microsoft.com/office/powerpoint/2010/main" val="58375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Parsers</a:t>
            </a:r>
            <a:endParaRPr lang="en-US" dirty="0"/>
          </a:p>
        </p:txBody>
      </p:sp>
      <p:sp>
        <p:nvSpPr>
          <p:cNvPr id="3" name="Content Placeholder 2"/>
          <p:cNvSpPr>
            <a:spLocks noGrp="1"/>
          </p:cNvSpPr>
          <p:nvPr>
            <p:ph idx="1"/>
          </p:nvPr>
        </p:nvSpPr>
        <p:spPr/>
        <p:txBody>
          <a:bodyPr/>
          <a:lstStyle/>
          <a:p>
            <a:r>
              <a:rPr lang="en-US" dirty="0" smtClean="0"/>
              <a:t>Primitive</a:t>
            </a:r>
          </a:p>
          <a:p>
            <a:pPr lvl="1"/>
            <a:r>
              <a:rPr lang="en-US" b="0" dirty="0" smtClean="0">
                <a:latin typeface="Lucida Console" panose="020B0609040504020204" pitchFamily="49" charset="0"/>
              </a:rPr>
              <a:t>char_</a:t>
            </a:r>
            <a:r>
              <a:rPr lang="en-US" dirty="0" smtClean="0"/>
              <a:t>, </a:t>
            </a:r>
            <a:r>
              <a:rPr lang="en-US" b="0" dirty="0" smtClean="0">
                <a:latin typeface="Lucida Console" panose="020B0609040504020204" pitchFamily="49" charset="0"/>
              </a:rPr>
              <a:t>float_</a:t>
            </a:r>
            <a:r>
              <a:rPr lang="en-US" dirty="0" smtClean="0"/>
              <a:t>, </a:t>
            </a:r>
            <a:r>
              <a:rPr lang="en-US" b="0" dirty="0" smtClean="0">
                <a:latin typeface="Lucida Console" panose="020B0609040504020204" pitchFamily="49" charset="0"/>
              </a:rPr>
              <a:t>int_</a:t>
            </a:r>
            <a:r>
              <a:rPr lang="en-US" dirty="0" smtClean="0"/>
              <a:t>, </a:t>
            </a:r>
            <a:r>
              <a:rPr lang="en-US" b="0" dirty="0" smtClean="0">
                <a:latin typeface="Lucida Console" panose="020B0609040504020204" pitchFamily="49" charset="0"/>
              </a:rPr>
              <a:t>lit</a:t>
            </a:r>
            <a:r>
              <a:rPr lang="en-US" b="0" dirty="0" smtClean="0"/>
              <a:t>, etc.</a:t>
            </a:r>
          </a:p>
          <a:p>
            <a:r>
              <a:rPr lang="en-US" dirty="0" smtClean="0"/>
              <a:t>Rule</a:t>
            </a:r>
          </a:p>
          <a:p>
            <a:pPr lvl="1"/>
            <a:r>
              <a:rPr lang="en-US" dirty="0" smtClean="0"/>
              <a:t>Placeholder for one or more parsers</a:t>
            </a:r>
          </a:p>
          <a:p>
            <a:pPr lvl="1"/>
            <a:r>
              <a:rPr lang="en-US" dirty="0" smtClean="0"/>
              <a:t>Reusable</a:t>
            </a:r>
          </a:p>
          <a:p>
            <a:pPr lvl="1"/>
            <a:r>
              <a:rPr lang="en-US" dirty="0" smtClean="0"/>
              <a:t>Support recursion</a:t>
            </a:r>
          </a:p>
          <a:p>
            <a:pPr lvl="1"/>
            <a:r>
              <a:rPr lang="en-US" dirty="0" smtClean="0"/>
              <a:t>Have a name (empty by default)</a:t>
            </a:r>
          </a:p>
          <a:p>
            <a:r>
              <a:rPr lang="en-US" dirty="0" smtClean="0"/>
              <a:t>Grammar:</a:t>
            </a:r>
          </a:p>
          <a:p>
            <a:pPr lvl="1"/>
            <a:r>
              <a:rPr lang="en-US" dirty="0" smtClean="0"/>
              <a:t>Encapsulates a set of rules, parsers, and nested grammars</a:t>
            </a:r>
          </a:p>
          <a:p>
            <a:pPr lvl="1"/>
            <a:r>
              <a:rPr lang="en-US" dirty="0" smtClean="0"/>
              <a:t>High level abstraction</a:t>
            </a:r>
          </a:p>
          <a:p>
            <a:pPr lvl="1"/>
            <a:r>
              <a:rPr lang="en-US" dirty="0" smtClean="0"/>
              <a:t>Offers modularization and composition</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12</a:t>
            </a:fld>
            <a:endParaRPr lang="en-US" dirty="0"/>
          </a:p>
        </p:txBody>
      </p:sp>
    </p:spTree>
    <p:extLst>
      <p:ext uri="{BB962C8B-B14F-4D97-AF65-F5344CB8AC3E}">
        <p14:creationId xmlns:p14="http://schemas.microsoft.com/office/powerpoint/2010/main" val="2663817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 for doubles</a:t>
            </a:r>
            <a:endParaRPr lang="en-US" dirty="0"/>
          </a:p>
        </p:txBody>
      </p:sp>
      <p:sp>
        <p:nvSpPr>
          <p:cNvPr id="3" name="Content Placeholder 2"/>
          <p:cNvSpPr>
            <a:spLocks noGrp="1"/>
          </p:cNvSpPr>
          <p:nvPr>
            <p:ph idx="1"/>
          </p:nvPr>
        </p:nvSpPr>
        <p:spPr/>
        <p:txBody>
          <a:bodyPr/>
          <a:lstStyle/>
          <a:p>
            <a:r>
              <a:rPr lang="en-US" dirty="0" smtClean="0"/>
              <a:t>To parse one double:</a:t>
            </a:r>
          </a:p>
          <a:p>
            <a:pPr marL="457200" lvl="1" indent="0">
              <a:buNone/>
            </a:pPr>
            <a:r>
              <a:rPr lang="en-US" b="0" dirty="0" smtClean="0">
                <a:latin typeface="Lucida Console" panose="020B0609040504020204" pitchFamily="49" charset="0"/>
              </a:rPr>
              <a:t>boost::spirit::qi::double_</a:t>
            </a:r>
          </a:p>
          <a:p>
            <a:r>
              <a:rPr lang="en-US" dirty="0" smtClean="0"/>
              <a:t>To parse two whitespace-delimited doubles:</a:t>
            </a:r>
          </a:p>
          <a:p>
            <a:pPr marL="400050" lvl="1" indent="0">
              <a:buNone/>
            </a:pPr>
            <a:r>
              <a:rPr lang="en-US" b="0" dirty="0" smtClean="0">
                <a:latin typeface="Lucida Console" panose="020B0609040504020204" pitchFamily="49" charset="0"/>
              </a:rPr>
              <a:t>double_ &gt;&gt; double_</a:t>
            </a:r>
          </a:p>
          <a:p>
            <a:pPr marL="285750"/>
            <a:r>
              <a:rPr lang="en-US" dirty="0" smtClean="0"/>
              <a:t>Parsing zero or more doubles:</a:t>
            </a:r>
          </a:p>
          <a:p>
            <a:pPr marL="400050" lvl="1" indent="0">
              <a:buNone/>
            </a:pPr>
            <a:r>
              <a:rPr lang="en-US" b="0" dirty="0">
                <a:latin typeface="Lucida Console" panose="020B0609040504020204" pitchFamily="49" charset="0"/>
              </a:rPr>
              <a:t>*double_</a:t>
            </a:r>
          </a:p>
          <a:p>
            <a:pPr marL="285750"/>
            <a:r>
              <a:rPr lang="en-US" dirty="0" smtClean="0"/>
              <a:t>Parsing a comma-delimited list of doubles:</a:t>
            </a:r>
          </a:p>
          <a:p>
            <a:pPr marL="400050" lvl="1" indent="0">
              <a:buNone/>
            </a:pPr>
            <a:r>
              <a:rPr lang="en-US" b="0" dirty="0" smtClean="0">
                <a:latin typeface="Lucida Console" panose="020B0609040504020204" pitchFamily="49" charset="0"/>
              </a:rPr>
              <a:t>double_ &gt;&gt; *(lit(',') &gt;&gt;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13</a:t>
            </a:fld>
            <a:endParaRPr lang="en-US" dirty="0"/>
          </a:p>
        </p:txBody>
      </p:sp>
    </p:spTree>
    <p:extLst>
      <p:ext uri="{BB962C8B-B14F-4D97-AF65-F5344CB8AC3E}">
        <p14:creationId xmlns:p14="http://schemas.microsoft.com/office/powerpoint/2010/main" val="2850614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*(lit(',') &gt;&gt;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14</a:t>
            </a:fld>
            <a:endParaRPr lang="en-US" dirty="0"/>
          </a:p>
        </p:txBody>
      </p:sp>
    </p:spTree>
    <p:extLst>
      <p:ext uri="{BB962C8B-B14F-4D97-AF65-F5344CB8AC3E}">
        <p14:creationId xmlns:p14="http://schemas.microsoft.com/office/powerpoint/2010/main" val="107969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dirty="0" smtClean="0">
                <a:solidFill>
                  <a:schemeClr val="accent1"/>
                </a:solidFill>
                <a:latin typeface="Lucida Console" panose="020B0609040504020204" pitchFamily="49" charset="0"/>
              </a:rPr>
              <a:t>double_</a:t>
            </a:r>
            <a:r>
              <a:rPr lang="en-US" b="0" dirty="0" smtClean="0">
                <a:latin typeface="Lucida Console" panose="020B0609040504020204" pitchFamily="49" charset="0"/>
              </a:rPr>
              <a:t> &gt;&gt; *(lit(',') &gt;&gt;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15</a:t>
            </a:fld>
            <a:endParaRPr lang="en-US" dirty="0"/>
          </a:p>
        </p:txBody>
      </p:sp>
      <p:sp>
        <p:nvSpPr>
          <p:cNvPr id="6" name="Line Callout 2 5"/>
          <p:cNvSpPr/>
          <p:nvPr/>
        </p:nvSpPr>
        <p:spPr bwMode="auto">
          <a:xfrm>
            <a:off x="2018805" y="2671948"/>
            <a:ext cx="4180114" cy="385042"/>
          </a:xfrm>
          <a:prstGeom prst="borderCallout2">
            <a:avLst>
              <a:gd name="adj1" fmla="val 18750"/>
              <a:gd name="adj2" fmla="val -8333"/>
              <a:gd name="adj3" fmla="val 18750"/>
              <a:gd name="adj4" fmla="val -16667"/>
              <a:gd name="adj5" fmla="val -263768"/>
              <a:gd name="adj6" fmla="val -2678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indent="-342900"/>
            <a:r>
              <a:rPr lang="en-US" dirty="0"/>
              <a:t>Matches sign, mantissa, and </a:t>
            </a:r>
            <a:r>
              <a:rPr lang="en-US" dirty="0" smtClean="0"/>
              <a:t>exponent</a:t>
            </a:r>
            <a:endParaRPr lang="en-US" dirty="0"/>
          </a:p>
        </p:txBody>
      </p:sp>
    </p:spTree>
    <p:extLst>
      <p:ext uri="{BB962C8B-B14F-4D97-AF65-F5344CB8AC3E}">
        <p14:creationId xmlns:p14="http://schemas.microsoft.com/office/powerpoint/2010/main" val="336970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a:t>
            </a:r>
            <a:r>
              <a:rPr lang="en-US" dirty="0" smtClean="0">
                <a:solidFill>
                  <a:schemeClr val="accent1"/>
                </a:solidFill>
                <a:latin typeface="Lucida Console" panose="020B0609040504020204" pitchFamily="49" charset="0"/>
              </a:rPr>
              <a:t>&gt;&gt;</a:t>
            </a:r>
            <a:r>
              <a:rPr lang="en-US" b="0" dirty="0" smtClean="0">
                <a:latin typeface="Lucida Console" panose="020B0609040504020204" pitchFamily="49" charset="0"/>
              </a:rPr>
              <a:t> *(lit(',') &gt;&gt;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16</a:t>
            </a:fld>
            <a:endParaRPr lang="en-US" dirty="0"/>
          </a:p>
        </p:txBody>
      </p:sp>
      <p:sp>
        <p:nvSpPr>
          <p:cNvPr id="5" name="Line Callout 2 4"/>
          <p:cNvSpPr/>
          <p:nvPr/>
        </p:nvSpPr>
        <p:spPr bwMode="auto">
          <a:xfrm>
            <a:off x="2956955" y="2671948"/>
            <a:ext cx="4358246" cy="385042"/>
          </a:xfrm>
          <a:prstGeom prst="borderCallout2">
            <a:avLst>
              <a:gd name="adj1" fmla="val 18750"/>
              <a:gd name="adj2" fmla="val -8333"/>
              <a:gd name="adj3" fmla="val 18750"/>
              <a:gd name="adj4" fmla="val -16667"/>
              <a:gd name="adj5" fmla="val -263768"/>
              <a:gd name="adj6" fmla="val -2678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indent="-342900"/>
            <a:r>
              <a:rPr lang="en-US" dirty="0" smtClean="0"/>
              <a:t>Left side might be followed by right side</a:t>
            </a:r>
            <a:endParaRPr lang="en-US" dirty="0"/>
          </a:p>
        </p:txBody>
      </p:sp>
    </p:spTree>
    <p:extLst>
      <p:ext uri="{BB962C8B-B14F-4D97-AF65-F5344CB8AC3E}">
        <p14:creationId xmlns:p14="http://schemas.microsoft.com/office/powerpoint/2010/main" val="25065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a:t>
            </a:r>
            <a:r>
              <a:rPr lang="en-US" dirty="0" smtClean="0">
                <a:solidFill>
                  <a:schemeClr val="accent1"/>
                </a:solidFill>
                <a:latin typeface="Lucida Console" panose="020B0609040504020204" pitchFamily="49" charset="0"/>
              </a:rPr>
              <a:t>*(</a:t>
            </a:r>
            <a:r>
              <a:rPr lang="en-US" b="0" dirty="0" smtClean="0">
                <a:latin typeface="Lucida Console" panose="020B0609040504020204" pitchFamily="49" charset="0"/>
              </a:rPr>
              <a:t>lit(',') &gt;&gt; double_</a:t>
            </a:r>
            <a:r>
              <a:rPr lang="en-US" dirty="0" smtClean="0">
                <a:solidFill>
                  <a:schemeClr val="accent1"/>
                </a:solidFill>
                <a:latin typeface="Lucida Console" panose="020B0609040504020204" pitchFamily="49" charset="0"/>
              </a:rPr>
              <a:t>)</a:t>
            </a:r>
            <a:endParaRPr lang="en-US" dirty="0">
              <a:solidFill>
                <a:schemeClr val="accent1"/>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17</a:t>
            </a:fld>
            <a:endParaRPr lang="en-US" dirty="0"/>
          </a:p>
        </p:txBody>
      </p:sp>
      <p:sp>
        <p:nvSpPr>
          <p:cNvPr id="5" name="Line Callout 2 4"/>
          <p:cNvSpPr/>
          <p:nvPr/>
        </p:nvSpPr>
        <p:spPr bwMode="auto">
          <a:xfrm>
            <a:off x="3218212" y="2755075"/>
            <a:ext cx="2921331" cy="385042"/>
          </a:xfrm>
          <a:prstGeom prst="borderCallout2">
            <a:avLst>
              <a:gd name="adj1" fmla="val 18750"/>
              <a:gd name="adj2" fmla="val -8333"/>
              <a:gd name="adj3" fmla="val 18750"/>
              <a:gd name="adj4" fmla="val -16667"/>
              <a:gd name="adj5" fmla="val -263768"/>
              <a:gd name="adj6" fmla="val -2678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indent="-342900"/>
            <a:r>
              <a:rPr lang="en-US" dirty="0" err="1" smtClean="0"/>
              <a:t>Kleene</a:t>
            </a:r>
            <a:r>
              <a:rPr lang="en-US" dirty="0" smtClean="0"/>
              <a:t> star: zero or more</a:t>
            </a:r>
            <a:endParaRPr lang="en-US" dirty="0"/>
          </a:p>
        </p:txBody>
      </p:sp>
    </p:spTree>
    <p:extLst>
      <p:ext uri="{BB962C8B-B14F-4D97-AF65-F5344CB8AC3E}">
        <p14:creationId xmlns:p14="http://schemas.microsoft.com/office/powerpoint/2010/main" val="25065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a:t>
            </a:r>
            <a:r>
              <a:rPr lang="en-US" dirty="0" smtClean="0">
                <a:solidFill>
                  <a:schemeClr val="accent1"/>
                </a:solidFill>
                <a:latin typeface="Lucida Console" panose="020B0609040504020204" pitchFamily="49" charset="0"/>
              </a:rPr>
              <a:t>lit(',')</a:t>
            </a:r>
            <a:r>
              <a:rPr lang="en-US" b="0" dirty="0" smtClean="0">
                <a:latin typeface="Lucida Console" panose="020B0609040504020204" pitchFamily="49" charset="0"/>
              </a:rPr>
              <a:t> &gt;&gt;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18</a:t>
            </a:fld>
            <a:endParaRPr lang="en-US" dirty="0"/>
          </a:p>
        </p:txBody>
      </p:sp>
      <p:sp>
        <p:nvSpPr>
          <p:cNvPr id="5" name="Line Callout 2 4"/>
          <p:cNvSpPr/>
          <p:nvPr/>
        </p:nvSpPr>
        <p:spPr bwMode="auto">
          <a:xfrm>
            <a:off x="4738253" y="2755075"/>
            <a:ext cx="4037612" cy="631263"/>
          </a:xfrm>
          <a:prstGeom prst="borderCallout2">
            <a:avLst>
              <a:gd name="adj1" fmla="val 18750"/>
              <a:gd name="adj2" fmla="val -8333"/>
              <a:gd name="adj3" fmla="val 18750"/>
              <a:gd name="adj4" fmla="val -16667"/>
              <a:gd name="adj5" fmla="val -165945"/>
              <a:gd name="adj6" fmla="val -38742"/>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r>
              <a:rPr lang="en-US" dirty="0" smtClean="0"/>
              <a:t>Matches a comma which won’t be added to the synthesized attribute</a:t>
            </a:r>
            <a:endParaRPr lang="en-US" dirty="0"/>
          </a:p>
        </p:txBody>
      </p:sp>
    </p:spTree>
    <p:extLst>
      <p:ext uri="{BB962C8B-B14F-4D97-AF65-F5344CB8AC3E}">
        <p14:creationId xmlns:p14="http://schemas.microsoft.com/office/powerpoint/2010/main" val="25065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*(lit(',') </a:t>
            </a:r>
            <a:r>
              <a:rPr lang="en-US" dirty="0" smtClean="0">
                <a:solidFill>
                  <a:schemeClr val="accent1"/>
                </a:solidFill>
                <a:latin typeface="Lucida Console" panose="020B0609040504020204" pitchFamily="49" charset="0"/>
              </a:rPr>
              <a:t>&gt;&gt;</a:t>
            </a:r>
            <a:r>
              <a:rPr lang="en-US" b="0" dirty="0" smtClean="0">
                <a:latin typeface="Lucida Console" panose="020B0609040504020204" pitchFamily="49" charset="0"/>
              </a:rPr>
              <a:t> double_)</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19</a:t>
            </a:fld>
            <a:endParaRPr lang="en-US" dirty="0"/>
          </a:p>
        </p:txBody>
      </p:sp>
    </p:spTree>
    <p:extLst>
      <p:ext uri="{BB962C8B-B14F-4D97-AF65-F5344CB8AC3E}">
        <p14:creationId xmlns:p14="http://schemas.microsoft.com/office/powerpoint/2010/main" val="25065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9602" name="Rectangle 2"/>
          <p:cNvSpPr>
            <a:spLocks noGrp="1" noChangeArrowheads="1"/>
          </p:cNvSpPr>
          <p:nvPr>
            <p:ph type="title"/>
          </p:nvPr>
        </p:nvSpPr>
        <p:spPr/>
        <p:txBody>
          <a:bodyPr/>
          <a:lstStyle/>
          <a:p>
            <a:pPr eaLnBrk="1" hangingPunct="1">
              <a:defRPr/>
            </a:pPr>
            <a:r>
              <a:rPr lang="en-US" dirty="0" smtClean="0"/>
              <a:t>Overview</a:t>
            </a:r>
          </a:p>
        </p:txBody>
      </p:sp>
      <p:sp>
        <p:nvSpPr>
          <p:cNvPr id="5123" name="Rectangle 3"/>
          <p:cNvSpPr>
            <a:spLocks noGrp="1" noChangeArrowheads="1"/>
          </p:cNvSpPr>
          <p:nvPr>
            <p:ph type="body" idx="1"/>
          </p:nvPr>
        </p:nvSpPr>
        <p:spPr/>
        <p:txBody>
          <a:bodyPr/>
          <a:lstStyle/>
          <a:p>
            <a:pPr eaLnBrk="1" hangingPunct="1"/>
            <a:r>
              <a:rPr kumimoji="0" lang="en-US" dirty="0" smtClean="0"/>
              <a:t>Introduction to </a:t>
            </a:r>
            <a:r>
              <a:rPr kumimoji="0" lang="en-US" dirty="0" err="1" smtClean="0"/>
              <a:t>Boost.Spirit</a:t>
            </a:r>
            <a:endParaRPr kumimoji="0" lang="en-US" dirty="0" smtClean="0"/>
          </a:p>
          <a:p>
            <a:pPr eaLnBrk="1" hangingPunct="1"/>
            <a:r>
              <a:rPr kumimoji="0" lang="en-US" dirty="0" smtClean="0"/>
              <a:t>Parsing with Qi</a:t>
            </a:r>
          </a:p>
          <a:p>
            <a:pPr eaLnBrk="1" hangingPunct="1"/>
            <a:r>
              <a:rPr kumimoji="0" lang="en-US" dirty="0" smtClean="0"/>
              <a:t>Parsing ping command output</a:t>
            </a:r>
          </a:p>
          <a:p>
            <a:pPr eaLnBrk="1" hangingPunct="1"/>
            <a:r>
              <a:rPr kumimoji="0" lang="en-US" dirty="0" smtClean="0"/>
              <a:t>Problems using Qi</a:t>
            </a:r>
          </a:p>
        </p:txBody>
      </p:sp>
      <p:sp>
        <p:nvSpPr>
          <p:cNvPr id="5124" name="Slide Number Placeholder 1"/>
          <p:cNvSpPr>
            <a:spLocks noGrp="1"/>
          </p:cNvSpPr>
          <p:nvPr>
            <p:ph type="sldNum" sz="quarter" idx="10"/>
          </p:nvPr>
        </p:nvSpPr>
        <p:spPr>
          <a:noFill/>
        </p:spPr>
        <p:txBody>
          <a:bodyPr/>
          <a:lstStyle>
            <a:lvl1pPr eaLnBrk="0" hangingPunct="0">
              <a:defRPr kumimoji="1" sz="1600">
                <a:solidFill>
                  <a:schemeClr val="tx2"/>
                </a:solidFill>
                <a:latin typeface="Verdana" pitchFamily="34" charset="0"/>
              </a:defRPr>
            </a:lvl1pPr>
            <a:lvl2pPr marL="742950" indent="-285750" eaLnBrk="0" hangingPunct="0">
              <a:defRPr kumimoji="1" sz="1600">
                <a:solidFill>
                  <a:schemeClr val="tx2"/>
                </a:solidFill>
                <a:latin typeface="Verdana" pitchFamily="34" charset="0"/>
              </a:defRPr>
            </a:lvl2pPr>
            <a:lvl3pPr marL="1143000" indent="-228600" eaLnBrk="0" hangingPunct="0">
              <a:defRPr kumimoji="1" sz="1600">
                <a:solidFill>
                  <a:schemeClr val="tx2"/>
                </a:solidFill>
                <a:latin typeface="Verdana" pitchFamily="34" charset="0"/>
              </a:defRPr>
            </a:lvl3pPr>
            <a:lvl4pPr marL="1600200" indent="-228600" eaLnBrk="0" hangingPunct="0">
              <a:defRPr kumimoji="1" sz="1600">
                <a:solidFill>
                  <a:schemeClr val="tx2"/>
                </a:solidFill>
                <a:latin typeface="Verdana" pitchFamily="34" charset="0"/>
              </a:defRPr>
            </a:lvl4pPr>
            <a:lvl5pPr marL="2057400" indent="-228600" eaLnBrk="0" hangingPunct="0">
              <a:defRPr kumimoji="1" sz="1600">
                <a:solidFill>
                  <a:schemeClr val="tx2"/>
                </a:solidFill>
                <a:latin typeface="Verdana" pitchFamily="34" charset="0"/>
              </a:defRPr>
            </a:lvl5pPr>
            <a:lvl6pPr marL="2514600" indent="-228600"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6pPr>
            <a:lvl7pPr marL="2971800" indent="-228600"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7pPr>
            <a:lvl8pPr marL="3429000" indent="-228600"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8pPr>
            <a:lvl9pPr marL="3886200" indent="-228600" eaLnBrk="0" fontAlgn="base" hangingPunct="0">
              <a:spcBef>
                <a:spcPct val="0"/>
              </a:spcBef>
              <a:spcAft>
                <a:spcPct val="0"/>
              </a:spcAft>
              <a:buClr>
                <a:srgbClr val="003399"/>
              </a:buClr>
              <a:buSzPct val="90000"/>
              <a:buFont typeface="Webdings" pitchFamily="18" charset="2"/>
              <a:defRPr kumimoji="1" sz="1600">
                <a:solidFill>
                  <a:schemeClr val="tx2"/>
                </a:solidFill>
                <a:latin typeface="Verdana" pitchFamily="34" charset="0"/>
              </a:defRPr>
            </a:lvl9pPr>
          </a:lstStyle>
          <a:p>
            <a:fld id="{20562D43-8F9B-4214-82FA-5CD132D2BFAA}" type="slidenum">
              <a:rPr kumimoji="0" lang="en-US" sz="1200" smtClean="0">
                <a:solidFill>
                  <a:schemeClr val="folHlink"/>
                </a:solidFill>
              </a:rPr>
              <a:pPr/>
              <a:t>2</a:t>
            </a:fld>
            <a:endParaRPr kumimoji="0" lang="en-US" sz="1200" smtClean="0">
              <a:solidFill>
                <a:schemeClr val="folHlink"/>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*(lit(',') &gt;&gt; </a:t>
            </a:r>
            <a:r>
              <a:rPr lang="en-US" dirty="0" smtClean="0">
                <a:solidFill>
                  <a:schemeClr val="accent1"/>
                </a:solidFill>
                <a:latin typeface="Lucida Console" panose="020B0609040504020204" pitchFamily="49" charset="0"/>
              </a:rPr>
              <a:t>double_</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20</a:t>
            </a:fld>
            <a:endParaRPr lang="en-US" dirty="0"/>
          </a:p>
        </p:txBody>
      </p:sp>
    </p:spTree>
    <p:extLst>
      <p:ext uri="{BB962C8B-B14F-4D97-AF65-F5344CB8AC3E}">
        <p14:creationId xmlns:p14="http://schemas.microsoft.com/office/powerpoint/2010/main" val="25065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 </a:t>
            </a:r>
            <a:r>
              <a:rPr lang="en-US" dirty="0" smtClean="0"/>
              <a:t>Comma-delimited List </a:t>
            </a:r>
            <a:r>
              <a:rPr lang="en-US" dirty="0"/>
              <a:t>of doubles</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double_ &gt;&gt; *(lit(',') &gt;&gt; double_)</a:t>
            </a:r>
          </a:p>
          <a:p>
            <a:pPr marL="0" indent="0">
              <a:buNone/>
            </a:pPr>
            <a:r>
              <a:rPr lang="en-US" dirty="0" smtClean="0">
                <a:solidFill>
                  <a:schemeClr val="accent1"/>
                </a:solidFill>
                <a:latin typeface="Lucida Console" panose="020B0609040504020204" pitchFamily="49" charset="0"/>
              </a:rPr>
              <a:t>double_ % ','</a:t>
            </a:r>
            <a:endParaRPr lang="en-US" dirty="0">
              <a:solidFill>
                <a:schemeClr val="accent1"/>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21</a:t>
            </a:fld>
            <a:endParaRPr lang="en-US" dirty="0"/>
          </a:p>
        </p:txBody>
      </p:sp>
      <p:sp>
        <p:nvSpPr>
          <p:cNvPr id="5" name="Line Callout 2 4"/>
          <p:cNvSpPr/>
          <p:nvPr/>
        </p:nvSpPr>
        <p:spPr bwMode="auto">
          <a:xfrm>
            <a:off x="3051957" y="3277588"/>
            <a:ext cx="4512625" cy="385042"/>
          </a:xfrm>
          <a:prstGeom prst="borderCallout2">
            <a:avLst>
              <a:gd name="adj1" fmla="val 18750"/>
              <a:gd name="adj2" fmla="val -8333"/>
              <a:gd name="adj3" fmla="val 18750"/>
              <a:gd name="adj4" fmla="val -16667"/>
              <a:gd name="adj5" fmla="val -263768"/>
              <a:gd name="adj6" fmla="val -2678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indent="-342900"/>
            <a:r>
              <a:rPr lang="en-US" dirty="0" smtClean="0"/>
              <a:t>Qi extends PEG operators for convenience</a:t>
            </a:r>
            <a:endParaRPr lang="en-US" dirty="0"/>
          </a:p>
        </p:txBody>
      </p:sp>
    </p:spTree>
    <p:extLst>
      <p:ext uri="{BB962C8B-B14F-4D97-AF65-F5344CB8AC3E}">
        <p14:creationId xmlns:p14="http://schemas.microsoft.com/office/powerpoint/2010/main" val="421736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Functions</a:t>
            </a:r>
            <a:endParaRPr lang="en-US" dirty="0"/>
          </a:p>
        </p:txBody>
      </p:sp>
      <p:sp>
        <p:nvSpPr>
          <p:cNvPr id="3" name="Content Placeholder 2"/>
          <p:cNvSpPr>
            <a:spLocks noGrp="1"/>
          </p:cNvSpPr>
          <p:nvPr>
            <p:ph idx="1"/>
          </p:nvPr>
        </p:nvSpPr>
        <p:spPr/>
        <p:txBody>
          <a:bodyPr/>
          <a:lstStyle/>
          <a:p>
            <a:r>
              <a:rPr lang="en-US" b="0" dirty="0" smtClean="0">
                <a:latin typeface="Lucida Console" panose="020B0609040504020204" pitchFamily="49" charset="0"/>
              </a:rPr>
              <a:t>boost::spirit::qi::parse()</a:t>
            </a:r>
          </a:p>
          <a:p>
            <a:pPr lvl="1"/>
            <a:r>
              <a:rPr lang="en-US" dirty="0" smtClean="0"/>
              <a:t>Parses exactly what’s described by the supplied parser</a:t>
            </a:r>
          </a:p>
          <a:p>
            <a:pPr lvl="1"/>
            <a:r>
              <a:rPr lang="en-US" dirty="0" smtClean="0"/>
              <a:t>Provides complete control over where whitespace may occur</a:t>
            </a:r>
          </a:p>
          <a:p>
            <a:pPr lvl="1"/>
            <a:r>
              <a:rPr lang="en-US" dirty="0" smtClean="0"/>
              <a:t>Appropriate when parsing token sequences from </a:t>
            </a:r>
            <a:r>
              <a:rPr lang="en-US" dirty="0" err="1" smtClean="0"/>
              <a:t>Lex</a:t>
            </a:r>
            <a:endParaRPr lang="en-US" dirty="0"/>
          </a:p>
          <a:p>
            <a:r>
              <a:rPr lang="en-US" b="0" dirty="0" smtClean="0">
                <a:latin typeface="Lucida Console" panose="020B0609040504020204" pitchFamily="49" charset="0"/>
              </a:rPr>
              <a:t>boost::spirit::qi::</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lvl="1"/>
            <a:r>
              <a:rPr lang="en-US" dirty="0" smtClean="0"/>
              <a:t>Applies a </a:t>
            </a:r>
            <a:r>
              <a:rPr lang="en-US" i="1" dirty="0" smtClean="0"/>
              <a:t>skip </a:t>
            </a:r>
            <a:r>
              <a:rPr lang="en-US" dirty="0" smtClean="0"/>
              <a:t>parser between parsers comprising the main parser</a:t>
            </a:r>
          </a:p>
          <a:p>
            <a:pPr lvl="1"/>
            <a:r>
              <a:rPr lang="en-US" dirty="0" smtClean="0"/>
              <a:t>Simplifies delimiter handling</a:t>
            </a:r>
          </a:p>
          <a:p>
            <a:pPr lvl="1"/>
            <a:r>
              <a:rPr lang="en-US" dirty="0" smtClean="0"/>
              <a:t>Can disable for specific parts of the main parser</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22</a:t>
            </a:fld>
            <a:endParaRPr lang="en-US" dirty="0"/>
          </a:p>
        </p:txBody>
      </p:sp>
    </p:spTree>
    <p:extLst>
      <p:ext uri="{BB962C8B-B14F-4D97-AF65-F5344CB8AC3E}">
        <p14:creationId xmlns:p14="http://schemas.microsoft.com/office/powerpoint/2010/main" val="428483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parse()</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 parse(_first, _last, double_ % ',');</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23</a:t>
            </a:fld>
            <a:endParaRPr lang="en-US" dirty="0"/>
          </a:p>
        </p:txBody>
      </p:sp>
    </p:spTree>
    <p:extLst>
      <p:ext uri="{BB962C8B-B14F-4D97-AF65-F5344CB8AC3E}">
        <p14:creationId xmlns:p14="http://schemas.microsoft.com/office/powerpoint/2010/main" val="378604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phrase_parse</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a:latin typeface="Lucida Console" panose="020B0609040504020204" pitchFamily="49" charset="0"/>
              </a:rPr>
              <a:t>matches(It </a:t>
            </a:r>
            <a:r>
              <a:rPr lang="en-US" b="0" dirty="0" smtClean="0">
                <a:latin typeface="Lucida Console" panose="020B0609040504020204" pitchFamily="49" charset="0"/>
              </a:rPr>
              <a:t>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 </a:t>
            </a:r>
            <a:r>
              <a:rPr lang="en-US" dirty="0" err="1" smtClean="0">
                <a:solidFill>
                  <a:srgbClr val="009900"/>
                </a:solidFill>
                <a:latin typeface="Lucida Console" panose="020B0609040504020204" pitchFamily="49" charset="0"/>
              </a:rPr>
              <a:t>phrase_parse</a:t>
            </a:r>
            <a:r>
              <a:rPr lang="en-US" b="0" dirty="0" smtClean="0">
                <a:latin typeface="Lucida Console" panose="020B0609040504020204" pitchFamily="49" charset="0"/>
              </a:rPr>
              <a:t>(_first,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 ',', </a:t>
            </a:r>
            <a:r>
              <a:rPr lang="en-US" dirty="0">
                <a:solidFill>
                  <a:srgbClr val="009900"/>
                </a:solidFill>
                <a:latin typeface="Lucida Console" panose="020B0609040504020204" pitchFamily="49" charset="0"/>
              </a:rPr>
              <a:t>space</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24</a:t>
            </a:fld>
            <a:endParaRPr lang="en-US" dirty="0"/>
          </a:p>
        </p:txBody>
      </p:sp>
    </p:spTree>
    <p:extLst>
      <p:ext uri="{BB962C8B-B14F-4D97-AF65-F5344CB8AC3E}">
        <p14:creationId xmlns:p14="http://schemas.microsoft.com/office/powerpoint/2010/main" val="2632763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Isn’t Quite So Pretty</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smtClean="0">
                <a:solidFill>
                  <a:srgbClr val="009900"/>
                </a:solidFill>
                <a:latin typeface="Lucida Console" panose="020B0609040504020204" pitchFamily="49" charset="0"/>
              </a:rPr>
              <a:t>#include &lt;boost/spirit/include/qi.hpp&gt;</a:t>
            </a:r>
          </a:p>
          <a:p>
            <a:pPr marL="0" indent="0">
              <a:spcBef>
                <a:spcPts val="0"/>
              </a:spcBef>
              <a:buNone/>
            </a:pPr>
            <a:endParaRPr lang="en-US" sz="1800" b="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a:latin typeface="Lucida Console" panose="020B0609040504020204" pitchFamily="49" charset="0"/>
              </a:rPr>
              <a:t>matches(It </a:t>
            </a:r>
            <a:r>
              <a:rPr lang="en-US" b="0" dirty="0" smtClean="0">
                <a:latin typeface="Lucida Console" panose="020B0609040504020204" pitchFamily="49" charset="0"/>
              </a:rPr>
              <a:t>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dirty="0">
                <a:solidFill>
                  <a:srgbClr val="009900"/>
                </a:solidFill>
                <a:latin typeface="Lucida Console" panose="020B0609040504020204" pitchFamily="49" charset="0"/>
              </a:rPr>
              <a:t> </a:t>
            </a:r>
            <a:r>
              <a:rPr lang="en-US" dirty="0" smtClean="0">
                <a:solidFill>
                  <a:srgbClr val="009900"/>
                </a:solidFill>
                <a:latin typeface="Lucida Console" panose="020B0609040504020204" pitchFamily="49" charset="0"/>
              </a:rPr>
              <a:t>  using boost::spirit::qi::double_;</a:t>
            </a:r>
          </a:p>
          <a:p>
            <a:pPr marL="0" indent="0">
              <a:spcBef>
                <a:spcPts val="0"/>
              </a:spcBef>
              <a:buNone/>
            </a:pPr>
            <a:r>
              <a:rPr lang="en-US" dirty="0" smtClean="0">
                <a:solidFill>
                  <a:srgbClr val="009900"/>
                </a:solidFill>
                <a:latin typeface="Lucida Console" panose="020B0609040504020204" pitchFamily="49" charset="0"/>
              </a:rPr>
              <a:t>   </a:t>
            </a:r>
            <a:r>
              <a:rPr lang="en-US" dirty="0">
                <a:solidFill>
                  <a:srgbClr val="009900"/>
                </a:solidFill>
                <a:latin typeface="Lucida Console" panose="020B0609040504020204" pitchFamily="49" charset="0"/>
              </a:rPr>
              <a:t>using boost::spirit::qi</a:t>
            </a:r>
            <a:r>
              <a:rPr lang="en-US" dirty="0" smtClean="0">
                <a:solidFill>
                  <a:srgbClr val="009900"/>
                </a:solidFill>
                <a:latin typeface="Lucida Console" panose="020B0609040504020204" pitchFamily="49" charset="0"/>
              </a:rPr>
              <a:t>::lit;</a:t>
            </a:r>
          </a:p>
          <a:p>
            <a:pPr marL="0" indent="0">
              <a:spcBef>
                <a:spcPts val="0"/>
              </a:spcBef>
              <a:buNone/>
            </a:pPr>
            <a:r>
              <a:rPr lang="en-US" dirty="0">
                <a:solidFill>
                  <a:srgbClr val="009900"/>
                </a:solidFill>
                <a:latin typeface="Lucida Console" panose="020B0609040504020204" pitchFamily="49" charset="0"/>
              </a:rPr>
              <a:t> </a:t>
            </a:r>
            <a:r>
              <a:rPr lang="en-US" dirty="0" smtClean="0">
                <a:solidFill>
                  <a:srgbClr val="009900"/>
                </a:solidFill>
                <a:latin typeface="Lucida Console" panose="020B0609040504020204" pitchFamily="49" charset="0"/>
              </a:rPr>
              <a:t>  using boost::spirit::qi::</a:t>
            </a:r>
            <a:r>
              <a:rPr lang="en-US" dirty="0" err="1" smtClean="0">
                <a:solidFill>
                  <a:srgbClr val="009900"/>
                </a:solidFill>
                <a:latin typeface="Lucida Console" panose="020B0609040504020204" pitchFamily="49" charset="0"/>
              </a:rPr>
              <a:t>phrase_parse</a:t>
            </a:r>
            <a:r>
              <a:rPr lang="en-US" dirty="0" smtClean="0">
                <a:solidFill>
                  <a:srgbClr val="009900"/>
                </a:solidFill>
                <a:latin typeface="Lucida Console" panose="020B0609040504020204" pitchFamily="49" charset="0"/>
              </a:rPr>
              <a:t>;</a:t>
            </a:r>
          </a:p>
          <a:p>
            <a:pPr marL="0" indent="0">
              <a:spcBef>
                <a:spcPts val="0"/>
              </a:spcBef>
              <a:buNone/>
            </a:pPr>
            <a:r>
              <a:rPr lang="en-US" dirty="0">
                <a:solidFill>
                  <a:srgbClr val="009900"/>
                </a:solidFill>
                <a:latin typeface="Lucida Console" panose="020B0609040504020204" pitchFamily="49" charset="0"/>
              </a:rPr>
              <a:t> </a:t>
            </a:r>
            <a:r>
              <a:rPr lang="en-US" dirty="0" smtClean="0">
                <a:solidFill>
                  <a:srgbClr val="009900"/>
                </a:solidFill>
                <a:latin typeface="Lucida Console" panose="020B0609040504020204" pitchFamily="49" charset="0"/>
              </a:rPr>
              <a:t>  using boost::spirit::</a:t>
            </a:r>
            <a:r>
              <a:rPr lang="en-US" dirty="0" err="1" smtClean="0">
                <a:solidFill>
                  <a:srgbClr val="009900"/>
                </a:solidFill>
                <a:latin typeface="Lucida Console" panose="020B0609040504020204" pitchFamily="49" charset="0"/>
              </a:rPr>
              <a:t>ascii</a:t>
            </a:r>
            <a:r>
              <a:rPr lang="en-US" dirty="0" smtClean="0">
                <a:solidFill>
                  <a:srgbClr val="009900"/>
                </a:solidFill>
                <a:latin typeface="Lucida Console" panose="020B0609040504020204" pitchFamily="49" charset="0"/>
              </a:rPr>
              <a:t>::space;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 </a:t>
            </a:r>
            <a:r>
              <a:rPr lang="en-US" b="0" dirty="0" err="1" smtClean="0">
                <a:latin typeface="Lucida Console" panose="020B0609040504020204" pitchFamily="49" charset="0"/>
              </a:rPr>
              <a:t>phrase_parse</a:t>
            </a:r>
            <a:r>
              <a:rPr lang="en-US" b="0" dirty="0" smtClean="0">
                <a:latin typeface="Lucida Console" panose="020B0609040504020204" pitchFamily="49" charset="0"/>
              </a:rPr>
              <a:t>(_first,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 ',', space);</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25</a:t>
            </a:fld>
            <a:endParaRPr lang="en-US" dirty="0"/>
          </a:p>
        </p:txBody>
      </p:sp>
    </p:spTree>
    <p:extLst>
      <p:ext uri="{BB962C8B-B14F-4D97-AF65-F5344CB8AC3E}">
        <p14:creationId xmlns:p14="http://schemas.microsoft.com/office/powerpoint/2010/main" val="117565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Isn’t Quite So Pretty</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#include &lt;boost/spirit/include/qi.hpp&gt;</a:t>
            </a:r>
          </a:p>
          <a:p>
            <a:pPr marL="0" indent="0">
              <a:spcBef>
                <a:spcPts val="0"/>
              </a:spcBef>
              <a:buNone/>
            </a:pPr>
            <a:endParaRPr lang="en-US" b="0" dirty="0" smtClean="0">
              <a:latin typeface="Lucida Console" panose="020B0609040504020204" pitchFamily="49" charset="0"/>
            </a:endParaRPr>
          </a:p>
          <a:p>
            <a:pPr marL="0" indent="0">
              <a:spcBef>
                <a:spcPts val="0"/>
              </a:spcBef>
              <a:buNone/>
            </a:pPr>
            <a:r>
              <a:rPr lang="en-US" dirty="0" smtClean="0">
                <a:solidFill>
                  <a:srgbClr val="009900"/>
                </a:solidFill>
                <a:latin typeface="Lucida Console" panose="020B0609040504020204" pitchFamily="49" charset="0"/>
              </a:rPr>
              <a:t>namespace qi = boost::spirit::qi;</a:t>
            </a:r>
          </a:p>
          <a:p>
            <a:pPr marL="0" indent="0">
              <a:spcBef>
                <a:spcPts val="0"/>
              </a:spcBef>
              <a:buNone/>
            </a:pPr>
            <a:endParaRPr lang="en-US" b="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a:latin typeface="Lucida Console" panose="020B0609040504020204" pitchFamily="49" charset="0"/>
              </a:rPr>
              <a:t>matches(It </a:t>
            </a:r>
            <a:r>
              <a:rPr lang="en-US" b="0" dirty="0" smtClean="0">
                <a:latin typeface="Lucida Console" panose="020B0609040504020204" pitchFamily="49" charset="0"/>
              </a:rPr>
              <a:t>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using boost::spirit::</a:t>
            </a:r>
            <a:r>
              <a:rPr lang="en-US" b="0" dirty="0" err="1" smtClean="0">
                <a:latin typeface="Lucida Console" panose="020B0609040504020204" pitchFamily="49" charset="0"/>
              </a:rPr>
              <a:t>ascii</a:t>
            </a:r>
            <a:r>
              <a:rPr lang="en-US" b="0" dirty="0" smtClean="0">
                <a:latin typeface="Lucida Console" panose="020B0609040504020204" pitchFamily="49" charset="0"/>
              </a:rPr>
              <a:t>::space;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 </a:t>
            </a:r>
            <a:r>
              <a:rPr lang="en-US" dirty="0" smtClean="0">
                <a:solidFill>
                  <a:srgbClr val="009900"/>
                </a:solidFill>
                <a:latin typeface="Lucida Console" panose="020B0609040504020204" pitchFamily="49" charset="0"/>
              </a:rPr>
              <a:t>qi::</a:t>
            </a:r>
            <a:r>
              <a:rPr lang="en-US" b="0" dirty="0" err="1" smtClean="0">
                <a:latin typeface="Lucida Console" panose="020B0609040504020204" pitchFamily="49" charset="0"/>
              </a:rPr>
              <a:t>phrase_parse</a:t>
            </a:r>
            <a:r>
              <a:rPr lang="en-US" b="0" dirty="0" smtClean="0">
                <a:latin typeface="Lucida Console" panose="020B0609040504020204" pitchFamily="49" charset="0"/>
              </a:rPr>
              <a:t>(_first,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dirty="0" smtClean="0">
                <a:solidFill>
                  <a:srgbClr val="009900"/>
                </a:solidFill>
                <a:latin typeface="Lucida Console" panose="020B0609040504020204" pitchFamily="49" charset="0"/>
              </a:rPr>
              <a:t>qi::</a:t>
            </a:r>
            <a:r>
              <a:rPr lang="en-US" b="0" dirty="0" smtClean="0">
                <a:latin typeface="Lucida Console" panose="020B0609040504020204" pitchFamily="49" charset="0"/>
              </a:rPr>
              <a:t>double_ % ',', space);</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26</a:t>
            </a:fld>
            <a:endParaRPr lang="en-US" dirty="0"/>
          </a:p>
        </p:txBody>
      </p:sp>
    </p:spTree>
    <p:extLst>
      <p:ext uri="{BB962C8B-B14F-4D97-AF65-F5344CB8AC3E}">
        <p14:creationId xmlns:p14="http://schemas.microsoft.com/office/powerpoint/2010/main" val="219980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Deconstructing </a:t>
            </a:r>
            <a:r>
              <a:rPr lang="en-US" dirty="0" err="1" smtClean="0"/>
              <a:t>phrase_parse</a:t>
            </a:r>
            <a:r>
              <a:rPr lang="en-US" dirty="0" smtClean="0"/>
              <a:t>() Calls</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smtClean="0">
                <a:latin typeface="Lucida Console" panose="020B0609040504020204" pitchFamily="49" charset="0"/>
              </a:rPr>
              <a:t>      </a:t>
            </a:r>
            <a:r>
              <a:rPr lang="en-US" dirty="0" err="1" smtClean="0">
                <a:solidFill>
                  <a:schemeClr val="accent1"/>
                </a:solidFill>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_first </a:t>
            </a:r>
            <a:r>
              <a:rPr lang="en-US" b="0" dirty="0" smtClean="0">
                <a:latin typeface="Lucida Console" panose="020B0609040504020204" pitchFamily="49" charset="0"/>
              </a:rPr>
              <a:t>== </a:t>
            </a:r>
            <a:r>
              <a:rPr lang="en-US" b="0" dirty="0" smtClean="0">
                <a:latin typeface="Lucida Console" panose="020B0609040504020204" pitchFamily="49" charset="0"/>
              </a:rPr>
              <a:t>_last;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27</a:t>
            </a:fld>
            <a:endParaRPr lang="en-US" dirty="0"/>
          </a:p>
        </p:txBody>
      </p:sp>
    </p:spTree>
    <p:extLst>
      <p:ext uri="{BB962C8B-B14F-4D97-AF65-F5344CB8AC3E}">
        <p14:creationId xmlns:p14="http://schemas.microsoft.com/office/powerpoint/2010/main" val="383905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2 (No Border) 5"/>
          <p:cNvSpPr/>
          <p:nvPr/>
        </p:nvSpPr>
        <p:spPr bwMode="auto">
          <a:xfrm>
            <a:off x="5113626" y="2793216"/>
            <a:ext cx="3900199" cy="380010"/>
          </a:xfrm>
          <a:prstGeom prst="callout2">
            <a:avLst>
              <a:gd name="adj1" fmla="val 18750"/>
              <a:gd name="adj2" fmla="val -8333"/>
              <a:gd name="adj3" fmla="val 18750"/>
              <a:gd name="adj4" fmla="val -17885"/>
              <a:gd name="adj5" fmla="val 118750"/>
              <a:gd name="adj6" fmla="val -34792"/>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endParaRPr kumimoji="1" lang="en-US" sz="1600" b="0" i="0" u="none" strike="noStrike" cap="none" normalizeH="0" baseline="0" smtClean="0">
              <a:ln>
                <a:noFill/>
              </a:ln>
              <a:solidFill>
                <a:schemeClr val="tx2"/>
              </a:solidFill>
              <a:effectLst/>
              <a:latin typeface="Verdana" pitchFamily="34" charset="0"/>
            </a:endParaRPr>
          </a:p>
        </p:txBody>
      </p:sp>
      <p:sp>
        <p:nvSpPr>
          <p:cNvPr id="2" name="Title 1"/>
          <p:cNvSpPr>
            <a:spLocks noGrp="1"/>
          </p:cNvSpPr>
          <p:nvPr>
            <p:ph type="title"/>
          </p:nvPr>
        </p:nvSpPr>
        <p:spPr/>
        <p:txBody>
          <a:bodyPr/>
          <a:lstStyle/>
          <a:p>
            <a:r>
              <a:rPr lang="en-US" dirty="0"/>
              <a:t>Deconstructing </a:t>
            </a:r>
            <a:r>
              <a:rPr lang="en-US" dirty="0" err="1"/>
              <a:t>phrase_parse</a:t>
            </a:r>
            <a:r>
              <a:rPr lang="en-US" dirty="0"/>
              <a:t>() Calls</a:t>
            </a:r>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a:t>
            </a:r>
            <a:r>
              <a:rPr lang="en-US" dirty="0" smtClean="0">
                <a:solidFill>
                  <a:schemeClr val="accent1"/>
                </a:solidFill>
                <a:latin typeface="Lucida Console" panose="020B0609040504020204" pitchFamily="49" charset="0"/>
              </a:rPr>
              <a:t>It _first, It _last</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a:solidFill>
                  <a:srgbClr val="002060"/>
                </a:solidFill>
                <a:latin typeface="Lucida Console" panose="020B0609040504020204" pitchFamily="49" charset="0"/>
              </a:rPr>
              <a:t> </a:t>
            </a:r>
            <a:r>
              <a:rPr lang="en-US" b="0" dirty="0" smtClean="0">
                <a:solidFill>
                  <a:srgbClr val="002060"/>
                </a:solidFill>
                <a:latin typeface="Lucida Console" panose="020B0609040504020204" pitchFamily="49" charset="0"/>
              </a:rPr>
              <a:t>        </a:t>
            </a:r>
            <a:r>
              <a:rPr lang="en-US" dirty="0" smtClean="0">
                <a:solidFill>
                  <a:schemeClr val="accent1"/>
                </a:solidFill>
                <a:latin typeface="Lucida Console" panose="020B0609040504020204" pitchFamily="49" charset="0"/>
              </a:rPr>
              <a:t>_first, _last</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double_ % ',',</a:t>
            </a:r>
            <a:endParaRPr lang="en-US" b="0" dirty="0" smtClean="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_first </a:t>
            </a:r>
            <a:r>
              <a:rPr lang="en-US" b="0" dirty="0" smtClean="0">
                <a:latin typeface="Lucida Console" panose="020B0609040504020204" pitchFamily="49" charset="0"/>
              </a:rPr>
              <a:t>== </a:t>
            </a:r>
            <a:r>
              <a:rPr lang="en-US" b="0" dirty="0" smtClean="0">
                <a:latin typeface="Lucida Console" panose="020B0609040504020204" pitchFamily="49" charset="0"/>
              </a:rPr>
              <a:t>_last;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28</a:t>
            </a:fld>
            <a:endParaRPr lang="en-US" dirty="0"/>
          </a:p>
        </p:txBody>
      </p:sp>
      <p:sp>
        <p:nvSpPr>
          <p:cNvPr id="5" name="Line Callout 2 4"/>
          <p:cNvSpPr/>
          <p:nvPr/>
        </p:nvSpPr>
        <p:spPr bwMode="auto">
          <a:xfrm>
            <a:off x="5070764" y="2793216"/>
            <a:ext cx="3885911" cy="385042"/>
          </a:xfrm>
          <a:prstGeom prst="borderCallout2">
            <a:avLst>
              <a:gd name="adj1" fmla="val 18750"/>
              <a:gd name="adj2" fmla="val -7169"/>
              <a:gd name="adj3" fmla="val 18750"/>
              <a:gd name="adj4" fmla="val -16667"/>
              <a:gd name="adj5" fmla="val -100307"/>
              <a:gd name="adj6" fmla="val -45814"/>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r>
              <a:rPr kumimoji="1" lang="en-US" sz="1600" b="0" i="0" u="none" strike="noStrike" cap="none" normalizeH="0" baseline="0" dirty="0" smtClean="0">
                <a:ln>
                  <a:noFill/>
                </a:ln>
                <a:solidFill>
                  <a:schemeClr val="tx2"/>
                </a:solidFill>
                <a:effectLst/>
                <a:latin typeface="Verdana" pitchFamily="34" charset="0"/>
              </a:rPr>
              <a:t>Half open input range of characters</a:t>
            </a:r>
          </a:p>
        </p:txBody>
      </p:sp>
    </p:spTree>
    <p:extLst>
      <p:ext uri="{BB962C8B-B14F-4D97-AF65-F5344CB8AC3E}">
        <p14:creationId xmlns:p14="http://schemas.microsoft.com/office/powerpoint/2010/main" val="383905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Deconstructing </a:t>
            </a:r>
            <a:r>
              <a:rPr lang="en-US" dirty="0" err="1"/>
              <a:t>phrase_parse</a:t>
            </a:r>
            <a:r>
              <a:rPr lang="en-US" dirty="0"/>
              <a:t>() Calls</a:t>
            </a:r>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dirty="0" smtClean="0">
                <a:solidFill>
                  <a:schemeClr val="accent1"/>
                </a:solidFill>
                <a:latin typeface="Lucida Console" panose="020B0609040504020204" pitchFamily="49" charset="0"/>
              </a:rPr>
              <a:t>double_ </a:t>
            </a:r>
            <a:r>
              <a:rPr lang="en-US" dirty="0">
                <a:solidFill>
                  <a:schemeClr val="accent1"/>
                </a:solidFill>
                <a:latin typeface="Lucida Console" panose="020B0609040504020204" pitchFamily="49" charset="0"/>
              </a:rPr>
              <a:t>% </a:t>
            </a:r>
            <a:r>
              <a:rPr lang="en-US" dirty="0" smtClean="0">
                <a:solidFill>
                  <a:schemeClr val="accent1"/>
                </a:solidFill>
                <a:latin typeface="Lucida Console" panose="020B0609040504020204" pitchFamily="49" charset="0"/>
              </a:rPr>
              <a:t>','</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_first </a:t>
            </a:r>
            <a:r>
              <a:rPr lang="en-US" b="0" dirty="0" smtClean="0">
                <a:latin typeface="Lucida Console" panose="020B0609040504020204" pitchFamily="49" charset="0"/>
              </a:rPr>
              <a:t>== </a:t>
            </a:r>
            <a:r>
              <a:rPr lang="en-US" b="0" dirty="0" smtClean="0">
                <a:latin typeface="Lucida Console" panose="020B0609040504020204" pitchFamily="49" charset="0"/>
              </a:rPr>
              <a:t>_last;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29</a:t>
            </a:fld>
            <a:endParaRPr lang="en-US" dirty="0"/>
          </a:p>
        </p:txBody>
      </p:sp>
      <p:sp>
        <p:nvSpPr>
          <p:cNvPr id="5" name="Line Callout 2 4"/>
          <p:cNvSpPr/>
          <p:nvPr/>
        </p:nvSpPr>
        <p:spPr bwMode="auto">
          <a:xfrm>
            <a:off x="5260768" y="4194505"/>
            <a:ext cx="2220687" cy="385042"/>
          </a:xfrm>
          <a:prstGeom prst="borderCallout2">
            <a:avLst>
              <a:gd name="adj1" fmla="val 18750"/>
              <a:gd name="adj2" fmla="val -8333"/>
              <a:gd name="adj3" fmla="val 18750"/>
              <a:gd name="adj4" fmla="val -16667"/>
              <a:gd name="adj5" fmla="val -103392"/>
              <a:gd name="adj6" fmla="val -47876"/>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r>
              <a:rPr kumimoji="1" lang="en-US" sz="1600" b="0" i="0" u="none" strike="noStrike" cap="none" normalizeH="0" baseline="0" dirty="0" smtClean="0">
                <a:ln>
                  <a:noFill/>
                </a:ln>
                <a:solidFill>
                  <a:schemeClr val="tx2"/>
                </a:solidFill>
                <a:effectLst/>
                <a:latin typeface="Verdana" pitchFamily="34" charset="0"/>
              </a:rPr>
              <a:t>The parser to apply</a:t>
            </a:r>
          </a:p>
        </p:txBody>
      </p:sp>
    </p:spTree>
    <p:extLst>
      <p:ext uri="{BB962C8B-B14F-4D97-AF65-F5344CB8AC3E}">
        <p14:creationId xmlns:p14="http://schemas.microsoft.com/office/powerpoint/2010/main" val="383905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Boost.Spirit</a:t>
            </a:r>
            <a:endParaRPr lang="en-US" dirty="0"/>
          </a:p>
        </p:txBody>
      </p:sp>
      <p:sp>
        <p:nvSpPr>
          <p:cNvPr id="4" name="Slide Number Placeholder 3"/>
          <p:cNvSpPr>
            <a:spLocks noGrp="1"/>
          </p:cNvSpPr>
          <p:nvPr>
            <p:ph type="sldNum" sz="quarter" idx="10"/>
          </p:nvPr>
        </p:nvSpPr>
        <p:spPr/>
        <p:txBody>
          <a:bodyPr/>
          <a:lstStyle/>
          <a:p>
            <a:pPr>
              <a:defRPr/>
            </a:pPr>
            <a:fld id="{2BD4747E-B0F2-4891-8AE4-AA514E9C682A}" type="slidenum">
              <a:rPr lang="en-US" smtClean="0"/>
              <a:pPr>
                <a:defRPr/>
              </a:pPr>
              <a:t>3</a:t>
            </a:fld>
            <a:endParaRPr lang="en-US"/>
          </a:p>
        </p:txBody>
      </p:sp>
    </p:spTree>
    <p:extLst>
      <p:ext uri="{BB962C8B-B14F-4D97-AF65-F5344CB8AC3E}">
        <p14:creationId xmlns:p14="http://schemas.microsoft.com/office/powerpoint/2010/main" val="235305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Deconstructing </a:t>
            </a:r>
            <a:r>
              <a:rPr lang="en-US" dirty="0" err="1"/>
              <a:t>phrase_parse</a:t>
            </a:r>
            <a:r>
              <a:rPr lang="en-US" dirty="0"/>
              <a:t>() Calls</a:t>
            </a:r>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a:t>
            </a:r>
            <a:r>
              <a:rPr lang="en-US" b="0" dirty="0">
                <a:latin typeface="Lucida Console" panose="020B0609040504020204" pitchFamily="49" charset="0"/>
              </a:rPr>
              <a:t>% ',',</a:t>
            </a:r>
            <a:endParaRPr lang="en-US" b="0" dirty="0" smtClean="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dirty="0" smtClean="0">
                <a:solidFill>
                  <a:schemeClr val="accent1"/>
                </a:solidFill>
                <a:latin typeface="Lucida Console" panose="020B0609040504020204" pitchFamily="49" charset="0"/>
              </a:rPr>
              <a:t>space</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_first </a:t>
            </a:r>
            <a:r>
              <a:rPr lang="en-US" b="0" dirty="0" smtClean="0">
                <a:latin typeface="Lucida Console" panose="020B0609040504020204" pitchFamily="49" charset="0"/>
              </a:rPr>
              <a:t>== </a:t>
            </a:r>
            <a:r>
              <a:rPr lang="en-US" b="0" dirty="0" smtClean="0">
                <a:latin typeface="Lucida Console" panose="020B0609040504020204" pitchFamily="49" charset="0"/>
              </a:rPr>
              <a:t>_last;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30</a:t>
            </a:fld>
            <a:endParaRPr lang="en-US" dirty="0"/>
          </a:p>
        </p:txBody>
      </p:sp>
      <p:sp>
        <p:nvSpPr>
          <p:cNvPr id="5" name="Line Callout 2 4"/>
          <p:cNvSpPr/>
          <p:nvPr/>
        </p:nvSpPr>
        <p:spPr bwMode="auto">
          <a:xfrm>
            <a:off x="4560125" y="5040169"/>
            <a:ext cx="1769424" cy="385042"/>
          </a:xfrm>
          <a:prstGeom prst="borderCallout2">
            <a:avLst>
              <a:gd name="adj1" fmla="val 18750"/>
              <a:gd name="adj2" fmla="val -8333"/>
              <a:gd name="adj3" fmla="val 18750"/>
              <a:gd name="adj4" fmla="val -28076"/>
              <a:gd name="adj5" fmla="val -183581"/>
              <a:gd name="adj6" fmla="val -126245"/>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r>
              <a:rPr kumimoji="1" lang="en-US" sz="1600" b="0" i="0" u="none" strike="noStrike" cap="none" normalizeH="0" baseline="0" dirty="0" smtClean="0">
                <a:ln>
                  <a:noFill/>
                </a:ln>
                <a:solidFill>
                  <a:schemeClr val="tx2"/>
                </a:solidFill>
                <a:effectLst/>
                <a:latin typeface="Verdana" pitchFamily="34" charset="0"/>
              </a:rPr>
              <a:t>The skip parser</a:t>
            </a:r>
          </a:p>
        </p:txBody>
      </p:sp>
    </p:spTree>
    <p:extLst>
      <p:ext uri="{BB962C8B-B14F-4D97-AF65-F5344CB8AC3E}">
        <p14:creationId xmlns:p14="http://schemas.microsoft.com/office/powerpoint/2010/main" val="383905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Deconstructing </a:t>
            </a:r>
            <a:r>
              <a:rPr lang="en-US" dirty="0" err="1"/>
              <a:t>phrase_parse</a:t>
            </a:r>
            <a:r>
              <a:rPr lang="en-US" dirty="0"/>
              <a:t>() Calls</a:t>
            </a:r>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a:t>
            </a:r>
            <a:r>
              <a:rPr lang="en-US" b="0" dirty="0">
                <a:latin typeface="Lucida Console" panose="020B0609040504020204" pitchFamily="49" charset="0"/>
              </a:rPr>
              <a:t>% ',',</a:t>
            </a:r>
            <a:endParaRPr lang="en-US" b="0" dirty="0" smtClean="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a:t>
            </a:r>
            <a:r>
              <a:rPr lang="en-US" dirty="0" smtClean="0">
                <a:solidFill>
                  <a:schemeClr val="accent1"/>
                </a:solidFill>
                <a:latin typeface="Lucida Console" panose="020B0609040504020204" pitchFamily="49" charset="0"/>
              </a:rPr>
              <a:t>_first </a:t>
            </a:r>
            <a:r>
              <a:rPr lang="en-US" dirty="0" smtClean="0">
                <a:solidFill>
                  <a:schemeClr val="accent1"/>
                </a:solidFill>
                <a:latin typeface="Lucida Console" panose="020B0609040504020204" pitchFamily="49" charset="0"/>
              </a:rPr>
              <a:t>== </a:t>
            </a:r>
            <a:r>
              <a:rPr lang="en-US" dirty="0" smtClean="0">
                <a:solidFill>
                  <a:schemeClr val="accent1"/>
                </a:solidFill>
                <a:latin typeface="Lucida Console" panose="020B0609040504020204" pitchFamily="49" charset="0"/>
              </a:rPr>
              <a:t>_last</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31</a:t>
            </a:fld>
            <a:endParaRPr lang="en-US" dirty="0"/>
          </a:p>
        </p:txBody>
      </p:sp>
      <p:sp>
        <p:nvSpPr>
          <p:cNvPr id="5" name="Line Callout 2 4"/>
          <p:cNvSpPr/>
          <p:nvPr/>
        </p:nvSpPr>
        <p:spPr bwMode="auto">
          <a:xfrm>
            <a:off x="4494809" y="5287035"/>
            <a:ext cx="2939146" cy="631263"/>
          </a:xfrm>
          <a:prstGeom prst="borderCallout2">
            <a:avLst>
              <a:gd name="adj1" fmla="val 18750"/>
              <a:gd name="adj2" fmla="val -8333"/>
              <a:gd name="adj3" fmla="val 18750"/>
              <a:gd name="adj4" fmla="val -16667"/>
              <a:gd name="adj5" fmla="val -86461"/>
              <a:gd name="adj6" fmla="val -47876"/>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R="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r>
              <a:rPr kumimoji="1" lang="en-US" sz="1600" b="0" i="0" u="none" strike="noStrike" cap="none" normalizeH="0" baseline="0" dirty="0" smtClean="0">
                <a:ln>
                  <a:noFill/>
                </a:ln>
                <a:solidFill>
                  <a:schemeClr val="tx2"/>
                </a:solidFill>
                <a:effectLst/>
                <a:latin typeface="Verdana" pitchFamily="34" charset="0"/>
              </a:rPr>
              <a:t>Check that the entire input range was consumed</a:t>
            </a:r>
          </a:p>
        </p:txBody>
      </p:sp>
    </p:spTree>
    <p:extLst>
      <p:ext uri="{BB962C8B-B14F-4D97-AF65-F5344CB8AC3E}">
        <p14:creationId xmlns:p14="http://schemas.microsoft.com/office/powerpoint/2010/main" val="4045823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Parsing ping Command Output</a:t>
            </a:r>
            <a:endParaRPr lang="en-US" dirty="0"/>
          </a:p>
        </p:txBody>
      </p:sp>
      <p:sp>
        <p:nvSpPr>
          <p:cNvPr id="3" name="Slide Number Placeholder 2"/>
          <p:cNvSpPr>
            <a:spLocks noGrp="1"/>
          </p:cNvSpPr>
          <p:nvPr>
            <p:ph type="sldNum" sz="quarter" idx="10"/>
          </p:nvPr>
        </p:nvSpPr>
        <p:spPr/>
        <p:txBody>
          <a:bodyPr/>
          <a:lstStyle/>
          <a:p>
            <a:pPr>
              <a:defRPr/>
            </a:pPr>
            <a:fld id="{2BD4747E-B0F2-4891-8AE4-AA514E9C682A}" type="slidenum">
              <a:rPr lang="en-US" smtClean="0"/>
              <a:pPr>
                <a:defRPr/>
              </a:pPr>
              <a:t>32</a:t>
            </a:fld>
            <a:endParaRPr lang="en-US"/>
          </a:p>
        </p:txBody>
      </p:sp>
    </p:spTree>
    <p:extLst>
      <p:ext uri="{BB962C8B-B14F-4D97-AF65-F5344CB8AC3E}">
        <p14:creationId xmlns:p14="http://schemas.microsoft.com/office/powerpoint/2010/main" val="3356844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a:t>
            </a:r>
            <a:r>
              <a:rPr lang="en-US" dirty="0"/>
              <a:t>Command </a:t>
            </a:r>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sz="1300" dirty="0">
                <a:latin typeface="Lucida Console" panose="020B0609040504020204" pitchFamily="49" charset="0"/>
              </a:rPr>
              <a:t>PING </a:t>
            </a:r>
            <a:r>
              <a:rPr lang="en-US" sz="1300" dirty="0">
                <a:solidFill>
                  <a:schemeClr val="accent1"/>
                </a:solidFill>
                <a:latin typeface="Lucida Console" panose="020B0609040504020204" pitchFamily="49" charset="0"/>
              </a:rPr>
              <a:t>www.google.com</a:t>
            </a:r>
            <a:r>
              <a:rPr lang="en-US" sz="1300" dirty="0">
                <a:latin typeface="Lucida Console" panose="020B0609040504020204" pitchFamily="49" charset="0"/>
              </a:rPr>
              <a:t> (</a:t>
            </a:r>
            <a:r>
              <a:rPr lang="en-US" sz="1300" dirty="0">
                <a:solidFill>
                  <a:schemeClr val="accent1"/>
                </a:solidFill>
                <a:latin typeface="Lucida Console" panose="020B0609040504020204" pitchFamily="49" charset="0"/>
              </a:rPr>
              <a:t>74.125.131.147</a:t>
            </a:r>
            <a:r>
              <a:rPr lang="en-US" sz="1300" dirty="0">
                <a:latin typeface="Lucida Console" panose="020B0609040504020204" pitchFamily="49" charset="0"/>
              </a:rPr>
              <a:t>) 56(84) bytes of data.</a:t>
            </a:r>
          </a:p>
          <a:p>
            <a:pPr marL="0" indent="0">
              <a:buNone/>
            </a:pPr>
            <a:r>
              <a:rPr lang="en-US" sz="1300" dirty="0">
                <a:solidFill>
                  <a:schemeClr val="accent1"/>
                </a:solidFill>
                <a:latin typeface="Lucida Console" panose="020B0609040504020204" pitchFamily="49" charset="0"/>
              </a:rPr>
              <a:t>64</a:t>
            </a:r>
            <a:r>
              <a:rPr lang="en-US" sz="1300" dirty="0">
                <a:latin typeface="Lucida Console" panose="020B0609040504020204" pitchFamily="49" charset="0"/>
              </a:rPr>
              <a:t>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39</a:t>
            </a:r>
            <a:r>
              <a:rPr lang="en-US" sz="1300" dirty="0">
                <a:latin typeface="Lucida Console" panose="020B0609040504020204" pitchFamily="49" charset="0"/>
              </a:rPr>
              <a:t> time=</a:t>
            </a:r>
            <a:r>
              <a:rPr lang="en-US" sz="1300" dirty="0">
                <a:solidFill>
                  <a:schemeClr val="accent1"/>
                </a:solidFill>
                <a:latin typeface="Lucida Console" panose="020B0609040504020204" pitchFamily="49" charset="0"/>
              </a:rPr>
              <a:t>24.6</a:t>
            </a:r>
            <a:r>
              <a:rPr lang="en-US" sz="1300" dirty="0">
                <a:latin typeface="Lucida Console" panose="020B0609040504020204" pitchFamily="49" charset="0"/>
              </a:rPr>
              <a:t> ms</a:t>
            </a:r>
          </a:p>
          <a:p>
            <a:pPr marL="0" indent="0">
              <a:buNone/>
            </a:pPr>
            <a:r>
              <a:rPr lang="en-US" sz="1300" dirty="0">
                <a:solidFill>
                  <a:schemeClr val="accent1"/>
                </a:solidFill>
                <a:latin typeface="Lucida Console" panose="020B0609040504020204" pitchFamily="49" charset="0"/>
              </a:rPr>
              <a:t>64</a:t>
            </a:r>
            <a:r>
              <a:rPr lang="en-US" sz="1300" dirty="0">
                <a:latin typeface="Lucida Console" panose="020B0609040504020204" pitchFamily="49" charset="0"/>
              </a:rPr>
              <a:t>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39</a:t>
            </a:r>
            <a:r>
              <a:rPr lang="en-US" sz="1300" dirty="0">
                <a:latin typeface="Lucida Console" panose="020B0609040504020204" pitchFamily="49" charset="0"/>
              </a:rPr>
              <a:t> time=</a:t>
            </a:r>
            <a:r>
              <a:rPr lang="en-US" sz="1300" dirty="0">
                <a:solidFill>
                  <a:schemeClr val="accent1"/>
                </a:solidFill>
                <a:latin typeface="Lucida Console" panose="020B0609040504020204" pitchFamily="49" charset="0"/>
              </a:rPr>
              <a:t>20.5</a:t>
            </a:r>
            <a:r>
              <a:rPr lang="en-US" sz="1300" dirty="0">
                <a:latin typeface="Lucida Console" panose="020B0609040504020204" pitchFamily="49" charset="0"/>
              </a:rPr>
              <a:t> ms</a:t>
            </a:r>
          </a:p>
          <a:p>
            <a:pPr marL="0" indent="0">
              <a:buNone/>
            </a:pPr>
            <a:r>
              <a:rPr lang="en-US" sz="1300" dirty="0">
                <a:solidFill>
                  <a:schemeClr val="accent1"/>
                </a:solidFill>
                <a:latin typeface="Lucida Console" panose="020B0609040504020204" pitchFamily="49" charset="0"/>
              </a:rPr>
              <a:t>64</a:t>
            </a:r>
            <a:r>
              <a:rPr lang="en-US" sz="1300" dirty="0">
                <a:latin typeface="Lucida Console" panose="020B0609040504020204" pitchFamily="49" charset="0"/>
              </a:rPr>
              <a:t>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39</a:t>
            </a:r>
            <a:r>
              <a:rPr lang="en-US" sz="1300" dirty="0">
                <a:latin typeface="Lucida Console" panose="020B0609040504020204" pitchFamily="49" charset="0"/>
              </a:rPr>
              <a:t> time=</a:t>
            </a:r>
            <a:r>
              <a:rPr lang="en-US" sz="1300" dirty="0">
                <a:solidFill>
                  <a:schemeClr val="accent1"/>
                </a:solidFill>
                <a:latin typeface="Lucida Console" panose="020B0609040504020204" pitchFamily="49" charset="0"/>
              </a:rPr>
              <a:t>18.9</a:t>
            </a:r>
            <a:r>
              <a:rPr lang="en-US" sz="1300" dirty="0">
                <a:latin typeface="Lucida Console" panose="020B0609040504020204" pitchFamily="49" charset="0"/>
              </a:rPr>
              <a:t> ms</a:t>
            </a:r>
          </a:p>
          <a:p>
            <a:pPr marL="0" indent="0">
              <a:buNone/>
            </a:pPr>
            <a:endParaRPr lang="en-US" sz="1300" dirty="0">
              <a:latin typeface="Lucida Console" panose="020B0609040504020204" pitchFamily="49" charset="0"/>
            </a:endParaRPr>
          </a:p>
          <a:p>
            <a:pPr marL="0" indent="0">
              <a:buNone/>
            </a:pPr>
            <a:r>
              <a:rPr lang="en-US" sz="1300" dirty="0">
                <a:latin typeface="Lucida Console" panose="020B0609040504020204" pitchFamily="49" charset="0"/>
              </a:rPr>
              <a:t>--- www.google.com ping statistics ---</a:t>
            </a:r>
          </a:p>
          <a:p>
            <a:pPr marL="0" indent="0">
              <a:buNone/>
            </a:pPr>
            <a:r>
              <a:rPr lang="en-US" sz="1300" dirty="0">
                <a:solidFill>
                  <a:schemeClr val="accent1"/>
                </a:solidFill>
                <a:latin typeface="Lucida Console" panose="020B0609040504020204" pitchFamily="49" charset="0"/>
              </a:rPr>
              <a:t>3</a:t>
            </a:r>
            <a:r>
              <a:rPr lang="en-US" sz="1300" dirty="0">
                <a:latin typeface="Lucida Console" panose="020B0609040504020204" pitchFamily="49" charset="0"/>
              </a:rPr>
              <a:t> packets transmitted, </a:t>
            </a:r>
            <a:r>
              <a:rPr lang="en-US" sz="1300" dirty="0">
                <a:solidFill>
                  <a:schemeClr val="accent1"/>
                </a:solidFill>
                <a:latin typeface="Lucida Console" panose="020B0609040504020204" pitchFamily="49" charset="0"/>
              </a:rPr>
              <a:t>3</a:t>
            </a:r>
            <a:r>
              <a:rPr lang="en-US" sz="1300" dirty="0">
                <a:latin typeface="Lucida Console" panose="020B0609040504020204" pitchFamily="49" charset="0"/>
              </a:rPr>
              <a:t> received, </a:t>
            </a:r>
            <a:r>
              <a:rPr lang="en-US" sz="1300" dirty="0">
                <a:solidFill>
                  <a:schemeClr val="accent1"/>
                </a:solidFill>
                <a:latin typeface="Lucida Console" panose="020B0609040504020204" pitchFamily="49" charset="0"/>
              </a:rPr>
              <a:t>0</a:t>
            </a:r>
            <a:r>
              <a:rPr lang="en-US" sz="1300" dirty="0">
                <a:latin typeface="Lucida Console" panose="020B0609040504020204" pitchFamily="49" charset="0"/>
              </a:rPr>
              <a:t>% packet loss, time 2003ms</a:t>
            </a:r>
          </a:p>
          <a:p>
            <a:pPr marL="0" indent="0">
              <a:buNone/>
            </a:pPr>
            <a:r>
              <a:rPr lang="en-US" sz="1300" dirty="0" err="1">
                <a:latin typeface="Lucida Console" panose="020B0609040504020204" pitchFamily="49" charset="0"/>
              </a:rPr>
              <a:t>rtt</a:t>
            </a:r>
            <a:r>
              <a:rPr lang="en-US" sz="1300" dirty="0">
                <a:latin typeface="Lucida Console" panose="020B0609040504020204" pitchFamily="49" charset="0"/>
              </a:rPr>
              <a:t> min/</a:t>
            </a:r>
            <a:r>
              <a:rPr lang="en-US" sz="1300" dirty="0" err="1">
                <a:latin typeface="Lucida Console" panose="020B0609040504020204" pitchFamily="49" charset="0"/>
              </a:rPr>
              <a:t>avg</a:t>
            </a:r>
            <a:r>
              <a:rPr lang="en-US" sz="1300" dirty="0">
                <a:latin typeface="Lucida Console" panose="020B0609040504020204" pitchFamily="49" charset="0"/>
              </a:rPr>
              <a:t>/max/</a:t>
            </a:r>
            <a:r>
              <a:rPr lang="en-US" sz="1300" dirty="0" err="1">
                <a:latin typeface="Lucida Console" panose="020B0609040504020204" pitchFamily="49" charset="0"/>
              </a:rPr>
              <a:t>mdev</a:t>
            </a:r>
            <a:r>
              <a:rPr lang="en-US" sz="1300" dirty="0">
                <a:latin typeface="Lucida Console" panose="020B0609040504020204" pitchFamily="49" charset="0"/>
              </a:rPr>
              <a:t> = </a:t>
            </a:r>
            <a:r>
              <a:rPr lang="en-US" sz="1300" dirty="0">
                <a:solidFill>
                  <a:schemeClr val="accent1"/>
                </a:solidFill>
                <a:latin typeface="Lucida Console" panose="020B0609040504020204" pitchFamily="49" charset="0"/>
              </a:rPr>
              <a:t>18.984</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21.411</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24.697</a:t>
            </a:r>
            <a:r>
              <a:rPr lang="en-US" sz="1300" dirty="0">
                <a:latin typeface="Lucida Console" panose="020B0609040504020204" pitchFamily="49" charset="0"/>
              </a:rPr>
              <a:t>/2.410 </a:t>
            </a:r>
            <a:r>
              <a:rPr lang="en-US" sz="1300" dirty="0" smtClean="0">
                <a:latin typeface="Lucida Console" panose="020B0609040504020204" pitchFamily="49" charset="0"/>
              </a:rPr>
              <a:t>ms</a:t>
            </a:r>
            <a:endParaRPr lang="en-US" sz="130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33</a:t>
            </a:fld>
            <a:endParaRPr lang="en-US" dirty="0"/>
          </a:p>
        </p:txBody>
      </p:sp>
    </p:spTree>
    <p:extLst>
      <p:ext uri="{BB962C8B-B14F-4D97-AF65-F5344CB8AC3E}">
        <p14:creationId xmlns:p14="http://schemas.microsoft.com/office/powerpoint/2010/main" val="327912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solidFill>
                  <a:schemeClr val="accent1"/>
                </a:solidFill>
                <a:latin typeface="Lucida Console" panose="020B0609040504020204" pitchFamily="49" charset="0"/>
              </a:rPr>
              <a:t>template </a:t>
            </a:r>
            <a:r>
              <a:rPr lang="en-US" b="0" dirty="0">
                <a:solidFill>
                  <a:schemeClr val="accent1"/>
                </a:solidFill>
                <a:latin typeface="Lucida Console" panose="020B0609040504020204" pitchFamily="49" charset="0"/>
              </a:rPr>
              <a:t>&lt;class It, class </a:t>
            </a:r>
            <a:r>
              <a:rPr lang="en-US" b="0" dirty="0" smtClean="0">
                <a:solidFill>
                  <a:schemeClr val="accent1"/>
                </a:solidFill>
                <a:latin typeface="Lucida Console" panose="020B0609040504020204" pitchFamily="49" charset="0"/>
              </a:rPr>
              <a:t>Skipper&gt;</a:t>
            </a:r>
            <a:br>
              <a:rPr lang="en-US" b="0" dirty="0" smtClean="0">
                <a:solidFill>
                  <a:schemeClr val="accent1"/>
                </a:solidFill>
                <a:latin typeface="Lucida Console" panose="020B0609040504020204" pitchFamily="49" charset="0"/>
              </a:rPr>
            </a:br>
            <a:r>
              <a:rPr lang="en-US" b="0" dirty="0" smtClean="0">
                <a:latin typeface="Lucida Console" panose="020B0609040504020204" pitchFamily="49" charset="0"/>
              </a:rPr>
              <a:t>class </a:t>
            </a:r>
            <a:r>
              <a:rPr lang="en-US" b="0" dirty="0">
                <a:latin typeface="Lucida Console" panose="020B0609040504020204" pitchFamily="49" charset="0"/>
              </a:rPr>
              <a:t>ping::</a:t>
            </a:r>
            <a:r>
              <a:rPr lang="en-US" b="0" dirty="0" smtClean="0">
                <a:latin typeface="Lucida Console" panose="020B0609040504020204" pitchFamily="49" charset="0"/>
              </a:rPr>
              <a:t>parser</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 public qi::grammar&lt;</a:t>
            </a:r>
            <a:r>
              <a:rPr lang="en-US" b="0" dirty="0" err="1">
                <a:latin typeface="Lucida Console" panose="020B0609040504020204" pitchFamily="49" charset="0"/>
              </a:rPr>
              <a:t>It,Skipper</a:t>
            </a:r>
            <a:r>
              <a:rPr lang="en-US" b="0" dirty="0" smtClean="0">
                <a:latin typeface="Lucida Console" panose="020B0609040504020204" pitchFamily="49" charset="0"/>
              </a:rPr>
              <a:t>&gt;</a:t>
            </a:r>
            <a:br>
              <a:rPr lang="en-US" b="0" dirty="0" smtClean="0">
                <a:latin typeface="Lucida Console" panose="020B0609040504020204" pitchFamily="49" charset="0"/>
              </a:rPr>
            </a:b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parser</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 grammar here</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 rules here</a:t>
            </a:r>
            <a:br>
              <a:rPr lang="en-US" b="0" dirty="0" smtClean="0">
                <a:latin typeface="Lucida Console" panose="020B0609040504020204" pitchFamily="49" charset="0"/>
              </a:rPr>
            </a:b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34</a:t>
            </a:fld>
            <a:endParaRPr lang="en-US" dirty="0"/>
          </a:p>
        </p:txBody>
      </p:sp>
    </p:spTree>
    <p:extLst>
      <p:ext uri="{BB962C8B-B14F-4D97-AF65-F5344CB8AC3E}">
        <p14:creationId xmlns:p14="http://schemas.microsoft.com/office/powerpoint/2010/main" val="3782971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a:t>
            </a:r>
            <a:r>
              <a:rPr lang="en-US" b="0" dirty="0">
                <a:latin typeface="Lucida Console" panose="020B0609040504020204" pitchFamily="49" charset="0"/>
              </a:rPr>
              <a:t>&lt;class It, class </a:t>
            </a:r>
            <a:r>
              <a:rPr lang="en-US" b="0" dirty="0" smtClean="0">
                <a:latin typeface="Lucida Console" panose="020B0609040504020204" pitchFamily="49" charset="0"/>
              </a:rPr>
              <a:t>Skipper&gt;</a:t>
            </a:r>
            <a:br>
              <a:rPr lang="en-US" b="0" dirty="0" smtClean="0">
                <a:latin typeface="Lucida Console" panose="020B0609040504020204" pitchFamily="49" charset="0"/>
              </a:rPr>
            </a:br>
            <a:r>
              <a:rPr lang="en-US" b="0" dirty="0" smtClean="0">
                <a:latin typeface="Lucida Console" panose="020B0609040504020204" pitchFamily="49" charset="0"/>
              </a:rPr>
              <a:t>class </a:t>
            </a:r>
            <a:r>
              <a:rPr lang="en-US" b="0" dirty="0">
                <a:latin typeface="Lucida Console" panose="020B0609040504020204" pitchFamily="49" charset="0"/>
              </a:rPr>
              <a:t>ping::</a:t>
            </a:r>
            <a:r>
              <a:rPr lang="en-US" b="0" dirty="0" smtClean="0">
                <a:latin typeface="Lucida Console" panose="020B0609040504020204" pitchFamily="49" charset="0"/>
              </a:rPr>
              <a:t>parser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 </a:t>
            </a:r>
            <a:r>
              <a:rPr lang="en-US" b="0" dirty="0">
                <a:latin typeface="Lucida Console" panose="020B0609040504020204" pitchFamily="49" charset="0"/>
              </a:rPr>
              <a:t>public </a:t>
            </a:r>
            <a:r>
              <a:rPr lang="en-US" b="0" dirty="0" smtClean="0">
                <a:solidFill>
                  <a:schemeClr val="accent1"/>
                </a:solidFill>
                <a:latin typeface="Lucida Console" panose="020B0609040504020204" pitchFamily="49" charset="0"/>
              </a:rPr>
              <a:t>qi</a:t>
            </a:r>
            <a:r>
              <a:rPr lang="en-US" b="0" dirty="0">
                <a:solidFill>
                  <a:schemeClr val="accent1"/>
                </a:solidFill>
                <a:latin typeface="Lucida Console" panose="020B0609040504020204" pitchFamily="49" charset="0"/>
              </a:rPr>
              <a:t>::grammar&lt;</a:t>
            </a:r>
            <a:r>
              <a:rPr lang="en-US" b="0" dirty="0" err="1">
                <a:solidFill>
                  <a:schemeClr val="accent1"/>
                </a:solidFill>
                <a:latin typeface="Lucida Console" panose="020B0609040504020204" pitchFamily="49" charset="0"/>
              </a:rPr>
              <a:t>It,Skipper</a:t>
            </a:r>
            <a:r>
              <a:rPr lang="en-US" b="0" dirty="0" smtClean="0">
                <a:solidFill>
                  <a:schemeClr val="accent1"/>
                </a:solidFill>
                <a:latin typeface="Lucida Console" panose="020B0609040504020204" pitchFamily="49" charset="0"/>
              </a:rPr>
              <a:t>&gt;</a:t>
            </a:r>
            <a:br>
              <a:rPr lang="en-US" b="0" dirty="0" smtClean="0">
                <a:solidFill>
                  <a:schemeClr val="accent1"/>
                </a:solidFill>
                <a:latin typeface="Lucida Console" panose="020B0609040504020204" pitchFamily="49" charset="0"/>
              </a:rPr>
            </a:b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parser</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 grammar here</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 rules here</a:t>
            </a:r>
            <a:br>
              <a:rPr lang="en-US" b="0" dirty="0" smtClean="0">
                <a:latin typeface="Lucida Console" panose="020B0609040504020204" pitchFamily="49" charset="0"/>
              </a:rPr>
            </a:b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35</a:t>
            </a:fld>
            <a:endParaRPr lang="en-US" dirty="0"/>
          </a:p>
        </p:txBody>
      </p:sp>
    </p:spTree>
    <p:extLst>
      <p:ext uri="{BB962C8B-B14F-4D97-AF65-F5344CB8AC3E}">
        <p14:creationId xmlns:p14="http://schemas.microsoft.com/office/powerpoint/2010/main" val="326577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a:t>
            </a:r>
            <a:r>
              <a:rPr lang="en-US" b="0" dirty="0">
                <a:latin typeface="Lucida Console" panose="020B0609040504020204" pitchFamily="49" charset="0"/>
              </a:rPr>
              <a:t>&lt;class It, class </a:t>
            </a:r>
            <a:r>
              <a:rPr lang="en-US" b="0" dirty="0" smtClean="0">
                <a:latin typeface="Lucida Console" panose="020B0609040504020204" pitchFamily="49" charset="0"/>
              </a:rPr>
              <a:t>Skipper&gt;</a:t>
            </a:r>
            <a:br>
              <a:rPr lang="en-US" b="0" dirty="0" smtClean="0">
                <a:latin typeface="Lucida Console" panose="020B0609040504020204" pitchFamily="49" charset="0"/>
              </a:rPr>
            </a:br>
            <a:r>
              <a:rPr lang="en-US" b="0" dirty="0" smtClean="0">
                <a:latin typeface="Lucida Console" panose="020B0609040504020204" pitchFamily="49" charset="0"/>
              </a:rPr>
              <a:t>class </a:t>
            </a:r>
            <a:r>
              <a:rPr lang="en-US" b="0" dirty="0">
                <a:latin typeface="Lucida Console" panose="020B0609040504020204" pitchFamily="49" charset="0"/>
              </a:rPr>
              <a:t>ping::</a:t>
            </a:r>
            <a:r>
              <a:rPr lang="en-US" b="0" dirty="0" smtClean="0">
                <a:latin typeface="Lucida Console" panose="020B0609040504020204" pitchFamily="49" charset="0"/>
              </a:rPr>
              <a:t>parser</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 public qi::grammar&lt;</a:t>
            </a:r>
            <a:r>
              <a:rPr lang="en-US" b="0" dirty="0" err="1">
                <a:latin typeface="Lucida Console" panose="020B0609040504020204" pitchFamily="49" charset="0"/>
              </a:rPr>
              <a:t>It,Skipper</a:t>
            </a:r>
            <a:r>
              <a:rPr lang="en-US" b="0" dirty="0" smtClean="0">
                <a:latin typeface="Lucida Console" panose="020B0609040504020204" pitchFamily="49" charset="0"/>
              </a:rPr>
              <a:t>&gt;</a:t>
            </a:r>
            <a:br>
              <a:rPr lang="en-US" b="0" dirty="0" smtClean="0">
                <a:latin typeface="Lucida Console" panose="020B0609040504020204" pitchFamily="49" charset="0"/>
              </a:rPr>
            </a:b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solidFill>
                  <a:schemeClr val="accent1"/>
                </a:solidFill>
                <a:latin typeface="Lucida Console" panose="020B0609040504020204" pitchFamily="49" charset="0"/>
              </a:rPr>
              <a:t>   </a:t>
            </a:r>
            <a:r>
              <a:rPr lang="en-US" b="0" dirty="0">
                <a:solidFill>
                  <a:schemeClr val="accent1"/>
                </a:solidFill>
                <a:latin typeface="Lucida Console" panose="020B0609040504020204" pitchFamily="49" charset="0"/>
              </a:rPr>
              <a:t>parser</a:t>
            </a:r>
            <a:r>
              <a:rPr lang="en-US" b="0" dirty="0" smtClean="0">
                <a:solidFill>
                  <a:schemeClr val="accent1"/>
                </a:solidFill>
                <a:latin typeface="Lucida Console" panose="020B0609040504020204" pitchFamily="49" charset="0"/>
              </a:rPr>
              <a:t>()</a:t>
            </a:r>
            <a:br>
              <a:rPr lang="en-US" b="0" dirty="0" smtClean="0">
                <a:solidFill>
                  <a:schemeClr val="accent1"/>
                </a:solidFill>
                <a:latin typeface="Lucida Console" panose="020B0609040504020204" pitchFamily="49" charset="0"/>
              </a:rPr>
            </a:br>
            <a:r>
              <a:rPr lang="en-US" b="0" dirty="0" smtClean="0">
                <a:solidFill>
                  <a:schemeClr val="accent1"/>
                </a:solidFill>
                <a:latin typeface="Lucida Console" panose="020B0609040504020204" pitchFamily="49" charset="0"/>
              </a:rPr>
              <a:t>   {</a:t>
            </a:r>
            <a:br>
              <a:rPr lang="en-US" b="0" dirty="0" smtClean="0">
                <a:solidFill>
                  <a:schemeClr val="accent1"/>
                </a:solidFill>
                <a:latin typeface="Lucida Console" panose="020B0609040504020204" pitchFamily="49" charset="0"/>
              </a:rPr>
            </a:br>
            <a:r>
              <a:rPr lang="en-US" b="0" dirty="0" smtClean="0">
                <a:solidFill>
                  <a:schemeClr val="accent1"/>
                </a:solidFill>
                <a:latin typeface="Lucida Console" panose="020B0609040504020204" pitchFamily="49" charset="0"/>
              </a:rPr>
              <a:t>      // grammar here</a:t>
            </a:r>
            <a:br>
              <a:rPr lang="en-US" b="0" dirty="0" smtClean="0">
                <a:solidFill>
                  <a:schemeClr val="accent1"/>
                </a:solidFill>
                <a:latin typeface="Lucida Console" panose="020B0609040504020204" pitchFamily="49" charset="0"/>
              </a:rPr>
            </a:br>
            <a:r>
              <a:rPr lang="en-US" b="0" dirty="0" smtClean="0">
                <a:solidFill>
                  <a:schemeClr val="accent1"/>
                </a:solidFill>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 rules here</a:t>
            </a:r>
            <a:br>
              <a:rPr lang="en-US" b="0" dirty="0" smtClean="0">
                <a:latin typeface="Lucida Console" panose="020B0609040504020204" pitchFamily="49" charset="0"/>
              </a:rPr>
            </a:b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36</a:t>
            </a:fld>
            <a:endParaRPr lang="en-US" dirty="0"/>
          </a:p>
        </p:txBody>
      </p:sp>
    </p:spTree>
    <p:extLst>
      <p:ext uri="{BB962C8B-B14F-4D97-AF65-F5344CB8AC3E}">
        <p14:creationId xmlns:p14="http://schemas.microsoft.com/office/powerpoint/2010/main" val="326577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a:t>
            </a:r>
            <a:r>
              <a:rPr lang="en-US" b="0" dirty="0">
                <a:latin typeface="Lucida Console" panose="020B0609040504020204" pitchFamily="49" charset="0"/>
              </a:rPr>
              <a:t>&lt;class It, class </a:t>
            </a:r>
            <a:r>
              <a:rPr lang="en-US" b="0" dirty="0" smtClean="0">
                <a:latin typeface="Lucida Console" panose="020B0609040504020204" pitchFamily="49" charset="0"/>
              </a:rPr>
              <a:t>Skipper&gt;</a:t>
            </a:r>
            <a:br>
              <a:rPr lang="en-US" b="0" dirty="0" smtClean="0">
                <a:latin typeface="Lucida Console" panose="020B0609040504020204" pitchFamily="49" charset="0"/>
              </a:rPr>
            </a:br>
            <a:r>
              <a:rPr lang="en-US" b="0" dirty="0" smtClean="0">
                <a:latin typeface="Lucida Console" panose="020B0609040504020204" pitchFamily="49" charset="0"/>
              </a:rPr>
              <a:t>class </a:t>
            </a:r>
            <a:r>
              <a:rPr lang="en-US" b="0" dirty="0">
                <a:latin typeface="Lucida Console" panose="020B0609040504020204" pitchFamily="49" charset="0"/>
              </a:rPr>
              <a:t>ping::</a:t>
            </a:r>
            <a:r>
              <a:rPr lang="en-US" b="0" dirty="0" smtClean="0">
                <a:latin typeface="Lucida Console" panose="020B0609040504020204" pitchFamily="49" charset="0"/>
              </a:rPr>
              <a:t>parser</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 public qi::grammar&lt;</a:t>
            </a:r>
            <a:r>
              <a:rPr lang="en-US" b="0" dirty="0" err="1">
                <a:latin typeface="Lucida Console" panose="020B0609040504020204" pitchFamily="49" charset="0"/>
              </a:rPr>
              <a:t>It,Skipper</a:t>
            </a:r>
            <a:r>
              <a:rPr lang="en-US" b="0" dirty="0" smtClean="0">
                <a:latin typeface="Lucida Console" panose="020B0609040504020204" pitchFamily="49" charset="0"/>
              </a:rPr>
              <a:t>&gt;</a:t>
            </a:r>
            <a:br>
              <a:rPr lang="en-US" b="0" dirty="0" smtClean="0">
                <a:latin typeface="Lucida Console" panose="020B0609040504020204" pitchFamily="49" charset="0"/>
              </a:rPr>
            </a:b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parser</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 grammar here</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solidFill>
                  <a:schemeClr val="accent1"/>
                </a:solidFill>
                <a:latin typeface="Lucida Console" panose="020B0609040504020204" pitchFamily="49" charset="0"/>
              </a:rPr>
              <a:t>   // rules here</a:t>
            </a:r>
            <a:br>
              <a:rPr lang="en-US" b="0" dirty="0" smtClean="0">
                <a:solidFill>
                  <a:schemeClr val="accent1"/>
                </a:solidFill>
                <a:latin typeface="Lucida Console" panose="020B0609040504020204" pitchFamily="49" charset="0"/>
              </a:rPr>
            </a:b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37</a:t>
            </a:fld>
            <a:endParaRPr lang="en-US" dirty="0"/>
          </a:p>
        </p:txBody>
      </p:sp>
    </p:spTree>
    <p:extLst>
      <p:ext uri="{BB962C8B-B14F-4D97-AF65-F5344CB8AC3E}">
        <p14:creationId xmlns:p14="http://schemas.microsoft.com/office/powerpoint/2010/main" val="132567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parser()</a:t>
            </a:r>
            <a:br>
              <a:rPr lang="en-US" b="0" dirty="0" smtClean="0">
                <a:latin typeface="Lucida Console" panose="020B0609040504020204" pitchFamily="49" charset="0"/>
              </a:rPr>
            </a:br>
            <a:r>
              <a:rPr lang="en-US" b="0" dirty="0" smtClean="0">
                <a:latin typeface="Lucida Console" panose="020B0609040504020204" pitchFamily="49" charset="0"/>
              </a:rPr>
              <a:t>      : </a:t>
            </a:r>
            <a:r>
              <a:rPr lang="en-US" b="0" dirty="0" smtClean="0">
                <a:solidFill>
                  <a:schemeClr val="accent1"/>
                </a:solidFill>
                <a:latin typeface="Lucida Console" panose="020B0609040504020204" pitchFamily="49" charset="0"/>
              </a:rPr>
              <a:t>parser::</a:t>
            </a:r>
            <a:r>
              <a:rPr lang="en-US" b="0" dirty="0" err="1" smtClean="0">
                <a:solidFill>
                  <a:schemeClr val="accent1"/>
                </a:solidFill>
                <a:latin typeface="Lucida Console" panose="020B0609040504020204" pitchFamily="49" charset="0"/>
              </a:rPr>
              <a:t>base_type</a:t>
            </a:r>
            <a:r>
              <a:rPr lang="en-US" b="0" dirty="0" smtClean="0">
                <a:latin typeface="Lucida Console" panose="020B0609040504020204" pitchFamily="49" charset="0"/>
              </a:rPr>
              <a:t>(start, "ping parser")</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qi::rule&lt;</a:t>
            </a:r>
            <a:r>
              <a:rPr lang="en-US" b="0" dirty="0" err="1" smtClean="0">
                <a:latin typeface="Lucida Console" panose="020B0609040504020204" pitchFamily="49" charset="0"/>
              </a:rPr>
              <a:t>It,Skipper</a:t>
            </a:r>
            <a:r>
              <a:rPr lang="en-US" b="0" dirty="0" smtClean="0">
                <a:latin typeface="Lucida Console" panose="020B0609040504020204" pitchFamily="49" charset="0"/>
              </a:rPr>
              <a:t>&gt; start;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38</a:t>
            </a:fld>
            <a:endParaRPr lang="en-US" dirty="0"/>
          </a:p>
        </p:txBody>
      </p:sp>
    </p:spTree>
    <p:extLst>
      <p:ext uri="{BB962C8B-B14F-4D97-AF65-F5344CB8AC3E}">
        <p14:creationId xmlns:p14="http://schemas.microsoft.com/office/powerpoint/2010/main" val="948681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parser()</a:t>
            </a:r>
            <a:br>
              <a:rPr lang="en-US" b="0" dirty="0" smtClean="0">
                <a:latin typeface="Lucida Console" panose="020B0609040504020204" pitchFamily="49" charset="0"/>
              </a:rPr>
            </a:br>
            <a:r>
              <a:rPr lang="en-US" b="0" dirty="0" smtClean="0">
                <a:latin typeface="Lucida Console" panose="020B0609040504020204" pitchFamily="49" charset="0"/>
              </a:rPr>
              <a:t>      : parser::</a:t>
            </a:r>
            <a:r>
              <a:rPr lang="en-US" b="0" dirty="0" err="1" smtClean="0">
                <a:latin typeface="Lucida Console" panose="020B0609040504020204" pitchFamily="49" charset="0"/>
              </a:rPr>
              <a:t>base_type</a:t>
            </a:r>
            <a:r>
              <a:rPr lang="en-US" b="0" dirty="0" smtClean="0">
                <a:latin typeface="Lucida Console" panose="020B0609040504020204" pitchFamily="49" charset="0"/>
              </a:rPr>
              <a:t>(</a:t>
            </a:r>
            <a:r>
              <a:rPr lang="en-US" b="0" dirty="0" smtClean="0">
                <a:solidFill>
                  <a:schemeClr val="accent1"/>
                </a:solidFill>
                <a:latin typeface="Lucida Console" panose="020B0609040504020204" pitchFamily="49" charset="0"/>
              </a:rPr>
              <a:t>start</a:t>
            </a:r>
            <a:r>
              <a:rPr lang="en-US" b="0" dirty="0" smtClean="0">
                <a:latin typeface="Lucida Console" panose="020B0609040504020204" pitchFamily="49" charset="0"/>
              </a:rPr>
              <a:t>, "ping parser")</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smtClean="0">
                <a:solidFill>
                  <a:schemeClr val="accent1"/>
                </a:solidFill>
                <a:latin typeface="Lucida Console" panose="020B0609040504020204" pitchFamily="49" charset="0"/>
              </a:rPr>
              <a:t>qi::rule&lt;</a:t>
            </a:r>
            <a:r>
              <a:rPr lang="en-US" b="0" dirty="0" err="1" smtClean="0">
                <a:solidFill>
                  <a:schemeClr val="accent1"/>
                </a:solidFill>
                <a:latin typeface="Lucida Console" panose="020B0609040504020204" pitchFamily="49" charset="0"/>
              </a:rPr>
              <a:t>It,Skipper</a:t>
            </a:r>
            <a:r>
              <a:rPr lang="en-US" b="0" dirty="0" smtClean="0">
                <a:solidFill>
                  <a:schemeClr val="accent1"/>
                </a:solidFill>
                <a:latin typeface="Lucida Console" panose="020B0609040504020204" pitchFamily="49" charset="0"/>
              </a:rPr>
              <a:t>&gt; start</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39</a:t>
            </a:fld>
            <a:endParaRPr lang="en-US" dirty="0"/>
          </a:p>
        </p:txBody>
      </p:sp>
    </p:spTree>
    <p:extLst>
      <p:ext uri="{BB962C8B-B14F-4D97-AF65-F5344CB8AC3E}">
        <p14:creationId xmlns:p14="http://schemas.microsoft.com/office/powerpoint/2010/main" val="261960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Boost.Spirit</a:t>
            </a:r>
            <a:endParaRPr lang="en-US" dirty="0"/>
          </a:p>
        </p:txBody>
      </p:sp>
      <p:sp>
        <p:nvSpPr>
          <p:cNvPr id="3" name="Content Placeholder 2"/>
          <p:cNvSpPr>
            <a:spLocks noGrp="1"/>
          </p:cNvSpPr>
          <p:nvPr>
            <p:ph idx="1"/>
          </p:nvPr>
        </p:nvSpPr>
        <p:spPr/>
        <p:txBody>
          <a:bodyPr/>
          <a:lstStyle/>
          <a:p>
            <a:r>
              <a:rPr lang="en-US" dirty="0" smtClean="0"/>
              <a:t>Three sub-libraries</a:t>
            </a:r>
          </a:p>
          <a:p>
            <a:pPr lvl="1"/>
            <a:r>
              <a:rPr lang="en-US" dirty="0" err="1" smtClean="0"/>
              <a:t>Lex</a:t>
            </a:r>
            <a:r>
              <a:rPr lang="en-US" dirty="0" smtClean="0"/>
              <a:t>: Lexical analysis</a:t>
            </a:r>
          </a:p>
          <a:p>
            <a:pPr lvl="1"/>
            <a:r>
              <a:rPr lang="en-US" dirty="0" smtClean="0"/>
              <a:t>Qi: Parsing</a:t>
            </a:r>
          </a:p>
          <a:p>
            <a:pPr lvl="1"/>
            <a:r>
              <a:rPr lang="en-US" dirty="0" smtClean="0"/>
              <a:t>Karma: Generating output</a:t>
            </a:r>
          </a:p>
          <a:p>
            <a:r>
              <a:rPr lang="en-US" dirty="0" smtClean="0"/>
              <a:t>DSELs</a:t>
            </a:r>
          </a:p>
          <a:p>
            <a:pPr lvl="1"/>
            <a:r>
              <a:rPr lang="en-US" dirty="0" smtClean="0"/>
              <a:t>Clear, readable because targeted to domain</a:t>
            </a:r>
            <a:endParaRPr lang="en-US" dirty="0"/>
          </a:p>
          <a:p>
            <a:pPr lvl="1"/>
            <a:r>
              <a:rPr lang="en-US" dirty="0" smtClean="0"/>
              <a:t>Use within your C++ code</a:t>
            </a:r>
          </a:p>
          <a:p>
            <a:pPr lvl="1"/>
            <a:r>
              <a:rPr lang="en-US" dirty="0" smtClean="0"/>
              <a:t>No external tools required</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a:t>
            </a:fld>
            <a:endParaRPr lang="en-US" dirty="0"/>
          </a:p>
        </p:txBody>
      </p:sp>
    </p:spTree>
    <p:extLst>
      <p:ext uri="{BB962C8B-B14F-4D97-AF65-F5344CB8AC3E}">
        <p14:creationId xmlns:p14="http://schemas.microsoft.com/office/powerpoint/2010/main" val="406684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ping Parser</a:t>
            </a:r>
            <a:endParaRPr lang="en-US" dirty="0"/>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public:</a:t>
            </a:r>
            <a:br>
              <a:rPr lang="en-US" b="0" dirty="0" smtClean="0">
                <a:latin typeface="Lucida Console" panose="020B0609040504020204" pitchFamily="49" charset="0"/>
              </a:rPr>
            </a:br>
            <a:r>
              <a:rPr lang="en-US" b="0" dirty="0" smtClean="0">
                <a:latin typeface="Lucida Console" panose="020B0609040504020204" pitchFamily="49" charset="0"/>
              </a:rPr>
              <a:t>   parser()</a:t>
            </a:r>
            <a:br>
              <a:rPr lang="en-US" b="0" dirty="0" smtClean="0">
                <a:latin typeface="Lucida Console" panose="020B0609040504020204" pitchFamily="49" charset="0"/>
              </a:rPr>
            </a:br>
            <a:r>
              <a:rPr lang="en-US" b="0" dirty="0" smtClean="0">
                <a:latin typeface="Lucida Console" panose="020B0609040504020204" pitchFamily="49" charset="0"/>
              </a:rPr>
              <a:t>      : parser::</a:t>
            </a:r>
            <a:r>
              <a:rPr lang="en-US" b="0" dirty="0" err="1" smtClean="0">
                <a:latin typeface="Lucida Console" panose="020B0609040504020204" pitchFamily="49" charset="0"/>
              </a:rPr>
              <a:t>base_type</a:t>
            </a:r>
            <a:r>
              <a:rPr lang="en-US" b="0" dirty="0" smtClean="0">
                <a:latin typeface="Lucida Console" panose="020B0609040504020204" pitchFamily="49" charset="0"/>
              </a:rPr>
              <a:t>(start, </a:t>
            </a:r>
            <a:r>
              <a:rPr lang="en-US" b="0" dirty="0" smtClean="0">
                <a:solidFill>
                  <a:schemeClr val="accent1"/>
                </a:solidFill>
                <a:latin typeface="Lucida Console" panose="020B0609040504020204" pitchFamily="49" charset="0"/>
              </a:rPr>
              <a:t>"ping parser"</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a:t>
            </a:r>
          </a:p>
          <a:p>
            <a:pPr marL="0" indent="0">
              <a:buNone/>
            </a:pPr>
            <a:r>
              <a:rPr lang="en-US" b="0" dirty="0" smtClean="0">
                <a:latin typeface="Lucida Console" panose="020B0609040504020204" pitchFamily="49" charset="0"/>
              </a:rPr>
              <a:t>private:</a:t>
            </a:r>
            <a:br>
              <a:rPr lang="en-US" b="0" dirty="0" smtClean="0">
                <a:latin typeface="Lucida Console" panose="020B0609040504020204" pitchFamily="49" charset="0"/>
              </a:rPr>
            </a:br>
            <a:r>
              <a:rPr lang="en-US" b="0" dirty="0" smtClean="0">
                <a:latin typeface="Lucida Console" panose="020B0609040504020204" pitchFamily="49" charset="0"/>
              </a:rPr>
              <a:t>   qi::rule&lt;</a:t>
            </a:r>
            <a:r>
              <a:rPr lang="en-US" b="0" dirty="0" err="1" smtClean="0">
                <a:latin typeface="Lucida Console" panose="020B0609040504020204" pitchFamily="49" charset="0"/>
              </a:rPr>
              <a:t>It,Skipper</a:t>
            </a:r>
            <a:r>
              <a:rPr lang="en-US" b="0" dirty="0" smtClean="0">
                <a:latin typeface="Lucida Console" panose="020B0609040504020204" pitchFamily="49" charset="0"/>
              </a:rPr>
              <a:t>&gt; start;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40</a:t>
            </a:fld>
            <a:endParaRPr lang="en-US" dirty="0"/>
          </a:p>
        </p:txBody>
      </p:sp>
    </p:spTree>
    <p:extLst>
      <p:ext uri="{BB962C8B-B14F-4D97-AF65-F5344CB8AC3E}">
        <p14:creationId xmlns:p14="http://schemas.microsoft.com/office/powerpoint/2010/main" val="261960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Rule</a:t>
            </a:r>
            <a:endParaRPr lang="en-US" dirty="0"/>
          </a:p>
        </p:txBody>
      </p:sp>
      <p:sp>
        <p:nvSpPr>
          <p:cNvPr id="3" name="Content Placeholder 2"/>
          <p:cNvSpPr>
            <a:spLocks noGrp="1"/>
          </p:cNvSpPr>
          <p:nvPr>
            <p:ph idx="1"/>
          </p:nvPr>
        </p:nvSpPr>
        <p:spPr/>
        <p:txBody>
          <a:bodyPr/>
          <a:lstStyle/>
          <a:p>
            <a:pPr marL="0" indent="0">
              <a:buNone/>
            </a:pPr>
            <a:r>
              <a:rPr lang="en-US" sz="1800" dirty="0">
                <a:solidFill>
                  <a:schemeClr val="accent1"/>
                </a:solidFill>
                <a:latin typeface="Lucida Console" panose="020B0609040504020204" pitchFamily="49" charset="0"/>
              </a:rPr>
              <a:t>PING</a:t>
            </a:r>
            <a:r>
              <a:rPr lang="en-US" sz="1800" dirty="0">
                <a:latin typeface="Lucida Console" panose="020B0609040504020204" pitchFamily="49" charset="0"/>
              </a:rPr>
              <a:t> www.google.com (74.125.131.147)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a:t>
            </a:r>
            <a:r>
              <a:rPr lang="en-US" b="0" dirty="0" smtClean="0">
                <a:solidFill>
                  <a:schemeClr val="accent1"/>
                </a:solidFill>
                <a:latin typeface="Lucida Console" panose="020B0609040504020204" pitchFamily="49" charset="0"/>
              </a:rPr>
              <a:t>lit</a:t>
            </a:r>
            <a:r>
              <a:rPr lang="en-US" b="0" dirty="0">
                <a:solidFill>
                  <a:schemeClr val="accent1"/>
                </a:solidFill>
                <a:latin typeface="Lucida Console" panose="020B0609040504020204" pitchFamily="49" charset="0"/>
              </a:rPr>
              <a:t>("PING</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41</a:t>
            </a:fld>
            <a:endParaRPr lang="en-US" dirty="0"/>
          </a:p>
        </p:txBody>
      </p:sp>
    </p:spTree>
    <p:extLst>
      <p:ext uri="{BB962C8B-B14F-4D97-AF65-F5344CB8AC3E}">
        <p14:creationId xmlns:p14="http://schemas.microsoft.com/office/powerpoint/2010/main" val="1658343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a:t>
            </a:r>
            <a:r>
              <a:rPr lang="en-US" sz="1800" dirty="0">
                <a:solidFill>
                  <a:schemeClr val="accent1"/>
                </a:solidFill>
                <a:latin typeface="Lucida Console" panose="020B0609040504020204" pitchFamily="49" charset="0"/>
              </a:rPr>
              <a:t>www.google.com</a:t>
            </a:r>
            <a:r>
              <a:rPr lang="en-US" sz="1800" dirty="0">
                <a:latin typeface="Lucida Console" panose="020B0609040504020204" pitchFamily="49" charset="0"/>
              </a:rPr>
              <a:t> (74.125.131.147)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solidFill>
                  <a:schemeClr val="accent1"/>
                </a:solidFill>
                <a:latin typeface="Lucida Console" panose="020B0609040504020204" pitchFamily="49" charset="0"/>
              </a:rPr>
              <a:t>host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42</a:t>
            </a:fld>
            <a:endParaRPr lang="en-US" dirty="0"/>
          </a:p>
        </p:txBody>
      </p:sp>
    </p:spTree>
    <p:extLst>
      <p:ext uri="{BB962C8B-B14F-4D97-AF65-F5344CB8AC3E}">
        <p14:creationId xmlns:p14="http://schemas.microsoft.com/office/powerpoint/2010/main" val="1489823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www.google.com (</a:t>
            </a:r>
            <a:r>
              <a:rPr lang="en-US" sz="1800" dirty="0">
                <a:solidFill>
                  <a:schemeClr val="accent1"/>
                </a:solidFill>
                <a:latin typeface="Lucida Console" panose="020B0609040504020204" pitchFamily="49" charset="0"/>
              </a:rPr>
              <a:t>74.125.131.147</a:t>
            </a:r>
            <a:r>
              <a:rPr lang="en-US" sz="1800" dirty="0">
                <a:latin typeface="Lucida Console" panose="020B0609040504020204" pitchFamily="49" charset="0"/>
              </a:rPr>
              <a:t>)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solidFill>
                  <a:schemeClr val="accent1"/>
                </a:solidFill>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43</a:t>
            </a:fld>
            <a:endParaRPr lang="en-US" dirty="0"/>
          </a:p>
        </p:txBody>
      </p:sp>
    </p:spTree>
    <p:extLst>
      <p:ext uri="{BB962C8B-B14F-4D97-AF65-F5344CB8AC3E}">
        <p14:creationId xmlns:p14="http://schemas.microsoft.com/office/powerpoint/2010/main" val="249005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www.google.com (74.125.131.147) </a:t>
            </a:r>
            <a:r>
              <a:rPr lang="en-US" sz="1800" dirty="0">
                <a:solidFill>
                  <a:schemeClr val="accent1"/>
                </a:solidFill>
                <a:latin typeface="Lucida Console" panose="020B0609040504020204" pitchFamily="49" charset="0"/>
              </a:rPr>
              <a:t>56(84) bytes of data</a:t>
            </a:r>
            <a:r>
              <a:rPr lang="en-US" sz="1800" dirty="0" smtClean="0">
                <a:solidFill>
                  <a:schemeClr val="accent1"/>
                </a:solidFill>
                <a:latin typeface="Lucida Console" panose="020B0609040504020204" pitchFamily="49" charset="0"/>
              </a:rPr>
              <a:t>.</a:t>
            </a:r>
            <a:endParaRPr lang="en-US" sz="1800" b="0" dirty="0" smtClean="0">
              <a:solidFill>
                <a:schemeClr val="accent1"/>
              </a:solidFill>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solidFill>
                  <a:schemeClr val="accent1"/>
                </a:solidFill>
                <a:latin typeface="Lucida Console" panose="020B0609040504020204" pitchFamily="49" charset="0"/>
              </a:rPr>
              <a:t>+(char_ </a:t>
            </a:r>
            <a:r>
              <a:rPr lang="en-US" b="0" dirty="0">
                <a:solidFill>
                  <a:schemeClr val="accent1"/>
                </a:solidFill>
                <a:latin typeface="Lucida Console" panose="020B0609040504020204" pitchFamily="49" charset="0"/>
              </a:rPr>
              <a:t>- '.') &gt; </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44</a:t>
            </a:fld>
            <a:endParaRPr lang="en-US" dirty="0"/>
          </a:p>
        </p:txBody>
      </p:sp>
    </p:spTree>
    <p:extLst>
      <p:ext uri="{BB962C8B-B14F-4D97-AF65-F5344CB8AC3E}">
        <p14:creationId xmlns:p14="http://schemas.microsoft.com/office/powerpoint/2010/main" val="249005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www.google.com (74.125.131.147) </a:t>
            </a:r>
            <a:r>
              <a:rPr lang="en-US" sz="1800" dirty="0">
                <a:solidFill>
                  <a:schemeClr val="accent1"/>
                </a:solidFill>
                <a:latin typeface="Lucida Console" panose="020B0609040504020204" pitchFamily="49" charset="0"/>
              </a:rPr>
              <a:t>56(84) bytes of data</a:t>
            </a:r>
            <a:r>
              <a:rPr lang="en-US" sz="1800" dirty="0" smtClean="0">
                <a:solidFill>
                  <a:schemeClr val="accent1"/>
                </a:solidFill>
                <a:latin typeface="Lucida Console" panose="020B0609040504020204" pitchFamily="49" charset="0"/>
              </a:rPr>
              <a:t>.</a:t>
            </a:r>
            <a:endParaRPr lang="en-US" sz="1800" b="0" dirty="0" smtClean="0">
              <a:solidFill>
                <a:schemeClr val="accent1"/>
              </a:solidFill>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solidFill>
                  <a:schemeClr val="accent1"/>
                </a:solidFill>
                <a:latin typeface="Lucida Console" panose="020B0609040504020204" pitchFamily="49" charset="0"/>
              </a:rPr>
              <a:t>+(omit[char</a:t>
            </a:r>
            <a:r>
              <a:rPr lang="en-US" b="0" dirty="0">
                <a:solidFill>
                  <a:schemeClr val="accent1"/>
                </a:solidFill>
                <a:latin typeface="Lucida Console" panose="020B0609040504020204" pitchFamily="49" charset="0"/>
              </a:rPr>
              <a:t>_] - '.') &gt; </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45</a:t>
            </a:fld>
            <a:endParaRPr lang="en-US" dirty="0"/>
          </a:p>
        </p:txBody>
      </p:sp>
    </p:spTree>
    <p:extLst>
      <p:ext uri="{BB962C8B-B14F-4D97-AF65-F5344CB8AC3E}">
        <p14:creationId xmlns:p14="http://schemas.microsoft.com/office/powerpoint/2010/main" val="61352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www.google.com (74.125.131.147)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+(omit[char</a:t>
            </a:r>
            <a:r>
              <a:rPr lang="en-US" b="0" dirty="0">
                <a:latin typeface="Lucida Console" panose="020B0609040504020204" pitchFamily="49" charset="0"/>
              </a:rPr>
              <a:t>_] - '.') &gt; </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solidFill>
                  <a:schemeClr val="accent1"/>
                </a:solidFill>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46</a:t>
            </a:fld>
            <a:endParaRPr lang="en-US" dirty="0"/>
          </a:p>
        </p:txBody>
      </p:sp>
    </p:spTree>
    <p:extLst>
      <p:ext uri="{BB962C8B-B14F-4D97-AF65-F5344CB8AC3E}">
        <p14:creationId xmlns:p14="http://schemas.microsoft.com/office/powerpoint/2010/main" val="1628100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www.google.com (74.125.131.147)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solidFill>
                  <a:schemeClr val="accent1"/>
                </a:solidFill>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solidFill>
                  <a:schemeClr val="accent1"/>
                </a:solidFill>
                <a:latin typeface="Lucida Console" panose="020B0609040504020204" pitchFamily="49" charset="0"/>
              </a:rPr>
              <a:t>&gt;</a:t>
            </a:r>
            <a:r>
              <a:rPr lang="en-US" b="0" dirty="0">
                <a:latin typeface="Lucida Console" panose="020B0609040504020204" pitchFamily="49" charset="0"/>
              </a:rPr>
              <a: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solidFill>
                  <a:schemeClr val="accent1"/>
                </a:solidFill>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+(omit[char</a:t>
            </a:r>
            <a:r>
              <a:rPr lang="en-US" b="0" dirty="0">
                <a:latin typeface="Lucida Console" panose="020B0609040504020204" pitchFamily="49" charset="0"/>
              </a:rPr>
              <a:t>_] - '.') </a:t>
            </a:r>
            <a:r>
              <a:rPr lang="en-US" b="0" dirty="0">
                <a:solidFill>
                  <a:schemeClr val="accent1"/>
                </a:solidFill>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smtClean="0">
                <a:solidFill>
                  <a:schemeClr val="accent1"/>
                </a:solidFill>
                <a:latin typeface="Lucida Console" panose="020B0609040504020204" pitchFamily="49" charset="0"/>
              </a:rPr>
              <a:t>&gt;</a:t>
            </a:r>
            <a:r>
              <a:rPr lang="en-US" b="0" dirty="0" smtClean="0">
                <a:latin typeface="Lucida Console" panose="020B0609040504020204" pitchFamily="49" charset="0"/>
              </a:rPr>
              <a: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47</a:t>
            </a:fld>
            <a:endParaRPr lang="en-US" dirty="0"/>
          </a:p>
        </p:txBody>
      </p:sp>
    </p:spTree>
    <p:extLst>
      <p:ext uri="{BB962C8B-B14F-4D97-AF65-F5344CB8AC3E}">
        <p14:creationId xmlns:p14="http://schemas.microsoft.com/office/powerpoint/2010/main" val="42285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PING www.google.com (74.125.131.147) 56(84) bytes of data.</a:t>
            </a:r>
            <a:endParaRPr lang="en-US" sz="1300" b="0" dirty="0">
              <a:latin typeface="Lucida Console" panose="020B0609040504020204" pitchFamily="49" charset="0"/>
            </a:endParaRPr>
          </a:p>
          <a:p>
            <a:pPr marL="0" indent="0">
              <a:spcBef>
                <a:spcPts val="0"/>
              </a:spcBef>
              <a:buNone/>
            </a:pPr>
            <a:r>
              <a:rPr lang="en-US" sz="1300" dirty="0" smtClean="0">
                <a:solidFill>
                  <a:schemeClr val="accent1"/>
                </a:solidFill>
                <a:latin typeface="Lucida Console" panose="020B0609040504020204" pitchFamily="49" charset="0"/>
              </a:rPr>
              <a:t>64 </a:t>
            </a:r>
            <a:r>
              <a:rPr lang="en-US" sz="1300" dirty="0">
                <a:solidFill>
                  <a:schemeClr val="accent1"/>
                </a:solidFill>
                <a:latin typeface="Lucida Console" panose="020B0609040504020204" pitchFamily="49" charset="0"/>
              </a:rPr>
              <a:t>bytes from vc-in-f147.1e100.net (74.125.131.147): </a:t>
            </a:r>
            <a:r>
              <a:rPr lang="en-US" sz="1300" dirty="0" err="1">
                <a:solidFill>
                  <a:schemeClr val="accent1"/>
                </a:solidFill>
                <a:latin typeface="Lucida Console" panose="020B0609040504020204" pitchFamily="49" charset="0"/>
              </a:rPr>
              <a:t>icmp_seq</a:t>
            </a:r>
            <a:r>
              <a:rPr lang="en-US" sz="1300" dirty="0">
                <a:solidFill>
                  <a:schemeClr val="accent1"/>
                </a:solidFill>
                <a:latin typeface="Lucida Console" panose="020B0609040504020204" pitchFamily="49" charset="0"/>
              </a:rPr>
              <a:t>=1 </a:t>
            </a:r>
            <a:r>
              <a:rPr lang="en-US" sz="1300" dirty="0" err="1">
                <a:solidFill>
                  <a:schemeClr val="accent1"/>
                </a:solidFill>
                <a:latin typeface="Lucida Console" panose="020B0609040504020204" pitchFamily="49" charset="0"/>
              </a:rPr>
              <a:t>ttl</a:t>
            </a:r>
            <a:r>
              <a:rPr lang="en-US" sz="1300" dirty="0">
                <a:solidFill>
                  <a:schemeClr val="accent1"/>
                </a:solidFill>
                <a:latin typeface="Lucida Console" panose="020B0609040504020204" pitchFamily="49" charset="0"/>
              </a:rPr>
              <a:t>=39 time=24.6 ms</a:t>
            </a:r>
          </a:p>
          <a:p>
            <a:pPr marL="0" indent="0">
              <a:spcBef>
                <a:spcPts val="0"/>
              </a:spcBef>
              <a:buNone/>
            </a:pPr>
            <a:r>
              <a:rPr lang="en-US" sz="1300" dirty="0">
                <a:solidFill>
                  <a:schemeClr val="accent1"/>
                </a:solidFill>
                <a:latin typeface="Lucida Console" panose="020B0609040504020204" pitchFamily="49" charset="0"/>
              </a:rPr>
              <a:t>64 bytes from vc-in-f147.1e100.net (74.125.131.147): </a:t>
            </a:r>
            <a:r>
              <a:rPr lang="en-US" sz="1300" dirty="0" err="1">
                <a:solidFill>
                  <a:schemeClr val="accent1"/>
                </a:solidFill>
                <a:latin typeface="Lucida Console" panose="020B0609040504020204" pitchFamily="49" charset="0"/>
              </a:rPr>
              <a:t>icmp_seq</a:t>
            </a:r>
            <a:r>
              <a:rPr lang="en-US" sz="1300" dirty="0">
                <a:solidFill>
                  <a:schemeClr val="accent1"/>
                </a:solidFill>
                <a:latin typeface="Lucida Console" panose="020B0609040504020204" pitchFamily="49" charset="0"/>
              </a:rPr>
              <a:t>=2 </a:t>
            </a:r>
            <a:r>
              <a:rPr lang="en-US" sz="1300" dirty="0" err="1">
                <a:solidFill>
                  <a:schemeClr val="accent1"/>
                </a:solidFill>
                <a:latin typeface="Lucida Console" panose="020B0609040504020204" pitchFamily="49" charset="0"/>
              </a:rPr>
              <a:t>ttl</a:t>
            </a:r>
            <a:r>
              <a:rPr lang="en-US" sz="1300" dirty="0">
                <a:solidFill>
                  <a:schemeClr val="accent1"/>
                </a:solidFill>
                <a:latin typeface="Lucida Console" panose="020B0609040504020204" pitchFamily="49" charset="0"/>
              </a:rPr>
              <a:t>=39 time=20.5 ms</a:t>
            </a:r>
          </a:p>
          <a:p>
            <a:pPr marL="0" indent="0">
              <a:spcBef>
                <a:spcPts val="0"/>
              </a:spcBef>
              <a:buNone/>
            </a:pPr>
            <a:r>
              <a:rPr lang="en-US" sz="1300" dirty="0">
                <a:solidFill>
                  <a:schemeClr val="accent1"/>
                </a:solidFill>
                <a:latin typeface="Lucida Console" panose="020B0609040504020204" pitchFamily="49" charset="0"/>
              </a:rPr>
              <a:t>64 bytes from vc-in-f147.1e100.net (74.125.131.147): </a:t>
            </a:r>
            <a:r>
              <a:rPr lang="en-US" sz="1300" dirty="0" err="1">
                <a:solidFill>
                  <a:schemeClr val="accent1"/>
                </a:solidFill>
                <a:latin typeface="Lucida Console" panose="020B0609040504020204" pitchFamily="49" charset="0"/>
              </a:rPr>
              <a:t>icmp_seq</a:t>
            </a:r>
            <a:r>
              <a:rPr lang="en-US" sz="1300" dirty="0">
                <a:solidFill>
                  <a:schemeClr val="accent1"/>
                </a:solidFill>
                <a:latin typeface="Lucida Console" panose="020B0609040504020204" pitchFamily="49" charset="0"/>
              </a:rPr>
              <a:t>=3 </a:t>
            </a:r>
            <a:r>
              <a:rPr lang="en-US" sz="1300" dirty="0" err="1">
                <a:solidFill>
                  <a:schemeClr val="accent1"/>
                </a:solidFill>
                <a:latin typeface="Lucida Console" panose="020B0609040504020204" pitchFamily="49" charset="0"/>
              </a:rPr>
              <a:t>ttl</a:t>
            </a:r>
            <a:r>
              <a:rPr lang="en-US" sz="1300" dirty="0">
                <a:solidFill>
                  <a:schemeClr val="accent1"/>
                </a:solidFill>
                <a:latin typeface="Lucida Console" panose="020B0609040504020204" pitchFamily="49" charset="0"/>
              </a:rPr>
              <a:t>=39 time=18.9 ms</a:t>
            </a: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dirty="0">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+(omit[char</a:t>
            </a:r>
            <a:r>
              <a:rPr lang="en-US" b="0" dirty="0">
                <a:latin typeface="Lucida Console" panose="020B0609040504020204" pitchFamily="49" charset="0"/>
              </a:rPr>
              <a:t>_] - '.') &gt; </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&gt;&gt; </a:t>
            </a:r>
            <a:r>
              <a:rPr lang="en-US" b="0" dirty="0" smtClean="0">
                <a:solidFill>
                  <a:schemeClr val="accent1"/>
                </a:solidFill>
                <a:latin typeface="Lucida Console" panose="020B0609040504020204" pitchFamily="49" charset="0"/>
              </a:rPr>
              <a:t>*(reply</a:t>
            </a:r>
            <a:r>
              <a:rPr lang="en-US" b="0" dirty="0">
                <a:solidFill>
                  <a:schemeClr val="accent1"/>
                </a:solidFill>
                <a:latin typeface="Lucida Console" panose="020B0609040504020204" pitchFamily="49" charset="0"/>
              </a:rPr>
              <a:t> &gt; </a:t>
            </a:r>
            <a:r>
              <a:rPr lang="en-US" b="0" dirty="0" err="1">
                <a:solidFill>
                  <a:schemeClr val="accent1"/>
                </a:solidFill>
                <a:latin typeface="Lucida Console" panose="020B0609040504020204" pitchFamily="49" charset="0"/>
              </a:rPr>
              <a:t>eol</a:t>
            </a:r>
            <a:r>
              <a:rPr lang="en-US" b="0" dirty="0" smtClean="0">
                <a:solidFill>
                  <a:schemeClr val="accent1"/>
                </a:solidFill>
                <a:latin typeface="Lucida Console" panose="020B0609040504020204" pitchFamily="49" charset="0"/>
              </a:rPr>
              <a:t>)</a:t>
            </a:r>
            <a:br>
              <a:rPr lang="en-US" b="0" dirty="0" smtClean="0">
                <a:solidFill>
                  <a:schemeClr val="accent1"/>
                </a:solidFill>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48</a:t>
            </a:fld>
            <a:endParaRPr lang="en-US" dirty="0"/>
          </a:p>
        </p:txBody>
      </p:sp>
    </p:spTree>
    <p:extLst>
      <p:ext uri="{BB962C8B-B14F-4D97-AF65-F5344CB8AC3E}">
        <p14:creationId xmlns:p14="http://schemas.microsoft.com/office/powerpoint/2010/main" val="1658343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PING www.google.com (74.125.131.147) 56(84) bytes of data.</a:t>
            </a:r>
            <a:endParaRPr lang="en-US" sz="1300" b="0" dirty="0">
              <a:latin typeface="Lucida Console" panose="020B0609040504020204" pitchFamily="49" charset="0"/>
            </a:endParaRPr>
          </a:p>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br>
              <a:rPr lang="en-US" sz="1300" dirty="0" smtClean="0">
                <a:latin typeface="Lucida Console" panose="020B0609040504020204" pitchFamily="49" charset="0"/>
              </a:rPr>
            </a:br>
            <a:endParaRPr lang="en-US" sz="1300" dirty="0">
              <a:latin typeface="Lucida Console" panose="020B0609040504020204" pitchFamily="49" charset="0"/>
            </a:endParaRPr>
          </a:p>
          <a:p>
            <a:pPr marL="0" indent="0">
              <a:buNone/>
            </a:pPr>
            <a:r>
              <a:rPr lang="en-US" sz="1300" dirty="0">
                <a:solidFill>
                  <a:schemeClr val="accent1"/>
                </a:solidFill>
                <a:latin typeface="Lucida Console" panose="020B0609040504020204" pitchFamily="49" charset="0"/>
              </a:rPr>
              <a:t>--- www.google.com ping statistics </a:t>
            </a:r>
            <a:r>
              <a:rPr lang="en-US" sz="1300" dirty="0" smtClean="0">
                <a:solidFill>
                  <a:schemeClr val="accent1"/>
                </a:solidFill>
                <a:latin typeface="Lucida Console" panose="020B0609040504020204" pitchFamily="49" charset="0"/>
              </a:rPr>
              <a:t>---</a:t>
            </a:r>
            <a:r>
              <a:rPr lang="en-US" sz="1300" dirty="0" smtClean="0">
                <a:latin typeface="Lucida Console" panose="020B0609040504020204" pitchFamily="49" charset="0"/>
              </a:rPr>
              <a:t/>
            </a:r>
            <a:br>
              <a:rPr lang="en-US" sz="1300" dirty="0" smtClean="0">
                <a:latin typeface="Lucida Console" panose="020B0609040504020204" pitchFamily="49" charset="0"/>
              </a:rPr>
            </a:b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&gt;&gt; *(reply &gt; </a:t>
            </a:r>
            <a:r>
              <a:rPr lang="en-US" b="0" dirty="0" err="1" smtClean="0">
                <a:latin typeface="Lucida Console" panose="020B0609040504020204" pitchFamily="49" charset="0"/>
              </a:rPr>
              <a:t>eol</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a:solidFill>
                  <a:schemeClr val="accent1"/>
                </a:solidFill>
                <a:latin typeface="Lucida Console" panose="020B0609040504020204" pitchFamily="49" charset="0"/>
              </a:rPr>
              <a:t>+(omit[char_("A-Za-z0-9</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49</a:t>
            </a:fld>
            <a:endParaRPr lang="en-US" dirty="0"/>
          </a:p>
        </p:txBody>
      </p:sp>
    </p:spTree>
    <p:extLst>
      <p:ext uri="{BB962C8B-B14F-4D97-AF65-F5344CB8AC3E}">
        <p14:creationId xmlns:p14="http://schemas.microsoft.com/office/powerpoint/2010/main" val="981863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Boost.Spirit.Lex</a:t>
            </a:r>
            <a:endParaRPr lang="en-US" dirty="0"/>
          </a:p>
        </p:txBody>
      </p:sp>
      <p:sp>
        <p:nvSpPr>
          <p:cNvPr id="3" name="Content Placeholder 2"/>
          <p:cNvSpPr>
            <a:spLocks noGrp="1"/>
          </p:cNvSpPr>
          <p:nvPr>
            <p:ph idx="1"/>
          </p:nvPr>
        </p:nvSpPr>
        <p:spPr/>
        <p:txBody>
          <a:bodyPr/>
          <a:lstStyle/>
          <a:p>
            <a:r>
              <a:rPr lang="en-US" dirty="0" smtClean="0"/>
              <a:t>Tokenizes input</a:t>
            </a:r>
          </a:p>
          <a:p>
            <a:pPr lvl="1"/>
            <a:r>
              <a:rPr lang="en-US" dirty="0" smtClean="0"/>
              <a:t>Parses character sequence</a:t>
            </a:r>
          </a:p>
          <a:p>
            <a:pPr lvl="1"/>
            <a:r>
              <a:rPr lang="en-US" dirty="0" smtClean="0"/>
              <a:t>Produces tokens</a:t>
            </a:r>
          </a:p>
          <a:p>
            <a:r>
              <a:rPr lang="en-US" dirty="0" smtClean="0"/>
              <a:t>Applies your grammar</a:t>
            </a:r>
          </a:p>
          <a:p>
            <a:r>
              <a:rPr lang="en-US" dirty="0" smtClean="0"/>
              <a:t>Separates tokenization from analysis</a:t>
            </a:r>
          </a:p>
          <a:p>
            <a:r>
              <a:rPr lang="en-US" dirty="0" smtClean="0"/>
              <a:t>Reduces complexity of parser</a:t>
            </a:r>
            <a:endParaRPr lang="en-US" dirty="0"/>
          </a:p>
          <a:p>
            <a:r>
              <a:rPr lang="en-US" dirty="0" smtClean="0"/>
              <a:t>Not covered in this presentation</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a:t>
            </a:fld>
            <a:endParaRPr lang="en-US" dirty="0"/>
          </a:p>
        </p:txBody>
      </p:sp>
    </p:spTree>
    <p:extLst>
      <p:ext uri="{BB962C8B-B14F-4D97-AF65-F5344CB8AC3E}">
        <p14:creationId xmlns:p14="http://schemas.microsoft.com/office/powerpoint/2010/main" val="3569752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PING www.google.com (74.125.131.147) 56(84) bytes of data.</a:t>
            </a:r>
            <a:endParaRPr lang="en-US" sz="1300" b="0" dirty="0">
              <a:latin typeface="Lucida Console" panose="020B0609040504020204" pitchFamily="49" charset="0"/>
            </a:endParaRPr>
          </a:p>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br>
              <a:rPr lang="en-US" sz="1300" dirty="0" smtClean="0">
                <a:latin typeface="Lucida Console" panose="020B0609040504020204" pitchFamily="49" charset="0"/>
              </a:rPr>
            </a:br>
            <a:endParaRPr lang="en-US" sz="1300" dirty="0">
              <a:latin typeface="Lucida Console" panose="020B0609040504020204" pitchFamily="49" charset="0"/>
            </a:endParaRPr>
          </a:p>
          <a:p>
            <a:pPr marL="0" indent="0">
              <a:buNone/>
            </a:pPr>
            <a:r>
              <a:rPr lang="en-US" sz="1300" dirty="0">
                <a:solidFill>
                  <a:schemeClr val="accent1"/>
                </a:solidFill>
                <a:latin typeface="Lucida Console" panose="020B0609040504020204" pitchFamily="49" charset="0"/>
              </a:rPr>
              <a:t>--- www.google.com ping statistics </a:t>
            </a:r>
            <a:r>
              <a:rPr lang="en-US" sz="1300" dirty="0" smtClean="0">
                <a:solidFill>
                  <a:schemeClr val="accent1"/>
                </a:solidFill>
                <a:latin typeface="Lucida Console" panose="020B0609040504020204" pitchFamily="49" charset="0"/>
              </a:rPr>
              <a:t>---</a:t>
            </a:r>
            <a:r>
              <a:rPr lang="en-US" sz="1300" dirty="0" smtClean="0">
                <a:latin typeface="Lucida Console" panose="020B0609040504020204" pitchFamily="49" charset="0"/>
              </a:rPr>
              <a:t/>
            </a:r>
            <a:br>
              <a:rPr lang="en-US" sz="1300" dirty="0" smtClean="0">
                <a:latin typeface="Lucida Console" panose="020B0609040504020204" pitchFamily="49" charset="0"/>
              </a:rPr>
            </a:b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&gt;&gt; *(reply &gt; </a:t>
            </a:r>
            <a:r>
              <a:rPr lang="en-US" b="0" dirty="0" err="1" smtClean="0">
                <a:latin typeface="Lucida Console" panose="020B0609040504020204" pitchFamily="49" charset="0"/>
              </a:rPr>
              <a:t>eol</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+(omit[char_] - </a:t>
            </a:r>
            <a:r>
              <a:rPr lang="en-US" b="0" dirty="0" err="1" smtClean="0">
                <a:solidFill>
                  <a:schemeClr val="accent1"/>
                </a:solidFill>
                <a:latin typeface="Lucida Console" panose="020B0609040504020204" pitchFamily="49" charset="0"/>
              </a:rPr>
              <a:t>eol</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50</a:t>
            </a:fld>
            <a:endParaRPr lang="en-US" dirty="0"/>
          </a:p>
        </p:txBody>
      </p:sp>
    </p:spTree>
    <p:extLst>
      <p:ext uri="{BB962C8B-B14F-4D97-AF65-F5344CB8AC3E}">
        <p14:creationId xmlns:p14="http://schemas.microsoft.com/office/powerpoint/2010/main" val="1080411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PING www.google.com (74.125.131.147) 56(84) bytes of data.</a:t>
            </a:r>
            <a:endParaRPr lang="en-US" sz="1300" b="0" dirty="0">
              <a:latin typeface="Lucida Console" panose="020B0609040504020204" pitchFamily="49" charset="0"/>
            </a:endParaRPr>
          </a:p>
          <a:p>
            <a:pPr marL="0" indent="0">
              <a:spcBef>
                <a:spcPts val="0"/>
              </a:spcBef>
              <a:buNone/>
            </a:pPr>
            <a:r>
              <a:rPr lang="en-US" sz="1300" dirty="0" smtClean="0">
                <a:latin typeface="Lucida Console" panose="020B0609040504020204" pitchFamily="49" charset="0"/>
              </a:rPr>
              <a:t>…</a:t>
            </a:r>
            <a:endParaRPr lang="en-US" sz="1300" dirty="0">
              <a:latin typeface="Lucida Console" panose="020B0609040504020204" pitchFamily="49" charset="0"/>
            </a:endParaRPr>
          </a:p>
          <a:p>
            <a:pPr marL="0" indent="0">
              <a:buNone/>
            </a:pPr>
            <a:r>
              <a:rPr lang="en-US" sz="1300" dirty="0">
                <a:latin typeface="Lucida Console" panose="020B0609040504020204" pitchFamily="49" charset="0"/>
              </a:rPr>
              <a:t>--- www.google.com ping statistics </a:t>
            </a:r>
            <a:r>
              <a:rPr lang="en-US" sz="1300" dirty="0" smtClean="0">
                <a:latin typeface="Lucida Console" panose="020B0609040504020204" pitchFamily="49" charset="0"/>
              </a:rPr>
              <a:t>---</a:t>
            </a:r>
            <a:br>
              <a:rPr lang="en-US" sz="1300" dirty="0" smtClean="0">
                <a:latin typeface="Lucida Console" panose="020B0609040504020204" pitchFamily="49" charset="0"/>
              </a:rPr>
            </a:br>
            <a:r>
              <a:rPr lang="en-US" sz="1300" dirty="0" smtClean="0">
                <a:solidFill>
                  <a:schemeClr val="accent1"/>
                </a:solidFill>
                <a:latin typeface="Lucida Console" panose="020B0609040504020204" pitchFamily="49" charset="0"/>
              </a:rPr>
              <a:t>3 </a:t>
            </a:r>
            <a:r>
              <a:rPr lang="en-US" sz="1300" dirty="0">
                <a:solidFill>
                  <a:schemeClr val="accent1"/>
                </a:solidFill>
                <a:latin typeface="Lucida Console" panose="020B0609040504020204" pitchFamily="49" charset="0"/>
              </a:rPr>
              <a:t>packets transmitted, 3 received, 0% packet loss, time </a:t>
            </a:r>
            <a:r>
              <a:rPr lang="en-US" sz="1300" dirty="0" smtClean="0">
                <a:solidFill>
                  <a:schemeClr val="accent1"/>
                </a:solidFill>
                <a:latin typeface="Lucida Console" panose="020B0609040504020204" pitchFamily="49" charset="0"/>
              </a:rPr>
              <a:t>2003ms</a:t>
            </a:r>
            <a:r>
              <a:rPr lang="en-US" sz="1300" dirty="0" smtClean="0">
                <a:latin typeface="Lucida Console" panose="020B0609040504020204" pitchFamily="49" charset="0"/>
              </a:rPr>
              <a:t/>
            </a:r>
            <a:br>
              <a:rPr lang="en-US" sz="1300" dirty="0" smtClean="0">
                <a:latin typeface="Lucida Console" panose="020B0609040504020204" pitchFamily="49" charset="0"/>
              </a:rPr>
            </a:br>
            <a:r>
              <a:rPr lang="en-US" sz="1300" dirty="0" err="1" smtClean="0">
                <a:solidFill>
                  <a:schemeClr val="tx2"/>
                </a:solidFill>
                <a:latin typeface="Lucida Console" panose="020B0609040504020204" pitchFamily="49" charset="0"/>
              </a:rPr>
              <a:t>rtt</a:t>
            </a:r>
            <a:r>
              <a:rPr lang="en-US" sz="1300" dirty="0" smtClean="0">
                <a:solidFill>
                  <a:schemeClr val="tx2"/>
                </a:solidFill>
                <a:latin typeface="Lucida Console" panose="020B0609040504020204" pitchFamily="49" charset="0"/>
              </a:rPr>
              <a:t> </a:t>
            </a:r>
            <a:r>
              <a:rPr lang="en-US" sz="1300" dirty="0">
                <a:solidFill>
                  <a:schemeClr val="tx2"/>
                </a:solidFill>
                <a:latin typeface="Lucida Console" panose="020B0609040504020204" pitchFamily="49" charset="0"/>
              </a:rPr>
              <a:t>min/</a:t>
            </a:r>
            <a:r>
              <a:rPr lang="en-US" sz="1300" dirty="0" err="1">
                <a:solidFill>
                  <a:schemeClr val="tx2"/>
                </a:solidFill>
                <a:latin typeface="Lucida Console" panose="020B0609040504020204" pitchFamily="49" charset="0"/>
              </a:rPr>
              <a:t>avg</a:t>
            </a:r>
            <a:r>
              <a:rPr lang="en-US" sz="1300" dirty="0">
                <a:solidFill>
                  <a:schemeClr val="tx2"/>
                </a:solidFill>
                <a:latin typeface="Lucida Console" panose="020B0609040504020204" pitchFamily="49" charset="0"/>
              </a:rPr>
              <a:t>/max/</a:t>
            </a:r>
            <a:r>
              <a:rPr lang="en-US" sz="1300" dirty="0" err="1">
                <a:solidFill>
                  <a:schemeClr val="tx2"/>
                </a:solidFill>
                <a:latin typeface="Lucida Console" panose="020B0609040504020204" pitchFamily="49" charset="0"/>
              </a:rPr>
              <a:t>mdev</a:t>
            </a:r>
            <a:r>
              <a:rPr lang="en-US" sz="1300" dirty="0">
                <a:solidFill>
                  <a:schemeClr val="tx2"/>
                </a:solidFill>
                <a:latin typeface="Lucida Console" panose="020B0609040504020204" pitchFamily="49" charset="0"/>
              </a:rPr>
              <a:t> = 18.984/21.411/24.697/2.410 ms</a:t>
            </a: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a:latin typeface="Lucida Console" panose="020B0609040504020204" pitchFamily="49" charset="0"/>
              </a:rPr>
              <a:t/>
            </a:r>
            <a:br>
              <a:rPr lang="en-US" b="0" dirty="0">
                <a:latin typeface="Lucida Console" panose="020B0609040504020204" pitchFamily="49" charset="0"/>
              </a:rPr>
            </a:b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summary</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smtClean="0">
                <a:solidFill>
                  <a:schemeClr val="tx2"/>
                </a:solidFill>
                <a:latin typeface="Lucida Console" panose="020B0609040504020204" pitchFamily="49" charset="0"/>
              </a:rPr>
              <a:t>computed</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a:latin typeface="Lucida Console" panose="020B0609040504020204" pitchFamily="49" charset="0"/>
              </a:rPr>
              <a:t/>
            </a:r>
            <a:br>
              <a:rPr lang="en-US" b="0" dirty="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51</a:t>
            </a:fld>
            <a:endParaRPr lang="en-US" dirty="0"/>
          </a:p>
        </p:txBody>
      </p:sp>
    </p:spTree>
    <p:extLst>
      <p:ext uri="{BB962C8B-B14F-4D97-AF65-F5344CB8AC3E}">
        <p14:creationId xmlns:p14="http://schemas.microsoft.com/office/powerpoint/2010/main" val="3961950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a:latin typeface="Lucida Console" panose="020B0609040504020204" pitchFamily="49" charset="0"/>
              </a:rPr>
              <a:t/>
            </a:r>
            <a:br>
              <a:rPr lang="en-US" b="0" dirty="0">
                <a:latin typeface="Lucida Console" panose="020B0609040504020204" pitchFamily="49" charset="0"/>
              </a:rPr>
            </a:br>
            <a:r>
              <a:rPr lang="en-US" b="0" dirty="0" smtClean="0">
                <a:latin typeface="Lucida Console" panose="020B0609040504020204" pitchFamily="49" charset="0"/>
              </a:rPr>
              <a:t>   &gt; summary</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 computed</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a:latin typeface="Lucida Console" panose="020B0609040504020204" pitchFamily="49" charset="0"/>
              </a:rPr>
              <a:t/>
            </a:r>
            <a:br>
              <a:rPr lang="en-US" b="0" dirty="0">
                <a:latin typeface="Lucida Console" panose="020B0609040504020204" pitchFamily="49" charset="0"/>
              </a:rPr>
            </a:br>
            <a:r>
              <a:rPr lang="en-US" b="0" dirty="0" smtClean="0">
                <a:latin typeface="Lucida Console" panose="020B0609040504020204" pitchFamily="49" charset="0"/>
              </a:rPr>
              <a:t>   &gt; </a:t>
            </a:r>
            <a:r>
              <a:rPr lang="en-US" b="0" dirty="0" err="1" smtClean="0">
                <a:solidFill>
                  <a:schemeClr val="accent1"/>
                </a:solidFill>
                <a:latin typeface="Lucida Console" panose="020B0609040504020204" pitchFamily="49" charset="0"/>
              </a:rPr>
              <a:t>eoi</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52</a:t>
            </a:fld>
            <a:endParaRPr lang="en-US" dirty="0"/>
          </a:p>
        </p:txBody>
      </p:sp>
    </p:spTree>
    <p:extLst>
      <p:ext uri="{BB962C8B-B14F-4D97-AF65-F5344CB8AC3E}">
        <p14:creationId xmlns:p14="http://schemas.microsoft.com/office/powerpoint/2010/main" val="211340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End of Input</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template &lt;class It&gt;</a:t>
            </a:r>
          </a:p>
          <a:p>
            <a:pPr marL="0" indent="0">
              <a:spcBef>
                <a:spcPts val="0"/>
              </a:spcBef>
              <a:buNone/>
            </a:pPr>
            <a:r>
              <a:rPr lang="en-US" b="0" dirty="0" smtClean="0">
                <a:latin typeface="Lucida Console" panose="020B0609040504020204" pitchFamily="49" charset="0"/>
              </a:rPr>
              <a:t>bool</a:t>
            </a:r>
          </a:p>
          <a:p>
            <a:pPr marL="0" indent="0">
              <a:spcBef>
                <a:spcPts val="0"/>
              </a:spcBef>
              <a:buNone/>
            </a:pPr>
            <a:r>
              <a:rPr lang="en-US" b="0" dirty="0" smtClean="0">
                <a:latin typeface="Lucida Console" panose="020B0609040504020204" pitchFamily="49" charset="0"/>
              </a:rPr>
              <a:t>matches(It _first, It _last)</a:t>
            </a:r>
          </a:p>
          <a:p>
            <a:pPr marL="0" indent="0">
              <a:spcBef>
                <a:spcPts val="0"/>
              </a:spcBef>
              <a:buNone/>
            </a:pP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return</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phrase_parse</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_first, _last,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double_ </a:t>
            </a:r>
            <a:r>
              <a:rPr lang="en-US" b="0" dirty="0">
                <a:latin typeface="Lucida Console" panose="020B0609040504020204" pitchFamily="49" charset="0"/>
              </a:rPr>
              <a:t>% ',',</a:t>
            </a:r>
            <a:endParaRPr lang="en-US" b="0" dirty="0" smtClean="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space)</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&amp;&amp; </a:t>
            </a:r>
            <a:r>
              <a:rPr lang="en-US" dirty="0" smtClean="0">
                <a:solidFill>
                  <a:schemeClr val="accent1"/>
                </a:solidFill>
                <a:latin typeface="Lucida Console" panose="020B0609040504020204" pitchFamily="49" charset="0"/>
              </a:rPr>
              <a:t>_first </a:t>
            </a:r>
            <a:r>
              <a:rPr lang="en-US" dirty="0" smtClean="0">
                <a:solidFill>
                  <a:schemeClr val="accent1"/>
                </a:solidFill>
                <a:latin typeface="Lucida Console" panose="020B0609040504020204" pitchFamily="49" charset="0"/>
              </a:rPr>
              <a:t>== </a:t>
            </a:r>
            <a:r>
              <a:rPr lang="en-US" dirty="0" smtClean="0">
                <a:solidFill>
                  <a:schemeClr val="accent1"/>
                </a:solidFill>
                <a:latin typeface="Lucida Console" panose="020B0609040504020204" pitchFamily="49" charset="0"/>
              </a:rPr>
              <a:t>_last</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53</a:t>
            </a:fld>
            <a:endParaRPr lang="en-US" dirty="0"/>
          </a:p>
        </p:txBody>
      </p:sp>
      <p:sp>
        <p:nvSpPr>
          <p:cNvPr id="5" name="Line Callout 2 4"/>
          <p:cNvSpPr/>
          <p:nvPr/>
        </p:nvSpPr>
        <p:spPr bwMode="auto">
          <a:xfrm>
            <a:off x="4494809" y="5287035"/>
            <a:ext cx="2939146" cy="631263"/>
          </a:xfrm>
          <a:prstGeom prst="borderCallout2">
            <a:avLst>
              <a:gd name="adj1" fmla="val 18750"/>
              <a:gd name="adj2" fmla="val -8333"/>
              <a:gd name="adj3" fmla="val 18750"/>
              <a:gd name="adj4" fmla="val -16667"/>
              <a:gd name="adj5" fmla="val -86461"/>
              <a:gd name="adj6" fmla="val -47876"/>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2075" tIns="91440" rIns="92075" bIns="46038" numCol="1" rtlCol="0" anchor="t" anchorCtr="0" compatLnSpc="1">
            <a:prstTxWarp prst="textNoShape">
              <a:avLst/>
            </a:prstTxWarp>
            <a:spAutoFit/>
          </a:bodyPr>
          <a:lstStyle/>
          <a:p>
            <a:pPr marR="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pPr>
            <a:r>
              <a:rPr kumimoji="1" lang="en-US" sz="1600" b="0" i="0" u="none" strike="noStrike" cap="none" normalizeH="0" baseline="0" dirty="0" smtClean="0">
                <a:ln>
                  <a:noFill/>
                </a:ln>
                <a:solidFill>
                  <a:schemeClr val="tx2"/>
                </a:solidFill>
                <a:effectLst/>
                <a:latin typeface="Verdana" pitchFamily="34" charset="0"/>
              </a:rPr>
              <a:t>Check that the entire input range was consumed</a:t>
            </a:r>
          </a:p>
        </p:txBody>
      </p:sp>
    </p:spTree>
    <p:extLst>
      <p:ext uri="{BB962C8B-B14F-4D97-AF65-F5344CB8AC3E}">
        <p14:creationId xmlns:p14="http://schemas.microsoft.com/office/powerpoint/2010/main" val="2669930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and </a:t>
            </a:r>
            <a:r>
              <a:rPr lang="en-US" dirty="0" err="1" smtClean="0"/>
              <a:t>ip_address</a:t>
            </a:r>
            <a:r>
              <a:rPr lang="en-US" dirty="0" smtClean="0"/>
              <a:t> Rules</a:t>
            </a:r>
            <a:endParaRPr lang="en-US" dirty="0"/>
          </a:p>
        </p:txBody>
      </p:sp>
      <p:sp>
        <p:nvSpPr>
          <p:cNvPr id="3" name="Content Placeholder 2"/>
          <p:cNvSpPr>
            <a:spLocks noGrp="1"/>
          </p:cNvSpPr>
          <p:nvPr>
            <p:ph idx="1"/>
          </p:nvPr>
        </p:nvSpPr>
        <p:spPr/>
        <p:txBody>
          <a:bodyPr/>
          <a:lstStyle/>
          <a:p>
            <a:pPr marL="0" indent="0">
              <a:buNone/>
            </a:pPr>
            <a:r>
              <a:rPr lang="en-US" sz="1800" dirty="0">
                <a:latin typeface="Lucida Console" panose="020B0609040504020204" pitchFamily="49" charset="0"/>
              </a:rPr>
              <a:t>PING </a:t>
            </a:r>
            <a:r>
              <a:rPr lang="en-US" sz="1800" dirty="0">
                <a:solidFill>
                  <a:schemeClr val="accent1"/>
                </a:solidFill>
                <a:latin typeface="Lucida Console" panose="020B0609040504020204" pitchFamily="49" charset="0"/>
              </a:rPr>
              <a:t>www.google.com</a:t>
            </a:r>
            <a:r>
              <a:rPr lang="en-US" sz="1800" dirty="0">
                <a:latin typeface="Lucida Console" panose="020B0609040504020204" pitchFamily="49" charset="0"/>
              </a:rPr>
              <a:t> </a:t>
            </a:r>
            <a:r>
              <a:rPr lang="en-US" sz="1800" dirty="0">
                <a:solidFill>
                  <a:schemeClr val="tx2"/>
                </a:solidFill>
                <a:latin typeface="Lucida Console" panose="020B0609040504020204" pitchFamily="49" charset="0"/>
              </a:rPr>
              <a:t>(</a:t>
            </a:r>
            <a:r>
              <a:rPr lang="en-US" sz="1800" dirty="0">
                <a:solidFill>
                  <a:srgbClr val="009900"/>
                </a:solidFill>
                <a:latin typeface="Lucida Console" panose="020B0609040504020204" pitchFamily="49" charset="0"/>
              </a:rPr>
              <a:t>74.125.131.147</a:t>
            </a:r>
            <a:r>
              <a:rPr lang="en-US" sz="1800" dirty="0">
                <a:solidFill>
                  <a:schemeClr val="tx2"/>
                </a:solidFill>
                <a:latin typeface="Lucida Console" panose="020B0609040504020204" pitchFamily="49" charset="0"/>
              </a:rPr>
              <a:t>)</a:t>
            </a:r>
            <a:r>
              <a:rPr lang="en-US" sz="1800" dirty="0">
                <a:latin typeface="Lucida Console" panose="020B0609040504020204" pitchFamily="49" charset="0"/>
              </a:rPr>
              <a:t> 56(84) bytes of data</a:t>
            </a:r>
            <a:r>
              <a:rPr lang="en-US" sz="1800" dirty="0" smtClean="0">
                <a:latin typeface="Lucida Console" panose="020B0609040504020204" pitchFamily="49" charset="0"/>
              </a:rPr>
              <a:t>.</a:t>
            </a:r>
            <a:endParaRPr lang="en-US" sz="1800" b="0" dirty="0" smtClean="0">
              <a:latin typeface="Lucida Console" panose="020B0609040504020204" pitchFamily="49" charset="0"/>
            </a:endParaRPr>
          </a:p>
          <a:p>
            <a:pPr marL="0" indent="0">
              <a:buNone/>
            </a:pPr>
            <a:r>
              <a:rPr lang="en-US" b="0" dirty="0" smtClean="0">
                <a:latin typeface="Lucida Console" panose="020B0609040504020204" pitchFamily="49" charset="0"/>
              </a:rPr>
              <a:t>host = </a:t>
            </a:r>
            <a:r>
              <a:rPr lang="en-US" b="0" dirty="0" smtClean="0">
                <a:solidFill>
                  <a:schemeClr val="accent1"/>
                </a:solidFill>
                <a:latin typeface="Lucida Console" panose="020B0609040504020204" pitchFamily="49" charset="0"/>
              </a:rPr>
              <a:t>+(char_ </a:t>
            </a:r>
            <a:r>
              <a:rPr lang="en-US" b="0" dirty="0">
                <a:solidFill>
                  <a:schemeClr val="accent1"/>
                </a:solidFill>
                <a:latin typeface="Lucida Console" panose="020B0609040504020204" pitchFamily="49" charset="0"/>
              </a:rPr>
              <a:t>- </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a:t>
            </a:r>
          </a:p>
          <a:p>
            <a:pPr marL="0" indent="0">
              <a:buNone/>
            </a:pPr>
            <a:r>
              <a:rPr lang="en-US" b="0" dirty="0" err="1">
                <a:latin typeface="Lucida Console" panose="020B0609040504020204" pitchFamily="49" charset="0"/>
              </a:rPr>
              <a:t>ip_address</a:t>
            </a:r>
            <a:r>
              <a:rPr lang="en-US" b="0" dirty="0">
                <a:latin typeface="Lucida Console" panose="020B0609040504020204" pitchFamily="49" charset="0"/>
              </a:rPr>
              <a:t> = </a:t>
            </a:r>
            <a:r>
              <a:rPr lang="en-US" b="0" dirty="0" smtClean="0">
                <a:latin typeface="Lucida Console" panose="020B0609040504020204" pitchFamily="49" charset="0"/>
              </a:rPr>
              <a:t>lexeme[</a:t>
            </a:r>
            <a:r>
              <a:rPr lang="en-US" b="0" dirty="0" smtClean="0">
                <a:solidFill>
                  <a:schemeClr val="tx2"/>
                </a:solidFill>
                <a:latin typeface="Lucida Console" panose="020B0609040504020204" pitchFamily="49" charset="0"/>
              </a:rPr>
              <a:t>'(' &gt; </a:t>
            </a:r>
            <a:r>
              <a:rPr lang="en-US" b="0" dirty="0">
                <a:solidFill>
                  <a:srgbClr val="009900"/>
                </a:solidFill>
                <a:latin typeface="Lucida Console" panose="020B0609040504020204" pitchFamily="49" charset="0"/>
              </a:rPr>
              <a:t>+(char_ - ')')</a:t>
            </a:r>
            <a:r>
              <a:rPr lang="en-US" b="0" dirty="0">
                <a:solidFill>
                  <a:schemeClr val="tx2"/>
                </a:solidFill>
                <a:latin typeface="Lucida Console" panose="020B0609040504020204" pitchFamily="49" charset="0"/>
              </a:rPr>
              <a:t> </a:t>
            </a:r>
            <a:r>
              <a:rPr lang="en-US" b="0" dirty="0" smtClean="0">
                <a:solidFill>
                  <a:schemeClr val="tx2"/>
                </a:solidFill>
                <a:latin typeface="Lucida Console" panose="020B0609040504020204" pitchFamily="49" charset="0"/>
              </a:rPr>
              <a:t>&gt;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54</a:t>
            </a:fld>
            <a:endParaRPr lang="en-US" dirty="0"/>
          </a:p>
        </p:txBody>
      </p:sp>
    </p:spTree>
    <p:extLst>
      <p:ext uri="{BB962C8B-B14F-4D97-AF65-F5344CB8AC3E}">
        <p14:creationId xmlns:p14="http://schemas.microsoft.com/office/powerpoint/2010/main" val="397165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reply Rule</a:t>
            </a:r>
            <a:endParaRPr lang="en-US" dirty="0"/>
          </a:p>
        </p:txBody>
      </p:sp>
      <p:sp>
        <p:nvSpPr>
          <p:cNvPr id="3" name="Content Placeholder 2"/>
          <p:cNvSpPr>
            <a:spLocks noGrp="1"/>
          </p:cNvSpPr>
          <p:nvPr>
            <p:ph idx="1"/>
          </p:nvPr>
        </p:nvSpPr>
        <p:spPr/>
        <p:txBody>
          <a:bodyPr/>
          <a:lstStyle/>
          <a:p>
            <a:pPr marL="0" indent="0">
              <a:spcBef>
                <a:spcPts val="0"/>
              </a:spcBef>
              <a:buNone/>
            </a:pPr>
            <a:r>
              <a:rPr lang="en-US" sz="1300" dirty="0" smtClean="0">
                <a:solidFill>
                  <a:schemeClr val="accent1"/>
                </a:solidFill>
                <a:latin typeface="Lucida Console" panose="020B0609040504020204" pitchFamily="49" charset="0"/>
              </a:rPr>
              <a:t>64</a:t>
            </a:r>
            <a:r>
              <a:rPr lang="en-US" sz="1300" dirty="0" smtClean="0">
                <a:latin typeface="Lucida Console" panose="020B0609040504020204" pitchFamily="49" charset="0"/>
              </a:rPr>
              <a:t>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solidFill>
                  <a:schemeClr val="accent1"/>
                </a:solidFill>
                <a:latin typeface="Lucida Console" panose="020B0609040504020204" pitchFamily="49" charset="0"/>
              </a:rPr>
              <a:t>uint</a:t>
            </a:r>
            <a:r>
              <a:rPr lang="en-US" b="0" dirty="0" smtClean="0">
                <a:solidFill>
                  <a:schemeClr val="accent1"/>
                </a:solidFill>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55</a:t>
            </a:fld>
            <a:endParaRPr lang="en-US" dirty="0"/>
          </a:p>
        </p:txBody>
      </p:sp>
    </p:spTree>
    <p:extLst>
      <p:ext uri="{BB962C8B-B14F-4D97-AF65-F5344CB8AC3E}">
        <p14:creationId xmlns:p14="http://schemas.microsoft.com/office/powerpoint/2010/main" val="426624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solidFill>
                  <a:schemeClr val="accent1"/>
                </a:solidFill>
                <a:latin typeface="Lucida Console" panose="020B0609040504020204" pitchFamily="49" charset="0"/>
              </a:rPr>
              <a:t>bytes from vc-in-f147.1e100.net (74.125.131.147): </a:t>
            </a:r>
            <a:r>
              <a:rPr lang="en-US" sz="1300" dirty="0" err="1">
                <a:solidFill>
                  <a:schemeClr val="accent1"/>
                </a:solidFill>
                <a:latin typeface="Lucida Console" panose="020B0609040504020204" pitchFamily="49" charset="0"/>
              </a:rPr>
              <a:t>icmp_seq</a:t>
            </a:r>
            <a:r>
              <a:rPr lang="en-US" sz="1300" dirty="0">
                <a:solidFill>
                  <a:schemeClr val="accent1"/>
                </a:solidFill>
                <a:latin typeface="Lucida Console" panose="020B0609040504020204" pitchFamily="49" charset="0"/>
              </a:rPr>
              <a:t>=1 </a:t>
            </a:r>
            <a:r>
              <a:rPr lang="en-US" sz="1300" dirty="0" err="1">
                <a:solidFill>
                  <a:schemeClr val="accent1"/>
                </a:solidFill>
                <a:latin typeface="Lucida Console" panose="020B0609040504020204" pitchFamily="49" charset="0"/>
              </a:rPr>
              <a:t>ttl</a:t>
            </a:r>
            <a:r>
              <a:rPr lang="en-US" sz="1300" dirty="0">
                <a:solidFill>
                  <a:schemeClr val="accent1"/>
                </a:solidFill>
                <a:latin typeface="Lucida Console" panose="020B0609040504020204" pitchFamily="49" charset="0"/>
              </a:rPr>
              <a:t>=</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repeat(2)[+(omit[char_] – '=') &gt; '=']</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56</a:t>
            </a:fld>
            <a:endParaRPr lang="en-US" dirty="0"/>
          </a:p>
        </p:txBody>
      </p:sp>
    </p:spTree>
    <p:extLst>
      <p:ext uri="{BB962C8B-B14F-4D97-AF65-F5344CB8AC3E}">
        <p14:creationId xmlns:p14="http://schemas.microsoft.com/office/powerpoint/2010/main" val="255949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a:t>
            </a:r>
            <a:r>
              <a:rPr lang="en-US" sz="1300" dirty="0">
                <a:solidFill>
                  <a:schemeClr val="accent1"/>
                </a:solidFill>
                <a:latin typeface="Lucida Console" panose="020B0609040504020204" pitchFamily="49" charset="0"/>
              </a:rPr>
              <a:t>39</a:t>
            </a:r>
            <a:r>
              <a:rPr lang="en-US" sz="1300" dirty="0">
                <a:latin typeface="Lucida Console" panose="020B0609040504020204" pitchFamily="49" charset="0"/>
              </a:rPr>
              <a:t>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repeat(2)[+(omit[char_] – '=') &gt;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solidFill>
                  <a:schemeClr val="accent1"/>
                </a:solidFill>
                <a:latin typeface="Lucida Console" panose="020B0609040504020204" pitchFamily="49" charset="0"/>
              </a:rPr>
              <a:t>uint</a:t>
            </a:r>
            <a:r>
              <a:rPr lang="en-US" b="0" dirty="0" smtClean="0">
                <a:solidFill>
                  <a:schemeClr val="accent1"/>
                </a:solidFill>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57</a:t>
            </a:fld>
            <a:endParaRPr lang="en-US" dirty="0"/>
          </a:p>
        </p:txBody>
      </p:sp>
    </p:spTree>
    <p:extLst>
      <p:ext uri="{BB962C8B-B14F-4D97-AF65-F5344CB8AC3E}">
        <p14:creationId xmlns:p14="http://schemas.microsoft.com/office/powerpoint/2010/main" val="255949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a:t>
            </a:r>
            <a:r>
              <a:rPr lang="en-US" sz="1300" dirty="0">
                <a:solidFill>
                  <a:schemeClr val="accent1"/>
                </a:solidFill>
                <a:latin typeface="Lucida Console" panose="020B0609040504020204" pitchFamily="49" charset="0"/>
              </a:rPr>
              <a:t>time=</a:t>
            </a:r>
            <a:r>
              <a:rPr lang="en-US" sz="1300" dirty="0">
                <a:latin typeface="Lucida Console" panose="020B0609040504020204" pitchFamily="49" charset="0"/>
              </a:rPr>
              <a:t>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repeat(2)[+(omit[char_] – '=') &gt;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+(omit[char_] – '=') &gt; '='</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58</a:t>
            </a:fld>
            <a:endParaRPr lang="en-US" dirty="0"/>
          </a:p>
        </p:txBody>
      </p:sp>
    </p:spTree>
    <p:extLst>
      <p:ext uri="{BB962C8B-B14F-4D97-AF65-F5344CB8AC3E}">
        <p14:creationId xmlns:p14="http://schemas.microsoft.com/office/powerpoint/2010/main" val="2914533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a:t>
            </a:r>
            <a:r>
              <a:rPr lang="en-US" sz="1300" dirty="0">
                <a:solidFill>
                  <a:schemeClr val="accent1"/>
                </a:solidFill>
                <a:latin typeface="Lucida Console" panose="020B0609040504020204" pitchFamily="49" charset="0"/>
              </a:rPr>
              <a:t>24.6</a:t>
            </a:r>
            <a:r>
              <a:rPr lang="en-US" sz="1300" dirty="0">
                <a:latin typeface="Lucida Console" panose="020B0609040504020204" pitchFamily="49" charset="0"/>
              </a:rPr>
              <a:t>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repeat(2)[+(omit[char_] – '=') &gt;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+(omit[char_] – '=') &gt; '='</a:t>
            </a:r>
          </a:p>
          <a:p>
            <a:pPr marL="0" indent="0">
              <a:spcBef>
                <a:spcPts val="0"/>
              </a:spcBef>
              <a:buNone/>
            </a:pP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float_</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59</a:t>
            </a:fld>
            <a:endParaRPr lang="en-US" dirty="0"/>
          </a:p>
        </p:txBody>
      </p:sp>
    </p:spTree>
    <p:extLst>
      <p:ext uri="{BB962C8B-B14F-4D97-AF65-F5344CB8AC3E}">
        <p14:creationId xmlns:p14="http://schemas.microsoft.com/office/powerpoint/2010/main" val="427597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Boost.Spirit.Qi</a:t>
            </a:r>
            <a:endParaRPr lang="en-US" dirty="0"/>
          </a:p>
        </p:txBody>
      </p:sp>
      <p:sp>
        <p:nvSpPr>
          <p:cNvPr id="3" name="Content Placeholder 2"/>
          <p:cNvSpPr>
            <a:spLocks noGrp="1"/>
          </p:cNvSpPr>
          <p:nvPr>
            <p:ph idx="1"/>
          </p:nvPr>
        </p:nvSpPr>
        <p:spPr/>
        <p:txBody>
          <a:bodyPr/>
          <a:lstStyle/>
          <a:p>
            <a:r>
              <a:rPr lang="en-US" dirty="0" smtClean="0"/>
              <a:t>Converts sequence of tokens or characters</a:t>
            </a:r>
          </a:p>
          <a:p>
            <a:r>
              <a:rPr lang="en-US" dirty="0" smtClean="0"/>
              <a:t>Implements a recursive descent parser</a:t>
            </a:r>
          </a:p>
          <a:p>
            <a:r>
              <a:rPr lang="en-US" dirty="0" smtClean="0"/>
              <a:t>Parsing Expression Grammar (PEG) based</a:t>
            </a:r>
          </a:p>
          <a:p>
            <a:pPr lvl="1"/>
            <a:r>
              <a:rPr lang="en-US" dirty="0" smtClean="0"/>
              <a:t>Similar to Extended Backus-Naur Form (EBNF)</a:t>
            </a:r>
          </a:p>
          <a:p>
            <a:pPr lvl="1"/>
            <a:r>
              <a:rPr lang="en-US" dirty="0" smtClean="0"/>
              <a:t>Not ambiguous</a:t>
            </a:r>
          </a:p>
          <a:p>
            <a:pPr lvl="1"/>
            <a:r>
              <a:rPr lang="en-US" dirty="0" smtClean="0"/>
              <a:t>Well-suited to computer languages</a:t>
            </a:r>
          </a:p>
          <a:p>
            <a:pPr lvl="1"/>
            <a:r>
              <a:rPr lang="en-US" dirty="0" smtClean="0"/>
              <a:t>Ill-suited to natural languages</a:t>
            </a:r>
          </a:p>
          <a:p>
            <a:r>
              <a:rPr lang="en-US" dirty="0" smtClean="0"/>
              <a:t>Replaces uses of </a:t>
            </a:r>
            <a:r>
              <a:rPr lang="en-US" b="0" dirty="0" err="1" smtClean="0">
                <a:latin typeface="Lucida Console" panose="020B0609040504020204" pitchFamily="49" charset="0"/>
              </a:rPr>
              <a:t>scanf</a:t>
            </a:r>
            <a:r>
              <a:rPr lang="en-US" b="0" dirty="0" smtClean="0">
                <a:latin typeface="Lucida Console" panose="020B0609040504020204" pitchFamily="49" charset="0"/>
              </a:rPr>
              <a:t>()</a:t>
            </a:r>
            <a:r>
              <a:rPr lang="en-US" dirty="0" smtClean="0"/>
              <a:t>, regular expressions, and </a:t>
            </a:r>
            <a:r>
              <a:rPr lang="en-US" dirty="0" err="1" smtClean="0"/>
              <a:t>tokenizers</a:t>
            </a:r>
            <a:endParaRPr lang="en-US" dirty="0" smtClean="0"/>
          </a:p>
          <a:p>
            <a:r>
              <a:rPr lang="en-US" dirty="0" smtClean="0"/>
              <a:t>Much more powerful and flexible than common tools</a:t>
            </a:r>
          </a:p>
          <a:p>
            <a:pPr lvl="1"/>
            <a:endParaRPr lang="en-US"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a:t>
            </a:fld>
            <a:endParaRPr lang="en-US" dirty="0"/>
          </a:p>
        </p:txBody>
      </p:sp>
    </p:spTree>
    <p:extLst>
      <p:ext uri="{BB962C8B-B14F-4D97-AF65-F5344CB8AC3E}">
        <p14:creationId xmlns:p14="http://schemas.microsoft.com/office/powerpoint/2010/main" val="92703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a:t>
            </a:r>
            <a:r>
              <a:rPr lang="en-US" sz="1300" dirty="0">
                <a:solidFill>
                  <a:schemeClr val="accent1"/>
                </a:solidFill>
                <a:latin typeface="Lucida Console" panose="020B0609040504020204" pitchFamily="49" charset="0"/>
              </a:rPr>
              <a:t>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repeat(2)[+(omit[char_] – '=') &gt;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+(omit[char_] – '=') &gt; '='</a:t>
            </a:r>
          </a:p>
          <a:p>
            <a:pPr marL="0" indent="0">
              <a:spcBef>
                <a:spcPts val="0"/>
              </a:spcBef>
              <a:buNone/>
            </a:pPr>
            <a:r>
              <a:rPr lang="en-US" b="0" dirty="0" smtClean="0">
                <a:latin typeface="Lucida Console" panose="020B0609040504020204" pitchFamily="49" charset="0"/>
              </a:rPr>
              <a:t>   &gt; float_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"ms"</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60</a:t>
            </a:fld>
            <a:endParaRPr lang="en-US" dirty="0"/>
          </a:p>
        </p:txBody>
      </p:sp>
    </p:spTree>
    <p:extLst>
      <p:ext uri="{BB962C8B-B14F-4D97-AF65-F5344CB8AC3E}">
        <p14:creationId xmlns:p14="http://schemas.microsoft.com/office/powerpoint/2010/main" val="427597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a:t>
            </a:r>
            <a:r>
              <a:rPr lang="en-US" b="0" dirty="0" smtClean="0">
                <a:solidFill>
                  <a:schemeClr val="accent1"/>
                </a:solidFill>
                <a:latin typeface="Lucida Console" panose="020B0609040504020204" pitchFamily="49" charset="0"/>
              </a:rPr>
              <a:t>+(omit[char_] – '=') &gt; '='</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smtClean="0">
                <a:solidFill>
                  <a:schemeClr val="accent1"/>
                </a:solidFill>
                <a:latin typeface="Lucida Console" panose="020B0609040504020204" pitchFamily="49" charset="0"/>
              </a:rPr>
              <a:t>+(omit[char_] – '=') &gt; '='</a:t>
            </a:r>
          </a:p>
          <a:p>
            <a:pPr marL="0" indent="0">
              <a:spcBef>
                <a:spcPts val="0"/>
              </a:spcBef>
              <a:buNone/>
            </a:pPr>
            <a:r>
              <a:rPr lang="en-US" b="0" dirty="0" smtClean="0">
                <a:latin typeface="Lucida Console" panose="020B0609040504020204" pitchFamily="49" charset="0"/>
              </a:rPr>
              <a:t>   &gt; float_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"ms"</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61</a:t>
            </a:fld>
            <a:endParaRPr lang="en-US" dirty="0"/>
          </a:p>
        </p:txBody>
      </p:sp>
    </p:spTree>
    <p:extLst>
      <p:ext uri="{BB962C8B-B14F-4D97-AF65-F5344CB8AC3E}">
        <p14:creationId xmlns:p14="http://schemas.microsoft.com/office/powerpoint/2010/main" val="60709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skip_to</a:t>
            </a:r>
            <a:r>
              <a:rPr lang="en-US" dirty="0" smtClean="0"/>
              <a:t> Rule</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public:</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parser()</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      </a:t>
            </a:r>
            <a:r>
              <a:rPr lang="en-US" b="0" dirty="0" err="1" smtClean="0">
                <a:latin typeface="Lucida Console" panose="020B0609040504020204" pitchFamily="49" charset="0"/>
              </a:rPr>
              <a:t>skip_to</a:t>
            </a:r>
            <a:endParaRPr lang="en-US" b="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 +(omit[char_] – char_(_r1))</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char_(_r1)]</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   }</a:t>
            </a:r>
          </a:p>
          <a:p>
            <a:pPr marL="0" indent="0">
              <a:spcBef>
                <a:spcPts val="0"/>
              </a:spcBef>
              <a:buNone/>
            </a:pP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private:</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rule&lt;</a:t>
            </a:r>
            <a:r>
              <a:rPr lang="en-US" b="0" dirty="0" err="1" smtClean="0">
                <a:latin typeface="Lucida Console" panose="020B0609040504020204" pitchFamily="49" charset="0"/>
              </a:rPr>
              <a:t>It,Skipper,void</a:t>
            </a:r>
            <a:r>
              <a:rPr lang="en-US" b="0" dirty="0" smtClean="0">
                <a:latin typeface="Lucida Console" panose="020B0609040504020204" pitchFamily="49" charset="0"/>
              </a:rPr>
              <a:t>(char</a:t>
            </a:r>
            <a:r>
              <a:rPr lang="en-US" b="0" dirty="0">
                <a:latin typeface="Lucida Console" panose="020B0609040504020204" pitchFamily="49" charset="0"/>
              </a:rPr>
              <a:t>)&gt; </a:t>
            </a:r>
            <a:r>
              <a:rPr lang="en-US" b="0" dirty="0" err="1">
                <a:latin typeface="Lucida Console" panose="020B0609040504020204" pitchFamily="49" charset="0"/>
              </a:rPr>
              <a:t>skip_to</a:t>
            </a:r>
            <a:r>
              <a:rPr lang="en-US" b="0" dirty="0">
                <a:latin typeface="Lucida Console" panose="020B0609040504020204" pitchFamily="49" charset="0"/>
              </a:rPr>
              <a:t>;</a:t>
            </a:r>
            <a:endParaRPr lang="en-US" b="0" dirty="0" smtClean="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62</a:t>
            </a:fld>
            <a:endParaRPr lang="en-US" dirty="0"/>
          </a:p>
        </p:txBody>
      </p:sp>
    </p:spTree>
    <p:extLst>
      <p:ext uri="{BB962C8B-B14F-4D97-AF65-F5344CB8AC3E}">
        <p14:creationId xmlns:p14="http://schemas.microsoft.com/office/powerpoint/2010/main" val="345504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skip_to</a:t>
            </a:r>
            <a:r>
              <a:rPr lang="en-US" dirty="0" smtClean="0"/>
              <a:t> Rule</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smtClean="0">
                <a:latin typeface="Lucida Console" panose="020B0609040504020204" pitchFamily="49" charset="0"/>
              </a:rPr>
              <a:t>public:</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parser()</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      </a:t>
            </a:r>
            <a:r>
              <a:rPr lang="en-US" b="0" dirty="0" err="1" smtClean="0">
                <a:latin typeface="Lucida Console" panose="020B0609040504020204" pitchFamily="49" charset="0"/>
              </a:rPr>
              <a:t>skip_to</a:t>
            </a:r>
            <a:endParaRPr lang="en-US" b="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 +(omit[char_] – char_(</a:t>
            </a:r>
            <a:r>
              <a:rPr lang="en-US" b="0" dirty="0" smtClean="0">
                <a:solidFill>
                  <a:schemeClr val="accent1"/>
                </a:solidFill>
                <a:latin typeface="Lucida Console" panose="020B0609040504020204" pitchFamily="49" charset="0"/>
              </a:rPr>
              <a:t>_r1</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char_(</a:t>
            </a:r>
            <a:r>
              <a:rPr lang="en-US" b="0" dirty="0" smtClean="0">
                <a:solidFill>
                  <a:schemeClr val="accent1"/>
                </a:solidFill>
                <a:latin typeface="Lucida Console" panose="020B0609040504020204" pitchFamily="49" charset="0"/>
              </a:rPr>
              <a:t>_r1</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   }</a:t>
            </a:r>
          </a:p>
          <a:p>
            <a:pPr marL="0" indent="0">
              <a:spcBef>
                <a:spcPts val="0"/>
              </a:spcBef>
              <a:buNone/>
            </a:pP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private:</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rule&lt;</a:t>
            </a:r>
            <a:r>
              <a:rPr lang="en-US" b="0" dirty="0" err="1" smtClean="0">
                <a:latin typeface="Lucida Console" panose="020B0609040504020204" pitchFamily="49" charset="0"/>
              </a:rPr>
              <a:t>It,Skipper,</a:t>
            </a:r>
            <a:r>
              <a:rPr lang="en-US" b="0" dirty="0" err="1" smtClean="0">
                <a:solidFill>
                  <a:schemeClr val="accent1"/>
                </a:solidFill>
                <a:latin typeface="Lucida Console" panose="020B0609040504020204" pitchFamily="49" charset="0"/>
              </a:rPr>
              <a:t>void</a:t>
            </a:r>
            <a:r>
              <a:rPr lang="en-US" b="0" dirty="0" smtClean="0">
                <a:solidFill>
                  <a:schemeClr val="accent1"/>
                </a:solidFill>
                <a:latin typeface="Lucida Console" panose="020B0609040504020204" pitchFamily="49" charset="0"/>
              </a:rPr>
              <a:t>(char</a:t>
            </a:r>
            <a:r>
              <a:rPr lang="en-US" b="0" dirty="0">
                <a:solidFill>
                  <a:schemeClr val="accent1"/>
                </a:solidFill>
                <a:latin typeface="Lucida Console" panose="020B0609040504020204" pitchFamily="49" charset="0"/>
              </a:rPr>
              <a:t>)</a:t>
            </a:r>
            <a:r>
              <a:rPr lang="en-US" b="0" dirty="0">
                <a:latin typeface="Lucida Console" panose="020B0609040504020204" pitchFamily="49" charset="0"/>
              </a:rPr>
              <a:t>&gt; </a:t>
            </a:r>
            <a:r>
              <a:rPr lang="en-US" b="0" dirty="0" err="1">
                <a:latin typeface="Lucida Console" panose="020B0609040504020204" pitchFamily="49" charset="0"/>
              </a:rPr>
              <a:t>skip_to</a:t>
            </a:r>
            <a:r>
              <a:rPr lang="en-US" b="0" dirty="0">
                <a:latin typeface="Lucida Console" panose="020B0609040504020204" pitchFamily="49" charset="0"/>
              </a:rPr>
              <a:t>;</a:t>
            </a:r>
            <a:endParaRPr lang="en-US" b="0" dirty="0" smtClean="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63</a:t>
            </a:fld>
            <a:endParaRPr lang="en-US" dirty="0"/>
          </a:p>
        </p:txBody>
      </p:sp>
    </p:spTree>
    <p:extLst>
      <p:ext uri="{BB962C8B-B14F-4D97-AF65-F5344CB8AC3E}">
        <p14:creationId xmlns:p14="http://schemas.microsoft.com/office/powerpoint/2010/main" val="3698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Rule</a:t>
            </a:r>
          </a:p>
        </p:txBody>
      </p:sp>
      <p:sp>
        <p:nvSpPr>
          <p:cNvPr id="3" name="Content Placeholder 2"/>
          <p:cNvSpPr>
            <a:spLocks noGrp="1"/>
          </p:cNvSpPr>
          <p:nvPr>
            <p:ph idx="1"/>
          </p:nvPr>
        </p:nvSpPr>
        <p:spPr/>
        <p:txBody>
          <a:bodyPr/>
          <a:lstStyle/>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a:t>
            </a:r>
            <a:r>
              <a:rPr lang="en-US" sz="1300" dirty="0" smtClean="0">
                <a:latin typeface="Lucida Console" panose="020B0609040504020204" pitchFamily="49" charset="0"/>
              </a:rPr>
              <a:t>ms</a:t>
            </a:r>
          </a:p>
          <a:p>
            <a:pPr marL="0" indent="0">
              <a:spcBef>
                <a:spcPts val="0"/>
              </a:spcBef>
              <a:buNone/>
            </a:pPr>
            <a:endParaRPr lang="en-US" sz="1300" dirty="0" smtClean="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reply</a:t>
            </a:r>
          </a:p>
          <a:p>
            <a:pPr marL="0" indent="0">
              <a:spcBef>
                <a:spcPts val="0"/>
              </a:spcBef>
              <a:buNone/>
            </a:pPr>
            <a:r>
              <a:rPr lang="en-US" b="0" dirty="0" smtClean="0">
                <a:latin typeface="Lucida Console" panose="020B0609040504020204" pitchFamily="49" charset="0"/>
              </a:rPr>
              <a:t>   =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repeat(2)[</a:t>
            </a:r>
            <a:r>
              <a:rPr lang="en-US" b="0" dirty="0" err="1" smtClean="0">
                <a:solidFill>
                  <a:schemeClr val="accent1"/>
                </a:solidFill>
                <a:latin typeface="Lucida Console" panose="020B0609040504020204" pitchFamily="49" charset="0"/>
              </a:rPr>
              <a:t>skip_to</a:t>
            </a:r>
            <a:r>
              <a:rPr lang="en-US" b="0" dirty="0" smtClean="0">
                <a:solidFill>
                  <a:schemeClr val="accent1"/>
                </a:solidFill>
                <a:latin typeface="Lucida Console" panose="020B0609040504020204" pitchFamily="49" charset="0"/>
              </a:rPr>
              <a:t>('=')</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latin typeface="Lucida Console" panose="020B0609040504020204" pitchFamily="49" charset="0"/>
              </a:rPr>
              <a:t>uint</a:t>
            </a:r>
            <a:r>
              <a:rPr lang="en-US" b="0" dirty="0" smtClean="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a:t>
            </a:r>
            <a:r>
              <a:rPr lang="en-US" b="0" dirty="0" err="1" smtClean="0">
                <a:solidFill>
                  <a:schemeClr val="accent1"/>
                </a:solidFill>
                <a:latin typeface="Lucida Console" panose="020B0609040504020204" pitchFamily="49" charset="0"/>
              </a:rPr>
              <a:t>skip_to</a:t>
            </a:r>
            <a:r>
              <a:rPr lang="en-US" b="0" dirty="0" smtClean="0">
                <a:solidFill>
                  <a:schemeClr val="accent1"/>
                </a:solidFill>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float_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&gt; "ms"</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64</a:t>
            </a:fld>
            <a:endParaRPr lang="en-US" dirty="0"/>
          </a:p>
        </p:txBody>
      </p:sp>
    </p:spTree>
    <p:extLst>
      <p:ext uri="{BB962C8B-B14F-4D97-AF65-F5344CB8AC3E}">
        <p14:creationId xmlns:p14="http://schemas.microsoft.com/office/powerpoint/2010/main" val="22545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PING www.google.com (74.125.131.147) 56(84) bytes of data.</a:t>
            </a:r>
            <a:endParaRPr lang="en-US" sz="1300" b="0" dirty="0">
              <a:latin typeface="Lucida Console" panose="020B0609040504020204" pitchFamily="49" charset="0"/>
            </a:endParaRPr>
          </a:p>
          <a:p>
            <a:pPr marL="0" indent="0">
              <a:spcBef>
                <a:spcPts val="0"/>
              </a:spcBef>
              <a:buNone/>
            </a:pPr>
            <a:r>
              <a:rPr lang="en-US" sz="1300" dirty="0" smtClean="0">
                <a:latin typeface="Lucida Console" panose="020B0609040504020204" pitchFamily="49" charset="0"/>
              </a:rPr>
              <a:t>64 </a:t>
            </a:r>
            <a:r>
              <a:rPr lang="en-US" sz="1300" dirty="0">
                <a:latin typeface="Lucida Console" panose="020B0609040504020204" pitchFamily="49" charset="0"/>
              </a:rPr>
              <a:t>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=1 </a:t>
            </a:r>
            <a:r>
              <a:rPr lang="en-US" sz="1300" dirty="0" err="1">
                <a:latin typeface="Lucida Console" panose="020B0609040504020204" pitchFamily="49" charset="0"/>
              </a:rPr>
              <a:t>ttl</a:t>
            </a:r>
            <a:r>
              <a:rPr lang="en-US" sz="1300" dirty="0">
                <a:latin typeface="Lucida Console" panose="020B0609040504020204" pitchFamily="49" charset="0"/>
              </a:rPr>
              <a:t>=39 time=24.6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=2 </a:t>
            </a:r>
            <a:r>
              <a:rPr lang="en-US" sz="1300" dirty="0" err="1">
                <a:latin typeface="Lucida Console" panose="020B0609040504020204" pitchFamily="49" charset="0"/>
              </a:rPr>
              <a:t>ttl</a:t>
            </a:r>
            <a:r>
              <a:rPr lang="en-US" sz="1300" dirty="0">
                <a:latin typeface="Lucida Console" panose="020B0609040504020204" pitchFamily="49" charset="0"/>
              </a:rPr>
              <a:t>=39 time=20.5 ms</a:t>
            </a:r>
          </a:p>
          <a:p>
            <a:pPr marL="0" indent="0">
              <a:spcBef>
                <a:spcPts val="0"/>
              </a:spcBef>
              <a:buNone/>
            </a:pPr>
            <a:r>
              <a:rPr lang="en-US" sz="1300" dirty="0">
                <a:latin typeface="Lucida Console" panose="020B0609040504020204" pitchFamily="49" charset="0"/>
              </a:rPr>
              <a:t>64 bytes from vc-in-f147.1e100.net (74.125.131.147): </a:t>
            </a:r>
            <a:r>
              <a:rPr lang="en-US" sz="1300" dirty="0" err="1">
                <a:latin typeface="Lucida Console" panose="020B0609040504020204" pitchFamily="49" charset="0"/>
              </a:rPr>
              <a:t>icmp_seq</a:t>
            </a:r>
            <a:r>
              <a:rPr lang="en-US" sz="1300" dirty="0">
                <a:latin typeface="Lucida Console" panose="020B0609040504020204" pitchFamily="49" charset="0"/>
              </a:rPr>
              <a:t>=3 </a:t>
            </a:r>
            <a:r>
              <a:rPr lang="en-US" sz="1300" dirty="0" err="1">
                <a:latin typeface="Lucida Console" panose="020B0609040504020204" pitchFamily="49" charset="0"/>
              </a:rPr>
              <a:t>ttl</a:t>
            </a:r>
            <a:r>
              <a:rPr lang="en-US" sz="1300" dirty="0">
                <a:latin typeface="Lucida Console" panose="020B0609040504020204" pitchFamily="49" charset="0"/>
              </a:rPr>
              <a:t>=39 time=18.9 ms</a:t>
            </a:r>
          </a:p>
          <a:p>
            <a:pPr marL="0" indent="0">
              <a:buNone/>
            </a:pPr>
            <a:r>
              <a:rPr lang="en-US" b="0" dirty="0" smtClean="0">
                <a:latin typeface="Lucida Console" panose="020B0609040504020204" pitchFamily="49" charset="0"/>
              </a:rPr>
              <a:t>start</a:t>
            </a:r>
            <a:br>
              <a:rPr lang="en-US" b="0" dirty="0" smtClean="0">
                <a:latin typeface="Lucida Console" panose="020B0609040504020204" pitchFamily="49" charset="0"/>
              </a:rPr>
            </a:br>
            <a:r>
              <a:rPr lang="en-US" b="0" dirty="0" smtClean="0">
                <a:latin typeface="Lucida Console" panose="020B0609040504020204" pitchFamily="49" charset="0"/>
              </a:rPr>
              <a:t>   = lit</a:t>
            </a:r>
            <a:r>
              <a:rPr lang="en-US" b="0" dirty="0">
                <a:latin typeface="Lucida Console" panose="020B0609040504020204" pitchFamily="49" charset="0"/>
              </a:rPr>
              <a:t>("PING</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dirty="0">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host</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err="1" smtClean="0">
                <a:latin typeface="Lucida Console" panose="020B0609040504020204" pitchFamily="49" charset="0"/>
              </a:rPr>
              <a:t>ip_address</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a:t>
            </a:r>
            <a:r>
              <a:rPr lang="en-US" b="0" dirty="0">
                <a:latin typeface="Lucida Console" panose="020B0609040504020204" pitchFamily="49" charset="0"/>
              </a:rPr>
              <a:t>&gt; </a:t>
            </a:r>
            <a:r>
              <a:rPr lang="en-US" b="0" dirty="0" smtClean="0">
                <a:latin typeface="Lucida Console" panose="020B0609040504020204" pitchFamily="49" charset="0"/>
              </a:rPr>
              <a:t>+(omit[char</a:t>
            </a:r>
            <a:r>
              <a:rPr lang="en-US" b="0" dirty="0">
                <a:latin typeface="Lucida Console" panose="020B0609040504020204" pitchFamily="49" charset="0"/>
              </a:rPr>
              <a:t>_] - '.') &gt; </a:t>
            </a:r>
            <a:r>
              <a:rPr lang="en-US" b="0" dirty="0" smtClean="0">
                <a:latin typeface="Lucida Console" panose="020B0609040504020204" pitchFamily="49" charset="0"/>
              </a:rPr>
              <a:t>'.'</a:t>
            </a:r>
            <a:br>
              <a:rPr lang="en-US" b="0" dirty="0" smtClean="0">
                <a:latin typeface="Lucida Console" panose="020B0609040504020204" pitchFamily="49" charset="0"/>
              </a:rPr>
            </a:br>
            <a:r>
              <a:rPr lang="en-US" b="0" dirty="0" smtClean="0">
                <a:latin typeface="Lucida Console" panose="020B0609040504020204" pitchFamily="49" charset="0"/>
              </a:rPr>
              <a:t>   &gt; </a:t>
            </a:r>
            <a:r>
              <a:rPr lang="en-US" b="0" dirty="0" err="1" smtClean="0">
                <a:latin typeface="Lucida Console" panose="020B0609040504020204" pitchFamily="49" charset="0"/>
              </a:rPr>
              <a:t>eol</a:t>
            </a:r>
            <a:r>
              <a:rPr lang="en-US" b="0" dirty="0" smtClean="0">
                <a:latin typeface="Lucida Console" panose="020B0609040504020204" pitchFamily="49" charset="0"/>
              </a:rPr>
              <a:t/>
            </a:r>
            <a:br>
              <a:rPr lang="en-US" b="0" dirty="0" smtClean="0">
                <a:latin typeface="Lucida Console" panose="020B0609040504020204" pitchFamily="49" charset="0"/>
              </a:rPr>
            </a:br>
            <a:r>
              <a:rPr lang="en-US" b="0" dirty="0" smtClean="0">
                <a:latin typeface="Lucida Console" panose="020B0609040504020204" pitchFamily="49" charset="0"/>
              </a:rPr>
              <a:t>   &gt;&gt; </a:t>
            </a:r>
            <a:r>
              <a:rPr lang="en-US" b="0" dirty="0" smtClean="0">
                <a:solidFill>
                  <a:schemeClr val="accent1"/>
                </a:solidFill>
                <a:latin typeface="Lucida Console" panose="020B0609040504020204" pitchFamily="49" charset="0"/>
              </a:rPr>
              <a:t>*(reply</a:t>
            </a:r>
            <a:r>
              <a:rPr lang="en-US" b="0" dirty="0">
                <a:solidFill>
                  <a:schemeClr val="accent1"/>
                </a:solidFill>
                <a:latin typeface="Lucida Console" panose="020B0609040504020204" pitchFamily="49" charset="0"/>
              </a:rPr>
              <a:t> &gt; </a:t>
            </a:r>
            <a:r>
              <a:rPr lang="en-US" b="0" dirty="0" err="1">
                <a:solidFill>
                  <a:schemeClr val="accent1"/>
                </a:solidFill>
                <a:latin typeface="Lucida Console" panose="020B0609040504020204" pitchFamily="49" charset="0"/>
              </a:rPr>
              <a:t>eol</a:t>
            </a:r>
            <a:r>
              <a:rPr lang="en-US" b="0" dirty="0" smtClean="0">
                <a:solidFill>
                  <a:schemeClr val="accent1"/>
                </a:solidFill>
                <a:latin typeface="Lucida Console" panose="020B0609040504020204" pitchFamily="49" charset="0"/>
              </a:rPr>
              <a:t>)</a:t>
            </a:r>
            <a:br>
              <a:rPr lang="en-US" b="0" dirty="0" smtClean="0">
                <a:solidFill>
                  <a:schemeClr val="accent1"/>
                </a:solidFill>
                <a:latin typeface="Lucida Console" panose="020B0609040504020204" pitchFamily="49" charset="0"/>
              </a:rPr>
            </a:b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65</a:t>
            </a:fld>
            <a:endParaRPr lang="en-US" dirty="0"/>
          </a:p>
        </p:txBody>
      </p:sp>
    </p:spTree>
    <p:extLst>
      <p:ext uri="{BB962C8B-B14F-4D97-AF65-F5344CB8AC3E}">
        <p14:creationId xmlns:p14="http://schemas.microsoft.com/office/powerpoint/2010/main" val="2175301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Rule</a:t>
            </a:r>
            <a:endParaRPr lang="en-US" dirty="0"/>
          </a:p>
        </p:txBody>
      </p:sp>
      <p:sp>
        <p:nvSpPr>
          <p:cNvPr id="3" name="Content Placeholder 2"/>
          <p:cNvSpPr>
            <a:spLocks noGrp="1"/>
          </p:cNvSpPr>
          <p:nvPr>
            <p:ph idx="1"/>
          </p:nvPr>
        </p:nvSpPr>
        <p:spPr/>
        <p:txBody>
          <a:bodyPr/>
          <a:lstStyle/>
          <a:p>
            <a:pPr marL="0" indent="0">
              <a:spcBef>
                <a:spcPts val="0"/>
              </a:spcBef>
              <a:buNone/>
            </a:pPr>
            <a:r>
              <a:rPr lang="en-US" sz="1300" dirty="0">
                <a:solidFill>
                  <a:schemeClr val="accent1"/>
                </a:solidFill>
                <a:latin typeface="Lucida Console" panose="020B0609040504020204" pitchFamily="49" charset="0"/>
              </a:rPr>
              <a:t>3</a:t>
            </a:r>
            <a:r>
              <a:rPr lang="en-US" sz="1300" dirty="0">
                <a:latin typeface="Lucida Console" panose="020B0609040504020204" pitchFamily="49" charset="0"/>
              </a:rPr>
              <a:t> packets transmitted, 3 received, 0% packet loss, time </a:t>
            </a:r>
            <a:r>
              <a:rPr lang="en-US" sz="1300" dirty="0" smtClean="0">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solidFill>
                  <a:schemeClr val="accent1"/>
                </a:solidFill>
                <a:latin typeface="Lucida Console" panose="020B0609040504020204" pitchFamily="49" charset="0"/>
              </a:rPr>
              <a:t>uint</a:t>
            </a:r>
            <a:r>
              <a:rPr lang="en-US" b="0" dirty="0">
                <a:solidFill>
                  <a:schemeClr val="accent1"/>
                </a:solidFill>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66</a:t>
            </a:fld>
            <a:endParaRPr lang="en-US" dirty="0"/>
          </a:p>
        </p:txBody>
      </p:sp>
    </p:spTree>
    <p:extLst>
      <p:ext uri="{BB962C8B-B14F-4D97-AF65-F5344CB8AC3E}">
        <p14:creationId xmlns:p14="http://schemas.microsoft.com/office/powerpoint/2010/main" val="447795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3 </a:t>
            </a:r>
            <a:r>
              <a:rPr lang="en-US" sz="1300" dirty="0">
                <a:solidFill>
                  <a:schemeClr val="accent1"/>
                </a:solidFill>
                <a:latin typeface="Lucida Console" panose="020B0609040504020204" pitchFamily="49" charset="0"/>
              </a:rPr>
              <a:t>packets transmitted,</a:t>
            </a:r>
            <a:r>
              <a:rPr lang="en-US" sz="1300" dirty="0">
                <a:latin typeface="Lucida Console" panose="020B0609040504020204" pitchFamily="49" charset="0"/>
              </a:rPr>
              <a:t> 3 received, 0% packet loss, time </a:t>
            </a:r>
            <a:r>
              <a:rPr lang="en-US" sz="1300" dirty="0" smtClean="0">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&gt; </a:t>
            </a:r>
            <a:r>
              <a:rPr lang="en-US" b="0" dirty="0" err="1" smtClean="0">
                <a:solidFill>
                  <a:schemeClr val="accent1"/>
                </a:solidFill>
                <a:latin typeface="Lucida Console" panose="020B0609040504020204" pitchFamily="49" charset="0"/>
              </a:rPr>
              <a:t>skip_to</a:t>
            </a:r>
            <a:r>
              <a:rPr lang="en-US" b="0" dirty="0" smtClean="0">
                <a:solidFill>
                  <a:schemeClr val="accent1"/>
                </a:solidFill>
                <a:latin typeface="Lucida Console" panose="020B0609040504020204" pitchFamily="49" charset="0"/>
              </a:rPr>
              <a:t>(',')</a:t>
            </a:r>
            <a:endParaRPr lang="en-US" b="0" dirty="0">
              <a:solidFill>
                <a:schemeClr val="accent1"/>
              </a:solidFill>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67</a:t>
            </a:fld>
            <a:endParaRPr lang="en-US" dirty="0"/>
          </a:p>
        </p:txBody>
      </p:sp>
    </p:spTree>
    <p:extLst>
      <p:ext uri="{BB962C8B-B14F-4D97-AF65-F5344CB8AC3E}">
        <p14:creationId xmlns:p14="http://schemas.microsoft.com/office/powerpoint/2010/main" val="396920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3 packets transmitted, </a:t>
            </a:r>
            <a:r>
              <a:rPr lang="en-US" sz="1300" dirty="0">
                <a:solidFill>
                  <a:schemeClr val="accent1"/>
                </a:solidFill>
                <a:latin typeface="Lucida Console" panose="020B0609040504020204" pitchFamily="49" charset="0"/>
              </a:rPr>
              <a:t>3</a:t>
            </a:r>
            <a:r>
              <a:rPr lang="en-US" sz="1300" dirty="0">
                <a:latin typeface="Lucida Console" panose="020B0609040504020204" pitchFamily="49" charset="0"/>
              </a:rPr>
              <a:t> received, 0% packet loss, time </a:t>
            </a:r>
            <a:r>
              <a:rPr lang="en-US" sz="1300" dirty="0" smtClean="0">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err="1">
                <a:solidFill>
                  <a:schemeClr val="accent1"/>
                </a:solidFill>
                <a:latin typeface="Lucida Console" panose="020B0609040504020204" pitchFamily="49" charset="0"/>
              </a:rPr>
              <a:t>uint</a:t>
            </a:r>
            <a:r>
              <a:rPr lang="en-US" b="0" dirty="0">
                <a:solidFill>
                  <a:schemeClr val="accent1"/>
                </a:solidFill>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68</a:t>
            </a:fld>
            <a:endParaRPr lang="en-US" dirty="0"/>
          </a:p>
        </p:txBody>
      </p:sp>
    </p:spTree>
    <p:extLst>
      <p:ext uri="{BB962C8B-B14F-4D97-AF65-F5344CB8AC3E}">
        <p14:creationId xmlns:p14="http://schemas.microsoft.com/office/powerpoint/2010/main" val="396920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3 packets transmitted, 3 </a:t>
            </a:r>
            <a:r>
              <a:rPr lang="en-US" sz="1300" dirty="0">
                <a:solidFill>
                  <a:schemeClr val="accent1"/>
                </a:solidFill>
                <a:latin typeface="Lucida Console" panose="020B0609040504020204" pitchFamily="49" charset="0"/>
              </a:rPr>
              <a:t>received,</a:t>
            </a:r>
            <a:r>
              <a:rPr lang="en-US" sz="1300" dirty="0">
                <a:latin typeface="Lucida Console" panose="020B0609040504020204" pitchFamily="49" charset="0"/>
              </a:rPr>
              <a:t> 0% packet loss, time </a:t>
            </a:r>
            <a:r>
              <a:rPr lang="en-US" sz="1300" dirty="0" smtClean="0">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&gt; </a:t>
            </a:r>
            <a:r>
              <a:rPr lang="en-US" b="0" dirty="0" err="1">
                <a:solidFill>
                  <a:schemeClr val="accent1"/>
                </a:solidFill>
                <a:latin typeface="Lucida Console" panose="020B0609040504020204" pitchFamily="49" charset="0"/>
              </a:rPr>
              <a:t>skip_to</a:t>
            </a:r>
            <a:r>
              <a:rPr lang="en-US" b="0" dirty="0">
                <a:solidFill>
                  <a:schemeClr val="accent1"/>
                </a:solidFill>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69</a:t>
            </a:fld>
            <a:endParaRPr lang="en-US" dirty="0"/>
          </a:p>
        </p:txBody>
      </p:sp>
    </p:spTree>
    <p:extLst>
      <p:ext uri="{BB962C8B-B14F-4D97-AF65-F5344CB8AC3E}">
        <p14:creationId xmlns:p14="http://schemas.microsoft.com/office/powerpoint/2010/main" val="396920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Boost.Spirit.Karma</a:t>
            </a:r>
            <a:endParaRPr lang="en-US" dirty="0"/>
          </a:p>
        </p:txBody>
      </p:sp>
      <p:sp>
        <p:nvSpPr>
          <p:cNvPr id="3" name="Content Placeholder 2"/>
          <p:cNvSpPr>
            <a:spLocks noGrp="1"/>
          </p:cNvSpPr>
          <p:nvPr>
            <p:ph idx="1"/>
          </p:nvPr>
        </p:nvSpPr>
        <p:spPr/>
        <p:txBody>
          <a:bodyPr/>
          <a:lstStyle/>
          <a:p>
            <a:r>
              <a:rPr lang="en-US" dirty="0" smtClean="0"/>
              <a:t>Produces character sequence from data</a:t>
            </a:r>
          </a:p>
          <a:p>
            <a:r>
              <a:rPr lang="en-US" dirty="0" smtClean="0"/>
              <a:t>Can replace uses of </a:t>
            </a:r>
            <a:r>
              <a:rPr lang="en-US" dirty="0" err="1">
                <a:latin typeface="Lucida Console" panose="020B0609040504020204" pitchFamily="49" charset="0"/>
              </a:rPr>
              <a:t>printf</a:t>
            </a:r>
            <a:r>
              <a:rPr lang="en-US" dirty="0">
                <a:latin typeface="Lucida Console" panose="020B0609040504020204" pitchFamily="49" charset="0"/>
              </a:rPr>
              <a:t>()</a:t>
            </a:r>
            <a:r>
              <a:rPr lang="en-US" dirty="0" smtClean="0"/>
              <a:t>, </a:t>
            </a:r>
            <a:r>
              <a:rPr lang="en-US" dirty="0">
                <a:latin typeface="Lucida Console" panose="020B0609040504020204" pitchFamily="49" charset="0"/>
              </a:rPr>
              <a:t>std::</a:t>
            </a:r>
            <a:r>
              <a:rPr lang="en-US" dirty="0" err="1">
                <a:latin typeface="Lucida Console" panose="020B0609040504020204" pitchFamily="49" charset="0"/>
              </a:rPr>
              <a:t>ostream</a:t>
            </a:r>
            <a:r>
              <a:rPr lang="en-US" dirty="0" smtClean="0"/>
              <a:t>, </a:t>
            </a:r>
            <a:r>
              <a:rPr lang="en-US" dirty="0" smtClean="0">
                <a:latin typeface="Lucida Console" panose="020B0609040504020204" pitchFamily="49" charset="0"/>
              </a:rPr>
              <a:t>boost::format()</a:t>
            </a:r>
            <a:r>
              <a:rPr lang="en-US" dirty="0" smtClean="0"/>
              <a:t>, etc.</a:t>
            </a:r>
          </a:p>
          <a:p>
            <a:r>
              <a:rPr lang="en-US" dirty="0" smtClean="0"/>
              <a:t>Much more powerful and flexible than common output tools</a:t>
            </a:r>
          </a:p>
          <a:p>
            <a:r>
              <a:rPr lang="en-US" dirty="0" smtClean="0"/>
              <a:t>Inverse of Qi</a:t>
            </a:r>
          </a:p>
          <a:p>
            <a:r>
              <a:rPr lang="en-US" dirty="0" smtClean="0"/>
              <a:t>Not covered in this presentation</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a:t>
            </a:fld>
            <a:endParaRPr lang="en-US" dirty="0"/>
          </a:p>
        </p:txBody>
      </p:sp>
    </p:spTree>
    <p:extLst>
      <p:ext uri="{BB962C8B-B14F-4D97-AF65-F5344CB8AC3E}">
        <p14:creationId xmlns:p14="http://schemas.microsoft.com/office/powerpoint/2010/main" val="873339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3 packets transmitted, 3 received, </a:t>
            </a:r>
            <a:r>
              <a:rPr lang="en-US" sz="1300" dirty="0">
                <a:solidFill>
                  <a:schemeClr val="accent1"/>
                </a:solidFill>
                <a:latin typeface="Lucida Console" panose="020B0609040504020204" pitchFamily="49" charset="0"/>
              </a:rPr>
              <a:t>0</a:t>
            </a:r>
            <a:r>
              <a:rPr lang="en-US" sz="1300" dirty="0">
                <a:latin typeface="Lucida Console" panose="020B0609040504020204" pitchFamily="49" charset="0"/>
              </a:rPr>
              <a:t>% packet loss, time </a:t>
            </a:r>
            <a:r>
              <a:rPr lang="en-US" sz="1300" dirty="0" smtClean="0">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a:solidFill>
                  <a:schemeClr val="accent1"/>
                </a:solidFill>
                <a:latin typeface="Lucida Console" panose="020B0609040504020204" pitchFamily="49" charset="0"/>
              </a:rPr>
              <a:t>float_</a:t>
            </a: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70</a:t>
            </a:fld>
            <a:endParaRPr lang="en-US" dirty="0"/>
          </a:p>
        </p:txBody>
      </p:sp>
    </p:spTree>
    <p:extLst>
      <p:ext uri="{BB962C8B-B14F-4D97-AF65-F5344CB8AC3E}">
        <p14:creationId xmlns:p14="http://schemas.microsoft.com/office/powerpoint/2010/main" val="396920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Rule</a:t>
            </a:r>
          </a:p>
        </p:txBody>
      </p:sp>
      <p:sp>
        <p:nvSpPr>
          <p:cNvPr id="3" name="Content Placeholder 2"/>
          <p:cNvSpPr>
            <a:spLocks noGrp="1"/>
          </p:cNvSpPr>
          <p:nvPr>
            <p:ph idx="1"/>
          </p:nvPr>
        </p:nvSpPr>
        <p:spPr/>
        <p:txBody>
          <a:bodyPr/>
          <a:lstStyle/>
          <a:p>
            <a:pPr marL="0" indent="0">
              <a:spcBef>
                <a:spcPts val="0"/>
              </a:spcBef>
              <a:buNone/>
            </a:pPr>
            <a:r>
              <a:rPr lang="en-US" sz="1300" dirty="0">
                <a:latin typeface="Lucida Console" panose="020B0609040504020204" pitchFamily="49" charset="0"/>
              </a:rPr>
              <a:t>3 packets transmitted, 3 received, 0</a:t>
            </a:r>
            <a:r>
              <a:rPr lang="en-US" sz="1300" dirty="0">
                <a:solidFill>
                  <a:schemeClr val="accent1"/>
                </a:solidFill>
                <a:latin typeface="Lucida Console" panose="020B0609040504020204" pitchFamily="49" charset="0"/>
              </a:rPr>
              <a:t>% packet loss, time </a:t>
            </a:r>
            <a:r>
              <a:rPr lang="en-US" sz="1300" dirty="0" smtClean="0">
                <a:solidFill>
                  <a:schemeClr val="accent1"/>
                </a:solidFill>
                <a:latin typeface="Lucida Console" panose="020B0609040504020204" pitchFamily="49" charset="0"/>
              </a:rPr>
              <a:t>2003ms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   =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err="1">
                <a:latin typeface="Lucida Console" panose="020B0609040504020204" pitchFamily="49" charset="0"/>
              </a:rPr>
              <a:t>uint</a:t>
            </a:r>
            <a:r>
              <a:rPr lang="en-US" b="0" dirty="0">
                <a:latin typeface="Lucida Console" panose="020B0609040504020204" pitchFamily="49" charset="0"/>
              </a:rPr>
              <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&gt; </a:t>
            </a:r>
            <a:r>
              <a:rPr lang="en-US" b="0" dirty="0" err="1">
                <a:latin typeface="Lucida Console" panose="020B0609040504020204" pitchFamily="49" charset="0"/>
              </a:rPr>
              <a:t>skip_to</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&gt; </a:t>
            </a:r>
            <a:r>
              <a:rPr lang="en-US" b="0" dirty="0">
                <a:latin typeface="Lucida Console" panose="020B0609040504020204" pitchFamily="49" charset="0"/>
              </a:rPr>
              <a:t>float_</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&gt; </a:t>
            </a:r>
            <a:r>
              <a:rPr lang="en-US" b="0" dirty="0">
                <a:solidFill>
                  <a:schemeClr val="accent1"/>
                </a:solidFill>
                <a:latin typeface="Lucida Console" panose="020B0609040504020204" pitchFamily="49" charset="0"/>
              </a:rPr>
              <a:t>+(omit[char</a:t>
            </a:r>
            <a:r>
              <a:rPr lang="en-US" b="0" dirty="0" smtClean="0">
                <a:solidFill>
                  <a:schemeClr val="accent1"/>
                </a:solidFill>
                <a:latin typeface="Lucida Console" panose="020B0609040504020204" pitchFamily="49" charset="0"/>
              </a:rPr>
              <a:t>_] </a:t>
            </a:r>
            <a:r>
              <a:rPr lang="en-US" b="0" dirty="0">
                <a:solidFill>
                  <a:schemeClr val="accent1"/>
                </a:solidFill>
                <a:latin typeface="Lucida Console" panose="020B0609040504020204" pitchFamily="49" charset="0"/>
              </a:rPr>
              <a:t>- </a:t>
            </a:r>
            <a:r>
              <a:rPr lang="en-US" b="0" dirty="0" err="1" smtClean="0">
                <a:solidFill>
                  <a:schemeClr val="accent1"/>
                </a:solidFill>
                <a:latin typeface="Lucida Console" panose="020B0609040504020204" pitchFamily="49" charset="0"/>
              </a:rPr>
              <a:t>eol</a:t>
            </a:r>
            <a:r>
              <a:rPr lang="en-US" b="0" dirty="0" smtClean="0">
                <a:solidFill>
                  <a:schemeClr val="accent1"/>
                </a:solidFill>
                <a:latin typeface="Lucida Console" panose="020B0609040504020204" pitchFamily="49" charset="0"/>
              </a:rPr>
              <a:t>)</a:t>
            </a:r>
            <a:endParaRPr lang="en-US" b="0" dirty="0">
              <a:solidFill>
                <a:schemeClr val="accent1"/>
              </a:solidFill>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71</a:t>
            </a:fld>
            <a:endParaRPr lang="en-US" dirty="0"/>
          </a:p>
        </p:txBody>
      </p:sp>
    </p:spTree>
    <p:extLst>
      <p:ext uri="{BB962C8B-B14F-4D97-AF65-F5344CB8AC3E}">
        <p14:creationId xmlns:p14="http://schemas.microsoft.com/office/powerpoint/2010/main" val="396920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Rule</a:t>
            </a:r>
            <a:endParaRPr lang="en-US" dirty="0"/>
          </a:p>
        </p:txBody>
      </p:sp>
      <p:sp>
        <p:nvSpPr>
          <p:cNvPr id="3" name="Content Placeholder 2"/>
          <p:cNvSpPr>
            <a:spLocks noGrp="1"/>
          </p:cNvSpPr>
          <p:nvPr>
            <p:ph idx="1"/>
          </p:nvPr>
        </p:nvSpPr>
        <p:spPr/>
        <p:txBody>
          <a:bodyPr/>
          <a:lstStyle/>
          <a:p>
            <a:pPr marL="0" indent="0">
              <a:buNone/>
            </a:pPr>
            <a:r>
              <a:rPr lang="en-US" sz="1300" dirty="0" err="1">
                <a:solidFill>
                  <a:schemeClr val="accent1"/>
                </a:solidFill>
                <a:latin typeface="Lucida Console" panose="020B0609040504020204" pitchFamily="49" charset="0"/>
              </a:rPr>
              <a:t>rtt</a:t>
            </a:r>
            <a:r>
              <a:rPr lang="en-US" sz="1300" dirty="0">
                <a:solidFill>
                  <a:schemeClr val="accent1"/>
                </a:solidFill>
                <a:latin typeface="Lucida Console" panose="020B0609040504020204" pitchFamily="49" charset="0"/>
              </a:rPr>
              <a:t> min/</a:t>
            </a:r>
            <a:r>
              <a:rPr lang="en-US" sz="1300" dirty="0" err="1">
                <a:solidFill>
                  <a:schemeClr val="accent1"/>
                </a:solidFill>
                <a:latin typeface="Lucida Console" panose="020B0609040504020204" pitchFamily="49" charset="0"/>
              </a:rPr>
              <a:t>avg</a:t>
            </a:r>
            <a:r>
              <a:rPr lang="en-US" sz="1300" dirty="0">
                <a:solidFill>
                  <a:schemeClr val="accent1"/>
                </a:solidFill>
                <a:latin typeface="Lucida Console" panose="020B0609040504020204" pitchFamily="49" charset="0"/>
              </a:rPr>
              <a:t>/max/</a:t>
            </a:r>
            <a:r>
              <a:rPr lang="en-US" sz="1300" dirty="0" err="1">
                <a:solidFill>
                  <a:schemeClr val="accent1"/>
                </a:solidFill>
                <a:latin typeface="Lucida Console" panose="020B0609040504020204" pitchFamily="49" charset="0"/>
              </a:rPr>
              <a:t>mdev</a:t>
            </a:r>
            <a:r>
              <a:rPr lang="en-US" sz="1300" dirty="0">
                <a:solidFill>
                  <a:schemeClr val="accent1"/>
                </a:solidFill>
                <a:latin typeface="Lucida Console" panose="020B0609040504020204" pitchFamily="49" charset="0"/>
              </a:rPr>
              <a:t> = </a:t>
            </a:r>
            <a:r>
              <a:rPr lang="en-US" sz="1300" dirty="0">
                <a:latin typeface="Lucida Console" panose="020B0609040504020204" pitchFamily="49" charset="0"/>
              </a:rPr>
              <a:t>18.984/21.411/24.697/2.410 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computed</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 </a:t>
            </a:r>
            <a:r>
              <a:rPr lang="en-US" b="0" dirty="0" err="1" smtClean="0">
                <a:solidFill>
                  <a:schemeClr val="accent1"/>
                </a:solidFill>
                <a:latin typeface="Lucida Console" panose="020B0609040504020204" pitchFamily="49" charset="0"/>
              </a:rPr>
              <a:t>skip_to</a:t>
            </a:r>
            <a:r>
              <a:rPr lang="en-US" b="0" dirty="0" smtClean="0">
                <a:solidFill>
                  <a:schemeClr val="accent1"/>
                </a:solidFill>
                <a:latin typeface="Lucida Console" panose="020B0609040504020204" pitchFamily="49" charset="0"/>
              </a:rPr>
              <a:t>('=')</a:t>
            </a:r>
            <a:endParaRPr lang="en-US" b="0" dirty="0">
              <a:solidFill>
                <a:schemeClr val="accent1"/>
              </a:solidFill>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72</a:t>
            </a:fld>
            <a:endParaRPr lang="en-US" dirty="0"/>
          </a:p>
        </p:txBody>
      </p:sp>
    </p:spTree>
    <p:extLst>
      <p:ext uri="{BB962C8B-B14F-4D97-AF65-F5344CB8AC3E}">
        <p14:creationId xmlns:p14="http://schemas.microsoft.com/office/powerpoint/2010/main" val="3689253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Rule</a:t>
            </a:r>
          </a:p>
        </p:txBody>
      </p:sp>
      <p:sp>
        <p:nvSpPr>
          <p:cNvPr id="3" name="Content Placeholder 2"/>
          <p:cNvSpPr>
            <a:spLocks noGrp="1"/>
          </p:cNvSpPr>
          <p:nvPr>
            <p:ph idx="1"/>
          </p:nvPr>
        </p:nvSpPr>
        <p:spPr/>
        <p:txBody>
          <a:bodyPr/>
          <a:lstStyle/>
          <a:p>
            <a:pPr marL="0" indent="0">
              <a:buNone/>
            </a:pPr>
            <a:r>
              <a:rPr lang="en-US" sz="1300" dirty="0" err="1">
                <a:latin typeface="Lucida Console" panose="020B0609040504020204" pitchFamily="49" charset="0"/>
              </a:rPr>
              <a:t>rtt</a:t>
            </a:r>
            <a:r>
              <a:rPr lang="en-US" sz="1300" dirty="0">
                <a:latin typeface="Lucida Console" panose="020B0609040504020204" pitchFamily="49" charset="0"/>
              </a:rPr>
              <a:t> min/</a:t>
            </a:r>
            <a:r>
              <a:rPr lang="en-US" sz="1300" dirty="0" err="1">
                <a:latin typeface="Lucida Console" panose="020B0609040504020204" pitchFamily="49" charset="0"/>
              </a:rPr>
              <a:t>avg</a:t>
            </a:r>
            <a:r>
              <a:rPr lang="en-US" sz="1300" dirty="0">
                <a:latin typeface="Lucida Console" panose="020B0609040504020204" pitchFamily="49" charset="0"/>
              </a:rPr>
              <a:t>/max/</a:t>
            </a:r>
            <a:r>
              <a:rPr lang="en-US" sz="1300" dirty="0" err="1">
                <a:latin typeface="Lucida Console" panose="020B0609040504020204" pitchFamily="49" charset="0"/>
              </a:rPr>
              <a:t>mdev</a:t>
            </a:r>
            <a:r>
              <a:rPr lang="en-US" sz="1300" dirty="0">
                <a:latin typeface="Lucida Console" panose="020B0609040504020204" pitchFamily="49" charset="0"/>
              </a:rPr>
              <a:t> = </a:t>
            </a:r>
            <a:r>
              <a:rPr lang="en-US" sz="1300" dirty="0">
                <a:solidFill>
                  <a:schemeClr val="accent1"/>
                </a:solidFill>
                <a:latin typeface="Lucida Console" panose="020B0609040504020204" pitchFamily="49" charset="0"/>
              </a:rPr>
              <a:t>18.984/21.411/24.697/2.410</a:t>
            </a:r>
            <a:r>
              <a:rPr lang="en-US" sz="1300" dirty="0">
                <a:latin typeface="Lucida Console" panose="020B0609040504020204" pitchFamily="49" charset="0"/>
              </a:rPr>
              <a:t> 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computed</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 +(</a:t>
            </a:r>
            <a:r>
              <a:rPr lang="en-US" b="0" dirty="0">
                <a:latin typeface="Lucida Console" panose="020B0609040504020204" pitchFamily="49" charset="0"/>
              </a:rPr>
              <a:t>omit[char_ - </a:t>
            </a:r>
            <a:r>
              <a:rPr lang="en-US" b="0" dirty="0" smtClean="0">
                <a:latin typeface="Lucida Console" panose="020B0609040504020204" pitchFamily="49" charset="0"/>
              </a:rPr>
              <a:t>'=') &gt;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&gt; </a:t>
            </a:r>
            <a:r>
              <a:rPr lang="en-US" b="0" dirty="0" smtClean="0">
                <a:solidFill>
                  <a:schemeClr val="accent1"/>
                </a:solidFill>
                <a:latin typeface="Lucida Console" panose="020B0609040504020204" pitchFamily="49" charset="0"/>
              </a:rPr>
              <a:t>float</a:t>
            </a:r>
            <a:r>
              <a:rPr lang="en-US" b="0" dirty="0">
                <a:solidFill>
                  <a:schemeClr val="accent1"/>
                </a:solidFill>
                <a:latin typeface="Lucida Console" panose="020B0609040504020204" pitchFamily="49" charset="0"/>
              </a:rPr>
              <a:t>_ </a:t>
            </a:r>
            <a:r>
              <a:rPr lang="en-US" b="0" dirty="0" smtClean="0">
                <a:solidFill>
                  <a:schemeClr val="accent1"/>
                </a:solidFill>
                <a:latin typeface="Lucida Console" panose="020B0609040504020204" pitchFamily="49" charset="0"/>
              </a:rPr>
              <a:t>% '/'</a:t>
            </a: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73</a:t>
            </a:fld>
            <a:endParaRPr lang="en-US" dirty="0"/>
          </a:p>
        </p:txBody>
      </p:sp>
    </p:spTree>
    <p:extLst>
      <p:ext uri="{BB962C8B-B14F-4D97-AF65-F5344CB8AC3E}">
        <p14:creationId xmlns:p14="http://schemas.microsoft.com/office/powerpoint/2010/main" val="396230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Rule</a:t>
            </a:r>
          </a:p>
        </p:txBody>
      </p:sp>
      <p:sp>
        <p:nvSpPr>
          <p:cNvPr id="3" name="Content Placeholder 2"/>
          <p:cNvSpPr>
            <a:spLocks noGrp="1"/>
          </p:cNvSpPr>
          <p:nvPr>
            <p:ph idx="1"/>
          </p:nvPr>
        </p:nvSpPr>
        <p:spPr/>
        <p:txBody>
          <a:bodyPr/>
          <a:lstStyle/>
          <a:p>
            <a:pPr marL="0" indent="0">
              <a:buNone/>
            </a:pPr>
            <a:r>
              <a:rPr lang="en-US" sz="1300" dirty="0" err="1">
                <a:latin typeface="Lucida Console" panose="020B0609040504020204" pitchFamily="49" charset="0"/>
              </a:rPr>
              <a:t>rtt</a:t>
            </a:r>
            <a:r>
              <a:rPr lang="en-US" sz="1300" dirty="0">
                <a:latin typeface="Lucida Console" panose="020B0609040504020204" pitchFamily="49" charset="0"/>
              </a:rPr>
              <a:t> min/</a:t>
            </a:r>
            <a:r>
              <a:rPr lang="en-US" sz="1300" dirty="0" err="1">
                <a:latin typeface="Lucida Console" panose="020B0609040504020204" pitchFamily="49" charset="0"/>
              </a:rPr>
              <a:t>avg</a:t>
            </a:r>
            <a:r>
              <a:rPr lang="en-US" sz="1300" dirty="0">
                <a:latin typeface="Lucida Console" panose="020B0609040504020204" pitchFamily="49" charset="0"/>
              </a:rPr>
              <a:t>/max/</a:t>
            </a:r>
            <a:r>
              <a:rPr lang="en-US" sz="1300" dirty="0" err="1">
                <a:latin typeface="Lucida Console" panose="020B0609040504020204" pitchFamily="49" charset="0"/>
              </a:rPr>
              <a:t>mdev</a:t>
            </a:r>
            <a:r>
              <a:rPr lang="en-US" sz="1300" dirty="0">
                <a:latin typeface="Lucida Console" panose="020B0609040504020204" pitchFamily="49" charset="0"/>
              </a:rPr>
              <a:t> = 18.984/21.411/24.697/2.410 ms</a:t>
            </a:r>
          </a:p>
          <a:p>
            <a:pPr marL="0" indent="0">
              <a:spcBef>
                <a:spcPts val="0"/>
              </a:spcBef>
              <a:buNone/>
            </a:pPr>
            <a:endParaRPr lang="en-US" sz="130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computed</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 +(</a:t>
            </a:r>
            <a:r>
              <a:rPr lang="en-US" b="0" dirty="0">
                <a:latin typeface="Lucida Console" panose="020B0609040504020204" pitchFamily="49" charset="0"/>
              </a:rPr>
              <a:t>omit[char_ - </a:t>
            </a:r>
            <a:r>
              <a:rPr lang="en-US" b="0" dirty="0" smtClean="0">
                <a:latin typeface="Lucida Console" panose="020B0609040504020204" pitchFamily="49" charset="0"/>
              </a:rPr>
              <a:t>'=') &gt;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&gt; </a:t>
            </a:r>
            <a:r>
              <a:rPr lang="en-US" b="0" dirty="0" smtClean="0">
                <a:solidFill>
                  <a:srgbClr val="009900"/>
                </a:solidFill>
                <a:latin typeface="Lucida Console" panose="020B0609040504020204" pitchFamily="49" charset="0"/>
              </a:rPr>
              <a:t>lexeme[</a:t>
            </a:r>
            <a:r>
              <a:rPr lang="en-US" b="0" dirty="0" smtClean="0">
                <a:latin typeface="Lucida Console" panose="020B0609040504020204" pitchFamily="49" charset="0"/>
              </a:rPr>
              <a:t>float</a:t>
            </a:r>
            <a:r>
              <a:rPr lang="en-US" b="0" dirty="0">
                <a:latin typeface="Lucida Console" panose="020B0609040504020204" pitchFamily="49" charset="0"/>
              </a:rPr>
              <a:t>_ %</a:t>
            </a:r>
            <a:r>
              <a:rPr lang="en-US" b="0" dirty="0" smtClean="0">
                <a:latin typeface="Lucida Console" panose="020B0609040504020204" pitchFamily="49" charset="0"/>
              </a:rPr>
              <a:t> '/'</a:t>
            </a:r>
            <a:r>
              <a:rPr lang="en-US" b="0" dirty="0" smtClean="0">
                <a:solidFill>
                  <a:srgbClr val="009900"/>
                </a:solidFill>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smtClean="0">
                <a:latin typeface="Lucida Console" panose="020B0609040504020204" pitchFamily="49" charset="0"/>
              </a:rPr>
              <a:t>   ;</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74</a:t>
            </a:fld>
            <a:endParaRPr lang="en-US" dirty="0"/>
          </a:p>
        </p:txBody>
      </p:sp>
    </p:spTree>
    <p:extLst>
      <p:ext uri="{BB962C8B-B14F-4D97-AF65-F5344CB8AC3E}">
        <p14:creationId xmlns:p14="http://schemas.microsoft.com/office/powerpoint/2010/main" val="207972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Rule</a:t>
            </a:r>
          </a:p>
        </p:txBody>
      </p:sp>
      <p:sp>
        <p:nvSpPr>
          <p:cNvPr id="3" name="Content Placeholder 2"/>
          <p:cNvSpPr>
            <a:spLocks noGrp="1"/>
          </p:cNvSpPr>
          <p:nvPr>
            <p:ph idx="1"/>
          </p:nvPr>
        </p:nvSpPr>
        <p:spPr/>
        <p:txBody>
          <a:bodyPr/>
          <a:lstStyle/>
          <a:p>
            <a:pPr marL="0" indent="0">
              <a:buNone/>
            </a:pPr>
            <a:r>
              <a:rPr lang="en-US" sz="1300" dirty="0" err="1">
                <a:latin typeface="Lucida Console" panose="020B0609040504020204" pitchFamily="49" charset="0"/>
              </a:rPr>
              <a:t>rtt</a:t>
            </a:r>
            <a:r>
              <a:rPr lang="en-US" sz="1300" dirty="0">
                <a:latin typeface="Lucida Console" panose="020B0609040504020204" pitchFamily="49" charset="0"/>
              </a:rPr>
              <a:t> min/</a:t>
            </a:r>
            <a:r>
              <a:rPr lang="en-US" sz="1300" dirty="0" err="1">
                <a:latin typeface="Lucida Console" panose="020B0609040504020204" pitchFamily="49" charset="0"/>
              </a:rPr>
              <a:t>avg</a:t>
            </a:r>
            <a:r>
              <a:rPr lang="en-US" sz="1300" dirty="0">
                <a:latin typeface="Lucida Console" panose="020B0609040504020204" pitchFamily="49" charset="0"/>
              </a:rPr>
              <a:t>/max/</a:t>
            </a:r>
            <a:r>
              <a:rPr lang="en-US" sz="1300" dirty="0" err="1">
                <a:latin typeface="Lucida Console" panose="020B0609040504020204" pitchFamily="49" charset="0"/>
              </a:rPr>
              <a:t>mdev</a:t>
            </a:r>
            <a:r>
              <a:rPr lang="en-US" sz="1300" dirty="0">
                <a:latin typeface="Lucida Console" panose="020B0609040504020204" pitchFamily="49" charset="0"/>
              </a:rPr>
              <a:t> = 18.984/21.411/24.697/2.410 </a:t>
            </a:r>
            <a:r>
              <a:rPr lang="en-US" sz="1300" dirty="0">
                <a:solidFill>
                  <a:schemeClr val="accent1"/>
                </a:solidFill>
                <a:latin typeface="Lucida Console" panose="020B0609040504020204" pitchFamily="49" charset="0"/>
              </a:rPr>
              <a:t>ms</a:t>
            </a:r>
          </a:p>
          <a:p>
            <a:pPr marL="0" indent="0">
              <a:spcBef>
                <a:spcPts val="0"/>
              </a:spcBef>
              <a:buNone/>
            </a:pPr>
            <a:endParaRPr lang="en-US" sz="100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computed</a:t>
            </a:r>
          </a:p>
          <a:p>
            <a:pPr marL="0" indent="0">
              <a:spcBef>
                <a:spcPts val="0"/>
              </a:spcBef>
              <a:buNone/>
            </a:pPr>
            <a:r>
              <a:rPr lang="en-US" b="0" dirty="0">
                <a:latin typeface="Lucida Console" panose="020B0609040504020204" pitchFamily="49" charset="0"/>
              </a:rPr>
              <a:t>   = +(omit[char_ - '=') &gt; '='</a:t>
            </a:r>
          </a:p>
          <a:p>
            <a:pPr marL="0" indent="0">
              <a:spcBef>
                <a:spcPts val="0"/>
              </a:spcBef>
              <a:buNone/>
            </a:pPr>
            <a:r>
              <a:rPr lang="en-US" b="0" dirty="0">
                <a:latin typeface="Lucida Console" panose="020B0609040504020204" pitchFamily="49" charset="0"/>
              </a:rPr>
              <a:t>   &gt; </a:t>
            </a:r>
            <a:r>
              <a:rPr lang="en-US" b="0" dirty="0" smtClean="0">
                <a:latin typeface="Lucida Console" panose="020B0609040504020204" pitchFamily="49" charset="0"/>
              </a:rPr>
              <a:t>lexeme[float</a:t>
            </a:r>
            <a:r>
              <a:rPr lang="en-US" b="0" dirty="0">
                <a:latin typeface="Lucida Console" panose="020B0609040504020204" pitchFamily="49" charset="0"/>
              </a:rPr>
              <a:t>_ </a:t>
            </a:r>
            <a:r>
              <a:rPr lang="en-US" b="0" dirty="0" smtClean="0">
                <a:latin typeface="Lucida Console" panose="020B0609040504020204" pitchFamily="49" charset="0"/>
              </a:rPr>
              <a:t>% '/']</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&gt; </a:t>
            </a:r>
            <a:r>
              <a:rPr lang="en-US" b="0" dirty="0" smtClean="0">
                <a:solidFill>
                  <a:schemeClr val="accent1"/>
                </a:solidFill>
                <a:latin typeface="Lucida Console" panose="020B0609040504020204" pitchFamily="49" charset="0"/>
              </a:rPr>
              <a:t>"ms"</a:t>
            </a:r>
            <a:endParaRPr lang="en-US" b="0" dirty="0">
              <a:solidFill>
                <a:schemeClr val="accent1"/>
              </a:solidFill>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75</a:t>
            </a:fld>
            <a:endParaRPr lang="en-US" dirty="0"/>
          </a:p>
        </p:txBody>
      </p:sp>
    </p:spTree>
    <p:extLst>
      <p:ext uri="{BB962C8B-B14F-4D97-AF65-F5344CB8AC3E}">
        <p14:creationId xmlns:p14="http://schemas.microsoft.com/office/powerpoint/2010/main" val="207972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Declarations</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a:latin typeface="Lucida Console" panose="020B0609040504020204" pitchFamily="49" charset="0"/>
              </a:rPr>
              <a:t>private:</a:t>
            </a:r>
          </a:p>
          <a:p>
            <a:pPr marL="0" indent="0">
              <a:spcBef>
                <a:spcPts val="0"/>
              </a:spcBef>
              <a:buNone/>
            </a:pPr>
            <a:r>
              <a:rPr lang="en-US" b="0" dirty="0" smtClean="0">
                <a:latin typeface="Lucida Console" panose="020B0609040504020204" pitchFamily="49" charset="0"/>
              </a:rPr>
              <a:t>   </a:t>
            </a:r>
            <a:r>
              <a:rPr lang="en-US" b="0" dirty="0" smtClean="0">
                <a:solidFill>
                  <a:schemeClr val="accent1"/>
                </a:solidFill>
                <a:latin typeface="Lucida Console" panose="020B0609040504020204" pitchFamily="49" charset="0"/>
              </a:rPr>
              <a:t>rule&lt;</a:t>
            </a:r>
            <a:r>
              <a:rPr lang="en-US" b="0" dirty="0" err="1" smtClean="0">
                <a:solidFill>
                  <a:schemeClr val="accent1"/>
                </a:solidFill>
                <a:latin typeface="Lucida Console" panose="020B0609040504020204" pitchFamily="49" charset="0"/>
              </a:rPr>
              <a:t>It,Skipper</a:t>
            </a:r>
            <a:r>
              <a:rPr lang="en-US" b="0" dirty="0">
                <a:solidFill>
                  <a:schemeClr val="accent1"/>
                </a:solidFill>
                <a:latin typeface="Lucida Console" panose="020B0609040504020204" pitchFamily="49" charset="0"/>
              </a:rPr>
              <a:t>&gt;</a:t>
            </a:r>
            <a:r>
              <a:rPr lang="en-US" b="0" dirty="0">
                <a:latin typeface="Lucida Console" panose="020B0609040504020204" pitchFamily="49" charset="0"/>
              </a:rPr>
              <a:t> </a:t>
            </a:r>
            <a:r>
              <a:rPr lang="en-US" b="0" dirty="0" smtClean="0">
                <a:latin typeface="Lucida Console" panose="020B0609040504020204" pitchFamily="49" charset="0"/>
              </a:rPr>
              <a:t>           computed;</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host</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a:t>
            </a: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ip_address</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reply</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rule&lt;</a:t>
            </a:r>
            <a:r>
              <a:rPr lang="en-US" b="0" dirty="0" err="1" smtClean="0">
                <a:latin typeface="Lucida Console" panose="020B0609040504020204" pitchFamily="49" charset="0"/>
              </a:rPr>
              <a:t>It,Skipper,void</a:t>
            </a:r>
            <a:r>
              <a:rPr lang="en-US" b="0" dirty="0" smtClean="0">
                <a:latin typeface="Lucida Console" panose="020B0609040504020204" pitchFamily="49" charset="0"/>
              </a:rPr>
              <a:t>(char)&gt; </a:t>
            </a:r>
            <a:r>
              <a:rPr lang="en-US" b="0" dirty="0" err="1">
                <a:latin typeface="Lucida Console" panose="020B0609040504020204" pitchFamily="49" charset="0"/>
              </a:rPr>
              <a:t>skip_to</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start</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summary</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76</a:t>
            </a:fld>
            <a:endParaRPr lang="en-US" dirty="0"/>
          </a:p>
        </p:txBody>
      </p:sp>
    </p:spTree>
    <p:extLst>
      <p:ext uri="{BB962C8B-B14F-4D97-AF65-F5344CB8AC3E}">
        <p14:creationId xmlns:p14="http://schemas.microsoft.com/office/powerpoint/2010/main" val="239519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Declarations</a:t>
            </a:r>
            <a:endParaRPr lang="en-US" dirty="0"/>
          </a:p>
        </p:txBody>
      </p:sp>
      <p:sp>
        <p:nvSpPr>
          <p:cNvPr id="3" name="Content Placeholder 2"/>
          <p:cNvSpPr>
            <a:spLocks noGrp="1"/>
          </p:cNvSpPr>
          <p:nvPr>
            <p:ph idx="1"/>
          </p:nvPr>
        </p:nvSpPr>
        <p:spPr/>
        <p:txBody>
          <a:bodyPr/>
          <a:lstStyle/>
          <a:p>
            <a:pPr marL="0" indent="0">
              <a:spcBef>
                <a:spcPts val="0"/>
              </a:spcBef>
              <a:buNone/>
            </a:pPr>
            <a:r>
              <a:rPr lang="en-US" b="0" dirty="0">
                <a:latin typeface="Lucida Console" panose="020B0609040504020204" pitchFamily="49" charset="0"/>
              </a:rPr>
              <a:t>private:</a:t>
            </a:r>
          </a:p>
          <a:p>
            <a:pPr marL="0" indent="0">
              <a:spcBef>
                <a:spcPts val="0"/>
              </a:spcBef>
              <a:buNone/>
            </a:pPr>
            <a:r>
              <a:rPr lang="en-US" b="0" dirty="0" smtClean="0">
                <a:latin typeface="Lucida Console" panose="020B0609040504020204" pitchFamily="49" charset="0"/>
              </a:rPr>
              <a:t>   rule&lt;</a:t>
            </a:r>
            <a:r>
              <a:rPr lang="en-US" b="0" dirty="0" err="1" smtClean="0">
                <a:latin typeface="Lucida Console" panose="020B0609040504020204" pitchFamily="49" charset="0"/>
              </a:rPr>
              <a:t>It,Skipper</a:t>
            </a:r>
            <a:r>
              <a:rPr lang="en-US" b="0" dirty="0">
                <a:latin typeface="Lucida Console" panose="020B0609040504020204" pitchFamily="49" charset="0"/>
              </a:rPr>
              <a:t>&gt; </a:t>
            </a:r>
            <a:r>
              <a:rPr lang="en-US" b="0" dirty="0" smtClean="0">
                <a:latin typeface="Lucida Console" panose="020B0609040504020204" pitchFamily="49" charset="0"/>
              </a:rPr>
              <a:t>           computed;</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host</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a:t>
            </a: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ip_address</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reply</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rule&lt;</a:t>
            </a:r>
            <a:r>
              <a:rPr lang="en-US" b="0" dirty="0" err="1" smtClean="0">
                <a:latin typeface="Lucida Console" panose="020B0609040504020204" pitchFamily="49" charset="0"/>
              </a:rPr>
              <a:t>It,Skipper,</a:t>
            </a:r>
            <a:r>
              <a:rPr lang="en-US" b="0" dirty="0" err="1" smtClean="0">
                <a:solidFill>
                  <a:schemeClr val="accent1"/>
                </a:solidFill>
                <a:latin typeface="Lucida Console" panose="020B0609040504020204" pitchFamily="49" charset="0"/>
              </a:rPr>
              <a:t>void</a:t>
            </a:r>
            <a:r>
              <a:rPr lang="en-US" b="0" dirty="0" smtClean="0">
                <a:solidFill>
                  <a:schemeClr val="accent1"/>
                </a:solidFill>
                <a:latin typeface="Lucida Console" panose="020B0609040504020204" pitchFamily="49" charset="0"/>
              </a:rPr>
              <a:t>(char)</a:t>
            </a:r>
            <a:r>
              <a:rPr lang="en-US" b="0" dirty="0" smtClean="0">
                <a:latin typeface="Lucida Console" panose="020B0609040504020204" pitchFamily="49" charset="0"/>
              </a:rPr>
              <a:t>&gt; </a:t>
            </a:r>
            <a:r>
              <a:rPr lang="en-US" b="0" dirty="0" err="1">
                <a:latin typeface="Lucida Console" panose="020B0609040504020204" pitchFamily="49" charset="0"/>
              </a:rPr>
              <a:t>skip_to</a:t>
            </a:r>
            <a:r>
              <a:rPr lang="en-US" b="0" dirty="0" smtClean="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start</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   </a:t>
            </a:r>
            <a:r>
              <a:rPr lang="en-US" b="0" dirty="0">
                <a:latin typeface="Lucida Console" panose="020B0609040504020204" pitchFamily="49" charset="0"/>
              </a:rPr>
              <a:t>rule&lt;</a:t>
            </a:r>
            <a:r>
              <a:rPr lang="en-US" b="0" dirty="0" err="1">
                <a:latin typeface="Lucida Console" panose="020B0609040504020204" pitchFamily="49" charset="0"/>
              </a:rPr>
              <a:t>It,Skipper</a:t>
            </a:r>
            <a:r>
              <a:rPr lang="en-US" b="0" dirty="0">
                <a:latin typeface="Lucida Console" panose="020B0609040504020204" pitchFamily="49" charset="0"/>
              </a:rPr>
              <a:t>&gt;</a:t>
            </a:r>
            <a:r>
              <a:rPr lang="en-US" b="0" dirty="0" smtClean="0">
                <a:latin typeface="Lucida Console" panose="020B0609040504020204" pitchFamily="49" charset="0"/>
              </a:rPr>
              <a:t>            summary</a:t>
            </a:r>
            <a:r>
              <a:rPr lang="en-US" b="0" dirty="0">
                <a:latin typeface="Lucida Console" panose="020B0609040504020204" pitchFamily="49" charset="0"/>
              </a:rPr>
              <a:t>;</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77</a:t>
            </a:fld>
            <a:endParaRPr lang="en-US" dirty="0"/>
          </a:p>
        </p:txBody>
      </p:sp>
    </p:spTree>
    <p:extLst>
      <p:ext uri="{BB962C8B-B14F-4D97-AF65-F5344CB8AC3E}">
        <p14:creationId xmlns:p14="http://schemas.microsoft.com/office/powerpoint/2010/main" val="291017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Using Qi</a:t>
            </a:r>
            <a:endParaRPr lang="en-US" dirty="0"/>
          </a:p>
        </p:txBody>
      </p:sp>
      <p:sp>
        <p:nvSpPr>
          <p:cNvPr id="3" name="Slide Number Placeholder 2"/>
          <p:cNvSpPr>
            <a:spLocks noGrp="1"/>
          </p:cNvSpPr>
          <p:nvPr>
            <p:ph type="sldNum" sz="quarter" idx="10"/>
          </p:nvPr>
        </p:nvSpPr>
        <p:spPr/>
        <p:txBody>
          <a:bodyPr/>
          <a:lstStyle/>
          <a:p>
            <a:pPr>
              <a:defRPr/>
            </a:pPr>
            <a:fld id="{2BD4747E-B0F2-4891-8AE4-AA514E9C682A}" type="slidenum">
              <a:rPr lang="en-US" smtClean="0"/>
              <a:pPr>
                <a:defRPr/>
              </a:pPr>
              <a:t>78</a:t>
            </a:fld>
            <a:endParaRPr lang="en-US"/>
          </a:p>
        </p:txBody>
      </p:sp>
    </p:spTree>
    <p:extLst>
      <p:ext uri="{BB962C8B-B14F-4D97-AF65-F5344CB8AC3E}">
        <p14:creationId xmlns:p14="http://schemas.microsoft.com/office/powerpoint/2010/main" val="1403012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Slow compiles</a:t>
            </a:r>
          </a:p>
          <a:p>
            <a:r>
              <a:rPr lang="en-US" dirty="0" smtClean="0"/>
              <a:t>High compiler memory demands</a:t>
            </a:r>
          </a:p>
          <a:p>
            <a:r>
              <a:rPr lang="en-US" dirty="0" smtClean="0"/>
              <a:t>Gigantic error </a:t>
            </a:r>
            <a:r>
              <a:rPr lang="en-US" dirty="0" err="1" smtClean="0"/>
              <a:t>backtraces</a:t>
            </a:r>
            <a:endParaRPr lang="en-US" dirty="0" smtClean="0"/>
          </a:p>
          <a:p>
            <a:r>
              <a:rPr lang="en-US" dirty="0" smtClean="0"/>
              <a:t>Confusing errors</a:t>
            </a:r>
          </a:p>
          <a:p>
            <a:r>
              <a:rPr lang="en-US" dirty="0" smtClean="0"/>
              <a:t>Debugging</a:t>
            </a:r>
            <a:endParaRPr lang="en-US"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79</a:t>
            </a:fld>
            <a:endParaRPr lang="en-US" dirty="0"/>
          </a:p>
        </p:txBody>
      </p:sp>
    </p:spTree>
    <p:extLst>
      <p:ext uri="{BB962C8B-B14F-4D97-AF65-F5344CB8AC3E}">
        <p14:creationId xmlns:p14="http://schemas.microsoft.com/office/powerpoint/2010/main" val="222108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with Qi</a:t>
            </a:r>
            <a:endParaRPr lang="en-US" dirty="0"/>
          </a:p>
        </p:txBody>
      </p:sp>
      <p:sp>
        <p:nvSpPr>
          <p:cNvPr id="3" name="Slide Number Placeholder 2"/>
          <p:cNvSpPr>
            <a:spLocks noGrp="1"/>
          </p:cNvSpPr>
          <p:nvPr>
            <p:ph type="sldNum" sz="quarter" idx="10"/>
          </p:nvPr>
        </p:nvSpPr>
        <p:spPr/>
        <p:txBody>
          <a:bodyPr/>
          <a:lstStyle/>
          <a:p>
            <a:pPr>
              <a:defRPr/>
            </a:pPr>
            <a:fld id="{2BD4747E-B0F2-4891-8AE4-AA514E9C682A}" type="slidenum">
              <a:rPr lang="en-US" smtClean="0"/>
              <a:pPr>
                <a:defRPr/>
              </a:pPr>
              <a:t>8</a:t>
            </a:fld>
            <a:endParaRPr lang="en-US"/>
          </a:p>
        </p:txBody>
      </p:sp>
    </p:spTree>
    <p:extLst>
      <p:ext uri="{BB962C8B-B14F-4D97-AF65-F5344CB8AC3E}">
        <p14:creationId xmlns:p14="http://schemas.microsoft.com/office/powerpoint/2010/main" val="784951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Error </a:t>
            </a:r>
            <a:r>
              <a:rPr lang="en-US" dirty="0" err="1" smtClean="0"/>
              <a:t>Backtraces</a:t>
            </a:r>
            <a:endParaRPr lang="en-US" dirty="0"/>
          </a:p>
        </p:txBody>
      </p:sp>
      <p:sp>
        <p:nvSpPr>
          <p:cNvPr id="3" name="Content Placeholder 2"/>
          <p:cNvSpPr>
            <a:spLocks noGrp="1"/>
          </p:cNvSpPr>
          <p:nvPr>
            <p:ph idx="1"/>
          </p:nvPr>
        </p:nvSpPr>
        <p:spPr/>
        <p:txBody>
          <a:bodyPr/>
          <a:lstStyle/>
          <a:p>
            <a:pPr marL="0" indent="0">
              <a:spcBef>
                <a:spcPts val="0"/>
              </a:spcBef>
              <a:buNone/>
            </a:pPr>
            <a:r>
              <a:rPr lang="en-US" sz="200" dirty="0" smtClean="0"/>
              <a:t>/siglinux/</a:t>
            </a:r>
            <a:r>
              <a:rPr lang="en-US" sz="200" dirty="0" err="1" smtClean="0"/>
              <a:t>tc</a:t>
            </a:r>
            <a:r>
              <a:rPr lang="en-US" sz="200" dirty="0" smtClean="0"/>
              <a:t>/sles11sp1_gcc-4.3.4_x86-64/sig1/boost-1.49.0/include/boost/spirit/home/phoenix/operator/self.hpp</a:t>
            </a:r>
            <a:r>
              <a:rPr lang="en-US" sz="200" dirty="0"/>
              <a:t>: At global scope:</a:t>
            </a:r>
          </a:p>
          <a:p>
            <a:pPr marL="0" indent="0">
              <a:buNone/>
            </a:pPr>
            <a:r>
              <a:rPr lang="en-US" sz="200" dirty="0"/>
              <a:t>/siglinux/</a:t>
            </a:r>
            <a:r>
              <a:rPr lang="en-US" sz="200" dirty="0" err="1"/>
              <a:t>tc</a:t>
            </a:r>
            <a:r>
              <a:rPr lang="en-US" sz="200" dirty="0"/>
              <a:t>/sles11sp1_gcc-4.3.4_x86-64/sig1/boost-1.49.0/include/boost/spirit/home/phoenix/operator/self.hpp: In instantiation of 'const int boost::phoenix::</a:t>
            </a:r>
            <a:r>
              <a:rPr lang="en-US" sz="200" dirty="0" err="1"/>
              <a:t>result_of_assign</a:t>
            </a:r>
            <a:r>
              <a:rPr lang="en-US" sz="200" dirty="0"/>
              <a:t>&lt;std::</a:t>
            </a:r>
            <a:r>
              <a:rPr lang="en-US" sz="200" dirty="0" err="1"/>
              <a:t>basic_string</a:t>
            </a:r>
            <a:r>
              <a:rPr lang="en-US" sz="200" dirty="0"/>
              <a:t>&lt;char, std::</a:t>
            </a:r>
            <a:r>
              <a:rPr lang="en-US" sz="200" dirty="0" err="1"/>
              <a:t>char_traits</a:t>
            </a:r>
            <a:r>
              <a:rPr lang="en-US" sz="200" dirty="0"/>
              <a:t>&lt;char&gt;, std::allocator&lt;char&gt; &gt;&amp;, std::vector&lt;char, std::allocator&lt;char&gt; &gt;&amp;&gt;::size':</a:t>
            </a:r>
          </a:p>
          <a:p>
            <a:pPr marL="0" indent="0">
              <a:buNone/>
            </a:pPr>
            <a:r>
              <a:rPr lang="en-US" sz="200" dirty="0"/>
              <a:t>/siglinux/</a:t>
            </a:r>
            <a:r>
              <a:rPr lang="en-US" sz="200" dirty="0" err="1"/>
              <a:t>tc</a:t>
            </a:r>
            <a:r>
              <a:rPr lang="en-US" sz="200" dirty="0"/>
              <a:t>/sles11sp1_gcc-4.3.4_x86-64/sig1/boost-1.49.0/include/boost/spirit/home/phoenix/operator/self.hpp:27:   instantiated from 'const int boost::phoenix::</a:t>
            </a:r>
            <a:r>
              <a:rPr lang="en-US" sz="200" dirty="0" err="1"/>
              <a:t>result_of_assign</a:t>
            </a:r>
            <a:r>
              <a:rPr lang="en-US" sz="200" dirty="0"/>
              <a:t>&lt;std::</a:t>
            </a:r>
            <a:r>
              <a:rPr lang="en-US" sz="200" dirty="0" err="1"/>
              <a:t>basic_string</a:t>
            </a:r>
            <a:r>
              <a:rPr lang="en-US" sz="200" dirty="0"/>
              <a:t>&lt;char, std::</a:t>
            </a:r>
            <a:r>
              <a:rPr lang="en-US" sz="200" dirty="0" err="1"/>
              <a:t>char_traits</a:t>
            </a:r>
            <a:r>
              <a:rPr lang="en-US" sz="200" dirty="0"/>
              <a:t>&lt;char&gt;, std::allocator&lt;char&gt; &gt;&amp;, std::vector&lt;char, std::allocator&lt;char&gt; &gt;&amp;&gt;::index'</a:t>
            </a:r>
          </a:p>
          <a:p>
            <a:pPr marL="0" indent="0">
              <a:buNone/>
            </a:pPr>
            <a:r>
              <a:rPr lang="en-US" sz="200" dirty="0"/>
              <a:t>/siglinux/</a:t>
            </a:r>
            <a:r>
              <a:rPr lang="en-US" sz="200" dirty="0" err="1"/>
              <a:t>tc</a:t>
            </a:r>
            <a:r>
              <a:rPr lang="en-US" sz="200" dirty="0"/>
              <a:t>/sles11sp1_gcc-4.3.4_x86-64/sig1/boost-1.49.0/include/boost/spirit/home/phoenix/operator/self.hpp:27:   instantiated from 'boost::phoenix::</a:t>
            </a:r>
            <a:r>
              <a:rPr lang="en-US" sz="200" dirty="0" err="1"/>
              <a:t>result_of_assign</a:t>
            </a:r>
            <a:r>
              <a:rPr lang="en-US" sz="200" dirty="0"/>
              <a:t>&lt;std::</a:t>
            </a:r>
            <a:r>
              <a:rPr lang="en-US" sz="200" dirty="0" err="1"/>
              <a:t>basic_string</a:t>
            </a:r>
            <a:r>
              <a:rPr lang="en-US" sz="200" dirty="0"/>
              <a:t>&lt;char, std::</a:t>
            </a:r>
            <a:r>
              <a:rPr lang="en-US" sz="200" dirty="0" err="1"/>
              <a:t>char_traits</a:t>
            </a:r>
            <a:r>
              <a:rPr lang="en-US" sz="200" dirty="0"/>
              <a:t>&lt;char&gt;, std::allocator&lt;char&gt; &gt;&amp;, std::vector&lt;char, std::allocator&lt;char&gt; &gt;&amp;&gt;'</a:t>
            </a:r>
          </a:p>
          <a:p>
            <a:pPr marL="0" indent="0">
              <a:buNone/>
            </a:pPr>
            <a:r>
              <a:rPr lang="en-US" sz="200" dirty="0"/>
              <a:t>/siglinux/</a:t>
            </a:r>
            <a:r>
              <a:rPr lang="en-US" sz="200" dirty="0" err="1"/>
              <a:t>tc</a:t>
            </a:r>
            <a:r>
              <a:rPr lang="en-US" sz="200" dirty="0"/>
              <a:t>/sles11sp1_gcc-4.3.4_x86-64/sig1/boost-1.49.0/include/boost/</a:t>
            </a:r>
            <a:r>
              <a:rPr lang="en-US" sz="200" dirty="0" err="1"/>
              <a:t>mpl</a:t>
            </a:r>
            <a:r>
              <a:rPr lang="en-US" sz="200" dirty="0"/>
              <a:t>/eval_if.hpp:38:   instantiated from 'boost::</a:t>
            </a:r>
            <a:r>
              <a:rPr lang="en-US" sz="200" dirty="0" err="1"/>
              <a:t>mpl</a:t>
            </a:r>
            <a:r>
              <a:rPr lang="en-US" sz="200" dirty="0"/>
              <a:t>::</a:t>
            </a:r>
            <a:r>
              <a:rPr lang="en-US" sz="200" dirty="0" err="1"/>
              <a:t>eval_if</a:t>
            </a:r>
            <a:r>
              <a:rPr lang="en-US" sz="200" dirty="0"/>
              <a:t>&lt;boost::</a:t>
            </a:r>
            <a:r>
              <a:rPr lang="en-US" sz="200" dirty="0" err="1"/>
              <a:t>mpl</a:t>
            </a:r>
            <a:r>
              <a:rPr lang="en-US" sz="200" dirty="0"/>
              <a:t>::or_&lt;boost::phoenix::</a:t>
            </a:r>
            <a:r>
              <a:rPr lang="en-US" sz="200" dirty="0" err="1"/>
              <a:t>is_actor</a:t>
            </a:r>
            <a:r>
              <a:rPr lang="en-US" sz="200" dirty="0"/>
              <a:t>&lt;std::</a:t>
            </a:r>
            <a:r>
              <a:rPr lang="en-US" sz="200" dirty="0" err="1"/>
              <a:t>basic_string</a:t>
            </a:r>
            <a:r>
              <a:rPr lang="en-US" sz="200" dirty="0"/>
              <a:t>&lt;char, std::</a:t>
            </a:r>
            <a:r>
              <a:rPr lang="en-US" sz="200" dirty="0" err="1"/>
              <a:t>char_traits</a:t>
            </a:r>
            <a:r>
              <a:rPr lang="en-US" sz="200" dirty="0"/>
              <a:t>&lt;char&gt;, std::allocator&lt;char&gt; &gt;&amp;&gt;, boost::phoenix::</a:t>
            </a:r>
            <a:r>
              <a:rPr lang="en-US" sz="200" dirty="0" err="1"/>
              <a:t>is_actor</a:t>
            </a:r>
            <a:r>
              <a:rPr lang="en-US" sz="200" dirty="0"/>
              <a:t>&lt;std::vector&lt;char, std::allocator&lt;char&gt; &gt;&amp;&gt;, </a:t>
            </a:r>
            <a:r>
              <a:rPr lang="en-US" sz="200" dirty="0" err="1"/>
              <a:t>mpl</a:t>
            </a:r>
            <a:r>
              <a:rPr lang="en-US" sz="200" dirty="0"/>
              <a:t>_::bool_&lt;false&gt;, </a:t>
            </a:r>
            <a:r>
              <a:rPr lang="en-US" sz="200" dirty="0" err="1"/>
              <a:t>mpl</a:t>
            </a:r>
            <a:r>
              <a:rPr lang="en-US" sz="200" dirty="0"/>
              <a:t>_::bool_&lt;false&gt;, </a:t>
            </a:r>
            <a:r>
              <a:rPr lang="en-US" sz="200" dirty="0" err="1"/>
              <a:t>mpl</a:t>
            </a:r>
            <a:r>
              <a:rPr lang="en-US" sz="200" dirty="0"/>
              <a:t>_::bool_&lt;false&gt; &gt;, boost::phoenix::</a:t>
            </a:r>
            <a:r>
              <a:rPr lang="en-US" sz="200" dirty="0" err="1"/>
              <a:t>re_curry</a:t>
            </a:r>
            <a:r>
              <a:rPr lang="en-US" sz="200" dirty="0"/>
              <a:t>&lt;boost::phoenix::</a:t>
            </a:r>
            <a:r>
              <a:rPr lang="en-US" sz="200" dirty="0" err="1"/>
              <a:t>assign_eval</a:t>
            </a:r>
            <a:r>
              <a:rPr lang="en-US" sz="200" dirty="0"/>
              <a:t>, std::</a:t>
            </a:r>
            <a:r>
              <a:rPr lang="en-US" sz="200" dirty="0" err="1"/>
              <a:t>basic_string</a:t>
            </a:r>
            <a:r>
              <a:rPr lang="en-US" sz="200" dirty="0"/>
              <a:t>&lt;char, std::</a:t>
            </a:r>
            <a:r>
              <a:rPr lang="en-US" sz="200" dirty="0" err="1"/>
              <a:t>char_traits</a:t>
            </a:r>
            <a:r>
              <a:rPr lang="en-US" sz="200" dirty="0"/>
              <a:t>&lt;char&gt;, std::allocator&lt;char&gt; &gt;&amp;, std::vector&lt;char, std::allocator&lt;char&gt; &gt;&amp;, boost::fusion::void_, boost::fusion::void_, boost::fusion::void_, boost::fusion::void_, boost::fusion::void_, boost::fusion::void_, boost::fusion::void_, boost::fusion::void_&gt;, boost::phoenix::</a:t>
            </a:r>
            <a:r>
              <a:rPr lang="en-US" sz="200" dirty="0" err="1"/>
              <a:t>result_of_assign</a:t>
            </a:r>
            <a:r>
              <a:rPr lang="en-US" sz="200" dirty="0"/>
              <a:t>&lt;std::</a:t>
            </a:r>
            <a:r>
              <a:rPr lang="en-US" sz="200" dirty="0" err="1"/>
              <a:t>basic_string</a:t>
            </a:r>
            <a:r>
              <a:rPr lang="en-US" sz="200" dirty="0"/>
              <a:t>&lt;char, std::</a:t>
            </a:r>
            <a:r>
              <a:rPr lang="en-US" sz="200" dirty="0" err="1"/>
              <a:t>char_traits</a:t>
            </a:r>
            <a:r>
              <a:rPr lang="en-US" sz="200" dirty="0"/>
              <a:t>&lt;char&gt;, std::allocator&lt;char&gt; &gt;&amp;, std::vector&lt;char, std::allocator&lt;char&gt; &gt;&amp;&gt; &gt;'</a:t>
            </a:r>
          </a:p>
          <a:p>
            <a:pPr marL="0" indent="0">
              <a:buNone/>
            </a:pPr>
            <a:r>
              <a:rPr lang="en-US" sz="200" dirty="0"/>
              <a:t>/siglinux/</a:t>
            </a:r>
            <a:r>
              <a:rPr lang="en-US" sz="200" dirty="0" err="1"/>
              <a:t>tc</a:t>
            </a:r>
            <a:r>
              <a:rPr lang="en-US" sz="200" dirty="0"/>
              <a:t>/sles11sp1_gcc-4.3.4_x86-64/sig1/boost-1.49.0/include/boost/spirit/home/phoenix/operator/self.hpp:69:   instantiated from 'boost::phoenix::</a:t>
            </a:r>
            <a:r>
              <a:rPr lang="en-US" sz="200" dirty="0" err="1"/>
              <a:t>assign_eval</a:t>
            </a:r>
            <a:r>
              <a:rPr lang="en-US" sz="200" dirty="0"/>
              <a:t>::result&lt;boost::phoenix::</a:t>
            </a:r>
            <a:r>
              <a:rPr lang="en-US" sz="200" dirty="0" err="1"/>
              <a:t>basic_environment</a:t>
            </a:r>
            <a:r>
              <a:rPr lang="en-US" sz="200" dirty="0"/>
              <a:t>&lt;boost::fusion::vector1&lt;std::vector&lt;char, std::allocator&lt;char&gt; &gt;&amp;&gt;, boost::spirit::context&lt;boost::fusion::cons&lt;boost::spirit::</a:t>
            </a:r>
            <a:r>
              <a:rPr lang="en-US" sz="200" dirty="0" err="1"/>
              <a:t>unused_type</a:t>
            </a:r>
            <a:r>
              <a:rPr lang="en-US" sz="200" dirty="0"/>
              <a:t>&amp;, boost::fusion::nil&gt;, boost::fusion::vector0&lt;void&gt; &gt;, bool, boost::fusion::void_, boost::fusion::void_, boost::fusion::void_, boost::fusion::void_, boost::fusion::void_, boost::fusion::void_, boost::fusion::void_&gt;, 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&gt;'</a:t>
            </a:r>
          </a:p>
          <a:p>
            <a:pPr marL="0" indent="0">
              <a:buNone/>
            </a:pPr>
            <a:r>
              <a:rPr lang="en-US" sz="200" dirty="0"/>
              <a:t>/siglinux/</a:t>
            </a:r>
            <a:r>
              <a:rPr lang="en-US" sz="200" dirty="0" err="1"/>
              <a:t>tc</a:t>
            </a:r>
            <a:r>
              <a:rPr lang="en-US" sz="200" dirty="0"/>
              <a:t>/sles11sp1_gcc-4.3.4_x86-64/sig1/boost-1.49.0/include/boost/spirit/home/phoenix/core/detail/composite_eval.hpp:89:   instantiated from 'boost::phoenix::detail::</a:t>
            </a:r>
            <a:r>
              <a:rPr lang="en-US" sz="200" dirty="0" err="1"/>
              <a:t>composite_eval</a:t>
            </a:r>
            <a:r>
              <a:rPr lang="en-US" sz="200" dirty="0"/>
              <a:t>&lt;2&gt;::result&lt;boost::phoenix::composite&lt;boost::phoenix::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boost::phoenix::</a:t>
            </a:r>
            <a:r>
              <a:rPr lang="en-US" sz="200" dirty="0" err="1"/>
              <a:t>basic_environment</a:t>
            </a:r>
            <a:r>
              <a:rPr lang="en-US" sz="200" dirty="0"/>
              <a:t>&lt;boost::fusion::vector1&lt;std::vector&lt;char, std::allocator&lt;char&gt; &gt;&amp;&gt;, boost::spirit::context&lt;boost::fusion::cons&lt;boost::spirit::</a:t>
            </a:r>
            <a:r>
              <a:rPr lang="en-US" sz="200" dirty="0" err="1"/>
              <a:t>unused_type</a:t>
            </a:r>
            <a:r>
              <a:rPr lang="en-US" sz="200" dirty="0"/>
              <a:t>&amp;, boost::fusion::nil&gt;, boost::fusion::vector0&lt;void&gt; &gt;, bool, boost::fusion::void_, boost::fusion::void_, boost::fusion::void_, boost::fusion::void_, boost::fusion::void_, boost::fusion::void_, boost::fusion::void_&gt; &gt;'</a:t>
            </a:r>
          </a:p>
          <a:p>
            <a:pPr marL="0" indent="0">
              <a:buNone/>
            </a:pPr>
            <a:r>
              <a:rPr lang="en-US" sz="200" dirty="0"/>
              <a:t>/siglinux/</a:t>
            </a:r>
            <a:r>
              <a:rPr lang="en-US" sz="200" dirty="0" err="1"/>
              <a:t>tc</a:t>
            </a:r>
            <a:r>
              <a:rPr lang="en-US" sz="200" dirty="0"/>
              <a:t>/sles11sp1_gcc-4.3.4_x86-64/sig1/boost-1.49.0/include/boost/spirit/home/phoenix/core/composite.hpp:61:   instantiated from 'boost::phoenix::composite&lt;boost::phoenix::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&gt;::result&lt;boost::phoenix::</a:t>
            </a:r>
            <a:r>
              <a:rPr lang="en-US" sz="200" dirty="0" err="1"/>
              <a:t>basic_environment</a:t>
            </a:r>
            <a:r>
              <a:rPr lang="en-US" sz="200" dirty="0"/>
              <a:t>&lt;boost::fusion::vector1&lt;std::vector&lt;char, std::allocator&lt;char&gt; &gt;&amp;&gt;, boost::spirit::context&lt;boost::fusion::cons&lt;boost::spirit::</a:t>
            </a:r>
            <a:r>
              <a:rPr lang="en-US" sz="200" dirty="0" err="1"/>
              <a:t>unused_type</a:t>
            </a:r>
            <a:r>
              <a:rPr lang="en-US" sz="200" dirty="0"/>
              <a:t>&amp;, boost::fusion::nil&gt;, boost::fusion::vector0&lt;void&gt; &gt;, bool, boost::fusion::void_, boost::fusion::void_, boost::fusion::void_, boost::fusion::void_, boost::fusion::void_, boost::fusion::void_, boost::fusion::void_&gt; &gt;'</a:t>
            </a:r>
          </a:p>
          <a:p>
            <a:pPr marL="0" indent="0">
              <a:buNone/>
            </a:pPr>
            <a:r>
              <a:rPr lang="en-US" sz="200" dirty="0"/>
              <a:t>/siglinux/</a:t>
            </a:r>
            <a:r>
              <a:rPr lang="en-US" sz="200" dirty="0" err="1"/>
              <a:t>tc</a:t>
            </a:r>
            <a:r>
              <a:rPr lang="en-US" sz="200" dirty="0"/>
              <a:t>/sles11sp1_gcc-4.3.4_x86-64/sig1/boost-1.49.0/include/boost/spirit/home/phoenix/core/actor.hpp:56:   instantiated from 'boost::phoenix::</a:t>
            </a:r>
            <a:r>
              <a:rPr lang="en-US" sz="200" dirty="0" err="1"/>
              <a:t>eval_result</a:t>
            </a:r>
            <a:r>
              <a:rPr lang="en-US" sz="200" dirty="0"/>
              <a:t>&lt;boost::phoenix::composite&lt;boost::phoenix::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boost::phoenix::</a:t>
            </a:r>
            <a:r>
              <a:rPr lang="en-US" sz="200" dirty="0" err="1"/>
              <a:t>basic_environment</a:t>
            </a:r>
            <a:r>
              <a:rPr lang="en-US" sz="200" dirty="0"/>
              <a:t>&lt;boost::fusion::vector1&lt;std::vector&lt;char, std::allocator&lt;char&gt; &gt;&amp;&gt;, boost::spirit::context&lt;boost::fusion::cons&lt;boost::spirit::</a:t>
            </a:r>
            <a:r>
              <a:rPr lang="en-US" sz="200" dirty="0" err="1"/>
              <a:t>unused_type</a:t>
            </a:r>
            <a:r>
              <a:rPr lang="en-US" sz="200" dirty="0"/>
              <a:t>&amp;, boost::fusion::nil&gt;, boost::fusion::vector0&lt;void&gt; &gt;, bool, boost::fusion::void_, boost::fusion::void_, boost::fusion::void_, boost::fusion::void_, boost::fusion::void_, boost::fusion::void_, boost::fusion::void_&gt; &gt;'</a:t>
            </a:r>
          </a:p>
          <a:p>
            <a:pPr marL="0" indent="0">
              <a:buNone/>
            </a:pPr>
            <a:r>
              <a:rPr lang="en-US" sz="200" dirty="0"/>
              <a:t>/siglinux/</a:t>
            </a:r>
            <a:r>
              <a:rPr lang="en-US" sz="200" dirty="0" err="1"/>
              <a:t>tc</a:t>
            </a:r>
            <a:r>
              <a:rPr lang="en-US" sz="200" dirty="0"/>
              <a:t>/sles11sp1_gcc-4.3.4_x86-64/sig1/boost-1.49.0/include/boost/spirit/home/phoenix/core/actor.hpp:70:   instantiated from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&gt;::result&lt;boost::phoenix::actor&lt;boost::phoenix::composite&lt;boost::phoenix::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()(boost::fusion::vector1&lt;std::vector&lt;char, std::allocator&lt;char&gt; &gt;&amp;&gt;&amp;, boost::spirit::context&lt;boost::fusion::cons&lt;boost::spirit::</a:t>
            </a:r>
            <a:r>
              <a:rPr lang="en-US" sz="200" dirty="0" err="1"/>
              <a:t>unused_type</a:t>
            </a:r>
            <a:r>
              <a:rPr lang="en-US" sz="200" dirty="0"/>
              <a:t>&amp;, boost::fusion::nil&gt;, boost::fusion::vector0&lt;void&gt; &gt;&amp;, bool</a:t>
            </a:r>
            <a:r>
              <a:rPr lang="en-US" sz="200" dirty="0" smtClean="0"/>
              <a:t>&amp;)&gt;‘</a:t>
            </a:r>
          </a:p>
          <a:p>
            <a:pPr marL="0" indent="0">
              <a:buNone/>
            </a:pPr>
            <a:r>
              <a:rPr lang="en-US" sz="200" dirty="0"/>
              <a:t>/siglinux/</a:t>
            </a:r>
            <a:r>
              <a:rPr lang="en-US" sz="200" dirty="0" err="1"/>
              <a:t>tc</a:t>
            </a:r>
            <a:r>
              <a:rPr lang="en-US" sz="200" dirty="0"/>
              <a:t>/sles11sp1_gcc-4.3.4_x86-64/sig1/boost-1.49.0/include/boost/spirit/home/support/action_dispatch.hpp:178:   instantiated from 'bool boost::spirit::traits::</a:t>
            </a:r>
            <a:r>
              <a:rPr lang="en-US" sz="200" dirty="0" err="1"/>
              <a:t>action_dispatch</a:t>
            </a:r>
            <a:r>
              <a:rPr lang="en-US" sz="200" dirty="0"/>
              <a:t>&lt;Component&gt;::operator()(const boost::phoenix::actor&lt;</a:t>
            </a:r>
            <a:r>
              <a:rPr lang="en-US" sz="200" dirty="0" err="1"/>
              <a:t>Eval</a:t>
            </a:r>
            <a:r>
              <a:rPr lang="en-US" sz="200" dirty="0"/>
              <a:t>&gt;&amp;, Attribute&amp;, Context&amp;) [with </a:t>
            </a:r>
            <a:r>
              <a:rPr lang="en-US" sz="200" dirty="0" err="1"/>
              <a:t>Eval</a:t>
            </a:r>
            <a:r>
              <a:rPr lang="en-US" sz="200" dirty="0"/>
              <a:t> = 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Attribute = std::vector&lt;char, std::allocator&lt;char&gt; &gt;, Context = boost::spirit::context&lt;boost::fusion::cons&lt;boost::spirit::</a:t>
            </a:r>
            <a:r>
              <a:rPr lang="en-US" sz="200" dirty="0" err="1"/>
              <a:t>unused_type</a:t>
            </a:r>
            <a:r>
              <a:rPr lang="en-US" sz="200" dirty="0"/>
              <a:t>&amp;, boost::fusion::nil&gt;, boost::fusion::vector0&lt;void&gt; &gt;, Component = 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a:t>
            </a:r>
          </a:p>
          <a:p>
            <a:pPr marL="0" indent="0">
              <a:buNone/>
            </a:pPr>
            <a:r>
              <a:rPr lang="en-US" sz="200" dirty="0"/>
              <a:t>/siglinux/</a:t>
            </a:r>
            <a:r>
              <a:rPr lang="en-US" sz="200" dirty="0" err="1"/>
              <a:t>tc</a:t>
            </a:r>
            <a:r>
              <a:rPr lang="en-US" sz="200" dirty="0"/>
              <a:t>/sles11sp1_gcc-4.3.4_x86-64/sig1/boost-1.49.0/include/boost/spirit/home/qi/action/action.hpp:69:   instantiated from 'bool boost::spirit::qi::action&lt;Subject, Action&gt;::parse(Iterator&amp;, const Iterator&amp;, Context&amp;, const Skipper&amp;, Attribute&amp;) const [with Iterator =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Context = boost::spirit::context&lt;boost::fusion::cons&lt;boost::spirit::</a:t>
            </a:r>
            <a:r>
              <a:rPr lang="en-US" sz="200" dirty="0" err="1"/>
              <a:t>unused_type</a:t>
            </a:r>
            <a:r>
              <a:rPr lang="en-US" sz="200" dirty="0"/>
              <a:t>&amp;, boost::fusion::nil&gt;, boost::fusion::vector0&lt;void&gt; &gt;, Skipper =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Attribute = const boost::spirit::</a:t>
            </a:r>
            <a:r>
              <a:rPr lang="en-US" sz="200" dirty="0" err="1"/>
              <a:t>unused_type</a:t>
            </a:r>
            <a:r>
              <a:rPr lang="en-US" sz="200" dirty="0"/>
              <a:t>, Subject = 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Action =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a:t>
            </a:r>
          </a:p>
          <a:p>
            <a:pPr marL="0" indent="0">
              <a:buNone/>
            </a:pPr>
            <a:r>
              <a:rPr lang="en-US" sz="200" dirty="0"/>
              <a:t>/siglinux/</a:t>
            </a:r>
            <a:r>
              <a:rPr lang="en-US" sz="200" dirty="0" err="1"/>
              <a:t>tc</a:t>
            </a:r>
            <a:r>
              <a:rPr lang="en-US" sz="200" dirty="0"/>
              <a:t>/sles11sp1_gcc-4.3.4_x86-64/sig1/boost-1.49.0/include/boost/spirit/home/qi/detail/expect_function.hpp:77:   instantiated from 'bool boost::spirit::qi::detail::</a:t>
            </a:r>
            <a:r>
              <a:rPr lang="en-US" sz="200" dirty="0" err="1"/>
              <a:t>expect_function</a:t>
            </a:r>
            <a:r>
              <a:rPr lang="en-US" sz="200" dirty="0"/>
              <a:t>&lt;Iterator, Context, Skipper, Exception&gt;::operator()(const Component&amp;) const [with Component = 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Iterator =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Context = boost::spirit::context&lt;boost::fusion::cons&lt;boost::spirit::</a:t>
            </a:r>
            <a:r>
              <a:rPr lang="en-US" sz="200" dirty="0" err="1"/>
              <a:t>unused_type</a:t>
            </a:r>
            <a:r>
              <a:rPr lang="en-US" sz="200" dirty="0"/>
              <a:t>&amp;, boost::fusion::nil&gt;, boost::fusion::vector0&lt;void&gt; &gt;, Skipper =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Exception =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a:t>
            </a:r>
          </a:p>
          <a:p>
            <a:pPr marL="0" indent="0">
              <a:buNone/>
            </a:pPr>
            <a:r>
              <a:rPr lang="en-US" sz="200" dirty="0"/>
              <a:t>/siglinux/</a:t>
            </a:r>
            <a:r>
              <a:rPr lang="en-US" sz="200" dirty="0" err="1"/>
              <a:t>tc</a:t>
            </a:r>
            <a:r>
              <a:rPr lang="en-US" sz="200" dirty="0"/>
              <a:t>/sles11sp1_gcc-4.3.4_x86-64/sig1/boost-1.49.0/include/boost/fusion/algorithm/query/detail/any.hpp:42:   instantiated from 'bool boost::fusion::detail::</a:t>
            </a:r>
            <a:r>
              <a:rPr lang="en-US" sz="200" dirty="0" err="1"/>
              <a:t>linear_any</a:t>
            </a:r>
            <a:r>
              <a:rPr lang="en-US" sz="200" dirty="0"/>
              <a:t>(const First&amp;, const Last&amp;, F&amp;, </a:t>
            </a:r>
            <a:r>
              <a:rPr lang="en-US" sz="200" dirty="0" err="1"/>
              <a:t>mpl</a:t>
            </a:r>
            <a:r>
              <a:rPr lang="en-US" sz="200" dirty="0"/>
              <a:t>_::false_) [with First = boost::fusion::</a:t>
            </a:r>
            <a:r>
              <a:rPr lang="en-US" sz="200" dirty="0" err="1"/>
              <a:t>cons_iterator</a:t>
            </a:r>
            <a:r>
              <a:rPr lang="en-US" sz="200" dirty="0"/>
              <a:t>&lt;const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Last = boost::fusion::</a:t>
            </a:r>
            <a:r>
              <a:rPr lang="en-US" sz="200" dirty="0" err="1"/>
              <a:t>cons_iterator</a:t>
            </a:r>
            <a:r>
              <a:rPr lang="en-US" sz="200" dirty="0"/>
              <a:t>&lt;const boost::fusion::nil&gt;,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a:t>
            </a:r>
          </a:p>
          <a:p>
            <a:pPr marL="0" indent="0">
              <a:buNone/>
            </a:pPr>
            <a:r>
              <a:rPr lang="en-US" sz="200" dirty="0"/>
              <a:t>/siglinux/</a:t>
            </a:r>
            <a:r>
              <a:rPr lang="en-US" sz="200" dirty="0" err="1"/>
              <a:t>tc</a:t>
            </a:r>
            <a:r>
              <a:rPr lang="en-US" sz="200" dirty="0"/>
              <a:t>/sles11sp1_gcc-4.3.4_x86-64/sig1/boost-1.49.0/include/boost/fusion/algorithm/query/detail/any.hpp:42:   instantiated from 'bool boost::fusion::detail::</a:t>
            </a:r>
            <a:r>
              <a:rPr lang="en-US" sz="200" dirty="0" err="1"/>
              <a:t>linear_any</a:t>
            </a:r>
            <a:r>
              <a:rPr lang="en-US" sz="200" dirty="0"/>
              <a:t>(const First&amp;, const Last&amp;, F&amp;, </a:t>
            </a:r>
            <a:r>
              <a:rPr lang="en-US" sz="200" dirty="0" err="1"/>
              <a:t>mpl</a:t>
            </a:r>
            <a:r>
              <a:rPr lang="en-US" sz="200" dirty="0"/>
              <a:t>_::false_) [with First = boost::fusion::</a:t>
            </a:r>
            <a:r>
              <a:rPr lang="en-US" sz="200" dirty="0" err="1"/>
              <a:t>cons_iterator</a:t>
            </a:r>
            <a:r>
              <a:rPr lang="en-US" sz="200" dirty="0"/>
              <a:t>&lt;const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Last = boost::fusion::</a:t>
            </a:r>
            <a:r>
              <a:rPr lang="en-US" sz="200" dirty="0" err="1"/>
              <a:t>cons_iterator</a:t>
            </a:r>
            <a:r>
              <a:rPr lang="en-US" sz="200" dirty="0"/>
              <a:t>&lt;const boost::fusion::nil&gt;,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a:t>
            </a:r>
          </a:p>
          <a:p>
            <a:pPr marL="0" indent="0">
              <a:buNone/>
            </a:pPr>
            <a:r>
              <a:rPr lang="en-US" sz="200" dirty="0"/>
              <a:t>/siglinux/</a:t>
            </a:r>
            <a:r>
              <a:rPr lang="en-US" sz="200" dirty="0" err="1"/>
              <a:t>tc</a:t>
            </a:r>
            <a:r>
              <a:rPr lang="en-US" sz="200" dirty="0"/>
              <a:t>/sles11sp1_gcc-4.3.4_x86-64/sig1/boost-1.49.0/include/boost/fusion/algorithm/query/detail/any.hpp:42:   instantiated from 'bool boost::fusion::detail::</a:t>
            </a:r>
            <a:r>
              <a:rPr lang="en-US" sz="200" dirty="0" err="1"/>
              <a:t>linear_any</a:t>
            </a:r>
            <a:r>
              <a:rPr lang="en-US" sz="200" dirty="0"/>
              <a:t>(const First&amp;, const Last&amp;, F&amp;, </a:t>
            </a:r>
            <a:r>
              <a:rPr lang="en-US" sz="200" dirty="0" err="1"/>
              <a:t>mpl</a:t>
            </a:r>
            <a:r>
              <a:rPr lang="en-US" sz="200" dirty="0"/>
              <a:t>_::false_) [with First = boost::fusion::</a:t>
            </a:r>
            <a:r>
              <a:rPr lang="en-US" sz="200" dirty="0" err="1"/>
              <a:t>cons_iterator</a:t>
            </a:r>
            <a:r>
              <a:rPr lang="en-US" sz="200" dirty="0"/>
              <a:t>&lt;const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&gt;, Last = boost::fusion::</a:t>
            </a:r>
            <a:r>
              <a:rPr lang="en-US" sz="200" dirty="0" err="1"/>
              <a:t>cons_iterator</a:t>
            </a:r>
            <a:r>
              <a:rPr lang="en-US" sz="200" dirty="0"/>
              <a:t>&lt;const boost::fusion::nil&gt;,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a:t>
            </a:r>
          </a:p>
          <a:p>
            <a:pPr marL="0" indent="0">
              <a:buNone/>
            </a:pPr>
            <a:r>
              <a:rPr lang="en-US" sz="200" dirty="0"/>
              <a:t>/siglinux/</a:t>
            </a:r>
            <a:r>
              <a:rPr lang="en-US" sz="200" dirty="0" err="1"/>
              <a:t>tc</a:t>
            </a:r>
            <a:r>
              <a:rPr lang="en-US" sz="200" dirty="0"/>
              <a:t>/sles11sp1_gcc-4.3.4_x86-64/sig1/boost-1.49.0/include/boost/fusion/algorithm/query/detail/any.hpp:55:   instantiated from 'bool boost::fusion::detail::any(const Sequence&amp;, F, Tag) [with Sequence =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 Tag = boost::fusion::</a:t>
            </a:r>
            <a:r>
              <a:rPr lang="en-US" sz="200" dirty="0" err="1"/>
              <a:t>forward_traversal_tag</a:t>
            </a:r>
            <a:r>
              <a:rPr lang="en-US" sz="200" dirty="0"/>
              <a:t>]'</a:t>
            </a:r>
          </a:p>
          <a:p>
            <a:pPr marL="0" indent="0">
              <a:buNone/>
            </a:pPr>
            <a:r>
              <a:rPr lang="en-US" sz="200" dirty="0"/>
              <a:t>/siglinux/</a:t>
            </a:r>
            <a:r>
              <a:rPr lang="en-US" sz="200" dirty="0" err="1"/>
              <a:t>tc</a:t>
            </a:r>
            <a:r>
              <a:rPr lang="en-US" sz="200" dirty="0"/>
              <a:t>/sles11sp1_gcc-4.3.4_x86-64/sig1/boost-1.49.0/include/boost/fusion/algorithm/query/any.hpp:30:   instantiated from 'bool boost::fusion::any(const Sequence&amp;, F) [with Sequence =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a:t>
            </a:r>
          </a:p>
          <a:p>
            <a:pPr marL="0" indent="0">
              <a:buNone/>
            </a:pPr>
            <a:r>
              <a:rPr lang="en-US" sz="200" dirty="0"/>
              <a:t>/siglinux/</a:t>
            </a:r>
            <a:r>
              <a:rPr lang="en-US" sz="200" dirty="0" err="1"/>
              <a:t>tc</a:t>
            </a:r>
            <a:r>
              <a:rPr lang="en-US" sz="200" dirty="0"/>
              <a:t>/sles11sp1_gcc-4.3.4_x86-64/sig1/boost-1.49.0/include/boost/spirit/home/support/algorithm/any_if.hpp:214:   instantiated from 'bool boost::spirit::</a:t>
            </a:r>
            <a:r>
              <a:rPr lang="en-US" sz="200" dirty="0" err="1"/>
              <a:t>any_if</a:t>
            </a:r>
            <a:r>
              <a:rPr lang="en-US" sz="200" dirty="0"/>
              <a:t>(const Sequence&amp;, boost::spirit::</a:t>
            </a:r>
            <a:r>
              <a:rPr lang="en-US" sz="200" dirty="0" err="1"/>
              <a:t>unused_type</a:t>
            </a:r>
            <a:r>
              <a:rPr lang="en-US" sz="200" dirty="0"/>
              <a:t>, F, </a:t>
            </a:r>
            <a:r>
              <a:rPr lang="en-US" sz="200" dirty="0" err="1"/>
              <a:t>Pred</a:t>
            </a:r>
            <a:r>
              <a:rPr lang="en-US" sz="200" dirty="0"/>
              <a:t>) [with </a:t>
            </a:r>
            <a:r>
              <a:rPr lang="en-US" sz="200" dirty="0" err="1"/>
              <a:t>Pred</a:t>
            </a:r>
            <a:r>
              <a:rPr lang="en-US" sz="200" dirty="0"/>
              <a:t> = boost::spirit::traits::</a:t>
            </a:r>
            <a:r>
              <a:rPr lang="en-US" sz="200" dirty="0" err="1"/>
              <a:t>attribute_not_unused</a:t>
            </a:r>
            <a:r>
              <a:rPr lang="en-US" sz="200" dirty="0"/>
              <a:t>&lt;boost::spirit::context&lt;boost::fusion::cons&lt;boost::spirit::</a:t>
            </a:r>
            <a:r>
              <a:rPr lang="en-US" sz="200" dirty="0" err="1"/>
              <a:t>unused_type</a:t>
            </a:r>
            <a:r>
              <a:rPr lang="en-US" sz="200" dirty="0"/>
              <a:t>&amp;, boost::fusion::nil&gt;, boost::fusion::vector0&lt;void&gt; &gt;,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Sequence =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F = boost::spirit::qi::detail::</a:t>
            </a:r>
            <a:r>
              <a:rPr lang="en-US" sz="200" dirty="0" err="1"/>
              <a:t>expect_function</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boost::spirit::context&lt;boost::fusion::cons&lt;boost::spirit::</a:t>
            </a:r>
            <a:r>
              <a:rPr lang="en-US" sz="200" dirty="0" err="1"/>
              <a:t>unused_type</a:t>
            </a:r>
            <a:r>
              <a:rPr lang="en-US" sz="200" dirty="0"/>
              <a:t>&amp;, boost::fusion::nil&gt;, boost::fusion::vector0&lt;void&gt; &gt;,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boost::spirit::qi::</a:t>
            </a:r>
            <a:r>
              <a:rPr lang="en-US" sz="200" dirty="0" err="1"/>
              <a:t>expectation_failure</a:t>
            </a:r>
            <a:r>
              <a:rPr lang="en-US" sz="200" dirty="0"/>
              <a:t>&lt;__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&gt; &gt;]'</a:t>
            </a:r>
          </a:p>
          <a:p>
            <a:pPr marL="0" indent="0">
              <a:buNone/>
            </a:pPr>
            <a:r>
              <a:rPr lang="en-US" sz="200" dirty="0"/>
              <a:t>/siglinux/</a:t>
            </a:r>
            <a:r>
              <a:rPr lang="en-US" sz="200" dirty="0" err="1"/>
              <a:t>tc</a:t>
            </a:r>
            <a:r>
              <a:rPr lang="en-US" sz="200" dirty="0"/>
              <a:t>/sles11sp1_gcc-4.3.4_x86-64/sig1/boost-1.49.0/include/boost/spirit/home/qi/operator/sequence_base.hpp:87:   instantiated from 'bool boost::spirit::qi::</a:t>
            </a:r>
            <a:r>
              <a:rPr lang="en-US" sz="200" dirty="0" err="1"/>
              <a:t>sequence_base</a:t>
            </a:r>
            <a:r>
              <a:rPr lang="en-US" sz="200" dirty="0"/>
              <a:t>&lt;Derived, Elements&gt;::</a:t>
            </a:r>
            <a:r>
              <a:rPr lang="en-US" sz="200" dirty="0" err="1"/>
              <a:t>parse_impl</a:t>
            </a:r>
            <a:r>
              <a:rPr lang="en-US" sz="200" dirty="0"/>
              <a:t>(Iterator&amp;, const Iterator&amp;, Context&amp;, const Skipper&amp;, Attribute&amp;, </a:t>
            </a:r>
            <a:r>
              <a:rPr lang="en-US" sz="200" dirty="0" err="1"/>
              <a:t>mpl</a:t>
            </a:r>
            <a:r>
              <a:rPr lang="en-US" sz="200" dirty="0"/>
              <a:t>_::false_) const [with Iterator =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Context = boost::spirit::context&lt;boost::fusion::cons&lt;boost::spirit::</a:t>
            </a:r>
            <a:r>
              <a:rPr lang="en-US" sz="200" dirty="0" err="1"/>
              <a:t>unused_type</a:t>
            </a:r>
            <a:r>
              <a:rPr lang="en-US" sz="200" dirty="0"/>
              <a:t>&amp;, boost::fusion::nil&gt;, boost::fusion::vector0&lt;void&gt; &gt;, Skipper =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Attribute = const boost::spirit::</a:t>
            </a:r>
            <a:r>
              <a:rPr lang="en-US" sz="200" dirty="0" err="1"/>
              <a:t>unused_type</a:t>
            </a:r>
            <a:r>
              <a:rPr lang="en-US" sz="200" dirty="0"/>
              <a:t>, Derived = boost::spirit::qi::expect&lt;boost::fusion::cons&lt;boost::spirit::qi::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&gt;, Elements =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a:t>
            </a:r>
          </a:p>
          <a:p>
            <a:pPr marL="0" indent="0">
              <a:buNone/>
            </a:pPr>
            <a:r>
              <a:rPr lang="en-US" sz="200" dirty="0"/>
              <a:t>/siglinux/</a:t>
            </a:r>
            <a:r>
              <a:rPr lang="en-US" sz="200" dirty="0" err="1"/>
              <a:t>tc</a:t>
            </a:r>
            <a:r>
              <a:rPr lang="en-US" sz="200" dirty="0"/>
              <a:t>/sles11sp1_gcc-4.3.4_x86-64/sig1/boost-1.49.0/include/boost/spirit/home/qi/operator/sequence_base.hpp:124:   instantiated from 'bool boost::spirit::qi::</a:t>
            </a:r>
            <a:r>
              <a:rPr lang="en-US" sz="200" dirty="0" err="1"/>
              <a:t>sequence_base</a:t>
            </a:r>
            <a:r>
              <a:rPr lang="en-US" sz="200" dirty="0"/>
              <a:t>&lt;Derived, Elements&gt;::parse(Iterator&amp;, const Iterator&amp;, Context&amp;, const Skipper&amp;, Attribute&amp;) const [with Iterator =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Context = boost::spirit::context&lt;boost::fusion::cons&lt;boost::spirit::</a:t>
            </a:r>
            <a:r>
              <a:rPr lang="en-US" sz="200" dirty="0" err="1"/>
              <a:t>unused_type</a:t>
            </a:r>
            <a:r>
              <a:rPr lang="en-US" sz="200" dirty="0"/>
              <a:t>&amp;, boost::fusion::nil&gt;, boost::fusion::vector0&lt;void&gt; &gt;, Skipper =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Attribute = const boost::spirit::</a:t>
            </a:r>
            <a:r>
              <a:rPr lang="en-US" sz="200" dirty="0" err="1"/>
              <a:t>unused_type</a:t>
            </a:r>
            <a:r>
              <a:rPr lang="en-US" sz="200" dirty="0"/>
              <a:t>, Derived = boost::spirit::qi::expect&lt;boost::fusion::cons&lt;boost::spirit::qi::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 &gt;, Elements = 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boost::fusion::nil&gt; &gt; &gt; &gt; &gt; &gt; &gt; &gt;]'</a:t>
            </a:r>
          </a:p>
          <a:p>
            <a:pPr marL="0" indent="0">
              <a:buNone/>
            </a:pPr>
            <a:r>
              <a:rPr lang="en-US" sz="200" dirty="0"/>
              <a:t>/siglinux/</a:t>
            </a:r>
            <a:r>
              <a:rPr lang="en-US" sz="200" dirty="0" err="1"/>
              <a:t>tc</a:t>
            </a:r>
            <a:r>
              <a:rPr lang="en-US" sz="200" dirty="0"/>
              <a:t>/sles11sp1_gcc-4.3.4_x86-64/sig1/boost-1.49.0/include/boost/spirit/home/qi/nonterminal/detail/parser_binder.hpp:33:   instantiated from 'bool boost::spirit::qi::detail::</a:t>
            </a:r>
            <a:r>
              <a:rPr lang="en-US" sz="200" dirty="0" err="1"/>
              <a:t>parser_binder</a:t>
            </a:r>
            <a:r>
              <a:rPr lang="en-US" sz="200" dirty="0"/>
              <a:t>&lt;Parser, Auto&gt;::call(Iterator&amp;, const Iterator&amp;, Context&amp;, const Skipper&amp;, </a:t>
            </a:r>
            <a:r>
              <a:rPr lang="en-US" sz="200" dirty="0" err="1"/>
              <a:t>mpl</a:t>
            </a:r>
            <a:r>
              <a:rPr lang="en-US" sz="200" dirty="0"/>
              <a:t>_::true_) const [with Iterator = 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Skipper = boost::spirit::qi::</a:t>
            </a:r>
            <a:r>
              <a:rPr lang="en-US" sz="200" dirty="0" err="1"/>
              <a:t>char_class</a:t>
            </a:r>
            <a:r>
              <a:rPr lang="en-US" sz="200" dirty="0"/>
              <a:t>&lt;boost::spirit::tag::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Context = boost::spirit::context&lt;boost::fusion::cons&lt;boost::spirit::</a:t>
            </a:r>
            <a:r>
              <a:rPr lang="en-US" sz="200" dirty="0" err="1"/>
              <a:t>unused_type</a:t>
            </a:r>
            <a:r>
              <a:rPr lang="en-US" sz="200" dirty="0"/>
              <a:t>&amp;, boost::fusion::nil&gt;, boost::fusion::vector0&lt;void&gt; &gt;, Parser = boost::spirit::qi::expect&lt;boost::fusion::cons&lt;boost::spirit::qi::</a:t>
            </a:r>
            <a:r>
              <a:rPr lang="en-US" sz="200" dirty="0" err="1"/>
              <a:t>literal_string</a:t>
            </a:r>
            <a:r>
              <a:rPr lang="en-US" sz="200" dirty="0"/>
              <a:t>&lt;const char (&amp;)[5], true&gt;, boost::fusion::cons&lt;boost::spirit::qi::plus&lt;boost::spirit::qi::action&lt;boost::spirit::qi::difference&lt;boost::spirit::qi::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a:t>lexeme_directive</a:t>
            </a:r>
            <a:r>
              <a:rPr lang="en-US" sz="200" dirty="0"/>
              <a:t>&lt;boost::spirit::qi::sequence&lt;boost::fusion::cons&lt;boost::spirit::qi::</a:t>
            </a:r>
            <a:r>
              <a:rPr lang="en-US" sz="200" dirty="0" err="1"/>
              <a:t>literal_char</a:t>
            </a:r>
            <a:r>
              <a:rPr lang="en-US" sz="200" dirty="0"/>
              <a:t>&lt;boost::spirit::</a:t>
            </a:r>
            <a:r>
              <a:rPr lang="en-US" sz="200" dirty="0" err="1"/>
              <a:t>char_encoding</a:t>
            </a:r>
            <a:r>
              <a:rPr lang="en-US" sz="200" dirty="0"/>
              <a:t>::standard, true, false&gt;, boost::fusion::cons&lt;boost::spirit::qi::plus&lt;boost::spirit::qi::difference&lt;boost::spirit::qi::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&gt;, boost::phoenix::actor&lt;boost::phoenix::composite&lt;boost::phoenix::</a:t>
            </a:r>
            <a:r>
              <a:rPr lang="en-US" sz="200" dirty="0" err="1"/>
              <a:t>assign_eval</a:t>
            </a:r>
            <a:r>
              <a:rPr lang="en-US" sz="200" dirty="0"/>
              <a:t>, boost::fusion::vector&lt;boost::phoenix::reference&lt;std::</a:t>
            </a:r>
            <a:r>
              <a:rPr lang="en-US" sz="200" dirty="0" err="1"/>
              <a:t>basic_string</a:t>
            </a:r>
            <a:r>
              <a:rPr lang="en-US" sz="200" dirty="0"/>
              <a:t>&lt;char, std::</a:t>
            </a:r>
            <a:r>
              <a:rPr lang="en-US" sz="200" dirty="0" err="1"/>
              <a:t>char_traits</a:t>
            </a:r>
            <a:r>
              <a:rPr lang="en-US" sz="200" dirty="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a:t>lexeme_directive</a:t>
            </a:r>
            <a:r>
              <a:rPr lang="en-US" sz="200" dirty="0"/>
              <a:t>&lt;boost::spirit::qi::expect&lt;boost::fusion::cons&lt;boost::spirit::qi::plus&lt;boost::spirit::qi::difference&lt;boost::spirit::qi::</a:t>
            </a:r>
            <a:r>
              <a:rPr lang="en-US" sz="200" dirty="0" err="1"/>
              <a:t>omit_directive</a:t>
            </a:r>
            <a:r>
              <a:rPr lang="en-US" sz="200" dirty="0"/>
              <a:t>&lt;boost::spirit::qi::</a:t>
            </a:r>
            <a:r>
              <a:rPr lang="en-US" sz="200" dirty="0" err="1"/>
              <a:t>char_class</a:t>
            </a:r>
            <a:r>
              <a:rPr lang="en-US" sz="200" dirty="0"/>
              <a:t>&lt;boost::spirit::tag::</a:t>
            </a:r>
            <a:r>
              <a:rPr lang="en-US" sz="200" dirty="0" err="1"/>
              <a:t>char_code</a:t>
            </a:r>
            <a:r>
              <a:rPr lang="en-US" sz="200" dirty="0"/>
              <a:t>&lt;boost::spirit::tag::char_, boost::spirit::</a:t>
            </a:r>
            <a:r>
              <a:rPr lang="en-US" sz="200" dirty="0" err="1"/>
              <a:t>char_encoding</a:t>
            </a:r>
            <a:r>
              <a:rPr lang="en-US" sz="200" dirty="0"/>
              <a:t>::standard&gt; &gt; &gt;, boost::spirit::qi::</a:t>
            </a:r>
            <a:r>
              <a:rPr lang="en-US" sz="200" dirty="0" err="1"/>
              <a:t>literal_char</a:t>
            </a:r>
            <a:r>
              <a:rPr lang="en-US" sz="200" dirty="0"/>
              <a:t>&lt;boost::spirit::</a:t>
            </a:r>
            <a:r>
              <a:rPr lang="en-US" sz="200" dirty="0" err="1"/>
              <a:t>char_encoding</a:t>
            </a:r>
            <a:r>
              <a:rPr lang="en-US" sz="200" dirty="0"/>
              <a:t>::standard, true, false&gt; &gt; &gt;, boost::fusion::cons&lt;boost::spirit::qi::</a:t>
            </a:r>
            <a:r>
              <a:rPr lang="en-US" sz="200" dirty="0" err="1"/>
              <a:t>literal_char</a:t>
            </a:r>
            <a:r>
              <a:rPr lang="en-US" sz="200" dirty="0"/>
              <a:t>&lt;boost::spirit::</a:t>
            </a:r>
            <a:r>
              <a:rPr lang="en-US" sz="200" dirty="0" err="1"/>
              <a:t>char_encoding</a:t>
            </a:r>
            <a:r>
              <a:rPr lang="en-US" sz="200" dirty="0"/>
              <a:t>::standard, true, false&gt;, boost::fusion::nil&gt; &gt; &gt; &gt;, boost::fusion::cons&lt;boost::spirit::qi::sequence&lt;boost::fusion::cons&lt;boost::spirit::qi::</a:t>
            </a:r>
            <a:r>
              <a:rPr lang="en-US" sz="200" dirty="0" err="1"/>
              <a:t>eol_parser</a:t>
            </a:r>
            <a:r>
              <a:rPr lang="en-US" sz="200" dirty="0"/>
              <a:t>, boost::fusion::cons&lt;boost::spirit::qi::</a:t>
            </a:r>
            <a:r>
              <a:rPr lang="en-US" sz="200" dirty="0" err="1"/>
              <a:t>kleene</a:t>
            </a:r>
            <a:r>
              <a:rPr lang="en-US" sz="200" dirty="0"/>
              <a:t>&lt;boost::spirit::qi::action&lt;boost::spirit::qi::reference&lt;const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ping::data</a:t>
            </a:r>
            <a:r>
              <a:rPr lang="en-US" sz="200" dirty="0" smtClean="0"/>
              <a:t>::reply </a:t>
            </a:r>
            <a:r>
              <a:rPr lang="en-US" sz="200" dirty="0"/>
              <a:t>()(), boost::spirit::</a:t>
            </a:r>
            <a:r>
              <a:rPr lang="en-US" sz="200" dirty="0" err="1"/>
              <a:t>unused_type</a:t>
            </a:r>
            <a:r>
              <a:rPr lang="en-US" sz="200" dirty="0"/>
              <a:t>, boost::spirit::</a:t>
            </a:r>
            <a:r>
              <a:rPr lang="en-US" sz="200" dirty="0" err="1"/>
              <a:t>unused_type</a:t>
            </a:r>
            <a:r>
              <a:rPr lang="en-US" sz="200" dirty="0"/>
              <a:t>&gt; &gt;, boost::phoenix::actor&lt;boost::phoenix::composite&lt;boost::phoenix::detail::</a:t>
            </a:r>
            <a:r>
              <a:rPr lang="en-US" sz="200" dirty="0" err="1"/>
              <a:t>function_eval</a:t>
            </a:r>
            <a:r>
              <a:rPr lang="en-US" sz="200" dirty="0"/>
              <a:t>&lt;2&gt;, boost::fusion::vector&lt;boost::phoenix::value&lt;boost::phoenix::</a:t>
            </a:r>
            <a:r>
              <a:rPr lang="en-US" sz="200" dirty="0" err="1"/>
              <a:t>stl</a:t>
            </a:r>
            <a:r>
              <a:rPr lang="en-US" sz="200" dirty="0"/>
              <a:t>::push_back&gt;, boost::phoenix::reference&lt;std::vector&lt;ping::data</a:t>
            </a:r>
            <a:r>
              <a:rPr lang="en-US" sz="200" dirty="0" smtClean="0"/>
              <a:t>::reply, </a:t>
            </a:r>
            <a:r>
              <a:rPr lang="en-US" sz="200" dirty="0"/>
              <a:t>std::allocator&lt;ping::data</a:t>
            </a:r>
            <a:r>
              <a:rPr lang="en-US" sz="200" dirty="0" smtClean="0"/>
              <a:t>::reply&gt; </a:t>
            </a:r>
            <a:r>
              <a:rPr lang="en-US" sz="200" dirty="0"/>
              <a:t>&gt; &gt;, boost::spirit::argument&lt;0&gt;, boost::fusion::void_, boost::fusion::void_, boost::fusion::void_, boost::fusion::void_, boost::fusion::void_, boost::fusion::void_, boost::fusion::void_&gt; &gt; &gt; &gt; &gt;, boost::fusion::nil&gt; &gt; &gt;, boost::fusion::cons&lt;boost::spirit::qi::</a:t>
            </a:r>
            <a:r>
              <a:rPr lang="en-US" sz="200" dirty="0" err="1"/>
              <a:t>eol_parser</a:t>
            </a:r>
            <a:r>
              <a:rPr lang="en-US" sz="200" dirty="0"/>
              <a:t>, boost::fusion::cons&lt;boost::spirit::qi::reference&lt;const boost::spirit::qi::rule&lt;__</a:t>
            </a:r>
            <a:r>
              <a:rPr lang="en-US" sz="200" dirty="0" err="1"/>
              <a:t>gnu_cxx</a:t>
            </a:r>
            <a:r>
              <a:rPr lang="en-US" sz="200" dirty="0"/>
              <a:t>::__</a:t>
            </a:r>
            <a:r>
              <a:rPr lang="en-US" sz="200" dirty="0" err="1"/>
              <a:t>normal_iterator</a:t>
            </a:r>
            <a:r>
              <a:rPr lang="en-US" sz="200" dirty="0"/>
              <a:t>&lt;const char*, std::</a:t>
            </a:r>
            <a:r>
              <a:rPr lang="en-US" sz="200" dirty="0" err="1"/>
              <a:t>basic_string</a:t>
            </a:r>
            <a:r>
              <a:rPr lang="en-US" sz="200" dirty="0"/>
              <a:t>&lt;char, std::</a:t>
            </a:r>
            <a:r>
              <a:rPr lang="en-US" sz="200" dirty="0" err="1"/>
              <a:t>char_traits</a:t>
            </a:r>
            <a:r>
              <a:rPr lang="en-US" sz="200" dirty="0"/>
              <a:t>&lt;char&gt;, std::allocator&lt;char&gt; &gt; &gt;, boost::proto::</a:t>
            </a:r>
            <a:r>
              <a:rPr lang="en-US" sz="200" dirty="0" err="1"/>
              <a:t>exprns</a:t>
            </a:r>
            <a:r>
              <a:rPr lang="en-US" sz="200" dirty="0"/>
              <a:t>_::</a:t>
            </a:r>
            <a:r>
              <a:rPr lang="en-US" sz="200" dirty="0" err="1"/>
              <a:t>expr</a:t>
            </a:r>
            <a:r>
              <a:rPr lang="en-US" sz="200" dirty="0"/>
              <a:t>&lt;boost::proto::</a:t>
            </a:r>
            <a:r>
              <a:rPr lang="en-US" sz="200" dirty="0" err="1"/>
              <a:t>tagns</a:t>
            </a:r>
            <a:r>
              <a:rPr lang="en-US" sz="200" dirty="0"/>
              <a:t>_::tag::terminal, boost::proto::</a:t>
            </a:r>
            <a:r>
              <a:rPr lang="en-US" sz="200" dirty="0" err="1"/>
              <a:t>argsns</a:t>
            </a:r>
            <a:r>
              <a:rPr lang="en-US" sz="200" dirty="0"/>
              <a:t>_::term&lt;boost::spirit::tag::</a:t>
            </a:r>
            <a:r>
              <a:rPr lang="en-US" sz="200" dirty="0" err="1"/>
              <a:t>char_code</a:t>
            </a:r>
            <a:r>
              <a:rPr lang="en-US" sz="200" dirty="0"/>
              <a:t>&lt;boost::spirit::tag::blank, boost::spirit::</a:t>
            </a:r>
            <a:r>
              <a:rPr lang="en-US" sz="200" dirty="0" err="1"/>
              <a:t>char_encoding</a:t>
            </a:r>
            <a:r>
              <a:rPr lang="en-US" sz="200" dirty="0"/>
              <a:t>::</a:t>
            </a:r>
            <a:r>
              <a:rPr lang="en-US" sz="200" dirty="0" err="1"/>
              <a:t>ascii</a:t>
            </a:r>
            <a:r>
              <a:rPr lang="en-US" sz="200" dirty="0"/>
              <a:t>&gt; &gt;, 0l&gt;, boost::spirit::</a:t>
            </a:r>
            <a:r>
              <a:rPr lang="en-US" sz="200" dirty="0" err="1"/>
              <a:t>unused_type</a:t>
            </a:r>
            <a:r>
              <a:rPr lang="en-US" sz="200" dirty="0"/>
              <a:t>, boost::spirit::</a:t>
            </a:r>
            <a:r>
              <a:rPr lang="en-US" sz="200" dirty="0" err="1"/>
              <a:t>unused_type</a:t>
            </a:r>
            <a:r>
              <a:rPr lang="en-US" sz="200" dirty="0"/>
              <a:t>, boost::spirit::</a:t>
            </a:r>
            <a:r>
              <a:rPr lang="en-US" sz="200" dirty="0" err="1"/>
              <a:t>unused_type</a:t>
            </a:r>
            <a:r>
              <a:rPr lang="en-US" sz="200" dirty="0"/>
              <a:t>&gt; &gt;, boost::fusion::cons&lt;boost::spirit::qi::</a:t>
            </a:r>
            <a:r>
              <a:rPr lang="en-US" sz="200" dirty="0" err="1"/>
              <a:t>eoi_parser</a:t>
            </a:r>
            <a:r>
              <a:rPr lang="en-US" sz="200" dirty="0"/>
              <a:t>, </a:t>
            </a:r>
            <a:r>
              <a:rPr lang="en-US" sz="200" dirty="0" smtClean="0"/>
              <a:t>boost::fusion::nil&gt; &gt; &gt; &gt; &gt; &gt; &gt; &gt; &gt;, Auto = </a:t>
            </a:r>
            <a:r>
              <a:rPr lang="en-US" sz="200" dirty="0" err="1" smtClean="0"/>
              <a:t>mpl</a:t>
            </a:r>
            <a:r>
              <a:rPr lang="en-US" sz="200" dirty="0" smtClean="0"/>
              <a:t>_::bool_&lt;false&gt;]'</a:t>
            </a:r>
          </a:p>
          <a:p>
            <a:pPr marL="0" indent="0">
              <a:buNone/>
            </a:pPr>
            <a:r>
              <a:rPr lang="en-US" sz="200" dirty="0" smtClean="0"/>
              <a:t>/siglinux/</a:t>
            </a:r>
            <a:r>
              <a:rPr lang="en-US" sz="200" dirty="0" err="1" smtClean="0"/>
              <a:t>tc</a:t>
            </a:r>
            <a:r>
              <a:rPr lang="en-US" sz="200" dirty="0" smtClean="0"/>
              <a:t>/sles11sp1_gcc-4.3.4_x86-64/sig1/boost-1.49.0/include/boost/spirit/home/qi/nonterminal/detail/parser_binder.hpp:53:   instantiated from 'bool boost::spirit::qi::detail::</a:t>
            </a:r>
            <a:r>
              <a:rPr lang="en-US" sz="200" dirty="0" err="1" smtClean="0"/>
              <a:t>parser_binder</a:t>
            </a:r>
            <a:r>
              <a:rPr lang="en-US" sz="200" dirty="0" smtClean="0"/>
              <a:t>&lt;Parser, Auto&gt;::operator()(Iterator&amp;, const Iterator&amp;, Context&amp;, const Skipper&amp;) const [with Iterator =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Skipper = boost::spirit::qi::</a:t>
            </a:r>
            <a:r>
              <a:rPr lang="en-US" sz="200" dirty="0" err="1" smtClean="0"/>
              <a:t>char_class</a:t>
            </a:r>
            <a:r>
              <a:rPr lang="en-US" sz="200" dirty="0" smtClean="0"/>
              <a:t>&lt;boost::spirit::tag::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Context = boost::spirit::context&lt;boost::fusion::cons&lt;boost::spirit::</a:t>
            </a:r>
            <a:r>
              <a:rPr lang="en-US" sz="200" dirty="0" err="1" smtClean="0"/>
              <a:t>unused_type</a:t>
            </a:r>
            <a:r>
              <a:rPr lang="en-US" sz="200" dirty="0" smtClean="0"/>
              <a:t>&amp;, boost::fusion::nil&gt;, boost::fusion::vector0&lt;void&gt; &gt;, Parser = 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smtClean="0"/>
              <a:t>lexeme_directive</a:t>
            </a:r>
            <a:r>
              <a:rPr lang="en-US" sz="200" dirty="0" smtClean="0"/>
              <a:t>&lt;boost::spirit::qi::expect&lt;boost::fusion::cons&lt;boost::spirit::qi::plus&lt;boost::spirit::qi::difference&lt;boost::spirit::qi::</a:t>
            </a:r>
            <a:r>
              <a:rPr lang="en-US" sz="200" dirty="0" err="1" smtClean="0"/>
              <a:t>omit_directive</a:t>
            </a:r>
            <a:r>
              <a:rPr lang="en-US" sz="200" dirty="0" smtClean="0"/>
              <a:t>&lt;boost::spirit::qi::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boost::fusion::cons&lt;boost::spirit::qi::sequence&lt;boost::fusion::cons&lt;boost::spirit::qi::</a:t>
            </a:r>
            <a:r>
              <a:rPr lang="en-US" sz="200" dirty="0" err="1" smtClean="0"/>
              <a:t>eol_parser</a:t>
            </a:r>
            <a:r>
              <a:rPr lang="en-US" sz="200" dirty="0" smtClean="0"/>
              <a:t>, boost::fusion::cons&lt;boost::spirit::qi::</a:t>
            </a:r>
            <a:r>
              <a:rPr lang="en-US" sz="200" dirty="0" err="1" smtClean="0"/>
              <a:t>kleene</a:t>
            </a:r>
            <a:r>
              <a:rPr lang="en-US" sz="200" dirty="0" smtClean="0"/>
              <a:t>&lt;boost::spirit::qi::action&lt;boost::spirit::qi::reference&lt;const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ping::data::reply ()(), boost::spirit::</a:t>
            </a:r>
            <a:r>
              <a:rPr lang="en-US" sz="200" dirty="0" err="1" smtClean="0"/>
              <a:t>unused_type</a:t>
            </a:r>
            <a:r>
              <a:rPr lang="en-US" sz="200" dirty="0" smtClean="0"/>
              <a:t>, boost::spirit::</a:t>
            </a:r>
            <a:r>
              <a:rPr lang="en-US" sz="200" dirty="0" err="1" smtClean="0"/>
              <a:t>unused_type</a:t>
            </a:r>
            <a:r>
              <a:rPr lang="en-US" sz="200" dirty="0" smtClean="0"/>
              <a:t>&gt; &gt;, boost::phoenix::actor&lt;boost::phoenix::composite&lt;boost::phoenix::detail::</a:t>
            </a:r>
            <a:r>
              <a:rPr lang="en-US" sz="200" dirty="0" err="1" smtClean="0"/>
              <a:t>function_eval</a:t>
            </a:r>
            <a:r>
              <a:rPr lang="en-US" sz="200" dirty="0" smtClean="0"/>
              <a:t>&lt;2&gt;, boost::fusion::vector&lt;boost::phoenix::value&lt;boost::phoenix::</a:t>
            </a:r>
            <a:r>
              <a:rPr lang="en-US" sz="200" dirty="0" err="1" smtClean="0"/>
              <a:t>stl</a:t>
            </a:r>
            <a:r>
              <a:rPr lang="en-US" sz="200" dirty="0" smtClean="0"/>
              <a:t>::push_back&gt;, boost::phoenix::reference&lt;std::vector&lt;ping::data::reply, std::allocator&lt;ping::data::reply&gt; &gt; &gt;, boost::spirit::argument&lt;0&gt;, boost::fusion::void_, boost::fusion::void_, boost::fusion::void_, boost::fusion::void_, boost::fusion::void_, boost::fusion::void_, boost::fusion::void_&gt; &gt; &gt; &gt; &gt;, boost::fusion::nil&gt; &gt; &gt;, boost::fusion::cons&lt;boost::spirit::qi::</a:t>
            </a:r>
            <a:r>
              <a:rPr lang="en-US" sz="200" dirty="0" err="1" smtClean="0"/>
              <a:t>eol_parser</a:t>
            </a:r>
            <a:r>
              <a:rPr lang="en-US" sz="200" dirty="0" smtClean="0"/>
              <a:t>, boost::fusion::cons&lt;boost::spirit::qi::reference&lt;const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boost::spirit::</a:t>
            </a:r>
            <a:r>
              <a:rPr lang="en-US" sz="200" dirty="0" err="1" smtClean="0"/>
              <a:t>unused_type</a:t>
            </a:r>
            <a:r>
              <a:rPr lang="en-US" sz="200" dirty="0" smtClean="0"/>
              <a:t>, boost::spirit::</a:t>
            </a:r>
            <a:r>
              <a:rPr lang="en-US" sz="200" dirty="0" err="1" smtClean="0"/>
              <a:t>unused_type</a:t>
            </a:r>
            <a:r>
              <a:rPr lang="en-US" sz="200" dirty="0" smtClean="0"/>
              <a:t>, boost::spirit::</a:t>
            </a:r>
            <a:r>
              <a:rPr lang="en-US" sz="200" dirty="0" err="1" smtClean="0"/>
              <a:t>unused_type</a:t>
            </a:r>
            <a:r>
              <a:rPr lang="en-US" sz="200" dirty="0" smtClean="0"/>
              <a:t>&gt; &gt;, boost::fusion::cons&lt;boost::spirit::qi::</a:t>
            </a:r>
            <a:r>
              <a:rPr lang="en-US" sz="200" dirty="0" err="1" smtClean="0"/>
              <a:t>eoi_parser</a:t>
            </a:r>
            <a:r>
              <a:rPr lang="en-US" sz="200" dirty="0" smtClean="0"/>
              <a:t>, boost::fusion::nil&gt; &gt; &gt; &gt; &gt; &gt; &gt; &gt; &gt;, Auto = </a:t>
            </a:r>
            <a:r>
              <a:rPr lang="en-US" sz="200" dirty="0" err="1" smtClean="0"/>
              <a:t>mpl</a:t>
            </a:r>
            <a:r>
              <a:rPr lang="en-US" sz="200" dirty="0" smtClean="0"/>
              <a:t>_::bool_&lt;false&gt;]'</a:t>
            </a:r>
          </a:p>
          <a:p>
            <a:pPr marL="0" indent="0">
              <a:buNone/>
            </a:pPr>
            <a:r>
              <a:rPr lang="en-US" sz="200" dirty="0" smtClean="0"/>
              <a:t>/siglinux/</a:t>
            </a:r>
            <a:r>
              <a:rPr lang="en-US" sz="200" dirty="0" err="1" smtClean="0"/>
              <a:t>tc</a:t>
            </a:r>
            <a:r>
              <a:rPr lang="en-US" sz="200" dirty="0" smtClean="0"/>
              <a:t>/sles11sp1_gcc-4.3.4_x86-64/sig1/boost-1.49.0/include/boost/function/function_template.hpp:132:   instantiated from 'static R boost::detail::function::function_obj_invoker4&lt;</a:t>
            </a:r>
            <a:r>
              <a:rPr lang="en-US" sz="200" dirty="0" err="1" smtClean="0"/>
              <a:t>FunctionObj</a:t>
            </a:r>
            <a:r>
              <a:rPr lang="en-US" sz="200" dirty="0" smtClean="0"/>
              <a:t>, R, T0, T1, T2, T3&gt;::invoke(boost::detail::function::</a:t>
            </a:r>
            <a:r>
              <a:rPr lang="en-US" sz="200" dirty="0" err="1" smtClean="0"/>
              <a:t>function_buffer</a:t>
            </a:r>
            <a:r>
              <a:rPr lang="en-US" sz="200" dirty="0" smtClean="0"/>
              <a:t>&amp;, T0, T1, T2, T3) [with </a:t>
            </a:r>
            <a:r>
              <a:rPr lang="en-US" sz="200" dirty="0" err="1" smtClean="0"/>
              <a:t>FunctionObj</a:t>
            </a:r>
            <a:r>
              <a:rPr lang="en-US" sz="200" dirty="0" smtClean="0"/>
              <a:t> = boost::spirit::qi::detail::</a:t>
            </a:r>
            <a:r>
              <a:rPr lang="en-US" sz="200" dirty="0" err="1" smtClean="0"/>
              <a:t>parser_binder</a:t>
            </a:r>
            <a:r>
              <a:rPr lang="en-US" sz="200" dirty="0" smtClean="0"/>
              <a:t>&lt;boost::spirit::qi::expect&lt;boost::fusion::cons&lt;boost::spirit::qi::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smtClean="0"/>
              <a:t>lexeme_directive</a:t>
            </a:r>
            <a:r>
              <a:rPr lang="en-US" sz="200" dirty="0" smtClean="0"/>
              <a:t>&lt;boost::spirit::qi::expect&lt;boost::fusion::cons&lt;boost::spirit::qi::plus&lt;boost::spirit::qi::difference&lt;boost::spirit::qi::</a:t>
            </a:r>
            <a:r>
              <a:rPr lang="en-US" sz="200" dirty="0" err="1" smtClean="0"/>
              <a:t>omit_directive</a:t>
            </a:r>
            <a:r>
              <a:rPr lang="en-US" sz="200" dirty="0" smtClean="0"/>
              <a:t>&lt;boost::spirit::qi::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boost::fusion::cons&lt;boost::spirit::qi::sequence&lt;boost::fusion::cons&lt;boost::spirit::qi::</a:t>
            </a:r>
            <a:r>
              <a:rPr lang="en-US" sz="200" dirty="0" err="1" smtClean="0"/>
              <a:t>eol_parser</a:t>
            </a:r>
            <a:r>
              <a:rPr lang="en-US" sz="200" dirty="0" smtClean="0"/>
              <a:t>, boost::fusion::cons&lt;boost::spirit::qi::</a:t>
            </a:r>
            <a:r>
              <a:rPr lang="en-US" sz="200" dirty="0" err="1" smtClean="0"/>
              <a:t>kleene</a:t>
            </a:r>
            <a:r>
              <a:rPr lang="en-US" sz="200" dirty="0" smtClean="0"/>
              <a:t>&lt;boost::spirit::qi::action&lt;boost::spirit::qi::reference&lt;const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ping::data::reply ()(), boost::spirit::</a:t>
            </a:r>
            <a:r>
              <a:rPr lang="en-US" sz="200" dirty="0" err="1" smtClean="0"/>
              <a:t>unused_type</a:t>
            </a:r>
            <a:r>
              <a:rPr lang="en-US" sz="200" dirty="0" smtClean="0"/>
              <a:t>, boost::spirit::</a:t>
            </a:r>
            <a:r>
              <a:rPr lang="en-US" sz="200" dirty="0" err="1" smtClean="0"/>
              <a:t>unused_type</a:t>
            </a:r>
            <a:r>
              <a:rPr lang="en-US" sz="200" dirty="0" smtClean="0"/>
              <a:t>&gt; &gt;, boost::phoenix::actor&lt;boost::phoenix::composite&lt;boost::phoenix::detail::</a:t>
            </a:r>
            <a:r>
              <a:rPr lang="en-US" sz="200" dirty="0" err="1" smtClean="0"/>
              <a:t>function_eval</a:t>
            </a:r>
            <a:r>
              <a:rPr lang="en-US" sz="200" dirty="0" smtClean="0"/>
              <a:t>&lt;2&gt;, boost::fusion::vector&lt;boost::phoenix::value&lt;boost::phoenix::</a:t>
            </a:r>
            <a:r>
              <a:rPr lang="en-US" sz="200" dirty="0" err="1" smtClean="0"/>
              <a:t>stl</a:t>
            </a:r>
            <a:r>
              <a:rPr lang="en-US" sz="200" dirty="0" smtClean="0"/>
              <a:t>::push_back&gt;, boost::phoenix::reference&lt;std::vector&lt;ping::data::reply, std::allocator&lt;ping::data::reply&gt; &gt; &gt;, boost::spirit::argument&lt;0&gt;, boost::fusion::void_, boost::fusion::void_, boost::fusion::void_, boost::fusion::void_, boost::fusion::void_, boost::fusion::void_, boost::fusion::void_&gt; &gt; &gt; &gt; &gt;, boost::fusion::nil&gt; &gt; &gt;, boost::fusion::cons&lt;boost::spirit::qi::</a:t>
            </a:r>
            <a:r>
              <a:rPr lang="en-US" sz="200" dirty="0" err="1" smtClean="0"/>
              <a:t>eol_parser</a:t>
            </a:r>
            <a:r>
              <a:rPr lang="en-US" sz="200" dirty="0" smtClean="0"/>
              <a:t>, boost::fusion::cons&lt;boost::spirit::qi::reference&lt;const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boost::spirit::</a:t>
            </a:r>
            <a:r>
              <a:rPr lang="en-US" sz="200" dirty="0" err="1" smtClean="0"/>
              <a:t>unused_type</a:t>
            </a:r>
            <a:r>
              <a:rPr lang="en-US" sz="200" dirty="0" smtClean="0"/>
              <a:t>, boost::spirit::</a:t>
            </a:r>
            <a:r>
              <a:rPr lang="en-US" sz="200" dirty="0" err="1" smtClean="0"/>
              <a:t>unused_type</a:t>
            </a:r>
            <a:r>
              <a:rPr lang="en-US" sz="200" dirty="0" smtClean="0"/>
              <a:t>, boost::spirit::</a:t>
            </a:r>
            <a:r>
              <a:rPr lang="en-US" sz="200" dirty="0" err="1" smtClean="0"/>
              <a:t>unused_type</a:t>
            </a:r>
            <a:r>
              <a:rPr lang="en-US" sz="200" dirty="0" smtClean="0"/>
              <a:t>&gt; &gt;, boost::fusion::cons&lt;boost::spirit::qi::</a:t>
            </a:r>
            <a:r>
              <a:rPr lang="en-US" sz="200" dirty="0" err="1" smtClean="0"/>
              <a:t>eoi_parser</a:t>
            </a:r>
            <a:r>
              <a:rPr lang="en-US" sz="200" dirty="0" smtClean="0"/>
              <a:t>, boost::fusion::nil&gt; &gt; &gt; &gt; &gt; &gt; &gt; &gt; &gt;, </a:t>
            </a:r>
            <a:r>
              <a:rPr lang="en-US" sz="200" dirty="0" err="1" smtClean="0"/>
              <a:t>mpl</a:t>
            </a:r>
            <a:r>
              <a:rPr lang="en-US" sz="200" dirty="0" smtClean="0"/>
              <a:t>_::bool_&lt;false&gt; &gt;, R = bool, T0 =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T1 = const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T2 = boost::spirit::context&lt;boost::fusion::cons&lt;boost::spirit::</a:t>
            </a:r>
            <a:r>
              <a:rPr lang="en-US" sz="200" dirty="0" err="1" smtClean="0"/>
              <a:t>unused_type</a:t>
            </a:r>
            <a:r>
              <a:rPr lang="en-US" sz="200" dirty="0" smtClean="0"/>
              <a:t>&amp;, boost::fusion::nil&gt;, boost::fusion::vector0&lt;void&gt; &gt;&amp;, T3 = const boost::spirit::qi::</a:t>
            </a:r>
            <a:r>
              <a:rPr lang="en-US" sz="200" dirty="0" err="1" smtClean="0"/>
              <a:t>char_class</a:t>
            </a:r>
            <a:r>
              <a:rPr lang="en-US" sz="200" dirty="0" smtClean="0"/>
              <a:t>&lt;boost::spirit::tag::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&gt;&amp;]'</a:t>
            </a:r>
          </a:p>
          <a:p>
            <a:pPr marL="0" indent="0">
              <a:buNone/>
            </a:pPr>
            <a:r>
              <a:rPr lang="en-US" sz="200" dirty="0" smtClean="0"/>
              <a:t>/siglinux/</a:t>
            </a:r>
            <a:r>
              <a:rPr lang="en-US" sz="200" dirty="0" err="1" smtClean="0"/>
              <a:t>tc</a:t>
            </a:r>
            <a:r>
              <a:rPr lang="en-US" sz="200" dirty="0" smtClean="0"/>
              <a:t>/sles11sp1_gcc-4.3.4_x86-64/sig1/boost-1.49.0/include/boost/function/function_template.hpp:907:   instantiated from 'void boost::function4&lt;R, T1, T2, T3, T4&gt;::</a:t>
            </a:r>
            <a:r>
              <a:rPr lang="en-US" sz="200" dirty="0" err="1" smtClean="0"/>
              <a:t>assign_to</a:t>
            </a:r>
            <a:r>
              <a:rPr lang="en-US" sz="200" dirty="0" smtClean="0"/>
              <a:t>(</a:t>
            </a:r>
            <a:r>
              <a:rPr lang="en-US" sz="200" dirty="0" err="1" smtClean="0"/>
              <a:t>Functor</a:t>
            </a:r>
            <a:r>
              <a:rPr lang="en-US" sz="200" dirty="0" smtClean="0"/>
              <a:t>) [with </a:t>
            </a:r>
            <a:r>
              <a:rPr lang="en-US" sz="200" dirty="0" err="1" smtClean="0"/>
              <a:t>Functor</a:t>
            </a:r>
            <a:r>
              <a:rPr lang="en-US" sz="200" dirty="0" smtClean="0"/>
              <a:t> = boost::spirit::qi::detail::</a:t>
            </a:r>
            <a:r>
              <a:rPr lang="en-US" sz="200" dirty="0" err="1" smtClean="0"/>
              <a:t>parser_binder</a:t>
            </a:r>
            <a:r>
              <a:rPr lang="en-US" sz="200" dirty="0" smtClean="0"/>
              <a:t>&lt;boost::spirit::qi::expect&lt;boost::fusion::cons&lt;boost::spirit::qi::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smtClean="0"/>
              <a:t>lexeme_directive</a:t>
            </a:r>
            <a:r>
              <a:rPr lang="en-US" sz="200" dirty="0" smtClean="0"/>
              <a:t>&lt;boost::spirit::qi::expect&lt;boost::fusion::cons&lt;boost::spirit::qi::plus&lt;boost::spirit::qi::difference&lt;boost::spirit::qi::</a:t>
            </a:r>
            <a:r>
              <a:rPr lang="en-US" sz="200" dirty="0" err="1" smtClean="0"/>
              <a:t>omit_directive</a:t>
            </a:r>
            <a:r>
              <a:rPr lang="en-US" sz="200" dirty="0" smtClean="0"/>
              <a:t>&lt;boost::spirit::qi::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boost::fusion::cons&lt;boost::spirit::qi::sequence&lt;boost::fusion::cons&lt;boost::spirit::qi::</a:t>
            </a:r>
            <a:r>
              <a:rPr lang="en-US" sz="200" dirty="0" err="1" smtClean="0"/>
              <a:t>eol_parser</a:t>
            </a:r>
            <a:r>
              <a:rPr lang="en-US" sz="200" dirty="0" smtClean="0"/>
              <a:t>, boost::fusion::cons&lt;boost::spirit::qi::</a:t>
            </a:r>
            <a:r>
              <a:rPr lang="en-US" sz="200" dirty="0" err="1" smtClean="0"/>
              <a:t>kleene</a:t>
            </a:r>
            <a:r>
              <a:rPr lang="en-US" sz="200" dirty="0" smtClean="0"/>
              <a:t>&lt;boost::spirit::qi::action&lt;boost::spirit::qi::reference&lt;const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ping::data::reply ()(), boost::spirit::</a:t>
            </a:r>
            <a:r>
              <a:rPr lang="en-US" sz="200" dirty="0" err="1" smtClean="0"/>
              <a:t>unused_type</a:t>
            </a:r>
            <a:r>
              <a:rPr lang="en-US" sz="200" dirty="0" smtClean="0"/>
              <a:t>, boost::spirit::</a:t>
            </a:r>
            <a:r>
              <a:rPr lang="en-US" sz="200" dirty="0" err="1" smtClean="0"/>
              <a:t>unused_type</a:t>
            </a:r>
            <a:r>
              <a:rPr lang="en-US" sz="200" dirty="0" smtClean="0"/>
              <a:t>&gt; &gt;, boost::phoenix::actor&lt;boost::phoenix::composite&lt;boost::phoenix::detail::</a:t>
            </a:r>
            <a:r>
              <a:rPr lang="en-US" sz="200" dirty="0" err="1" smtClean="0"/>
              <a:t>function_eval</a:t>
            </a:r>
            <a:r>
              <a:rPr lang="en-US" sz="200" dirty="0" smtClean="0"/>
              <a:t>&lt;2&gt;, boost::fusion::vector&lt;boost::phoenix::value&lt;boost::phoenix::</a:t>
            </a:r>
            <a:r>
              <a:rPr lang="en-US" sz="200" dirty="0" err="1" smtClean="0"/>
              <a:t>stl</a:t>
            </a:r>
            <a:r>
              <a:rPr lang="en-US" sz="200" dirty="0" smtClean="0"/>
              <a:t>::push_back&gt;, boost::phoenix::reference&lt;std::vector&lt;ping::data::reply, std::allocator&lt;ping::data::reply&gt; &gt; &gt;, boost::spirit::argument&lt;0&gt;, boost::fusion::void_, boost::fusion::void_, boost::fusion::void_, boost::fusion::void_, boost::fusion::void_, boost::fusion::void_, boost::fusion::void_&gt; &gt; &gt; &gt; &gt;, boost::fusion::nil&gt; &gt; &gt;, boost::fusion::cons&lt;boost::spirit::qi::</a:t>
            </a:r>
            <a:r>
              <a:rPr lang="en-US" sz="200" dirty="0" err="1" smtClean="0"/>
              <a:t>eol_parser</a:t>
            </a:r>
            <a:r>
              <a:rPr lang="en-US" sz="200" dirty="0" smtClean="0"/>
              <a:t>, boost::fusion::cons&lt;boost::spirit::qi::reference&lt;const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boost::spirit::</a:t>
            </a:r>
            <a:r>
              <a:rPr lang="en-US" sz="200" dirty="0" err="1" smtClean="0"/>
              <a:t>unused_type</a:t>
            </a:r>
            <a:r>
              <a:rPr lang="en-US" sz="200" dirty="0" smtClean="0"/>
              <a:t>, boost::spirit::</a:t>
            </a:r>
            <a:r>
              <a:rPr lang="en-US" sz="200" dirty="0" err="1" smtClean="0"/>
              <a:t>unused_type</a:t>
            </a:r>
            <a:r>
              <a:rPr lang="en-US" sz="200" dirty="0" smtClean="0"/>
              <a:t>, boost::spirit::</a:t>
            </a:r>
            <a:r>
              <a:rPr lang="en-US" sz="200" dirty="0" err="1" smtClean="0"/>
              <a:t>unused_type</a:t>
            </a:r>
            <a:r>
              <a:rPr lang="en-US" sz="200" dirty="0" smtClean="0"/>
              <a:t>&gt; &gt;, boost::fusion::cons&lt;boost::spirit::qi::</a:t>
            </a:r>
            <a:r>
              <a:rPr lang="en-US" sz="200" dirty="0" err="1" smtClean="0"/>
              <a:t>eoi_parser</a:t>
            </a:r>
            <a:r>
              <a:rPr lang="en-US" sz="200" dirty="0" smtClean="0"/>
              <a:t>, boost::fusion::nil&gt; &gt; &gt; &gt; &gt; &gt; &gt; &gt; &gt;, </a:t>
            </a:r>
            <a:r>
              <a:rPr lang="en-US" sz="200" dirty="0" err="1" smtClean="0"/>
              <a:t>mpl</a:t>
            </a:r>
            <a:r>
              <a:rPr lang="en-US" sz="200" dirty="0" smtClean="0"/>
              <a:t>_::bool_&lt;false&gt; &gt;, R = bool, T0 =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T1 = const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T2 = boost::spirit::context&lt;boost::fusion::cons&lt;boost::spirit::</a:t>
            </a:r>
            <a:r>
              <a:rPr lang="en-US" sz="200" dirty="0" err="1" smtClean="0"/>
              <a:t>unused_type</a:t>
            </a:r>
            <a:r>
              <a:rPr lang="en-US" sz="200" dirty="0" smtClean="0"/>
              <a:t>&amp;, boost::fusion::nil&gt;, boost::fusion::vector0&lt;void&gt; &gt;&amp;, T3 = const boost::spirit::qi::</a:t>
            </a:r>
            <a:r>
              <a:rPr lang="en-US" sz="200" dirty="0" err="1" smtClean="0"/>
              <a:t>char_class</a:t>
            </a:r>
            <a:r>
              <a:rPr lang="en-US" sz="200" dirty="0" smtClean="0"/>
              <a:t>&lt;boost::spirit::tag::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&gt;&amp;]'</a:t>
            </a:r>
          </a:p>
          <a:p>
            <a:pPr marL="0" indent="0">
              <a:buNone/>
            </a:pPr>
            <a:r>
              <a:rPr lang="en-US" sz="200" dirty="0" smtClean="0"/>
              <a:t>/siglinux/</a:t>
            </a:r>
            <a:r>
              <a:rPr lang="en-US" sz="200" dirty="0" err="1" smtClean="0"/>
              <a:t>tc</a:t>
            </a:r>
            <a:r>
              <a:rPr lang="en-US" sz="200" dirty="0" smtClean="0"/>
              <a:t>/sles11sp1_gcc-4.3.4_x86-64/sig1/boost-1.49.0/include/boost/function/function_template.hpp:722:   instantiated from 'boost::function4&lt;R, T1, T2, T3, T4&gt;::function4(</a:t>
            </a:r>
            <a:r>
              <a:rPr lang="en-US" sz="200" dirty="0" err="1" smtClean="0"/>
              <a:t>Functor</a:t>
            </a:r>
            <a:r>
              <a:rPr lang="en-US" sz="200" dirty="0" smtClean="0"/>
              <a:t>, </a:t>
            </a:r>
            <a:r>
              <a:rPr lang="en-US" sz="200" dirty="0" err="1" smtClean="0"/>
              <a:t>typename</a:t>
            </a:r>
            <a:r>
              <a:rPr lang="en-US" sz="200" dirty="0" smtClean="0"/>
              <a:t> boost::</a:t>
            </a:r>
            <a:r>
              <a:rPr lang="en-US" sz="200" dirty="0" err="1" smtClean="0"/>
              <a:t>enable_if_c</a:t>
            </a:r>
            <a:r>
              <a:rPr lang="en-US" sz="200" dirty="0" smtClean="0"/>
              <a:t>&lt;boost::</a:t>
            </a:r>
            <a:r>
              <a:rPr lang="en-US" sz="200" dirty="0" err="1" smtClean="0"/>
              <a:t>type_traits</a:t>
            </a:r>
            <a:r>
              <a:rPr lang="en-US" sz="200" dirty="0" smtClean="0"/>
              <a:t>::</a:t>
            </a:r>
            <a:r>
              <a:rPr lang="en-US" sz="200" dirty="0" err="1" smtClean="0"/>
              <a:t>ice_not</a:t>
            </a:r>
            <a:r>
              <a:rPr lang="en-US" sz="200" dirty="0" smtClean="0"/>
              <a:t>::value, int&gt;::type) [with </a:t>
            </a:r>
            <a:r>
              <a:rPr lang="en-US" sz="200" dirty="0" err="1" smtClean="0"/>
              <a:t>Functor</a:t>
            </a:r>
            <a:r>
              <a:rPr lang="en-US" sz="200" dirty="0" smtClean="0"/>
              <a:t> = boost::spirit::qi::detail::</a:t>
            </a:r>
            <a:r>
              <a:rPr lang="en-US" sz="200" dirty="0" err="1" smtClean="0"/>
              <a:t>parser_binder</a:t>
            </a:r>
            <a:r>
              <a:rPr lang="en-US" sz="200" dirty="0" smtClean="0"/>
              <a:t>&lt;boost::spirit::qi::expect&lt;boost::fusion::cons&lt;boost::spirit::qi::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smtClean="0"/>
              <a:t>lexeme_directive</a:t>
            </a:r>
            <a:r>
              <a:rPr lang="en-US" sz="200" dirty="0" smtClean="0"/>
              <a:t>&lt;boost::spirit::qi::expect&lt;boost::fusion::cons&lt;boost::spirit::qi::plus&lt;boost::spirit::qi::difference&lt;boost::spirit::qi::</a:t>
            </a:r>
            <a:r>
              <a:rPr lang="en-US" sz="200" dirty="0" err="1" smtClean="0"/>
              <a:t>omit_directive</a:t>
            </a:r>
            <a:r>
              <a:rPr lang="en-US" sz="200" dirty="0" smtClean="0"/>
              <a:t>&lt;boost::spirit::qi::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boost::fusion::cons&lt;boost::spirit::qi::sequence&lt;boost::fusion::cons&lt;boost::spirit::qi::</a:t>
            </a:r>
            <a:r>
              <a:rPr lang="en-US" sz="200" dirty="0" err="1" smtClean="0"/>
              <a:t>eol_parser</a:t>
            </a:r>
            <a:r>
              <a:rPr lang="en-US" sz="200" dirty="0" smtClean="0"/>
              <a:t>, boost::fusion::cons&lt;boost::spirit::qi::</a:t>
            </a:r>
            <a:r>
              <a:rPr lang="en-US" sz="200" dirty="0" err="1" smtClean="0"/>
              <a:t>kleene</a:t>
            </a:r>
            <a:r>
              <a:rPr lang="en-US" sz="200" dirty="0" smtClean="0"/>
              <a:t>&lt;boost::spirit::qi::action&lt;boost::spirit::qi::reference&lt;const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ping::data::reply ()(), boost::spirit::</a:t>
            </a:r>
            <a:r>
              <a:rPr lang="en-US" sz="200" dirty="0" err="1" smtClean="0"/>
              <a:t>unused_type</a:t>
            </a:r>
            <a:r>
              <a:rPr lang="en-US" sz="200" dirty="0" smtClean="0"/>
              <a:t>, boost::spirit::</a:t>
            </a:r>
            <a:r>
              <a:rPr lang="en-US" sz="200" dirty="0" err="1" smtClean="0"/>
              <a:t>unused_type</a:t>
            </a:r>
            <a:r>
              <a:rPr lang="en-US" sz="200" dirty="0" smtClean="0"/>
              <a:t>&gt; &gt;, boost::phoenix::actor&lt;boost::phoenix::composite&lt;boost::phoenix::detail::</a:t>
            </a:r>
            <a:r>
              <a:rPr lang="en-US" sz="200" dirty="0" err="1" smtClean="0"/>
              <a:t>function_eval</a:t>
            </a:r>
            <a:r>
              <a:rPr lang="en-US" sz="200" dirty="0" smtClean="0"/>
              <a:t>&lt;2&gt;, boost::fusion::vector&lt;boost::phoenix::value&lt;boost::phoenix::</a:t>
            </a:r>
            <a:r>
              <a:rPr lang="en-US" sz="200" dirty="0" err="1" smtClean="0"/>
              <a:t>stl</a:t>
            </a:r>
            <a:r>
              <a:rPr lang="en-US" sz="200" dirty="0" smtClean="0"/>
              <a:t>::push_back&gt;, boost::phoenix::reference&lt;std::vector&lt;ping::data::reply, std::allocator&lt;ping::data::reply&gt; &gt; &gt;, boost::spirit::argument&lt;0&gt;, boost::fusion::void_, boost::fusion::void_, boost::fusion::void_, boost::fusion::void_, boost::fusion::void_, boost::fusion::void_, boost::fusion::void_&gt; &gt; &gt; &gt; &gt;, boost::fusion::nil&gt; &gt; &gt;, boost::fusion::cons&lt;boost::spirit::qi::</a:t>
            </a:r>
            <a:r>
              <a:rPr lang="en-US" sz="200" dirty="0" err="1" smtClean="0"/>
              <a:t>eol_parser</a:t>
            </a:r>
            <a:r>
              <a:rPr lang="en-US" sz="200" dirty="0" smtClean="0"/>
              <a:t>, boost::fusion::cons&lt;boost::spirit::qi::reference&lt;const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boost::spirit::</a:t>
            </a:r>
            <a:r>
              <a:rPr lang="en-US" sz="200" dirty="0" err="1" smtClean="0"/>
              <a:t>unused_type</a:t>
            </a:r>
            <a:r>
              <a:rPr lang="en-US" sz="200" dirty="0" smtClean="0"/>
              <a:t>, boost::spirit::</a:t>
            </a:r>
            <a:r>
              <a:rPr lang="en-US" sz="200" dirty="0" err="1" smtClean="0"/>
              <a:t>unused_type</a:t>
            </a:r>
            <a:r>
              <a:rPr lang="en-US" sz="200" dirty="0" smtClean="0"/>
              <a:t>, boost::spirit::</a:t>
            </a:r>
            <a:r>
              <a:rPr lang="en-US" sz="200" dirty="0" err="1" smtClean="0"/>
              <a:t>unused_type</a:t>
            </a:r>
            <a:r>
              <a:rPr lang="en-US" sz="200" dirty="0" smtClean="0"/>
              <a:t>&gt; &gt;, boost::fusion::cons&lt;boost::spirit::qi::</a:t>
            </a:r>
            <a:r>
              <a:rPr lang="en-US" sz="200" dirty="0" err="1" smtClean="0"/>
              <a:t>eoi_parser</a:t>
            </a:r>
            <a:r>
              <a:rPr lang="en-US" sz="200" dirty="0" smtClean="0"/>
              <a:t>, boost::fusion::nil&gt; &gt; &gt; &gt; &gt; &gt; &gt; &gt; &gt;, </a:t>
            </a:r>
            <a:r>
              <a:rPr lang="en-US" sz="200" dirty="0" err="1" smtClean="0"/>
              <a:t>mpl</a:t>
            </a:r>
            <a:r>
              <a:rPr lang="en-US" sz="200" dirty="0" smtClean="0"/>
              <a:t>_::bool_&lt;false&gt; &gt;, R = bool, T0 =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T1 = const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T2 = boost::spirit::context&lt;boost::fusion::cons&lt;boost::spirit::</a:t>
            </a:r>
            <a:r>
              <a:rPr lang="en-US" sz="200" dirty="0" err="1" smtClean="0"/>
              <a:t>unused_type</a:t>
            </a:r>
            <a:r>
              <a:rPr lang="en-US" sz="200" dirty="0" smtClean="0"/>
              <a:t>&amp;, boost::fusion::nil&gt;, boost::fusion::vector0&lt;void&gt; &gt;&amp;, T3 = const boost::spirit::qi::</a:t>
            </a:r>
            <a:r>
              <a:rPr lang="en-US" sz="200" dirty="0" err="1" smtClean="0"/>
              <a:t>char_class</a:t>
            </a:r>
            <a:r>
              <a:rPr lang="en-US" sz="200" dirty="0" smtClean="0"/>
              <a:t>&lt;boost::spirit::tag::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&gt;&amp;]'</a:t>
            </a:r>
          </a:p>
          <a:p>
            <a:pPr marL="0" indent="0">
              <a:buNone/>
            </a:pPr>
            <a:r>
              <a:rPr lang="en-US" sz="200" dirty="0" smtClean="0"/>
              <a:t>/siglinux/</a:t>
            </a:r>
            <a:r>
              <a:rPr lang="en-US" sz="200" dirty="0" err="1" smtClean="0"/>
              <a:t>tc</a:t>
            </a:r>
            <a:r>
              <a:rPr lang="en-US" sz="200" dirty="0" smtClean="0"/>
              <a:t>/sles11sp1_gcc-4.3.4_x86-64/sig1/boost-1.49.0/include/boost/function/function_template.hpp:1042:   instantiated from 'boost::function&lt;R ()(T0, T1, T2, T3)&gt;::function(</a:t>
            </a:r>
            <a:r>
              <a:rPr lang="en-US" sz="200" dirty="0" err="1" smtClean="0"/>
              <a:t>Functor</a:t>
            </a:r>
            <a:r>
              <a:rPr lang="en-US" sz="200" dirty="0" smtClean="0"/>
              <a:t>, </a:t>
            </a:r>
            <a:r>
              <a:rPr lang="en-US" sz="200" dirty="0" err="1" smtClean="0"/>
              <a:t>typename</a:t>
            </a:r>
            <a:r>
              <a:rPr lang="en-US" sz="200" dirty="0" smtClean="0"/>
              <a:t> boost::</a:t>
            </a:r>
            <a:r>
              <a:rPr lang="en-US" sz="200" dirty="0" err="1" smtClean="0"/>
              <a:t>enable_if_c</a:t>
            </a:r>
            <a:r>
              <a:rPr lang="en-US" sz="200" dirty="0" smtClean="0"/>
              <a:t>&lt;boost::</a:t>
            </a:r>
            <a:r>
              <a:rPr lang="en-US" sz="200" dirty="0" err="1" smtClean="0"/>
              <a:t>type_traits</a:t>
            </a:r>
            <a:r>
              <a:rPr lang="en-US" sz="200" dirty="0" smtClean="0"/>
              <a:t>::</a:t>
            </a:r>
            <a:r>
              <a:rPr lang="en-US" sz="200" dirty="0" err="1" smtClean="0"/>
              <a:t>ice_not</a:t>
            </a:r>
            <a:r>
              <a:rPr lang="en-US" sz="200" dirty="0" smtClean="0"/>
              <a:t>::value, int&gt;::type) [with </a:t>
            </a:r>
            <a:r>
              <a:rPr lang="en-US" sz="200" dirty="0" err="1" smtClean="0"/>
              <a:t>Functor</a:t>
            </a:r>
            <a:r>
              <a:rPr lang="en-US" sz="200" dirty="0" smtClean="0"/>
              <a:t> = boost::spirit::qi::detail::</a:t>
            </a:r>
            <a:r>
              <a:rPr lang="en-US" sz="200" dirty="0" err="1" smtClean="0"/>
              <a:t>parser_binder</a:t>
            </a:r>
            <a:r>
              <a:rPr lang="en-US" sz="200" dirty="0" smtClean="0"/>
              <a:t>&lt;boost::spirit::qi::expect&lt;boost::fusion::cons&lt;boost::spirit::qi::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boost::fusion::cons&lt;boost::spirit::qi::</a:t>
            </a:r>
            <a:r>
              <a:rPr lang="en-US" sz="200" dirty="0" err="1" smtClean="0"/>
              <a:t>lexeme_directive</a:t>
            </a:r>
            <a:r>
              <a:rPr lang="en-US" sz="200" dirty="0" smtClean="0"/>
              <a:t>&lt;boost::spirit::qi::expect&lt;boost::fusion::cons&lt;boost::spirit::qi::plus&lt;boost::spirit::qi::difference&lt;boost::spirit::qi::</a:t>
            </a:r>
            <a:r>
              <a:rPr lang="en-US" sz="200" dirty="0" err="1" smtClean="0"/>
              <a:t>omit_directive</a:t>
            </a:r>
            <a:r>
              <a:rPr lang="en-US" sz="200" dirty="0" smtClean="0"/>
              <a:t>&lt;boost::spirit::qi::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boost::fusion::cons&lt;boost::spirit::qi::sequence&lt;boost::fusion::cons&lt;boost::spirit::qi::</a:t>
            </a:r>
            <a:r>
              <a:rPr lang="en-US" sz="200" dirty="0" err="1" smtClean="0"/>
              <a:t>eol_parser</a:t>
            </a:r>
            <a:r>
              <a:rPr lang="en-US" sz="200" dirty="0" smtClean="0"/>
              <a:t>, boost::fusion::cons&lt;boost::spirit::qi::</a:t>
            </a:r>
            <a:r>
              <a:rPr lang="en-US" sz="200" dirty="0" err="1" smtClean="0"/>
              <a:t>kleene</a:t>
            </a:r>
            <a:r>
              <a:rPr lang="en-US" sz="200" dirty="0" smtClean="0"/>
              <a:t>&lt;boost::spirit::qi::action&lt;boost::spirit::qi::reference&lt;const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ping::data::reply ()(), boost::spirit::</a:t>
            </a:r>
            <a:r>
              <a:rPr lang="en-US" sz="200" dirty="0" err="1" smtClean="0"/>
              <a:t>unused_type</a:t>
            </a:r>
            <a:r>
              <a:rPr lang="en-US" sz="200" dirty="0" smtClean="0"/>
              <a:t>, boost::spirit::</a:t>
            </a:r>
            <a:r>
              <a:rPr lang="en-US" sz="200" dirty="0" err="1" smtClean="0"/>
              <a:t>unused_type</a:t>
            </a:r>
            <a:r>
              <a:rPr lang="en-US" sz="200" dirty="0" smtClean="0"/>
              <a:t>&gt; &gt;, boost::phoenix::actor&lt;boost::phoenix::composite&lt;boost::phoenix::detail::</a:t>
            </a:r>
            <a:r>
              <a:rPr lang="en-US" sz="200" dirty="0" err="1" smtClean="0"/>
              <a:t>function_eval</a:t>
            </a:r>
            <a:r>
              <a:rPr lang="en-US" sz="200" dirty="0" smtClean="0"/>
              <a:t>&lt;2&gt;, boost::fusion::vector&lt;boost::phoenix::value&lt;boost::phoenix::</a:t>
            </a:r>
            <a:r>
              <a:rPr lang="en-US" sz="200" dirty="0" err="1" smtClean="0"/>
              <a:t>stl</a:t>
            </a:r>
            <a:r>
              <a:rPr lang="en-US" sz="200" dirty="0" smtClean="0"/>
              <a:t>::push_back&gt;, boost::phoenix::reference&lt;std::vector&lt;ping::data::reply, std::allocator&lt;ping::data::reply&gt; &gt; &gt;, boost::spirit::argument&lt;0&gt;, boost::fusion::void_, boost::fusion::void_, boost::fusion::void_, boost::fusion::void_, boost::fusion::void_, boost::fusion::void_, boost::fusion::void_&gt; &gt; &gt; &gt; &gt;, boost::fusion::nil&gt; &gt; &gt;, boost::fusion::cons&lt;boost::spirit::qi::</a:t>
            </a:r>
            <a:r>
              <a:rPr lang="en-US" sz="200" dirty="0" err="1" smtClean="0"/>
              <a:t>eol_parser</a:t>
            </a:r>
            <a:r>
              <a:rPr lang="en-US" sz="200" dirty="0" smtClean="0"/>
              <a:t>, boost::fusion::cons&lt;boost::spirit::qi::reference&lt;const boost::spirit::qi::rule&lt;__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 boost::proto::</a:t>
            </a:r>
            <a:r>
              <a:rPr lang="en-US" sz="200" dirty="0" err="1" smtClean="0"/>
              <a:t>exprns</a:t>
            </a:r>
            <a:r>
              <a:rPr lang="en-US" sz="200" dirty="0" smtClean="0"/>
              <a:t>_::</a:t>
            </a:r>
            <a:r>
              <a:rPr lang="en-US" sz="200" dirty="0" err="1" smtClean="0"/>
              <a:t>expr</a:t>
            </a:r>
            <a:r>
              <a:rPr lang="en-US" sz="200" dirty="0" smtClean="0"/>
              <a:t>&lt;boost::proto::</a:t>
            </a:r>
            <a:r>
              <a:rPr lang="en-US" sz="200" dirty="0" err="1" smtClean="0"/>
              <a:t>tagns</a:t>
            </a:r>
            <a:r>
              <a:rPr lang="en-US" sz="200" dirty="0" smtClean="0"/>
              <a:t>_::tag::terminal, boost::proto::</a:t>
            </a:r>
            <a:r>
              <a:rPr lang="en-US" sz="200" dirty="0" err="1" smtClean="0"/>
              <a:t>argsns</a:t>
            </a:r>
            <a:r>
              <a:rPr lang="en-US" sz="200" dirty="0" smtClean="0"/>
              <a:t>_::term&lt;boost::spirit::tag::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 0l&gt;, boost::spirit::</a:t>
            </a:r>
            <a:r>
              <a:rPr lang="en-US" sz="200" dirty="0" err="1" smtClean="0"/>
              <a:t>unused_type</a:t>
            </a:r>
            <a:r>
              <a:rPr lang="en-US" sz="200" dirty="0" smtClean="0"/>
              <a:t>, boost::spirit::</a:t>
            </a:r>
            <a:r>
              <a:rPr lang="en-US" sz="200" dirty="0" err="1" smtClean="0"/>
              <a:t>unused_type</a:t>
            </a:r>
            <a:r>
              <a:rPr lang="en-US" sz="200" dirty="0" smtClean="0"/>
              <a:t>, boost::spirit::</a:t>
            </a:r>
            <a:r>
              <a:rPr lang="en-US" sz="200" dirty="0" err="1" smtClean="0"/>
              <a:t>unused_type</a:t>
            </a:r>
            <a:r>
              <a:rPr lang="en-US" sz="200" dirty="0" smtClean="0"/>
              <a:t>&gt; &gt;, boost::fusion::cons&lt;boost::spirit::qi::</a:t>
            </a:r>
            <a:r>
              <a:rPr lang="en-US" sz="200" dirty="0" err="1" smtClean="0"/>
              <a:t>eoi_parser</a:t>
            </a:r>
            <a:r>
              <a:rPr lang="en-US" sz="200" dirty="0" smtClean="0"/>
              <a:t>, boost::fusion::nil&gt; &gt; &gt; &gt; &gt; &gt; &gt; &gt; &gt;, </a:t>
            </a:r>
            <a:r>
              <a:rPr lang="en-US" sz="200" dirty="0" err="1" smtClean="0"/>
              <a:t>mpl</a:t>
            </a:r>
            <a:r>
              <a:rPr lang="en-US" sz="200" dirty="0" smtClean="0"/>
              <a:t>_::bool_&lt;false&gt; &gt;, R = bool, T0 =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T1 = const __</a:t>
            </a:r>
            <a:r>
              <a:rPr lang="en-US" sz="200" dirty="0" err="1" smtClean="0"/>
              <a:t>gnu_cxx</a:t>
            </a:r>
            <a:r>
              <a:rPr lang="en-US" sz="200" dirty="0" smtClean="0"/>
              <a:t>::__</a:t>
            </a:r>
            <a:r>
              <a:rPr lang="en-US" sz="200" dirty="0" err="1" smtClean="0"/>
              <a:t>normal_iterator</a:t>
            </a:r>
            <a:r>
              <a:rPr lang="en-US" sz="200" dirty="0" smtClean="0"/>
              <a:t>&lt;const char*, std::</a:t>
            </a:r>
            <a:r>
              <a:rPr lang="en-US" sz="200" dirty="0" err="1" smtClean="0"/>
              <a:t>basic_string</a:t>
            </a:r>
            <a:r>
              <a:rPr lang="en-US" sz="200" dirty="0" smtClean="0"/>
              <a:t>&lt;char, std::</a:t>
            </a:r>
            <a:r>
              <a:rPr lang="en-US" sz="200" dirty="0" err="1" smtClean="0"/>
              <a:t>char_traits</a:t>
            </a:r>
            <a:r>
              <a:rPr lang="en-US" sz="200" dirty="0" smtClean="0"/>
              <a:t>&lt;char&gt;, std::allocator&lt;char&gt; &gt; &gt;&amp;, T2 = boost::spirit::context&lt;boost::fusion::cons&lt;boost::spirit::</a:t>
            </a:r>
            <a:r>
              <a:rPr lang="en-US" sz="200" dirty="0" err="1" smtClean="0"/>
              <a:t>unused_type</a:t>
            </a:r>
            <a:r>
              <a:rPr lang="en-US" sz="200" dirty="0" smtClean="0"/>
              <a:t>&amp;, boost::fusion::nil&gt;, boost::fusion::vector0&lt;void&gt; &gt;&amp;, T3 = const boost::spirit::qi::</a:t>
            </a:r>
            <a:r>
              <a:rPr lang="en-US" sz="200" dirty="0" err="1" smtClean="0"/>
              <a:t>char_class</a:t>
            </a:r>
            <a:r>
              <a:rPr lang="en-US" sz="200" dirty="0" smtClean="0"/>
              <a:t>&lt;boost::spirit::tag::</a:t>
            </a:r>
            <a:r>
              <a:rPr lang="en-US" sz="200" dirty="0" err="1" smtClean="0"/>
              <a:t>char_code</a:t>
            </a:r>
            <a:r>
              <a:rPr lang="en-US" sz="200" dirty="0" smtClean="0"/>
              <a:t>&lt;boost::spirit::tag::blank, boost::spirit::</a:t>
            </a:r>
            <a:r>
              <a:rPr lang="en-US" sz="200" dirty="0" err="1" smtClean="0"/>
              <a:t>char_encoding</a:t>
            </a:r>
            <a:r>
              <a:rPr lang="en-US" sz="200" dirty="0" smtClean="0"/>
              <a:t>::</a:t>
            </a:r>
            <a:r>
              <a:rPr lang="en-US" sz="200" dirty="0" err="1" smtClean="0"/>
              <a:t>ascii</a:t>
            </a:r>
            <a:r>
              <a:rPr lang="en-US" sz="200" dirty="0" smtClean="0"/>
              <a:t>&gt; &gt;&amp;]'</a:t>
            </a:r>
          </a:p>
          <a:p>
            <a:pPr marL="0" indent="0">
              <a:buNone/>
            </a:pPr>
            <a:r>
              <a:rPr lang="en-US" sz="200" dirty="0" smtClean="0"/>
              <a:t>/siglinux/</a:t>
            </a:r>
            <a:r>
              <a:rPr lang="en-US" sz="200" dirty="0" err="1" smtClean="0"/>
              <a:t>tc</a:t>
            </a:r>
            <a:r>
              <a:rPr lang="en-US" sz="200" dirty="0" smtClean="0"/>
              <a:t>/sles11sp1_gcc-4.3.4_x86-64/sig1/boost-1.49.0/include/boost/function/function_template.hpp:1083:   instantiated from '</a:t>
            </a:r>
            <a:r>
              <a:rPr lang="en-US" sz="200" dirty="0" err="1" smtClean="0"/>
              <a:t>typename</a:t>
            </a:r>
            <a:r>
              <a:rPr lang="en-US" sz="200" dirty="0" smtClean="0"/>
              <a:t> boost::</a:t>
            </a:r>
            <a:r>
              <a:rPr lang="en-US" sz="200" dirty="0" err="1" smtClean="0"/>
              <a:t>enable_if_c</a:t>
            </a:r>
            <a:r>
              <a:rPr lang="en-US" sz="200" dirty="0" smtClean="0"/>
              <a:t>&lt;boost::</a:t>
            </a:r>
            <a:r>
              <a:rPr lang="en-US" sz="200" dirty="0" err="1" smtClean="0"/>
              <a:t>type_traits</a:t>
            </a:r>
            <a:r>
              <a:rPr lang="en-US" sz="200" dirty="0" smtClean="0"/>
              <a:t>::</a:t>
            </a:r>
            <a:r>
              <a:rPr lang="en-US" sz="200" dirty="0" err="1" smtClean="0"/>
              <a:t>ice_not</a:t>
            </a:r>
            <a:r>
              <a:rPr lang="en-US" sz="200" dirty="0" smtClean="0"/>
              <a:t>::value, boost::function&lt;R ()(T0, T1, T2, T3)&gt;&amp;&gt;::type boost::function&lt;R ()(T0, T1, T2, T3)&gt;::operator=(</a:t>
            </a:r>
            <a:r>
              <a:rPr lang="en-US" sz="200" dirty="0" err="1" smtClean="0"/>
              <a:t>Functor</a:t>
            </a:r>
            <a:r>
              <a:rPr lang="en-US" sz="200" dirty="0" smtClean="0"/>
              <a:t>) [with </a:t>
            </a:r>
            <a:r>
              <a:rPr lang="en-US" sz="200" dirty="0" err="1" smtClean="0"/>
              <a:t>Functor</a:t>
            </a:r>
            <a:r>
              <a:rPr lang="en-US" sz="200" dirty="0" smtClean="0"/>
              <a:t> = boost::spirit::qi::detail::</a:t>
            </a:r>
            <a:r>
              <a:rPr lang="en-US" sz="200" dirty="0" err="1" smtClean="0"/>
              <a:t>parser_binder</a:t>
            </a:r>
            <a:r>
              <a:rPr lang="en-US" sz="200" dirty="0" smtClean="0"/>
              <a:t>&lt;boost::spirit::qi::expect&lt;boost::fusion::cons&lt;boost::spirit::qi::</a:t>
            </a:r>
            <a:r>
              <a:rPr lang="en-US" sz="200" dirty="0" err="1" smtClean="0"/>
              <a:t>literal_string</a:t>
            </a:r>
            <a:r>
              <a:rPr lang="en-US" sz="200" dirty="0" smtClean="0"/>
              <a:t>&lt;const char (&amp;)[5], true&gt;, boost::fusion::cons&lt;boost::spirit::qi::plus&lt;boost::spirit::qi::action&lt;boost::spirit::qi::difference&lt;boost::spirit::qi::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&gt;, boost::fusion::cons&lt;boost::spirit::qi::action&lt;boost::spirit::qi::</a:t>
            </a:r>
            <a:r>
              <a:rPr lang="en-US" sz="200" dirty="0" err="1" smtClean="0"/>
              <a:t>lexeme_directive</a:t>
            </a:r>
            <a:r>
              <a:rPr lang="en-US" sz="200" dirty="0" smtClean="0"/>
              <a:t>&lt;boost::spirit::qi::sequence&lt;boost::fusion::cons&lt;boost::spirit::qi::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boost::fusion::cons&lt;boost::spirit::qi::plus&lt;boost::spirit::qi::difference&lt;boost::spirit::qi::</a:t>
            </a:r>
            <a:r>
              <a:rPr lang="en-US" sz="200" dirty="0" err="1" smtClean="0"/>
              <a:t>char_class</a:t>
            </a:r>
            <a:r>
              <a:rPr lang="en-US" sz="200" dirty="0" smtClean="0"/>
              <a:t>&lt;boost::spirit::tag::</a:t>
            </a:r>
            <a:r>
              <a:rPr lang="en-US" sz="200" dirty="0" err="1" smtClean="0"/>
              <a:t>char_code</a:t>
            </a:r>
            <a:r>
              <a:rPr lang="en-US" sz="200" dirty="0" smtClean="0"/>
              <a:t>&lt;boost::spirit::tag::char_, boost::spirit::</a:t>
            </a:r>
            <a:r>
              <a:rPr lang="en-US" sz="200" dirty="0" err="1" smtClean="0"/>
              <a:t>char_encoding</a:t>
            </a:r>
            <a:r>
              <a:rPr lang="en-US" sz="200" dirty="0" smtClean="0"/>
              <a:t>::standard&gt; &gt;, boost::spirit::qi::</a:t>
            </a:r>
            <a:r>
              <a:rPr lang="en-US" sz="200" dirty="0" err="1" smtClean="0"/>
              <a:t>literal_char</a:t>
            </a:r>
            <a:r>
              <a:rPr lang="en-US" sz="200" dirty="0" smtClean="0"/>
              <a:t>&lt;boost::spirit::</a:t>
            </a:r>
            <a:r>
              <a:rPr lang="en-US" sz="200" dirty="0" err="1" smtClean="0"/>
              <a:t>char_encoding</a:t>
            </a:r>
            <a:r>
              <a:rPr lang="en-US" sz="200" dirty="0" smtClean="0"/>
              <a:t>::standard, true, false&gt; &gt; &gt;, boost::fusion::cons&lt;boost::spirit::qi::</a:t>
            </a:r>
            <a:r>
              <a:rPr lang="en-US" sz="200" dirty="0" err="1" smtClean="0"/>
              <a:t>literal_char</a:t>
            </a:r>
            <a:r>
              <a:rPr lang="en-US" sz="200" dirty="0" smtClean="0"/>
              <a:t>&lt;boost::spirit::</a:t>
            </a:r>
            <a:r>
              <a:rPr lang="en-US" sz="200" dirty="0" err="1" smtClean="0"/>
              <a:t>char_encoding</a:t>
            </a:r>
            <a:r>
              <a:rPr lang="en-US" sz="200" dirty="0" smtClean="0"/>
              <a:t>::standard, true, false&gt;, boost::fusion::nil&gt; &gt; &gt; &gt; &gt;, boost::phoenix::actor&lt;boost::phoenix::composite&lt;boost::phoenix::</a:t>
            </a:r>
            <a:r>
              <a:rPr lang="en-US" sz="200" dirty="0" err="1" smtClean="0"/>
              <a:t>assign_eval</a:t>
            </a:r>
            <a:r>
              <a:rPr lang="en-US" sz="200" dirty="0" smtClean="0"/>
              <a:t>, boost::fusion::vector&lt;boost::phoenix::reference&lt;std::</a:t>
            </a:r>
            <a:r>
              <a:rPr lang="en-US" sz="200" dirty="0" err="1" smtClean="0"/>
              <a:t>basic_string</a:t>
            </a:r>
            <a:r>
              <a:rPr lang="en-US" sz="200" dirty="0" smtClean="0"/>
              <a:t>&lt;char, std::</a:t>
            </a:r>
            <a:r>
              <a:rPr lang="en-US" sz="200" dirty="0" err="1" smtClean="0"/>
              <a:t>char_traits</a:t>
            </a:r>
            <a:r>
              <a:rPr lang="en-US" sz="200" dirty="0" smtClean="0"/>
              <a:t>&lt;char&gt;, std::allocator&lt;char&gt; &gt; &gt;, boost::spirit::argument&lt;0&gt;, boost::fusion::void_, boost::fusion::void_, boost::fusion::void_, boost::fusion::void_, boost::fusion::void_, boost::fusion::void_, boost::fusion::void_, boost::fusion::void_&gt; &gt; &gt; &gt;, </a:t>
            </a:r>
            <a:endParaRPr lang="en-US"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80</a:t>
            </a:fld>
            <a:endParaRPr lang="en-US" dirty="0"/>
          </a:p>
        </p:txBody>
      </p:sp>
    </p:spTree>
    <p:extLst>
      <p:ext uri="{BB962C8B-B14F-4D97-AF65-F5344CB8AC3E}">
        <p14:creationId xmlns:p14="http://schemas.microsoft.com/office/powerpoint/2010/main" val="272011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Confusing Errors</a:t>
            </a:r>
            <a:endParaRPr lang="en-US" dirty="0"/>
          </a:p>
        </p:txBody>
      </p:sp>
      <p:sp>
        <p:nvSpPr>
          <p:cNvPr id="3" name="Content Placeholder 2"/>
          <p:cNvSpPr>
            <a:spLocks noGrp="1"/>
          </p:cNvSpPr>
          <p:nvPr>
            <p:ph idx="1"/>
          </p:nvPr>
        </p:nvSpPr>
        <p:spPr/>
        <p:txBody>
          <a:bodyPr/>
          <a:lstStyle/>
          <a:p>
            <a:pPr marL="0" indent="0">
              <a:buNone/>
            </a:pPr>
            <a:r>
              <a:rPr lang="en-US" sz="1400" dirty="0" smtClean="0"/>
              <a:t>…/</a:t>
            </a:r>
            <a:r>
              <a:rPr lang="en-US" sz="1400" dirty="0"/>
              <a:t>boost-1.49.0/include/boost/spirit/home/support/action_dispatch.hpp:178: error: no match for call to '(const boost::phoenix::actor&lt;boost::phoenix::composite&lt;boost::phoenix::</a:t>
            </a:r>
            <a:r>
              <a:rPr lang="en-US" sz="1400" dirty="0" err="1"/>
              <a:t>assign_eval</a:t>
            </a:r>
            <a:r>
              <a:rPr lang="en-US" sz="1400" dirty="0"/>
              <a:t>, boost::fusion::vector&lt;boost::phoenix::reference&lt;std::</a:t>
            </a:r>
            <a:r>
              <a:rPr lang="en-US" sz="1400" dirty="0" err="1"/>
              <a:t>basic_string</a:t>
            </a:r>
            <a:r>
              <a:rPr lang="en-US" sz="1400" dirty="0"/>
              <a:t>&lt;char, std::</a:t>
            </a:r>
            <a:r>
              <a:rPr lang="en-US" sz="1400" dirty="0" err="1"/>
              <a:t>char_traits</a:t>
            </a:r>
            <a:r>
              <a:rPr lang="en-US" sz="1400" dirty="0"/>
              <a:t>&lt;char&gt;, std::allocator&lt;char&gt; &gt; &gt;, boost::spirit::argument&lt;0&gt;, boost::fusion::void_, boost::fusion::void_, boost::fusion::void_, boost::fusion::void_, boost::fusion::void_, boost::fusion::void_, boost::fusion::void_, boost::fusion::void_&gt; &gt; &gt;) (boost::fusion::vector1&lt;std::vector&lt;char, std::allocator&lt;char&gt; &gt;&amp;&gt;&amp;, boost::spirit::context&lt;boost::fusion::cons&lt;boost::spirit::</a:t>
            </a:r>
            <a:r>
              <a:rPr lang="en-US" sz="1400" dirty="0" err="1"/>
              <a:t>unused_type</a:t>
            </a:r>
            <a:r>
              <a:rPr lang="en-US" sz="1400" dirty="0"/>
              <a:t>&amp;, boost::fusion::nil&gt;, boost::fusion::vector0&lt;void&gt; &gt;&amp;, bool&amp;)'</a:t>
            </a:r>
          </a:p>
          <a:p>
            <a:pPr marL="0" indent="0">
              <a:buNone/>
            </a:pPr>
            <a:r>
              <a:rPr lang="en-US" sz="1400" dirty="0" smtClean="0"/>
              <a:t>…/</a:t>
            </a:r>
            <a:r>
              <a:rPr lang="en-US" sz="1400" dirty="0"/>
              <a:t>boost-1.49.0/include/boost/spirit/home/phoenix/core/actor.hpp:107: note: candidates are: </a:t>
            </a:r>
            <a:r>
              <a:rPr lang="en-US" sz="1400" dirty="0" err="1"/>
              <a:t>typename</a:t>
            </a:r>
            <a:r>
              <a:rPr lang="en-US" sz="1400" dirty="0"/>
              <a:t> boost::</a:t>
            </a:r>
            <a:r>
              <a:rPr lang="en-US" sz="1400" dirty="0" err="1"/>
              <a:t>mpl</a:t>
            </a:r>
            <a:r>
              <a:rPr lang="en-US" sz="1400" dirty="0"/>
              <a:t>::</a:t>
            </a:r>
            <a:r>
              <a:rPr lang="en-US" sz="1400" dirty="0" err="1"/>
              <a:t>eval_if</a:t>
            </a:r>
            <a:r>
              <a:rPr lang="en-US" sz="1400" dirty="0"/>
              <a:t>&lt;</a:t>
            </a:r>
            <a:r>
              <a:rPr lang="en-US" sz="1400" dirty="0" err="1"/>
              <a:t>typename</a:t>
            </a:r>
            <a:r>
              <a:rPr lang="en-US" sz="1400" dirty="0"/>
              <a:t> </a:t>
            </a:r>
            <a:r>
              <a:rPr lang="en-US" sz="1400" dirty="0" err="1"/>
              <a:t>Eval</a:t>
            </a:r>
            <a:r>
              <a:rPr lang="en-US" sz="1400" dirty="0"/>
              <a:t>::</a:t>
            </a:r>
            <a:r>
              <a:rPr lang="en-US" sz="1400" dirty="0" err="1"/>
              <a:t>no_nullary</a:t>
            </a:r>
            <a:r>
              <a:rPr lang="en-US" sz="1400" dirty="0"/>
              <a:t>, boost::</a:t>
            </a:r>
            <a:r>
              <a:rPr lang="en-US" sz="1400" dirty="0" err="1"/>
              <a:t>mpl</a:t>
            </a:r>
            <a:r>
              <a:rPr lang="en-US" sz="1400" dirty="0"/>
              <a:t>::identity&lt;boost::phoenix::detail::</a:t>
            </a:r>
            <a:r>
              <a:rPr lang="en-US" sz="1400" dirty="0" err="1"/>
              <a:t>error_expecting_arguments</a:t>
            </a:r>
            <a:r>
              <a:rPr lang="en-US" sz="1400" dirty="0"/>
              <a:t>&gt;, boost::phoenix::</a:t>
            </a:r>
            <a:r>
              <a:rPr lang="en-US" sz="1400" dirty="0" err="1"/>
              <a:t>eval_result</a:t>
            </a:r>
            <a:r>
              <a:rPr lang="en-US" sz="1400" dirty="0"/>
              <a:t>&lt;</a:t>
            </a:r>
            <a:r>
              <a:rPr lang="en-US" sz="1400" dirty="0" err="1"/>
              <a:t>Eval</a:t>
            </a:r>
            <a:r>
              <a:rPr lang="en-US" sz="1400" dirty="0"/>
              <a:t>, boost::phoenix::</a:t>
            </a:r>
            <a:r>
              <a:rPr lang="en-US" sz="1400" dirty="0" err="1"/>
              <a:t>basic_environment</a:t>
            </a:r>
            <a:r>
              <a:rPr lang="en-US" sz="1400" dirty="0"/>
              <a:t>&lt;boost::fusion::void_, boost::fusion::void_, boost::fusion::void_, boost::fusion::void_, boost::fusion::void_, boost::fusion::void_, boost::fusion::void_, boost::fusion::void_, boost::fusion::void_, boost::fusion::void_&gt; &gt; &gt;::type boost::phoenix::actor&lt;</a:t>
            </a:r>
            <a:r>
              <a:rPr lang="en-US" sz="1400" dirty="0" err="1"/>
              <a:t>Eval</a:t>
            </a:r>
            <a:r>
              <a:rPr lang="en-US" sz="1400" dirty="0"/>
              <a:t>&gt;::operator()() const [with </a:t>
            </a:r>
            <a:r>
              <a:rPr lang="en-US" sz="1400" dirty="0" err="1"/>
              <a:t>Eval</a:t>
            </a:r>
            <a:r>
              <a:rPr lang="en-US" sz="1400" dirty="0"/>
              <a:t> = boost::phoenix::composite&lt;boost::phoenix::</a:t>
            </a:r>
            <a:r>
              <a:rPr lang="en-US" sz="1400" dirty="0" err="1"/>
              <a:t>assign_eval</a:t>
            </a:r>
            <a:r>
              <a:rPr lang="en-US" sz="1400" dirty="0"/>
              <a:t>, boost::fusion::vector&lt;boost::phoenix::reference&lt;std::</a:t>
            </a:r>
            <a:r>
              <a:rPr lang="en-US" sz="1400" dirty="0" err="1"/>
              <a:t>basic_string</a:t>
            </a:r>
            <a:r>
              <a:rPr lang="en-US" sz="1400" dirty="0"/>
              <a:t>&lt;char, std::</a:t>
            </a:r>
            <a:r>
              <a:rPr lang="en-US" sz="1400" dirty="0" err="1"/>
              <a:t>char_traits</a:t>
            </a:r>
            <a:r>
              <a:rPr lang="en-US" sz="1400" dirty="0"/>
              <a:t>&lt;char&gt;, std::allocator&lt;char&gt; &gt; &gt;, boost::spirit::argument&lt;0&gt;, boost::fusion::void_, boost::fusion::void_, boost::fusion::void_, boost::fusion::void_, boost::fusion::void_, boost::fusion::void_, boost::fusion::void_, boost::fusion::void_&gt; </a:t>
            </a:r>
            <a:r>
              <a:rPr lang="en-US" sz="1400" dirty="0" smtClean="0"/>
              <a:t>&gt;]</a:t>
            </a:r>
            <a:endParaRPr lang="en-US" sz="1400"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81</a:t>
            </a:fld>
            <a:endParaRPr lang="en-US" dirty="0"/>
          </a:p>
        </p:txBody>
      </p:sp>
    </p:spTree>
    <p:extLst>
      <p:ext uri="{BB962C8B-B14F-4D97-AF65-F5344CB8AC3E}">
        <p14:creationId xmlns:p14="http://schemas.microsoft.com/office/powerpoint/2010/main" val="132365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Compilation Problems</a:t>
            </a:r>
            <a:endParaRPr lang="en-US" dirty="0"/>
          </a:p>
        </p:txBody>
      </p:sp>
      <p:sp>
        <p:nvSpPr>
          <p:cNvPr id="3" name="Content Placeholder 2"/>
          <p:cNvSpPr>
            <a:spLocks noGrp="1"/>
          </p:cNvSpPr>
          <p:nvPr>
            <p:ph idx="1"/>
          </p:nvPr>
        </p:nvSpPr>
        <p:spPr/>
        <p:txBody>
          <a:bodyPr/>
          <a:lstStyle/>
          <a:p>
            <a:r>
              <a:rPr lang="en-US" dirty="0" smtClean="0"/>
              <a:t>Divide and conquer</a:t>
            </a:r>
          </a:p>
          <a:p>
            <a:pPr lvl="1"/>
            <a:r>
              <a:rPr lang="en-US" dirty="0" smtClean="0"/>
              <a:t>Add more rules</a:t>
            </a:r>
          </a:p>
          <a:p>
            <a:pPr lvl="1"/>
            <a:r>
              <a:rPr lang="en-US" dirty="0" smtClean="0"/>
              <a:t>Comment out parts to isolate the offending portion</a:t>
            </a:r>
          </a:p>
          <a:p>
            <a:r>
              <a:rPr lang="en-US" dirty="0" smtClean="0"/>
              <a:t>Search back for </a:t>
            </a:r>
            <a:r>
              <a:rPr lang="en-US" b="0" dirty="0" smtClean="0">
                <a:latin typeface="Lucida Console" panose="020B0609040504020204" pitchFamily="49" charset="0"/>
              </a:rPr>
              <a:t>*****</a:t>
            </a:r>
            <a:r>
              <a:rPr lang="en-US" dirty="0"/>
              <a:t> in error </a:t>
            </a:r>
            <a:r>
              <a:rPr lang="en-US" dirty="0" err="1"/>
              <a:t>backtrace</a:t>
            </a:r>
            <a:endParaRPr lang="en-US" b="0" dirty="0" smtClean="0">
              <a:latin typeface="Lucida Console" panose="020B0609040504020204" pitchFamily="49" charset="0"/>
            </a:endParaRPr>
          </a:p>
          <a:p>
            <a:pPr lvl="1"/>
            <a:r>
              <a:rPr lang="en-US" dirty="0" smtClean="0"/>
              <a:t>Open </a:t>
            </a:r>
            <a:r>
              <a:rPr lang="en-US" dirty="0" err="1" smtClean="0"/>
              <a:t>Boost.Spirit</a:t>
            </a:r>
            <a:r>
              <a:rPr lang="en-US" dirty="0" smtClean="0"/>
              <a:t> header that generated the static assertion</a:t>
            </a:r>
          </a:p>
          <a:p>
            <a:pPr lvl="1"/>
            <a:r>
              <a:rPr lang="en-US" dirty="0" smtClean="0"/>
              <a:t>Read comment</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82</a:t>
            </a:fld>
            <a:endParaRPr lang="en-US" dirty="0"/>
          </a:p>
        </p:txBody>
      </p:sp>
    </p:spTree>
    <p:extLst>
      <p:ext uri="{BB962C8B-B14F-4D97-AF65-F5344CB8AC3E}">
        <p14:creationId xmlns:p14="http://schemas.microsoft.com/office/powerpoint/2010/main" val="12038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Parsing Failures</a:t>
            </a:r>
            <a:endParaRPr lang="en-US" dirty="0"/>
          </a:p>
        </p:txBody>
      </p:sp>
      <p:sp>
        <p:nvSpPr>
          <p:cNvPr id="3" name="Content Placeholder 2"/>
          <p:cNvSpPr>
            <a:spLocks noGrp="1"/>
          </p:cNvSpPr>
          <p:nvPr>
            <p:ph idx="1"/>
          </p:nvPr>
        </p:nvSpPr>
        <p:spPr/>
        <p:txBody>
          <a:bodyPr/>
          <a:lstStyle/>
          <a:p>
            <a:r>
              <a:rPr lang="en-US" dirty="0" smtClean="0"/>
              <a:t>Define </a:t>
            </a:r>
            <a:r>
              <a:rPr lang="en-US" b="0" dirty="0" smtClean="0">
                <a:latin typeface="Lucida Console" panose="020B0609040504020204" pitchFamily="49" charset="0"/>
              </a:rPr>
              <a:t>BOOST_SPIRIT_DEBUG</a:t>
            </a:r>
            <a:r>
              <a:rPr lang="en-US" dirty="0" smtClean="0"/>
              <a:t> before </a:t>
            </a:r>
            <a:r>
              <a:rPr lang="en-US" dirty="0" err="1" smtClean="0"/>
              <a:t>Boost.Spirit</a:t>
            </a:r>
            <a:r>
              <a:rPr lang="en-US" dirty="0" smtClean="0"/>
              <a:t> include directives</a:t>
            </a:r>
          </a:p>
          <a:p>
            <a:r>
              <a:rPr lang="en-US" dirty="0"/>
              <a:t>Use </a:t>
            </a:r>
            <a:r>
              <a:rPr lang="en-US" b="0" dirty="0" smtClean="0">
                <a:latin typeface="Lucida Console" panose="020B0609040504020204" pitchFamily="49" charset="0"/>
              </a:rPr>
              <a:t>BOOST_SPIRIT_DEBUG_NODES</a:t>
            </a:r>
            <a:r>
              <a:rPr lang="en-US" dirty="0" smtClean="0"/>
              <a:t> macro to make rules display debug </a:t>
            </a:r>
            <a:r>
              <a:rPr lang="en-US" dirty="0" smtClean="0"/>
              <a:t>output</a:t>
            </a:r>
          </a:p>
          <a:p>
            <a:r>
              <a:rPr lang="en-US" dirty="0" err="1" smtClean="0"/>
              <a:t>on_error</a:t>
            </a:r>
            <a:endParaRPr lang="en-US"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83</a:t>
            </a:fld>
            <a:endParaRPr lang="en-US" dirty="0"/>
          </a:p>
        </p:txBody>
      </p:sp>
    </p:spTree>
    <p:extLst>
      <p:ext uri="{BB962C8B-B14F-4D97-AF65-F5344CB8AC3E}">
        <p14:creationId xmlns:p14="http://schemas.microsoft.com/office/powerpoint/2010/main" val="211015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BOOST_SPIRIT_DEBUG_NODES</a:t>
            </a:r>
          </a:p>
        </p:txBody>
      </p:sp>
      <p:sp>
        <p:nvSpPr>
          <p:cNvPr id="3" name="Content Placeholder 2"/>
          <p:cNvSpPr>
            <a:spLocks noGrp="1"/>
          </p:cNvSpPr>
          <p:nvPr>
            <p:ph idx="1"/>
          </p:nvPr>
        </p:nvSpPr>
        <p:spPr/>
        <p:txBody>
          <a:bodyPr/>
          <a:lstStyle/>
          <a:p>
            <a:pPr marL="0" indent="0">
              <a:spcBef>
                <a:spcPts val="0"/>
              </a:spcBef>
              <a:buNone/>
            </a:pPr>
            <a:r>
              <a:rPr lang="en-US" b="0" dirty="0">
                <a:latin typeface="Lucida Console" panose="020B0609040504020204" pitchFamily="49" charset="0"/>
              </a:rPr>
              <a:t>BOOST_SPIRIT_DEBUG_NODES</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computed)</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host)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a:latin typeface="Lucida Console" panose="020B0609040504020204" pitchFamily="49" charset="0"/>
              </a:rPr>
              <a:t>ip_address</a:t>
            </a:r>
            <a:r>
              <a:rPr lang="en-US" b="0" dirty="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reply</a:t>
            </a:r>
            <a:r>
              <a:rPr lang="en-US" b="0" dirty="0" smtClean="0">
                <a:latin typeface="Lucida Console" panose="020B0609040504020204" pitchFamily="49" charset="0"/>
              </a:rPr>
              <a: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err="1" smtClean="0">
                <a:latin typeface="Lucida Console" panose="020B0609040504020204" pitchFamily="49" charset="0"/>
              </a:rPr>
              <a:t>skip_to</a:t>
            </a:r>
            <a:r>
              <a:rPr lang="en-US" b="0" dirty="0" smtClean="0">
                <a:latin typeface="Lucida Console" panose="020B0609040504020204" pitchFamily="49" charset="0"/>
              </a:rPr>
              <a:t>)</a:t>
            </a:r>
            <a:endParaRPr lang="en-US" b="0" dirty="0">
              <a:latin typeface="Lucida Console" panose="020B0609040504020204" pitchFamily="49" charset="0"/>
            </a:endParaRP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start)</a:t>
            </a:r>
          </a:p>
          <a:p>
            <a:pPr marL="0" indent="0">
              <a:spcBef>
                <a:spcPts val="0"/>
              </a:spcBef>
              <a:buNone/>
            </a:pPr>
            <a:r>
              <a:rPr lang="en-US" b="0" dirty="0">
                <a:latin typeface="Lucida Console" panose="020B0609040504020204" pitchFamily="49" charset="0"/>
              </a:rPr>
              <a:t>  </a:t>
            </a:r>
            <a:r>
              <a:rPr lang="en-US" b="0" dirty="0" smtClean="0">
                <a:latin typeface="Lucida Console" panose="020B0609040504020204" pitchFamily="49" charset="0"/>
              </a:rPr>
              <a:t> (</a:t>
            </a:r>
            <a:r>
              <a:rPr lang="en-US" b="0" dirty="0">
                <a:latin typeface="Lucida Console" panose="020B0609040504020204" pitchFamily="49" charset="0"/>
              </a:rPr>
              <a:t>summary)</a:t>
            </a:r>
          </a:p>
          <a:p>
            <a:pPr marL="0" indent="0">
              <a:spcBef>
                <a:spcPts val="0"/>
              </a:spcBef>
              <a:buNone/>
            </a:pPr>
            <a:r>
              <a:rPr lang="en-US" b="0" dirty="0" smtClean="0">
                <a:latin typeface="Lucida Console" panose="020B0609040504020204" pitchFamily="49" charset="0"/>
              </a:rPr>
              <a:t>)</a:t>
            </a:r>
            <a:endParaRPr lang="en-US" b="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84</a:t>
            </a:fld>
            <a:endParaRPr lang="en-US" dirty="0"/>
          </a:p>
        </p:txBody>
      </p:sp>
    </p:spTree>
    <p:extLst>
      <p:ext uri="{BB962C8B-B14F-4D97-AF65-F5344CB8AC3E}">
        <p14:creationId xmlns:p14="http://schemas.microsoft.com/office/powerpoint/2010/main" val="2302240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BOOST_SPIRIT_DEBUG_NODES</a:t>
            </a:r>
          </a:p>
        </p:txBody>
      </p:sp>
      <p:sp>
        <p:nvSpPr>
          <p:cNvPr id="3" name="Content Placeholder 2"/>
          <p:cNvSpPr>
            <a:spLocks noGrp="1"/>
          </p:cNvSpPr>
          <p:nvPr>
            <p:ph idx="1"/>
          </p:nvPr>
        </p:nvSpPr>
        <p:spPr/>
        <p:txBody>
          <a:bodyPr/>
          <a:lstStyle/>
          <a:p>
            <a:pPr marL="0" indent="0">
              <a:spcBef>
                <a:spcPts val="0"/>
              </a:spcBef>
              <a:buNone/>
            </a:pPr>
            <a:r>
              <a:rPr lang="en-US" sz="1400" dirty="0">
                <a:latin typeface="Lucida Console" panose="020B0609040504020204" pitchFamily="49" charset="0"/>
              </a:rPr>
              <a:t>&lt;start&gt;</a:t>
            </a:r>
          </a:p>
          <a:p>
            <a:pPr marL="0" indent="0">
              <a:spcBef>
                <a:spcPts val="0"/>
              </a:spcBef>
              <a:buNone/>
            </a:pPr>
            <a:r>
              <a:rPr lang="en-US" sz="1400" dirty="0">
                <a:latin typeface="Lucida Console" panose="020B0609040504020204" pitchFamily="49" charset="0"/>
              </a:rPr>
              <a:t>  &lt;try&gt;PING www.google.com &lt;/try&gt;</a:t>
            </a:r>
          </a:p>
          <a:p>
            <a:pPr marL="0" indent="0">
              <a:spcBef>
                <a:spcPts val="0"/>
              </a:spcBef>
              <a:buNone/>
            </a:pPr>
            <a:r>
              <a:rPr lang="en-US" sz="1400" dirty="0">
                <a:latin typeface="Lucida Console" panose="020B0609040504020204" pitchFamily="49" charset="0"/>
              </a:rPr>
              <a:t>  &lt;host&gt;</a:t>
            </a:r>
          </a:p>
          <a:p>
            <a:pPr marL="0" indent="0">
              <a:spcBef>
                <a:spcPts val="0"/>
              </a:spcBef>
              <a:buNone/>
            </a:pPr>
            <a:r>
              <a:rPr lang="en-US" sz="1400" dirty="0">
                <a:latin typeface="Lucida Console" panose="020B0609040504020204" pitchFamily="49" charset="0"/>
              </a:rPr>
              <a:t>    &lt;try&gt; www.google.com (74.&lt;/try&gt;</a:t>
            </a:r>
          </a:p>
          <a:p>
            <a:pPr marL="0" indent="0">
              <a:spcBef>
                <a:spcPts val="0"/>
              </a:spcBef>
              <a:buNone/>
            </a:pPr>
            <a:r>
              <a:rPr lang="en-US" sz="1400" dirty="0">
                <a:latin typeface="Lucida Console" panose="020B0609040504020204" pitchFamily="49" charset="0"/>
              </a:rPr>
              <a:t>    &lt;success&gt; (74.125.131.147) 56&lt;/success&gt;</a:t>
            </a:r>
          </a:p>
          <a:p>
            <a:pPr marL="0" indent="0">
              <a:spcBef>
                <a:spcPts val="0"/>
              </a:spcBef>
              <a:buNone/>
            </a:pPr>
            <a:r>
              <a:rPr lang="en-US" sz="1400" dirty="0">
                <a:latin typeface="Lucida Console" panose="020B0609040504020204" pitchFamily="49" charset="0"/>
              </a:rPr>
              <a:t>    &lt;attributes&gt;[[w, w, w, ., g, o, o, g, l, e, ., c, o, m]]&lt;/attributes&gt;</a:t>
            </a:r>
          </a:p>
          <a:p>
            <a:pPr marL="0" indent="0">
              <a:spcBef>
                <a:spcPts val="0"/>
              </a:spcBef>
              <a:buNone/>
            </a:pPr>
            <a:r>
              <a:rPr lang="en-US" sz="1400" dirty="0">
                <a:latin typeface="Lucida Console" panose="020B0609040504020204" pitchFamily="49" charset="0"/>
              </a:rPr>
              <a:t>  &lt;/host&gt;</a:t>
            </a:r>
          </a:p>
          <a:p>
            <a:pPr marL="0" indent="0">
              <a:spcBef>
                <a:spcPts val="0"/>
              </a:spcBef>
              <a:buNone/>
            </a:pPr>
            <a:r>
              <a:rPr lang="en-US" sz="1400" dirty="0">
                <a:latin typeface="Lucida Console" panose="020B0609040504020204" pitchFamily="49" charset="0"/>
              </a:rPr>
              <a:t>  &lt;</a:t>
            </a:r>
            <a:r>
              <a:rPr lang="en-US" sz="1400" dirty="0" err="1">
                <a:latin typeface="Lucida Console" panose="020B0609040504020204" pitchFamily="49" charset="0"/>
              </a:rPr>
              <a:t>ip_address</a:t>
            </a:r>
            <a:r>
              <a:rPr lang="en-US" sz="1400" dirty="0">
                <a:latin typeface="Lucida Console" panose="020B0609040504020204" pitchFamily="49" charset="0"/>
              </a:rPr>
              <a:t>&gt;</a:t>
            </a:r>
          </a:p>
          <a:p>
            <a:pPr marL="0" indent="0">
              <a:spcBef>
                <a:spcPts val="0"/>
              </a:spcBef>
              <a:buNone/>
            </a:pPr>
            <a:r>
              <a:rPr lang="en-US" sz="1400" dirty="0">
                <a:latin typeface="Lucida Console" panose="020B0609040504020204" pitchFamily="49" charset="0"/>
              </a:rPr>
              <a:t>    &lt;try&gt; (74.125.131.147) 56&lt;/try&gt;</a:t>
            </a:r>
          </a:p>
          <a:p>
            <a:pPr marL="0" indent="0">
              <a:spcBef>
                <a:spcPts val="0"/>
              </a:spcBef>
              <a:buNone/>
            </a:pPr>
            <a:r>
              <a:rPr lang="en-US" sz="1400" dirty="0">
                <a:latin typeface="Lucida Console" panose="020B0609040504020204" pitchFamily="49" charset="0"/>
              </a:rPr>
              <a:t>    &lt;success&gt; 56(84) bytes of </a:t>
            </a:r>
            <a:r>
              <a:rPr lang="en-US" sz="1400" dirty="0" err="1">
                <a:latin typeface="Lucida Console" panose="020B0609040504020204" pitchFamily="49" charset="0"/>
              </a:rPr>
              <a:t>dat</a:t>
            </a:r>
            <a:r>
              <a:rPr lang="en-US" sz="1400" dirty="0">
                <a:latin typeface="Lucida Console" panose="020B0609040504020204" pitchFamily="49" charset="0"/>
              </a:rPr>
              <a:t>&lt;/success&gt;</a:t>
            </a:r>
          </a:p>
          <a:p>
            <a:pPr marL="0" indent="0">
              <a:spcBef>
                <a:spcPts val="0"/>
              </a:spcBef>
              <a:buNone/>
            </a:pPr>
            <a:r>
              <a:rPr lang="en-US" sz="1400" dirty="0">
                <a:latin typeface="Lucida Console" panose="020B0609040504020204" pitchFamily="49" charset="0"/>
              </a:rPr>
              <a:t>    &lt;attributes&gt;[[7, 4, ., 1, 2, 5, ., 1, 3, 1, ., 1, 4, 7]]&lt;/attributes&gt;</a:t>
            </a:r>
          </a:p>
          <a:p>
            <a:pPr marL="0" indent="0">
              <a:spcBef>
                <a:spcPts val="0"/>
              </a:spcBef>
              <a:buNone/>
            </a:pPr>
            <a:r>
              <a:rPr lang="en-US" sz="1400" dirty="0">
                <a:latin typeface="Lucida Console" panose="020B0609040504020204" pitchFamily="49" charset="0"/>
              </a:rPr>
              <a:t>  &lt;/</a:t>
            </a:r>
            <a:r>
              <a:rPr lang="en-US" sz="1400" dirty="0" err="1">
                <a:latin typeface="Lucida Console" panose="020B0609040504020204" pitchFamily="49" charset="0"/>
              </a:rPr>
              <a:t>ip_address</a:t>
            </a:r>
            <a:r>
              <a:rPr lang="en-US" sz="1400" dirty="0">
                <a:latin typeface="Lucida Console" panose="020B0609040504020204" pitchFamily="49" charset="0"/>
              </a:rPr>
              <a:t>&gt;</a:t>
            </a:r>
          </a:p>
          <a:p>
            <a:pPr marL="0" indent="0">
              <a:spcBef>
                <a:spcPts val="0"/>
              </a:spcBef>
              <a:buNone/>
            </a:pPr>
            <a:r>
              <a:rPr lang="en-US" sz="1400" dirty="0">
                <a:latin typeface="Lucida Console" panose="020B0609040504020204" pitchFamily="49" charset="0"/>
              </a:rPr>
              <a:t>  &lt;reply&gt;</a:t>
            </a:r>
          </a:p>
          <a:p>
            <a:pPr marL="0" indent="0">
              <a:spcBef>
                <a:spcPts val="0"/>
              </a:spcBef>
              <a:buNone/>
            </a:pPr>
            <a:r>
              <a:rPr lang="en-US" sz="1400" dirty="0">
                <a:latin typeface="Lucida Console" panose="020B0609040504020204" pitchFamily="49" charset="0"/>
              </a:rPr>
              <a:t>    &lt;try&gt;64 bytes from </a:t>
            </a:r>
            <a:r>
              <a:rPr lang="en-US" sz="1400" dirty="0" err="1">
                <a:latin typeface="Lucida Console" panose="020B0609040504020204" pitchFamily="49" charset="0"/>
              </a:rPr>
              <a:t>vc</a:t>
            </a:r>
            <a:r>
              <a:rPr lang="en-US" sz="1400" dirty="0">
                <a:latin typeface="Lucida Console" panose="020B0609040504020204" pitchFamily="49" charset="0"/>
              </a:rPr>
              <a:t>-in-&lt;/try&gt;</a:t>
            </a:r>
          </a:p>
          <a:p>
            <a:pPr marL="0" indent="0">
              <a:spcBef>
                <a:spcPts val="0"/>
              </a:spcBef>
              <a:buNone/>
            </a:pPr>
            <a:r>
              <a:rPr lang="en-US" sz="1400" dirty="0">
                <a:latin typeface="Lucida Console" panose="020B0609040504020204" pitchFamily="49" charset="0"/>
              </a:rPr>
              <a:t>    &lt;success&gt;30 bytes from </a:t>
            </a:r>
            <a:r>
              <a:rPr lang="en-US" sz="1400" dirty="0" err="1">
                <a:latin typeface="Lucida Console" panose="020B0609040504020204" pitchFamily="49" charset="0"/>
              </a:rPr>
              <a:t>vc</a:t>
            </a:r>
            <a:r>
              <a:rPr lang="en-US" sz="1400" dirty="0">
                <a:latin typeface="Lucida Console" panose="020B0609040504020204" pitchFamily="49" charset="0"/>
              </a:rPr>
              <a:t>-in-&lt;/success&gt;</a:t>
            </a:r>
          </a:p>
          <a:p>
            <a:pPr marL="0" indent="0">
              <a:spcBef>
                <a:spcPts val="0"/>
              </a:spcBef>
              <a:buNone/>
            </a:pPr>
            <a:r>
              <a:rPr lang="en-US" sz="1400" dirty="0">
                <a:latin typeface="Lucida Console" panose="020B0609040504020204" pitchFamily="49" charset="0"/>
              </a:rPr>
              <a:t>    &lt;attributes&gt;[[64, 63, 4.32]]&lt;/attributes&gt;</a:t>
            </a:r>
          </a:p>
          <a:p>
            <a:pPr marL="0" indent="0">
              <a:spcBef>
                <a:spcPts val="0"/>
              </a:spcBef>
              <a:buNone/>
            </a:pPr>
            <a:r>
              <a:rPr lang="en-US" sz="1400" dirty="0">
                <a:latin typeface="Lucida Console" panose="020B0609040504020204" pitchFamily="49" charset="0"/>
              </a:rPr>
              <a:t>  &lt;/reply&gt;</a:t>
            </a:r>
          </a:p>
          <a:p>
            <a:pPr marL="0" indent="0">
              <a:spcBef>
                <a:spcPts val="0"/>
              </a:spcBef>
              <a:buNone/>
            </a:pPr>
            <a:r>
              <a:rPr lang="en-US" sz="1400" dirty="0">
                <a:latin typeface="Lucida Console" panose="020B0609040504020204" pitchFamily="49" charset="0"/>
              </a:rPr>
              <a:t>  &lt;reply&gt;</a:t>
            </a:r>
          </a:p>
          <a:p>
            <a:pPr marL="0" indent="0">
              <a:spcBef>
                <a:spcPts val="0"/>
              </a:spcBef>
              <a:buNone/>
            </a:pPr>
            <a:r>
              <a:rPr lang="en-US" sz="1400" dirty="0">
                <a:latin typeface="Lucida Console" panose="020B0609040504020204" pitchFamily="49" charset="0"/>
              </a:rPr>
              <a:t>    &lt;try&gt;30 bytes from </a:t>
            </a:r>
            <a:r>
              <a:rPr lang="en-US" sz="1400" dirty="0" err="1">
                <a:latin typeface="Lucida Console" panose="020B0609040504020204" pitchFamily="49" charset="0"/>
              </a:rPr>
              <a:t>vc</a:t>
            </a:r>
            <a:r>
              <a:rPr lang="en-US" sz="1400" dirty="0">
                <a:latin typeface="Lucida Console" panose="020B0609040504020204" pitchFamily="49" charset="0"/>
              </a:rPr>
              <a:t>-in-&lt;/try&gt;</a:t>
            </a:r>
          </a:p>
          <a:p>
            <a:pPr marL="0" indent="0">
              <a:spcBef>
                <a:spcPts val="0"/>
              </a:spcBef>
              <a:buNone/>
            </a:pPr>
            <a:r>
              <a:rPr lang="en-US" sz="1400" dirty="0">
                <a:latin typeface="Lucida Console" panose="020B0609040504020204" pitchFamily="49" charset="0"/>
              </a:rPr>
              <a:t>    &lt;success&gt;25 bytes from </a:t>
            </a:r>
            <a:r>
              <a:rPr lang="en-US" sz="1400" dirty="0" err="1">
                <a:latin typeface="Lucida Console" panose="020B0609040504020204" pitchFamily="49" charset="0"/>
              </a:rPr>
              <a:t>vc</a:t>
            </a:r>
            <a:r>
              <a:rPr lang="en-US" sz="1400" dirty="0">
                <a:latin typeface="Lucida Console" panose="020B0609040504020204" pitchFamily="49" charset="0"/>
              </a:rPr>
              <a:t>-in-&lt;/success&gt;</a:t>
            </a:r>
          </a:p>
          <a:p>
            <a:pPr marL="0" indent="0">
              <a:spcBef>
                <a:spcPts val="0"/>
              </a:spcBef>
              <a:buNone/>
            </a:pPr>
            <a:r>
              <a:rPr lang="en-US" sz="1400" dirty="0">
                <a:latin typeface="Lucida Console" panose="020B0609040504020204" pitchFamily="49" charset="0"/>
              </a:rPr>
              <a:t>    &lt;attributes&gt;[[30, 62, 0.252]]&lt;/attributes&gt;</a:t>
            </a:r>
          </a:p>
          <a:p>
            <a:pPr marL="0" indent="0">
              <a:spcBef>
                <a:spcPts val="0"/>
              </a:spcBef>
              <a:buNone/>
            </a:pPr>
            <a:r>
              <a:rPr lang="en-US" sz="1400" dirty="0">
                <a:latin typeface="Lucida Console" panose="020B0609040504020204" pitchFamily="49" charset="0"/>
              </a:rPr>
              <a:t>  &lt;/reply</a:t>
            </a:r>
            <a:r>
              <a:rPr lang="en-US" sz="1400" dirty="0" smtClean="0">
                <a:latin typeface="Lucida Console" panose="020B0609040504020204" pitchFamily="49" charset="0"/>
              </a:rPr>
              <a:t>&gt;</a:t>
            </a:r>
          </a:p>
          <a:p>
            <a:pPr marL="0" indent="0">
              <a:spcBef>
                <a:spcPts val="0"/>
              </a:spcBef>
              <a:buNone/>
            </a:pPr>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85</a:t>
            </a:fld>
            <a:endParaRPr lang="en-US" dirty="0"/>
          </a:p>
        </p:txBody>
      </p:sp>
    </p:spTree>
    <p:extLst>
      <p:ext uri="{BB962C8B-B14F-4D97-AF65-F5344CB8AC3E}">
        <p14:creationId xmlns:p14="http://schemas.microsoft.com/office/powerpoint/2010/main" val="83554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on_error</a:t>
            </a:r>
            <a:endParaRPr lang="en-US" dirty="0"/>
          </a:p>
        </p:txBody>
      </p:sp>
      <p:sp>
        <p:nvSpPr>
          <p:cNvPr id="3" name="Content Placeholder 2"/>
          <p:cNvSpPr>
            <a:spLocks noGrp="1"/>
          </p:cNvSpPr>
          <p:nvPr>
            <p:ph idx="1"/>
          </p:nvPr>
        </p:nvSpPr>
        <p:spPr/>
        <p:txBody>
          <a:bodyPr/>
          <a:lstStyle/>
          <a:p>
            <a:r>
              <a:rPr lang="en-US" dirty="0" smtClean="0"/>
              <a:t>Member function template of qi::grammar</a:t>
            </a:r>
          </a:p>
          <a:p>
            <a:r>
              <a:rPr lang="en-US" dirty="0" smtClean="0"/>
              <a:t>Parameterized by</a:t>
            </a:r>
          </a:p>
          <a:p>
            <a:pPr lvl="1"/>
            <a:r>
              <a:rPr lang="en-US" b="0" dirty="0">
                <a:latin typeface="Lucida Console" panose="020B0609040504020204" pitchFamily="49" charset="0"/>
              </a:rPr>
              <a:t>fail</a:t>
            </a:r>
            <a:r>
              <a:rPr lang="en-US" dirty="0" smtClean="0"/>
              <a:t>: Quit parsing and indicate failure (which may throw)</a:t>
            </a:r>
          </a:p>
          <a:p>
            <a:pPr lvl="1"/>
            <a:r>
              <a:rPr lang="en-US" b="0" dirty="0">
                <a:latin typeface="Lucida Console" panose="020B0609040504020204" pitchFamily="49" charset="0"/>
              </a:rPr>
              <a:t>retry</a:t>
            </a:r>
            <a:r>
              <a:rPr lang="en-US" dirty="0" smtClean="0"/>
              <a:t>: Retry after return from </a:t>
            </a:r>
            <a:r>
              <a:rPr lang="en-US" dirty="0" err="1" smtClean="0"/>
              <a:t>on_error</a:t>
            </a:r>
            <a:r>
              <a:rPr lang="en-US" dirty="0" smtClean="0"/>
              <a:t>()</a:t>
            </a:r>
          </a:p>
          <a:p>
            <a:pPr lvl="1"/>
            <a:r>
              <a:rPr lang="en-US" b="0" dirty="0">
                <a:latin typeface="Lucida Console" panose="020B0609040504020204" pitchFamily="49" charset="0"/>
              </a:rPr>
              <a:t>accept</a:t>
            </a:r>
            <a:r>
              <a:rPr lang="en-US" dirty="0" smtClean="0"/>
              <a:t>: Continue parsing after return from </a:t>
            </a:r>
            <a:r>
              <a:rPr lang="en-US" dirty="0" err="1" smtClean="0"/>
              <a:t>on_error</a:t>
            </a:r>
            <a:r>
              <a:rPr lang="en-US" dirty="0" smtClean="0"/>
              <a:t>()</a:t>
            </a:r>
          </a:p>
          <a:p>
            <a:pPr lvl="1"/>
            <a:r>
              <a:rPr lang="en-US" b="0" dirty="0" err="1">
                <a:latin typeface="Lucida Console" panose="020B0609040504020204" pitchFamily="49" charset="0"/>
              </a:rPr>
              <a:t>rethrow</a:t>
            </a:r>
            <a:r>
              <a:rPr lang="en-US" dirty="0" smtClean="0"/>
              <a:t>: </a:t>
            </a:r>
            <a:r>
              <a:rPr lang="en-US" dirty="0" err="1" smtClean="0"/>
              <a:t>Rethrow</a:t>
            </a:r>
            <a:r>
              <a:rPr lang="en-US" dirty="0" smtClean="0"/>
              <a:t> error exception</a:t>
            </a:r>
          </a:p>
          <a:p>
            <a:r>
              <a:rPr lang="en-US" dirty="0" smtClean="0"/>
              <a:t>Arguments:</a:t>
            </a:r>
          </a:p>
          <a:p>
            <a:pPr lvl="1"/>
            <a:r>
              <a:rPr lang="en-US" b="0" dirty="0">
                <a:latin typeface="Lucida Console" panose="020B0609040504020204" pitchFamily="49" charset="0"/>
              </a:rPr>
              <a:t>first, last</a:t>
            </a:r>
            <a:r>
              <a:rPr lang="en-US" dirty="0" smtClean="0"/>
              <a:t>: Input range when current parser started</a:t>
            </a:r>
          </a:p>
          <a:p>
            <a:pPr lvl="1"/>
            <a:r>
              <a:rPr lang="en-US" b="0" dirty="0">
                <a:latin typeface="Lucida Console" panose="020B0609040504020204" pitchFamily="49" charset="0"/>
              </a:rPr>
              <a:t>where</a:t>
            </a:r>
            <a:r>
              <a:rPr lang="en-US" dirty="0" smtClean="0"/>
              <a:t>: Iterator position where the error occurred</a:t>
            </a:r>
          </a:p>
          <a:p>
            <a:pPr lvl="1"/>
            <a:r>
              <a:rPr lang="en-US" b="0" dirty="0" smtClean="0">
                <a:latin typeface="Lucida Console" panose="020B0609040504020204" pitchFamily="49" charset="0"/>
              </a:rPr>
              <a:t>what</a:t>
            </a:r>
            <a:r>
              <a:rPr lang="en-US" dirty="0" smtClean="0"/>
              <a:t>: A string describing the failure</a:t>
            </a:r>
            <a:endParaRPr lang="en-US" dirty="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86</a:t>
            </a:fld>
            <a:endParaRPr lang="en-US" dirty="0"/>
          </a:p>
        </p:txBody>
      </p:sp>
    </p:spTree>
    <p:extLst>
      <p:ext uri="{BB962C8B-B14F-4D97-AF65-F5344CB8AC3E}">
        <p14:creationId xmlns:p14="http://schemas.microsoft.com/office/powerpoint/2010/main" val="3343463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3" name="Slide Number Placeholder 2"/>
          <p:cNvSpPr>
            <a:spLocks noGrp="1"/>
          </p:cNvSpPr>
          <p:nvPr>
            <p:ph type="sldNum" sz="quarter" idx="10"/>
          </p:nvPr>
        </p:nvSpPr>
        <p:spPr/>
        <p:txBody>
          <a:bodyPr/>
          <a:lstStyle/>
          <a:p>
            <a:pPr>
              <a:defRPr/>
            </a:pPr>
            <a:fld id="{2BD4747E-B0F2-4891-8AE4-AA514E9C682A}" type="slidenum">
              <a:rPr lang="en-US" smtClean="0"/>
              <a:pPr>
                <a:defRPr/>
              </a:pPr>
              <a:t>87</a:t>
            </a:fld>
            <a:endParaRPr lang="en-US"/>
          </a:p>
        </p:txBody>
      </p:sp>
    </p:spTree>
    <p:extLst>
      <p:ext uri="{BB962C8B-B14F-4D97-AF65-F5344CB8AC3E}">
        <p14:creationId xmlns:p14="http://schemas.microsoft.com/office/powerpoint/2010/main" val="3442399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3" name="Content Placeholder 2"/>
          <p:cNvSpPr>
            <a:spLocks noGrp="1"/>
          </p:cNvSpPr>
          <p:nvPr>
            <p:ph idx="1"/>
          </p:nvPr>
        </p:nvSpPr>
        <p:spPr/>
        <p:txBody>
          <a:bodyPr/>
          <a:lstStyle/>
          <a:p>
            <a:r>
              <a:rPr lang="en-US" dirty="0" smtClean="0"/>
              <a:t>Types to hold data for each</a:t>
            </a:r>
          </a:p>
          <a:p>
            <a:pPr lvl="1"/>
            <a:r>
              <a:rPr lang="en-US" dirty="0" smtClean="0"/>
              <a:t>Rule</a:t>
            </a:r>
          </a:p>
          <a:p>
            <a:pPr lvl="1"/>
            <a:r>
              <a:rPr lang="en-US" dirty="0" smtClean="0"/>
              <a:t>Grammar</a:t>
            </a:r>
          </a:p>
          <a:p>
            <a:r>
              <a:rPr lang="en-US" dirty="0" smtClean="0"/>
              <a:t>Add synthesized attributes to</a:t>
            </a:r>
          </a:p>
          <a:p>
            <a:pPr lvl="1"/>
            <a:r>
              <a:rPr lang="en-US" dirty="0" smtClean="0"/>
              <a:t>Rules</a:t>
            </a:r>
          </a:p>
          <a:p>
            <a:pPr lvl="1"/>
            <a:r>
              <a:rPr lang="en-US" dirty="0" smtClean="0"/>
              <a:t>Grammar</a:t>
            </a:r>
          </a:p>
          <a:p>
            <a:r>
              <a:rPr lang="en-US" dirty="0" smtClean="0"/>
              <a:t>Might use </a:t>
            </a:r>
            <a:r>
              <a:rPr lang="en-US" dirty="0" err="1" smtClean="0"/>
              <a:t>Boost.Phoenix</a:t>
            </a:r>
            <a:r>
              <a:rPr lang="en-US" dirty="0" smtClean="0"/>
              <a:t> to set some values</a:t>
            </a:r>
          </a:p>
          <a:p>
            <a:r>
              <a:rPr lang="en-US" dirty="0" smtClean="0"/>
              <a:t>Beyond the scope of this presentation</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88</a:t>
            </a:fld>
            <a:endParaRPr lang="en-US" dirty="0"/>
          </a:p>
        </p:txBody>
      </p:sp>
    </p:spTree>
    <p:extLst>
      <p:ext uri="{BB962C8B-B14F-4D97-AF65-F5344CB8AC3E}">
        <p14:creationId xmlns:p14="http://schemas.microsoft.com/office/powerpoint/2010/main" val="137131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www.boost.org/libs/spirit</a:t>
            </a:r>
            <a:endParaRPr lang="en-US" dirty="0" smtClean="0"/>
          </a:p>
          <a:p>
            <a:r>
              <a:rPr lang="en-US" dirty="0">
                <a:hlinkClick r:id="rId3"/>
              </a:rPr>
              <a:t>http://boost-spirit.com/home</a:t>
            </a:r>
            <a:r>
              <a:rPr lang="en-US" dirty="0" smtClean="0">
                <a:hlinkClick r:id="rId3"/>
              </a:rPr>
              <a:t>/</a:t>
            </a:r>
            <a:endParaRPr lang="en-US" dirty="0" smtClean="0"/>
          </a:p>
          <a:p>
            <a:r>
              <a:rPr lang="en-US" dirty="0">
                <a:hlinkClick r:id="rId4"/>
              </a:rPr>
              <a:t>http://</a:t>
            </a:r>
            <a:r>
              <a:rPr lang="en-US" dirty="0" smtClean="0">
                <a:hlinkClick r:id="rId4"/>
              </a:rPr>
              <a:t>en.wikipedia.org/wiki/Parsing_expression_grammar</a:t>
            </a:r>
            <a:endParaRPr lang="en-US" dirty="0" smtClean="0"/>
          </a:p>
          <a:p>
            <a:r>
              <a:rPr lang="en-US" dirty="0">
                <a:hlinkClick r:id="rId5"/>
              </a:rPr>
              <a:t>http://boost-spirit.com/home/2011/02/28/dispatching-on-expectation-point-failures</a:t>
            </a:r>
            <a:r>
              <a:rPr lang="en-US" dirty="0" smtClean="0">
                <a:hlinkClick r:id="rId5"/>
              </a:rPr>
              <a:t>/</a:t>
            </a:r>
            <a:endParaRPr lang="en-US" dirty="0" smtClean="0"/>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89</a:t>
            </a:fld>
            <a:endParaRPr lang="en-US" dirty="0"/>
          </a:p>
        </p:txBody>
      </p:sp>
    </p:spTree>
    <p:extLst>
      <p:ext uri="{BB962C8B-B14F-4D97-AF65-F5344CB8AC3E}">
        <p14:creationId xmlns:p14="http://schemas.microsoft.com/office/powerpoint/2010/main" val="423917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Basics</a:t>
            </a:r>
            <a:endParaRPr lang="en-US" dirty="0"/>
          </a:p>
        </p:txBody>
      </p:sp>
      <p:sp>
        <p:nvSpPr>
          <p:cNvPr id="3" name="Content Placeholder 2"/>
          <p:cNvSpPr>
            <a:spLocks noGrp="1"/>
          </p:cNvSpPr>
          <p:nvPr>
            <p:ph idx="1"/>
          </p:nvPr>
        </p:nvSpPr>
        <p:spPr/>
        <p:txBody>
          <a:bodyPr/>
          <a:lstStyle/>
          <a:p>
            <a:r>
              <a:rPr lang="en-US" dirty="0" smtClean="0"/>
              <a:t>Iterate input sequence</a:t>
            </a:r>
          </a:p>
          <a:p>
            <a:r>
              <a:rPr lang="en-US" dirty="0" smtClean="0"/>
              <a:t>Optionally tokenize</a:t>
            </a:r>
          </a:p>
          <a:p>
            <a:r>
              <a:rPr lang="en-US" dirty="0" smtClean="0"/>
              <a:t>Apply grammar</a:t>
            </a:r>
          </a:p>
          <a:p>
            <a:r>
              <a:rPr lang="en-US" dirty="0" smtClean="0"/>
              <a:t>Indicate a match</a:t>
            </a:r>
          </a:p>
          <a:p>
            <a:r>
              <a:rPr lang="en-US" dirty="0"/>
              <a:t>P</a:t>
            </a:r>
            <a:r>
              <a:rPr lang="en-US" dirty="0" smtClean="0"/>
              <a:t>roduce side effects</a:t>
            </a:r>
          </a:p>
          <a:p>
            <a:pPr lvl="1"/>
            <a:r>
              <a:rPr lang="en-US" dirty="0" smtClean="0"/>
              <a:t>Save text</a:t>
            </a:r>
          </a:p>
          <a:p>
            <a:pPr lvl="1"/>
            <a:r>
              <a:rPr lang="en-US" dirty="0" smtClean="0"/>
              <a:t>Convert text to another type</a:t>
            </a:r>
          </a:p>
          <a:p>
            <a:pPr lvl="1"/>
            <a:r>
              <a:rPr lang="en-US" dirty="0" smtClean="0"/>
              <a:t>Call a function</a:t>
            </a:r>
          </a:p>
        </p:txBody>
      </p:sp>
      <p:sp>
        <p:nvSpPr>
          <p:cNvPr id="4" name="Slide Number Placeholder 3"/>
          <p:cNvSpPr>
            <a:spLocks noGrp="1"/>
          </p:cNvSpPr>
          <p:nvPr>
            <p:ph type="sldNum" sz="quarter" idx="10"/>
          </p:nvPr>
        </p:nvSpPr>
        <p:spPr/>
        <p:txBody>
          <a:bodyPr/>
          <a:lstStyle/>
          <a:p>
            <a:pPr>
              <a:defRPr/>
            </a:pPr>
            <a:fld id="{5B43A1B1-51D0-4694-9C01-D1B14B09B638}" type="slidenum">
              <a:rPr lang="en-US" smtClean="0"/>
              <a:pPr>
                <a:defRPr/>
              </a:pPr>
              <a:t>9</a:t>
            </a:fld>
            <a:endParaRPr lang="en-US" dirty="0"/>
          </a:p>
        </p:txBody>
      </p:sp>
    </p:spTree>
    <p:extLst>
      <p:ext uri="{BB962C8B-B14F-4D97-AF65-F5344CB8AC3E}">
        <p14:creationId xmlns:p14="http://schemas.microsoft.com/office/powerpoint/2010/main" val="4185661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A2000-Master2">
  <a:themeElements>
    <a:clrScheme name="META2000-Master2 8">
      <a:dk1>
        <a:srgbClr val="080808"/>
      </a:dk1>
      <a:lt1>
        <a:srgbClr val="FFFFFF"/>
      </a:lt1>
      <a:dk2>
        <a:srgbClr val="0067AB"/>
      </a:dk2>
      <a:lt2>
        <a:srgbClr val="1C1C1C"/>
      </a:lt2>
      <a:accent1>
        <a:srgbClr val="C82495"/>
      </a:accent1>
      <a:accent2>
        <a:srgbClr val="05C15A"/>
      </a:accent2>
      <a:accent3>
        <a:srgbClr val="FFFFFF"/>
      </a:accent3>
      <a:accent4>
        <a:srgbClr val="060606"/>
      </a:accent4>
      <a:accent5>
        <a:srgbClr val="E0ACC8"/>
      </a:accent5>
      <a:accent6>
        <a:srgbClr val="04AF51"/>
      </a:accent6>
      <a:hlink>
        <a:srgbClr val="E47200"/>
      </a:hlink>
      <a:folHlink>
        <a:srgbClr val="0067AB"/>
      </a:folHlink>
    </a:clrScheme>
    <a:fontScheme name="META2000-Master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91440" rIns="92075" bIns="46038"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defRPr kumimoji="1" lang="en-US" sz="16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91440" rIns="92075" bIns="46038"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0"/>
          </a:spcAft>
          <a:buClr>
            <a:srgbClr val="003399"/>
          </a:buClr>
          <a:buSzPct val="90000"/>
          <a:buFont typeface="Webdings" pitchFamily="18" charset="2"/>
          <a:buNone/>
          <a:tabLst/>
          <a:defRPr kumimoji="1" lang="en-US" sz="16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META2000-Master2 1">
        <a:dk1>
          <a:srgbClr val="2A004E"/>
        </a:dk1>
        <a:lt1>
          <a:srgbClr val="FFFFFF"/>
        </a:lt1>
        <a:dk2>
          <a:srgbClr val="500093"/>
        </a:dk2>
        <a:lt2>
          <a:srgbClr val="00CCCC"/>
        </a:lt2>
        <a:accent1>
          <a:srgbClr val="D60093"/>
        </a:accent1>
        <a:accent2>
          <a:srgbClr val="0000FF"/>
        </a:accent2>
        <a:accent3>
          <a:srgbClr val="B3AAC8"/>
        </a:accent3>
        <a:accent4>
          <a:srgbClr val="DADADA"/>
        </a:accent4>
        <a:accent5>
          <a:srgbClr val="E8AAC8"/>
        </a:accent5>
        <a:accent6>
          <a:srgbClr val="0000E7"/>
        </a:accent6>
        <a:hlink>
          <a:srgbClr val="FFFF00"/>
        </a:hlink>
        <a:folHlink>
          <a:srgbClr val="7500D7"/>
        </a:folHlink>
      </a:clrScheme>
      <a:clrMap bg1="dk2" tx1="lt1" bg2="dk1" tx2="lt2" accent1="accent1" accent2="accent2" accent3="accent3" accent4="accent4" accent5="accent5" accent6="accent6" hlink="hlink" folHlink="folHlink"/>
    </a:extraClrScheme>
    <a:extraClrScheme>
      <a:clrScheme name="META2000-Master2 2">
        <a:dk1>
          <a:srgbClr val="000000"/>
        </a:dk1>
        <a:lt1>
          <a:srgbClr val="FFFFFF"/>
        </a:lt1>
        <a:dk2>
          <a:srgbClr val="000000"/>
        </a:dk2>
        <a:lt2>
          <a:srgbClr val="CCECFF"/>
        </a:lt2>
        <a:accent1>
          <a:srgbClr val="CC99FF"/>
        </a:accent1>
        <a:accent2>
          <a:srgbClr val="3366FF"/>
        </a:accent2>
        <a:accent3>
          <a:srgbClr val="FFFFFF"/>
        </a:accent3>
        <a:accent4>
          <a:srgbClr val="000000"/>
        </a:accent4>
        <a:accent5>
          <a:srgbClr val="E2CAFF"/>
        </a:accent5>
        <a:accent6>
          <a:srgbClr val="2D5CE7"/>
        </a:accent6>
        <a:hlink>
          <a:srgbClr val="00CCFF"/>
        </a:hlink>
        <a:folHlink>
          <a:srgbClr val="99CCFF"/>
        </a:folHlink>
      </a:clrScheme>
      <a:clrMap bg1="lt1" tx1="dk1" bg2="lt2" tx2="dk2" accent1="accent1" accent2="accent2" accent3="accent3" accent4="accent4" accent5="accent5" accent6="accent6" hlink="hlink" folHlink="folHlink"/>
    </a:extraClrScheme>
    <a:extraClrScheme>
      <a:clrScheme name="META2000-Master2 3">
        <a:dk1>
          <a:srgbClr val="000000"/>
        </a:dk1>
        <a:lt1>
          <a:srgbClr val="FFFFFF"/>
        </a:lt1>
        <a:dk2>
          <a:srgbClr val="000000"/>
        </a:dk2>
        <a:lt2>
          <a:srgbClr val="969696"/>
        </a:lt2>
        <a:accent1>
          <a:srgbClr val="777777"/>
        </a:accent1>
        <a:accent2>
          <a:srgbClr val="CBCBCB"/>
        </a:accent2>
        <a:accent3>
          <a:srgbClr val="FFFFFF"/>
        </a:accent3>
        <a:accent4>
          <a:srgbClr val="000000"/>
        </a:accent4>
        <a:accent5>
          <a:srgbClr val="BDBDBD"/>
        </a:accent5>
        <a:accent6>
          <a:srgbClr val="B8B8B8"/>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ETA2000-Master2 4">
        <a:dk1>
          <a:srgbClr val="000000"/>
        </a:dk1>
        <a:lt1>
          <a:srgbClr val="00CCCC"/>
        </a:lt1>
        <a:dk2>
          <a:srgbClr val="FFFFCC"/>
        </a:dk2>
        <a:lt2>
          <a:srgbClr val="009999"/>
        </a:lt2>
        <a:accent1>
          <a:srgbClr val="CC99FF"/>
        </a:accent1>
        <a:accent2>
          <a:srgbClr val="3366FF"/>
        </a:accent2>
        <a:accent3>
          <a:srgbClr val="AAE2E2"/>
        </a:accent3>
        <a:accent4>
          <a:srgbClr val="000000"/>
        </a:accent4>
        <a:accent5>
          <a:srgbClr val="E2CAFF"/>
        </a:accent5>
        <a:accent6>
          <a:srgbClr val="2D5CE7"/>
        </a:accent6>
        <a:hlink>
          <a:srgbClr val="00CCFF"/>
        </a:hlink>
        <a:folHlink>
          <a:srgbClr val="00FFCC"/>
        </a:folHlink>
      </a:clrScheme>
      <a:clrMap bg1="lt1" tx1="dk1" bg2="lt2" tx2="dk2" accent1="accent1" accent2="accent2" accent3="accent3" accent4="accent4" accent5="accent5" accent6="accent6" hlink="hlink" folHlink="folHlink"/>
    </a:extraClrScheme>
    <a:extraClrScheme>
      <a:clrScheme name="META2000-Master2 5">
        <a:dk1>
          <a:srgbClr val="003300"/>
        </a:dk1>
        <a:lt1>
          <a:srgbClr val="FFFFFF"/>
        </a:lt1>
        <a:dk2>
          <a:srgbClr val="669900"/>
        </a:dk2>
        <a:lt2>
          <a:srgbClr val="FFCC66"/>
        </a:lt2>
        <a:accent1>
          <a:srgbClr val="990033"/>
        </a:accent1>
        <a:accent2>
          <a:srgbClr val="FF9933"/>
        </a:accent2>
        <a:accent3>
          <a:srgbClr val="B8CAAA"/>
        </a:accent3>
        <a:accent4>
          <a:srgbClr val="DADADA"/>
        </a:accent4>
        <a:accent5>
          <a:srgbClr val="CAAAAD"/>
        </a:accent5>
        <a:accent6>
          <a:srgbClr val="E78A2D"/>
        </a:accent6>
        <a:hlink>
          <a:srgbClr val="CCCC00"/>
        </a:hlink>
        <a:folHlink>
          <a:srgbClr val="009900"/>
        </a:folHlink>
      </a:clrScheme>
      <a:clrMap bg1="dk2" tx1="lt1" bg2="dk1" tx2="lt2" accent1="accent1" accent2="accent2" accent3="accent3" accent4="accent4" accent5="accent5" accent6="accent6" hlink="hlink" folHlink="folHlink"/>
    </a:extraClrScheme>
    <a:extraClrScheme>
      <a:clrScheme name="META2000-Master2 6">
        <a:dk1>
          <a:srgbClr val="663300"/>
        </a:dk1>
        <a:lt1>
          <a:srgbClr val="FFFFFF"/>
        </a:lt1>
        <a:dk2>
          <a:srgbClr val="CC6600"/>
        </a:dk2>
        <a:lt2>
          <a:srgbClr val="FFCC00"/>
        </a:lt2>
        <a:accent1>
          <a:srgbClr val="990033"/>
        </a:accent1>
        <a:accent2>
          <a:srgbClr val="FF0033"/>
        </a:accent2>
        <a:accent3>
          <a:srgbClr val="E2B8AA"/>
        </a:accent3>
        <a:accent4>
          <a:srgbClr val="DADADA"/>
        </a:accent4>
        <a:accent5>
          <a:srgbClr val="CAAAAD"/>
        </a:accent5>
        <a:accent6>
          <a:srgbClr val="E7002D"/>
        </a:accent6>
        <a:hlink>
          <a:srgbClr val="CCCC00"/>
        </a:hlink>
        <a:folHlink>
          <a:srgbClr val="FF9900"/>
        </a:folHlink>
      </a:clrScheme>
      <a:clrMap bg1="dk2" tx1="lt1" bg2="dk1" tx2="lt2" accent1="accent1" accent2="accent2" accent3="accent3" accent4="accent4" accent5="accent5" accent6="accent6" hlink="hlink" folHlink="folHlink"/>
    </a:extraClrScheme>
    <a:extraClrScheme>
      <a:clrScheme name="META2000-Master2 7">
        <a:dk1>
          <a:srgbClr val="660033"/>
        </a:dk1>
        <a:lt1>
          <a:srgbClr val="FFFFFF"/>
        </a:lt1>
        <a:dk2>
          <a:srgbClr val="990066"/>
        </a:dk2>
        <a:lt2>
          <a:srgbClr val="FFFF66"/>
        </a:lt2>
        <a:accent1>
          <a:srgbClr val="9933FF"/>
        </a:accent1>
        <a:accent2>
          <a:srgbClr val="00CCCC"/>
        </a:accent2>
        <a:accent3>
          <a:srgbClr val="CAAAB8"/>
        </a:accent3>
        <a:accent4>
          <a:srgbClr val="DADADA"/>
        </a:accent4>
        <a:accent5>
          <a:srgbClr val="CAADFF"/>
        </a:accent5>
        <a:accent6>
          <a:srgbClr val="00B9B9"/>
        </a:accent6>
        <a:hlink>
          <a:srgbClr val="CC66FF"/>
        </a:hlink>
        <a:folHlink>
          <a:srgbClr val="D60093"/>
        </a:folHlink>
      </a:clrScheme>
      <a:clrMap bg1="dk2" tx1="lt1" bg2="dk1" tx2="lt2" accent1="accent1" accent2="accent2" accent3="accent3" accent4="accent4" accent5="accent5" accent6="accent6" hlink="hlink" folHlink="folHlink"/>
    </a:extraClrScheme>
    <a:extraClrScheme>
      <a:clrScheme name="META2000-Master2 8">
        <a:dk1>
          <a:srgbClr val="080808"/>
        </a:dk1>
        <a:lt1>
          <a:srgbClr val="FFFFFF"/>
        </a:lt1>
        <a:dk2>
          <a:srgbClr val="0067AB"/>
        </a:dk2>
        <a:lt2>
          <a:srgbClr val="1C1C1C"/>
        </a:lt2>
        <a:accent1>
          <a:srgbClr val="C82495"/>
        </a:accent1>
        <a:accent2>
          <a:srgbClr val="05C15A"/>
        </a:accent2>
        <a:accent3>
          <a:srgbClr val="FFFFFF"/>
        </a:accent3>
        <a:accent4>
          <a:srgbClr val="060606"/>
        </a:accent4>
        <a:accent5>
          <a:srgbClr val="E0ACC8"/>
        </a:accent5>
        <a:accent6>
          <a:srgbClr val="04AF51"/>
        </a:accent6>
        <a:hlink>
          <a:srgbClr val="E47200"/>
        </a:hlink>
        <a:folHlink>
          <a:srgbClr val="0067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81791</TotalTime>
  <Words>24711</Words>
  <Application>Microsoft Office PowerPoint</Application>
  <PresentationFormat>On-screen Show (4:3)</PresentationFormat>
  <Paragraphs>884</Paragraphs>
  <Slides>89</Slides>
  <Notes>69</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META2000-Master2</vt:lpstr>
      <vt:lpstr>Parsing with Boost.Spirit</vt:lpstr>
      <vt:lpstr>Overview</vt:lpstr>
      <vt:lpstr>Introduction to Boost.Spirit</vt:lpstr>
      <vt:lpstr>Introduction to Boost.Spirit</vt:lpstr>
      <vt:lpstr>Boost.Spirit.Lex</vt:lpstr>
      <vt:lpstr>Boost.Spirit.Qi</vt:lpstr>
      <vt:lpstr>Boost.Spirit.Karma</vt:lpstr>
      <vt:lpstr>Parsing with Qi</vt:lpstr>
      <vt:lpstr>Parsing Basics</vt:lpstr>
      <vt:lpstr>Parsers like Function Objects</vt:lpstr>
      <vt:lpstr>Parser Concept</vt:lpstr>
      <vt:lpstr>Kinds of Parsers</vt:lpstr>
      <vt:lpstr>Parsers for doubles</vt:lpstr>
      <vt:lpstr>Parsing a Comma-delimited List of doubles</vt:lpstr>
      <vt:lpstr>Parsing a Comma-delimited List of doubles</vt:lpstr>
      <vt:lpstr>Parsing a Comma-delimited List of doubles</vt:lpstr>
      <vt:lpstr>Parsing a Comma-delimited List of doubles</vt:lpstr>
      <vt:lpstr>Parsing a Comma-delimited List of doubles</vt:lpstr>
      <vt:lpstr>Parsing a Comma-delimited List of doubles</vt:lpstr>
      <vt:lpstr>Parsing a Comma-delimited List of doubles</vt:lpstr>
      <vt:lpstr>Parsing a Comma-delimited List of doubles</vt:lpstr>
      <vt:lpstr>Parsing Functions</vt:lpstr>
      <vt:lpstr>Using parse()</vt:lpstr>
      <vt:lpstr>Using phrase_parse()</vt:lpstr>
      <vt:lpstr>Reality Isn’t Quite So Pretty</vt:lpstr>
      <vt:lpstr>Reality Isn’t Quite So Pretty</vt:lpstr>
      <vt:lpstr>Deconstructing phrase_parse() Calls</vt:lpstr>
      <vt:lpstr>Deconstructing phrase_parse() Calls</vt:lpstr>
      <vt:lpstr>Deconstructing phrase_parse() Calls</vt:lpstr>
      <vt:lpstr>Deconstructing phrase_parse() Calls</vt:lpstr>
      <vt:lpstr>Deconstructing phrase_parse() Calls</vt:lpstr>
      <vt:lpstr>Example: Parsing ping Command Output</vt:lpstr>
      <vt:lpstr>ping Command Output</vt:lpstr>
      <vt:lpstr>Creating the ping Parser</vt:lpstr>
      <vt:lpstr>Creating the ping Parser</vt:lpstr>
      <vt:lpstr>Creating the ping Parser</vt:lpstr>
      <vt:lpstr>Creating the ping Parser</vt:lpstr>
      <vt:lpstr>Creating the ping Parser</vt:lpstr>
      <vt:lpstr>Creating the ping Parser</vt:lpstr>
      <vt:lpstr>Creating the ping Parser</vt:lpstr>
      <vt:lpstr>start Rule</vt:lpstr>
      <vt:lpstr>start Rule</vt:lpstr>
      <vt:lpstr>start Rule</vt:lpstr>
      <vt:lpstr>start Rule</vt:lpstr>
      <vt:lpstr>start Rule</vt:lpstr>
      <vt:lpstr>start Rule</vt:lpstr>
      <vt:lpstr>start Rule</vt:lpstr>
      <vt:lpstr>start Rule</vt:lpstr>
      <vt:lpstr>start Rule</vt:lpstr>
      <vt:lpstr>start Rule</vt:lpstr>
      <vt:lpstr>start Rule</vt:lpstr>
      <vt:lpstr>start Rule</vt:lpstr>
      <vt:lpstr>Checking for End of Input</vt:lpstr>
      <vt:lpstr>host and ip_address Rules</vt:lpstr>
      <vt:lpstr>reply Rule</vt:lpstr>
      <vt:lpstr>reply Rule</vt:lpstr>
      <vt:lpstr>reply Rule</vt:lpstr>
      <vt:lpstr>reply Rule</vt:lpstr>
      <vt:lpstr>reply Rule</vt:lpstr>
      <vt:lpstr>reply Rule</vt:lpstr>
      <vt:lpstr>reply Rule</vt:lpstr>
      <vt:lpstr>skip_to Rule</vt:lpstr>
      <vt:lpstr>skip_to Rule</vt:lpstr>
      <vt:lpstr>reply Rule</vt:lpstr>
      <vt:lpstr>start Rule</vt:lpstr>
      <vt:lpstr>summary Rule</vt:lpstr>
      <vt:lpstr>summary Rule</vt:lpstr>
      <vt:lpstr>summary Rule</vt:lpstr>
      <vt:lpstr>summary Rule</vt:lpstr>
      <vt:lpstr>summary Rule</vt:lpstr>
      <vt:lpstr>summary Rule</vt:lpstr>
      <vt:lpstr>computed Rule</vt:lpstr>
      <vt:lpstr>computed Rule</vt:lpstr>
      <vt:lpstr>computed Rule</vt:lpstr>
      <vt:lpstr>computed Rule</vt:lpstr>
      <vt:lpstr>Rule Declarations</vt:lpstr>
      <vt:lpstr>Rule Declarations</vt:lpstr>
      <vt:lpstr>Problems Using Qi</vt:lpstr>
      <vt:lpstr>Problems</vt:lpstr>
      <vt:lpstr>Problems: Error Backtraces</vt:lpstr>
      <vt:lpstr>Problems: Confusing Errors</vt:lpstr>
      <vt:lpstr>Debugging Compilation Problems</vt:lpstr>
      <vt:lpstr>Debugging Parsing Failures</vt:lpstr>
      <vt:lpstr>BOOST_SPIRIT_DEBUG_NODES</vt:lpstr>
      <vt:lpstr>BOOST_SPIRIT_DEBUG_NODES</vt:lpstr>
      <vt:lpstr>on_error</vt:lpstr>
      <vt:lpstr>Collecting Data</vt:lpstr>
      <vt:lpstr>Collecting Data</vt:lpstr>
      <vt:lpstr>Resources</vt:lpstr>
    </vt:vector>
  </TitlesOfParts>
  <Manager>David Bozzini</Manager>
  <Company>Susquehanna International Group,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Boost.Spirit</dc:title>
  <dc:subject>Boost.Spirit C++ Parsing</dc:subject>
  <dc:creator>Rob Stewart</dc:creator>
  <dc:description/>
  <cp:lastModifiedBy>Rob Stewart</cp:lastModifiedBy>
  <cp:revision>1743</cp:revision>
  <dcterms:created xsi:type="dcterms:W3CDTF">2004-06-23T12:37:30Z</dcterms:created>
  <dcterms:modified xsi:type="dcterms:W3CDTF">2014-03-11T10:43:38Z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0">
    <vt:lpwstr>Technology Framework</vt:lpwstr>
  </property>
  <property fmtid="{D5CDD505-2E9C-101B-9397-08002B2CF9AE}" pid="3" name="Order">
    <vt:lpwstr>6200.00000000000</vt:lpwstr>
  </property>
  <property fmtid="{D5CDD505-2E9C-101B-9397-08002B2CF9AE}" pid="4" name="Topic">
    <vt:lpwstr>2</vt:lpwstr>
  </property>
  <property fmtid="{D5CDD505-2E9C-101B-9397-08002B2CF9AE}" pid="5" name="DocType">
    <vt:lpwstr>18</vt:lpwstr>
  </property>
  <property fmtid="{D5CDD505-2E9C-101B-9397-08002B2CF9AE}" pid="6" name="CWDPOID">
    <vt:lpwstr>62.0000000000000</vt:lpwstr>
  </property>
  <property fmtid="{D5CDD505-2E9C-101B-9397-08002B2CF9AE}" pid="7" name="CWDPOSURL">
    <vt:lpwstr>http://sharepoint/sites/technology/SD/CoreTech</vt:lpwstr>
  </property>
  <property fmtid="{D5CDD505-2E9C-101B-9397-08002B2CF9AE}" pid="8" name="Original Last Modified">
    <vt:lpwstr>2006-05-25T14:27:10Z</vt:lpwstr>
  </property>
  <property fmtid="{D5CDD505-2E9C-101B-9397-08002B2CF9AE}" pid="9" name="Original Modified By">
    <vt:lpwstr>21</vt:lpwstr>
  </property>
  <property fmtid="{D5CDD505-2E9C-101B-9397-08002B2CF9AE}" pid="10" name="Original Created Date">
    <vt:lpwstr>2006-05-25T14:26:23Z</vt:lpwstr>
  </property>
  <property fmtid="{D5CDD505-2E9C-101B-9397-08002B2CF9AE}" pid="11" name="CWDPOLGUID">
    <vt:lpwstr>0c2a062f-b641-47ae-a31d-bf2e6efa9a6b</vt:lpwstr>
  </property>
  <property fmtid="{D5CDD505-2E9C-101B-9397-08002B2CF9AE}" pid="12" name="Original Created By">
    <vt:lpwstr>21</vt:lpwstr>
  </property>
  <property fmtid="{D5CDD505-2E9C-101B-9397-08002B2CF9AE}" pid="13" name="Subtopic">
    <vt:lpwstr>17</vt:lpwstr>
  </property>
  <property fmtid="{D5CDD505-2E9C-101B-9397-08002B2CF9AE}" pid="14" name="Notes0">
    <vt:lpwstr>Revision first delivered to Equity Prop-Index team in 2009/2010</vt:lpwstr>
  </property>
  <property fmtid="{D5CDD505-2E9C-101B-9397-08002B2CF9AE}" pid="15" name="Original Item">
    <vt:lpwstr>, </vt:lpwstr>
  </property>
  <property fmtid="{D5CDD505-2E9C-101B-9397-08002B2CF9AE}" pid="16" name="Transfer Message">
    <vt:lpwstr/>
  </property>
</Properties>
</file>