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ata\exports\mr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ata\exports\mr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Avg. 3-Pt. Pc. Per Position (1980-2014)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'mr1.xlsx'!$G$1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'mr1.xlsx'!$F$2:$F$8</c:f>
              <c:strCache>
                <c:ptCount val="7"/>
                <c:pt idx="0">
                  <c:v>1980-1984</c:v>
                </c:pt>
                <c:pt idx="1">
                  <c:v>1985-1989</c:v>
                </c:pt>
                <c:pt idx="2">
                  <c:v>1990-1994</c:v>
                </c:pt>
                <c:pt idx="3">
                  <c:v>1995-1999</c:v>
                </c:pt>
                <c:pt idx="4">
                  <c:v>2000-2004</c:v>
                </c:pt>
                <c:pt idx="5">
                  <c:v>2005-2009</c:v>
                </c:pt>
                <c:pt idx="6">
                  <c:v>2010-2014</c:v>
                </c:pt>
              </c:strCache>
            </c:strRef>
          </c:cat>
          <c:val>
            <c:numRef>
              <c:f>'mr1.xlsx'!$G$2:$G$8</c:f>
              <c:numCache>
                <c:formatCode>General</c:formatCode>
                <c:ptCount val="7"/>
                <c:pt idx="0">
                  <c:v>0.15339322046828099</c:v>
                </c:pt>
                <c:pt idx="1">
                  <c:v>5.1365671613753099E-2</c:v>
                </c:pt>
                <c:pt idx="2">
                  <c:v>4.8196316283533602E-2</c:v>
                </c:pt>
                <c:pt idx="3">
                  <c:v>0.105305986316637</c:v>
                </c:pt>
                <c:pt idx="4">
                  <c:v>0.26539538881821101</c:v>
                </c:pt>
                <c:pt idx="5">
                  <c:v>4.7849824824203399E-2</c:v>
                </c:pt>
                <c:pt idx="6">
                  <c:v>1.51002103321483E-2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AD-44AB-A2B0-0CA91E5B47E2}"/>
            </c:ext>
          </c:extLst>
        </c:ser>
        <c:ser>
          <c:idx val="1"/>
          <c:order val="1"/>
          <c:tx>
            <c:strRef>
              <c:f>'mr1.xlsx'!$H$1</c:f>
              <c:strCache>
                <c:ptCount val="1"/>
                <c:pt idx="0">
                  <c:v>PF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'mr1.xlsx'!$F$2:$F$8</c:f>
              <c:strCache>
                <c:ptCount val="7"/>
                <c:pt idx="0">
                  <c:v>1980-1984</c:v>
                </c:pt>
                <c:pt idx="1">
                  <c:v>1985-1989</c:v>
                </c:pt>
                <c:pt idx="2">
                  <c:v>1990-1994</c:v>
                </c:pt>
                <c:pt idx="3">
                  <c:v>1995-1999</c:v>
                </c:pt>
                <c:pt idx="4">
                  <c:v>2000-2004</c:v>
                </c:pt>
                <c:pt idx="5">
                  <c:v>2005-2009</c:v>
                </c:pt>
                <c:pt idx="6">
                  <c:v>2010-2014</c:v>
                </c:pt>
              </c:strCache>
            </c:strRef>
          </c:cat>
          <c:val>
            <c:numRef>
              <c:f>'mr1.xlsx'!$H$2:$H$8</c:f>
              <c:numCache>
                <c:formatCode>General</c:formatCode>
                <c:ptCount val="7"/>
                <c:pt idx="0">
                  <c:v>2.6069300052148602E-2</c:v>
                </c:pt>
                <c:pt idx="1">
                  <c:v>0.142925179271994</c:v>
                </c:pt>
                <c:pt idx="2">
                  <c:v>0.13143500305265199</c:v>
                </c:pt>
                <c:pt idx="3">
                  <c:v>9.9309994406700297E-2</c:v>
                </c:pt>
                <c:pt idx="4">
                  <c:v>5.00532538785423E-2</c:v>
                </c:pt>
                <c:pt idx="5">
                  <c:v>0.15683478562428799</c:v>
                </c:pt>
                <c:pt idx="6">
                  <c:v>0.25551887506092003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AD-44AB-A2B0-0CA91E5B47E2}"/>
            </c:ext>
          </c:extLst>
        </c:ser>
        <c:ser>
          <c:idx val="2"/>
          <c:order val="2"/>
          <c:tx>
            <c:strRef>
              <c:f>'mr1.xlsx'!$I$1</c:f>
              <c:strCache>
                <c:ptCount val="1"/>
                <c:pt idx="0">
                  <c:v>PG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'mr1.xlsx'!$F$2:$F$8</c:f>
              <c:strCache>
                <c:ptCount val="7"/>
                <c:pt idx="0">
                  <c:v>1980-1984</c:v>
                </c:pt>
                <c:pt idx="1">
                  <c:v>1985-1989</c:v>
                </c:pt>
                <c:pt idx="2">
                  <c:v>1990-1994</c:v>
                </c:pt>
                <c:pt idx="3">
                  <c:v>1995-1999</c:v>
                </c:pt>
                <c:pt idx="4">
                  <c:v>2000-2004</c:v>
                </c:pt>
                <c:pt idx="5">
                  <c:v>2005-2009</c:v>
                </c:pt>
                <c:pt idx="6">
                  <c:v>2010-2014</c:v>
                </c:pt>
              </c:strCache>
            </c:strRef>
          </c:cat>
          <c:val>
            <c:numRef>
              <c:f>'mr1.xlsx'!$I$2:$I$8</c:f>
              <c:numCache>
                <c:formatCode>General</c:formatCode>
                <c:ptCount val="7"/>
                <c:pt idx="0">
                  <c:v>0.17315401122160701</c:v>
                </c:pt>
                <c:pt idx="1">
                  <c:v>0.18978231799741199</c:v>
                </c:pt>
                <c:pt idx="2">
                  <c:v>0.25377866022151602</c:v>
                </c:pt>
                <c:pt idx="3">
                  <c:v>0.353128208135844</c:v>
                </c:pt>
                <c:pt idx="4">
                  <c:v>0.348308607027282</c:v>
                </c:pt>
                <c:pt idx="5">
                  <c:v>0.33295154660328702</c:v>
                </c:pt>
                <c:pt idx="6">
                  <c:v>0.30924432766315701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7AD-44AB-A2B0-0CA91E5B47E2}"/>
            </c:ext>
          </c:extLst>
        </c:ser>
        <c:ser>
          <c:idx val="3"/>
          <c:order val="3"/>
          <c:tx>
            <c:strRef>
              <c:f>'mr1.xlsx'!$J$1</c:f>
              <c:strCache>
                <c:ptCount val="1"/>
                <c:pt idx="0">
                  <c:v>SF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'mr1.xlsx'!$F$2:$F$8</c:f>
              <c:strCache>
                <c:ptCount val="7"/>
                <c:pt idx="0">
                  <c:v>1980-1984</c:v>
                </c:pt>
                <c:pt idx="1">
                  <c:v>1985-1989</c:v>
                </c:pt>
                <c:pt idx="2">
                  <c:v>1990-1994</c:v>
                </c:pt>
                <c:pt idx="3">
                  <c:v>1995-1999</c:v>
                </c:pt>
                <c:pt idx="4">
                  <c:v>2000-2004</c:v>
                </c:pt>
                <c:pt idx="5">
                  <c:v>2005-2009</c:v>
                </c:pt>
                <c:pt idx="6">
                  <c:v>2010-2014</c:v>
                </c:pt>
              </c:strCache>
            </c:strRef>
          </c:cat>
          <c:val>
            <c:numRef>
              <c:f>'mr1.xlsx'!$J$2:$J$8</c:f>
              <c:numCache>
                <c:formatCode>General</c:formatCode>
                <c:ptCount val="7"/>
                <c:pt idx="0">
                  <c:v>0.197280902329868</c:v>
                </c:pt>
                <c:pt idx="1">
                  <c:v>0.24517109022673</c:v>
                </c:pt>
                <c:pt idx="2">
                  <c:v>0.21072226180936601</c:v>
                </c:pt>
                <c:pt idx="3">
                  <c:v>0.30578538447652398</c:v>
                </c:pt>
                <c:pt idx="4">
                  <c:v>0.318245125284563</c:v>
                </c:pt>
                <c:pt idx="5">
                  <c:v>0.26182173612180398</c:v>
                </c:pt>
                <c:pt idx="6">
                  <c:v>0.311477300977685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7AD-44AB-A2B0-0CA91E5B47E2}"/>
            </c:ext>
          </c:extLst>
        </c:ser>
        <c:ser>
          <c:idx val="4"/>
          <c:order val="4"/>
          <c:tx>
            <c:strRef>
              <c:f>'mr1.xlsx'!$K$1</c:f>
              <c:strCache>
                <c:ptCount val="1"/>
                <c:pt idx="0">
                  <c:v>SG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'mr1.xlsx'!$F$2:$F$8</c:f>
              <c:strCache>
                <c:ptCount val="7"/>
                <c:pt idx="0">
                  <c:v>1980-1984</c:v>
                </c:pt>
                <c:pt idx="1">
                  <c:v>1985-1989</c:v>
                </c:pt>
                <c:pt idx="2">
                  <c:v>1990-1994</c:v>
                </c:pt>
                <c:pt idx="3">
                  <c:v>1995-1999</c:v>
                </c:pt>
                <c:pt idx="4">
                  <c:v>2000-2004</c:v>
                </c:pt>
                <c:pt idx="5">
                  <c:v>2005-2009</c:v>
                </c:pt>
                <c:pt idx="6">
                  <c:v>2010-2014</c:v>
                </c:pt>
              </c:strCache>
            </c:strRef>
          </c:cat>
          <c:val>
            <c:numRef>
              <c:f>'mr1.xlsx'!$K$2:$K$8</c:f>
              <c:numCache>
                <c:formatCode>General</c:formatCode>
                <c:ptCount val="7"/>
                <c:pt idx="0">
                  <c:v>0.267135924125458</c:v>
                </c:pt>
                <c:pt idx="1">
                  <c:v>0.25440796087689099</c:v>
                </c:pt>
                <c:pt idx="2">
                  <c:v>0.3368114182127</c:v>
                </c:pt>
                <c:pt idx="3">
                  <c:v>0.30771255896032101</c:v>
                </c:pt>
                <c:pt idx="4">
                  <c:v>0.30205093023933399</c:v>
                </c:pt>
                <c:pt idx="5">
                  <c:v>0.34330822681480699</c:v>
                </c:pt>
                <c:pt idx="6">
                  <c:v>0.37214899885923802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7AD-44AB-A2B0-0CA91E5B47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2720000"/>
        <c:axId val="492715736"/>
      </c:lineChart>
      <c:catAx>
        <c:axId val="49272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715736"/>
        <c:crosses val="autoZero"/>
        <c:auto val="1"/>
        <c:lblAlgn val="ctr"/>
        <c:lblOffset val="100"/>
        <c:noMultiLvlLbl val="0"/>
      </c:catAx>
      <c:valAx>
        <c:axId val="492715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720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Overall Avg. 3-Pt. Pc. (1980-2014)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avg_per_yr!$F$1</c:f>
              <c:strCache>
                <c:ptCount val="1"/>
                <c:pt idx="0">
                  <c:v>Avg.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avg_per_yr!$E$2:$E$8</c:f>
              <c:strCache>
                <c:ptCount val="7"/>
                <c:pt idx="0">
                  <c:v>1980-1984</c:v>
                </c:pt>
                <c:pt idx="1">
                  <c:v>1985-1989</c:v>
                </c:pt>
                <c:pt idx="2">
                  <c:v>1990-1994</c:v>
                </c:pt>
                <c:pt idx="3">
                  <c:v>1995-1999</c:v>
                </c:pt>
                <c:pt idx="4">
                  <c:v>2000-2004</c:v>
                </c:pt>
                <c:pt idx="5">
                  <c:v>2005-2009</c:v>
                </c:pt>
                <c:pt idx="6">
                  <c:v>2010-2014</c:v>
                </c:pt>
              </c:strCache>
            </c:strRef>
          </c:cat>
          <c:val>
            <c:numRef>
              <c:f>avg_per_yr!$F$2:$F$8</c:f>
              <c:numCache>
                <c:formatCode>General</c:formatCode>
                <c:ptCount val="7"/>
                <c:pt idx="0">
                  <c:v>0.16340667163947201</c:v>
                </c:pt>
                <c:pt idx="1">
                  <c:v>0.17673044399735599</c:v>
                </c:pt>
                <c:pt idx="2">
                  <c:v>0.19618873191595301</c:v>
                </c:pt>
                <c:pt idx="3">
                  <c:v>0.23424842645920499</c:v>
                </c:pt>
                <c:pt idx="4">
                  <c:v>0.256810661049587</c:v>
                </c:pt>
                <c:pt idx="5">
                  <c:v>0.228553223997678</c:v>
                </c:pt>
                <c:pt idx="6">
                  <c:v>0.25269794257862999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13-4FAF-928C-F9F8E6ABAC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4441960"/>
        <c:axId val="574444912"/>
      </c:lineChart>
      <c:catAx>
        <c:axId val="574441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444912"/>
        <c:crosses val="autoZero"/>
        <c:auto val="1"/>
        <c:lblAlgn val="ctr"/>
        <c:lblOffset val="100"/>
        <c:noMultiLvlLbl val="0"/>
      </c:catAx>
      <c:valAx>
        <c:axId val="57444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441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F08C3-8281-43AA-AFD9-A665DB6F5A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Analyzing the </a:t>
            </a:r>
            <a:r>
              <a:rPr lang="en-US" sz="6000" dirty="0" err="1"/>
              <a:t>nba</a:t>
            </a:r>
            <a:br>
              <a:rPr lang="en-US" sz="6000" dirty="0"/>
            </a:br>
            <a:r>
              <a:rPr lang="en-US" sz="6000" dirty="0"/>
              <a:t>3-Pt. % from 1980-2014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BC6A6-FA11-4D27-ABFC-C7F22F1B9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/>
          <a:lstStyle/>
          <a:p>
            <a:r>
              <a:rPr lang="en-US" dirty="0"/>
              <a:t>BEASCA, ENRIQUEZ, ESTRELLA, PUALENGCO</a:t>
            </a:r>
          </a:p>
        </p:txBody>
      </p:sp>
    </p:spTree>
    <p:extLst>
      <p:ext uri="{BB962C8B-B14F-4D97-AF65-F5344CB8AC3E}">
        <p14:creationId xmlns:p14="http://schemas.microsoft.com/office/powerpoint/2010/main" val="339414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71D3-7292-466A-A639-593F94B0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99D95-38EE-458C-B981-6033A35C3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en-US" dirty="0"/>
              <a:t>The question that the group aims to answer is how much has the 3-point percentage increased in all of the positions (point guard, shooting guard, small forward, power forward, and center) from NBA seasons 1979-2016? Change in percentage will be measured on a five-year interval.</a:t>
            </a:r>
          </a:p>
        </p:txBody>
      </p:sp>
    </p:spTree>
    <p:extLst>
      <p:ext uri="{BB962C8B-B14F-4D97-AF65-F5344CB8AC3E}">
        <p14:creationId xmlns:p14="http://schemas.microsoft.com/office/powerpoint/2010/main" val="334199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DDD12-6600-4EAF-A8B9-DD9948BF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112A9-EE53-4CA3-B5E3-1C6208952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is a CSV file containing various basketball statistics of various players of the NBA from 1950 up to 2016. The dataset was sourced from Kaggle.</a:t>
            </a:r>
          </a:p>
        </p:txBody>
      </p:sp>
    </p:spTree>
    <p:extLst>
      <p:ext uri="{BB962C8B-B14F-4D97-AF65-F5344CB8AC3E}">
        <p14:creationId xmlns:p14="http://schemas.microsoft.com/office/powerpoint/2010/main" val="248472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2401-BD7E-4694-AC30-F735BEC41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E57D3-2346-4AEB-A1AB-CAF366864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According to the data we gathered, we can see that the average 3-point percentage in the NBA from 1980 to 2014 is rising. We can also see that the position with the most significant rise in 3P% is with the power forward. This is most likely because the NBA is moving towards being position-less, meaning, any player, regardless of size, can now shoot, handle the ball, and score more often (before, shooting guards are the primary scorers).</a:t>
            </a:r>
          </a:p>
          <a:p>
            <a:endParaRPr lang="en-US" dirty="0"/>
          </a:p>
          <a:p>
            <a:r>
              <a:rPr lang="en-US" dirty="0"/>
              <a:t>As expected, shooting guards are leading all positions with the highest 3P%. This is probably due to the game evolving in a very dynamic manner as compared to before. Now, the game is more fast-paced due to the more different defensive schemes. Before, teams were more focused on protecting the paint rather than outside the arc, in response, players chose to shoot more 3s.</a:t>
            </a:r>
          </a:p>
        </p:txBody>
      </p:sp>
    </p:spTree>
    <p:extLst>
      <p:ext uri="{BB962C8B-B14F-4D97-AF65-F5344CB8AC3E}">
        <p14:creationId xmlns:p14="http://schemas.microsoft.com/office/powerpoint/2010/main" val="3205399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9B61-A18D-4BF7-BD98-F01C014E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DDF754-E148-4BA6-8D79-F57111F3B2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5859117"/>
              </p:ext>
            </p:extLst>
          </p:nvPr>
        </p:nvGraphicFramePr>
        <p:xfrm>
          <a:off x="1251678" y="1373909"/>
          <a:ext cx="9610286" cy="4888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67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9B61-A18D-4BF7-BD98-F01C014E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D47B086-BF94-4333-A3E6-BC219C47D6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0975261"/>
              </p:ext>
            </p:extLst>
          </p:nvPr>
        </p:nvGraphicFramePr>
        <p:xfrm>
          <a:off x="1251676" y="1567873"/>
          <a:ext cx="10016687" cy="4999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217240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20</TotalTime>
  <Words>283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Badge</vt:lpstr>
      <vt:lpstr>Analyzing the nba 3-Pt. % from 1980-2014</vt:lpstr>
      <vt:lpstr>Big Data Problem</vt:lpstr>
      <vt:lpstr>DATASET</vt:lpstr>
      <vt:lpstr>Results</vt:lpstr>
      <vt:lpstr>Visualization</vt:lpstr>
      <vt:lpstr>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nba 3-Pt. % from 1980-2014</dc:title>
  <dc:creator>Paul Enriquez</dc:creator>
  <cp:lastModifiedBy>Paul Enriquez</cp:lastModifiedBy>
  <cp:revision>3</cp:revision>
  <dcterms:created xsi:type="dcterms:W3CDTF">2017-12-08T10:14:01Z</dcterms:created>
  <dcterms:modified xsi:type="dcterms:W3CDTF">2017-12-08T10:34:31Z</dcterms:modified>
</cp:coreProperties>
</file>