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3" r:id="rId5"/>
    <p:sldId id="262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e Bieber" initials="H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CC4C0-C1E4-2472-6B16-87AA3DCCB83D}" v="3" dt="2024-10-08T15:49:09.396"/>
    <p1510:client id="{9700D2A6-2424-B281-AE43-B0760A2A91BE}" v="43" dt="2024-10-09T06:37:07.319"/>
    <p1510:client id="{A7B8B283-6D15-31EE-84C7-F2E4C0A4479B}" v="2" dt="2024-10-08T15:52:3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F153-6F08-4AA4-82D4-ACF00E072A1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CD1F-87A8-41B2-9081-12C65771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507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46CC8-CB51-4D0B-A1CB-1A2C73848B27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5360-CD08-4927-A598-B9816AD57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94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5360-CD08-4927-A598-B9816AD57E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2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SAé - Présentation du 9 octobre 2024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61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44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336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863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152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33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37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229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473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BA8E-F091-4E7D-BBE0-7D682C1FB7D3}" type="datetime1">
              <a:rPr lang="fr-FR" smtClean="0"/>
              <a:t>08/10/2024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SAé - Présentation du 9 octobre 2024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817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90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73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45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1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31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044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642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SAé - Présentation du 9 octobre 2024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058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SAé - Présentation du 9 octobre 2024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neynumerique.fr/nos-themes/sommaire-poney-skale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clio-prepas.clionautes.org/le-tourisme-un-enjeu-economiques-et-geopolitique-episode-3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rometeocoaching.it/business-coaching/come-dare-un-feedback-efficac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cques-cartier.fr/numerique_en_formation/modalit_plurielle_quels_outils_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en.wikipedia.org/wiki/Eloquen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abell.org/2019/09/5-questions-everyones-asking-about-microservices-question4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exte, carte, capture d’écran, Police&#10;&#10;Description générée automatiquement">
            <a:extLst>
              <a:ext uri="{FF2B5EF4-FFF2-40B4-BE49-F238E27FC236}">
                <a16:creationId xmlns:a16="http://schemas.microsoft.com/office/drawing/2014/main" id="{99349958-5ADB-D1EC-054E-D5BE33BDD6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2539"/>
          <a:stretch/>
        </p:blipFill>
        <p:spPr>
          <a:xfrm>
            <a:off x="366849" y="357734"/>
            <a:ext cx="8428374" cy="391039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1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128074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9144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216" y="4110824"/>
            <a:ext cx="3761443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chemeClr val="tx1"/>
                </a:solidFill>
              </a:rPr>
              <a:t>SAé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Territoire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>
                <a:solidFill>
                  <a:schemeClr val="tx1"/>
                </a:solidFill>
              </a:rPr>
              <a:t>BUT – 2024-2027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>
                <a:solidFill>
                  <a:schemeClr val="tx1"/>
                </a:solidFill>
              </a:rPr>
              <a:t>Bloc 3 : </a:t>
            </a:r>
            <a:r>
              <a:rPr lang="en-US" sz="1700" dirty="0" err="1">
                <a:solidFill>
                  <a:schemeClr val="tx1"/>
                </a:solidFill>
              </a:rPr>
              <a:t>valoriser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une</a:t>
            </a:r>
            <a:r>
              <a:rPr lang="en-US" sz="1700" dirty="0">
                <a:solidFill>
                  <a:schemeClr val="tx1"/>
                </a:solidFill>
              </a:rPr>
              <a:t> production dans un </a:t>
            </a:r>
            <a:r>
              <a:rPr lang="en-US" sz="1700" dirty="0" err="1">
                <a:solidFill>
                  <a:schemeClr val="tx1"/>
                </a:solidFill>
              </a:rPr>
              <a:t>contexte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professionnel</a:t>
            </a:r>
            <a:br>
              <a:rPr lang="en-US" sz="1700" dirty="0"/>
            </a:b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body" sz="half" idx="2"/>
          </p:nvPr>
        </p:nvSpPr>
        <p:spPr>
          <a:xfrm>
            <a:off x="4781920" y="4110824"/>
            <a:ext cx="3579382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Irina Belim – anglais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Hélène Bieber – communication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20832" y="6398778"/>
            <a:ext cx="2894846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b="1" i="0" kern="1200">
                <a:solidFill>
                  <a:schemeClr val="accent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SAé - Présentation du 9 octobre 2024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C4CE6C-CC49-4599-9822-DC6C72D9F249}"/>
              </a:ext>
            </a:extLst>
          </p:cNvPr>
          <p:cNvSpPr txBox="1"/>
          <p:nvPr/>
        </p:nvSpPr>
        <p:spPr>
          <a:xfrm>
            <a:off x="-812402" y="6758613"/>
            <a:ext cx="4367485" cy="202660"/>
          </a:xfrm>
          <a:prstGeom prst="rect">
            <a:avLst/>
          </a:prstGeom>
        </p:spPr>
        <p:txBody>
          <a:bodyPr lIns="91440" tIns="45720" rIns="91440" bIns="45720" anchor="t"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b="1" err="1"/>
              <a:t>SAé - Présentation du 9 octobre 2024</a:t>
            </a:r>
            <a:endParaRPr lang="fr-BE" b="1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0AA7D3-3959-485C-B210-C70E8467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4668DC-857F-487D-BFFA-8C0CA5037977}" type="slidenum">
              <a:rPr lang="fr-BE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fr-FR" b="1"/>
              <a:t>Objectifs </a:t>
            </a:r>
          </a:p>
          <a:p>
            <a:pPr marL="525780" indent="-457200">
              <a:buAutoNum type="arabicPeriod"/>
            </a:pPr>
            <a:endParaRPr lang="fr-FR" b="1"/>
          </a:p>
          <a:p>
            <a:pPr marL="525780" indent="-457200">
              <a:buAutoNum type="arabicPeriod"/>
            </a:pPr>
            <a:r>
              <a:rPr lang="fr-FR" b="1"/>
              <a:t>Attendus</a:t>
            </a:r>
          </a:p>
          <a:p>
            <a:pPr marL="525780" indent="-457200">
              <a:buAutoNum type="arabicPeriod"/>
            </a:pPr>
            <a:endParaRPr lang="fr-FR" b="1"/>
          </a:p>
          <a:p>
            <a:pPr marL="525780" indent="-457200">
              <a:buFont typeface="+mj-lt"/>
              <a:buAutoNum type="arabicPeriod"/>
            </a:pPr>
            <a:r>
              <a:rPr lang="fr-FR" b="1"/>
              <a:t>Modalités</a:t>
            </a:r>
          </a:p>
          <a:p>
            <a:pPr marL="525780" indent="-457200">
              <a:buAutoNum type="arabicPeriod"/>
            </a:pPr>
            <a:endParaRPr lang="fr-FR" b="1"/>
          </a:p>
          <a:p>
            <a:pPr marL="525780" indent="-457200">
              <a:buFont typeface="+mj-lt"/>
              <a:buAutoNum type="arabicPeriod"/>
            </a:pPr>
            <a:r>
              <a:rPr lang="fr-FR" b="1"/>
              <a:t>Evaluations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54675F91-E0C3-426D-AE0F-7862BC8F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8596" y="2677988"/>
            <a:ext cx="3419856" cy="3015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851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8294" y="464096"/>
            <a:ext cx="7024744" cy="1143000"/>
          </a:xfrm>
        </p:spPr>
        <p:txBody>
          <a:bodyPr/>
          <a:lstStyle/>
          <a:p>
            <a:r>
              <a:rPr lang="fr-FR" b="1"/>
              <a:t>1. Objectifs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8890" y="1268004"/>
            <a:ext cx="8189606" cy="4452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>
                <a:solidFill>
                  <a:schemeClr val="bg1"/>
                </a:solidFill>
              </a:rPr>
              <a:t>Présenter une ville olympique en anglais (8</a:t>
            </a:r>
            <a:r>
              <a:rPr lang="fr-FR" sz="2800" b="1"/>
              <a:t> mn) et en français (8 mn)</a:t>
            </a:r>
            <a:endParaRPr lang="fr-FR" b="1"/>
          </a:p>
          <a:p>
            <a:pPr>
              <a:lnSpc>
                <a:spcPct val="150000"/>
              </a:lnSpc>
            </a:pPr>
            <a:endParaRPr lang="fr-FR" sz="2100" b="1"/>
          </a:p>
          <a:p>
            <a:pPr marL="68580" indent="0">
              <a:lnSpc>
                <a:spcPct val="150000"/>
              </a:lnSpc>
              <a:buNone/>
            </a:pPr>
            <a:endParaRPr lang="fr-FR" sz="21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b="1"/>
          </a:p>
          <a:p>
            <a:pPr>
              <a:lnSpc>
                <a:spcPct val="150000"/>
              </a:lnSpc>
            </a:pPr>
            <a:endParaRPr lang="fr-FR" b="1"/>
          </a:p>
          <a:p>
            <a:pPr>
              <a:lnSpc>
                <a:spcPct val="150000"/>
              </a:lnSpc>
            </a:pPr>
            <a:endParaRPr lang="fr-FR" b="1"/>
          </a:p>
          <a:p>
            <a:pPr>
              <a:lnSpc>
                <a:spcPct val="150000"/>
              </a:lnSpc>
            </a:pPr>
            <a:endParaRPr lang="fr-FR" b="1"/>
          </a:p>
          <a:p>
            <a:pPr>
              <a:lnSpc>
                <a:spcPct val="150000"/>
              </a:lnSpc>
            </a:pPr>
            <a:endParaRPr lang="fr-FR" b="1"/>
          </a:p>
          <a:p>
            <a:pPr>
              <a:lnSpc>
                <a:spcPct val="150000"/>
              </a:lnSpc>
            </a:pPr>
            <a:endParaRPr lang="fr-FR" b="1"/>
          </a:p>
          <a:p>
            <a:pPr>
              <a:lnSpc>
                <a:spcPct val="150000"/>
              </a:lnSpc>
            </a:pPr>
            <a:endParaRPr lang="fr-FR" b="1"/>
          </a:p>
          <a:p>
            <a:endParaRPr lang="fr-FR" b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err="1"/>
              <a:t>SAé - Présentation du 9 octobre 2024</a:t>
            </a:r>
            <a:endParaRPr lang="fr-BE" b="1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C3DAEC-CB3D-4F96-B717-AB4705B8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FR"/>
          </a:p>
        </p:txBody>
      </p:sp>
      <p:pic>
        <p:nvPicPr>
          <p:cNvPr id="5" name="Image 5" descr="Cible Dart Objectif - Image gratuite sur Pixabay">
            <a:extLst>
              <a:ext uri="{FF2B5EF4-FFF2-40B4-BE49-F238E27FC236}">
                <a16:creationId xmlns:a16="http://schemas.microsoft.com/office/drawing/2014/main" id="{4743EA56-A25C-4FFF-9B62-6CA2ECAB1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92" y="-144635"/>
            <a:ext cx="1826079" cy="17460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D8D8247-D83E-474C-9DCA-8EE0F4E956A6}"/>
              </a:ext>
            </a:extLst>
          </p:cNvPr>
          <p:cNvSpPr txBox="1"/>
          <p:nvPr/>
        </p:nvSpPr>
        <p:spPr>
          <a:xfrm>
            <a:off x="2747905" y="2900453"/>
            <a:ext cx="62616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Présentation géographique</a:t>
            </a:r>
            <a:r>
              <a:rPr lang="fr-FR" sz="2000" dirty="0"/>
              <a:t> (localisation et données climatiques) </a:t>
            </a:r>
            <a:r>
              <a:rPr lang="fr-FR" sz="2000" b="1" dirty="0"/>
              <a:t>humaine</a:t>
            </a:r>
            <a:r>
              <a:rPr lang="fr-FR" sz="2000" dirty="0"/>
              <a:t>  (données démographiques) et </a:t>
            </a:r>
            <a:r>
              <a:rPr lang="fr-FR" sz="2000" b="1" dirty="0"/>
              <a:t>économique</a:t>
            </a:r>
            <a:r>
              <a:rPr lang="fr-FR" sz="2000" dirty="0"/>
              <a:t> (impact des J.O. sur l'économie nationale PIB/ PNB, équivalence en euros actuels, coût du voyage depuis Niort, etc.)</a:t>
            </a:r>
            <a:r>
              <a:rPr lang="fr-FR" sz="2000" b="1" u="sng" dirty="0"/>
              <a:t> en anglais</a:t>
            </a:r>
            <a:r>
              <a:rPr lang="fr-FR" b="1" u="sng" dirty="0"/>
              <a:t> 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6986AE-9C09-4DD6-8253-3B0BC6A5238B}"/>
              </a:ext>
            </a:extLst>
          </p:cNvPr>
          <p:cNvSpPr txBox="1"/>
          <p:nvPr/>
        </p:nvSpPr>
        <p:spPr>
          <a:xfrm>
            <a:off x="5679" y="5720245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0A7DE0-80FA-4E15-8AE0-D326B40487E5}"/>
              </a:ext>
            </a:extLst>
          </p:cNvPr>
          <p:cNvSpPr txBox="1"/>
          <p:nvPr/>
        </p:nvSpPr>
        <p:spPr>
          <a:xfrm>
            <a:off x="2816148" y="4810122"/>
            <a:ext cx="632730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b="1"/>
          </a:p>
          <a:p>
            <a:r>
              <a:rPr lang="fr-FR" sz="2000" b="1" dirty="0"/>
              <a:t>Présentation</a:t>
            </a:r>
            <a:r>
              <a:rPr lang="fr-FR" sz="2000" b="1" u="sng" dirty="0"/>
              <a:t> culturelle</a:t>
            </a:r>
            <a:r>
              <a:rPr lang="fr-FR" sz="2000" b="1" dirty="0"/>
              <a:t> en français </a:t>
            </a:r>
            <a:r>
              <a:rPr lang="fr-FR" sz="2000" dirty="0"/>
              <a:t>(histoire,  architecture, impact des J.O. sur l'urbanisme et les transports, etc...)</a:t>
            </a:r>
            <a:endParaRPr lang="fr-FR" dirty="0"/>
          </a:p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BB6842-D735-61F2-5DD1-7EE0FD45E96F}"/>
              </a:ext>
            </a:extLst>
          </p:cNvPr>
          <p:cNvSpPr txBox="1"/>
          <p:nvPr/>
        </p:nvSpPr>
        <p:spPr>
          <a:xfrm>
            <a:off x="1080492" y="3654027"/>
            <a:ext cx="1404639" cy="825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pic>
        <p:nvPicPr>
          <p:cNvPr id="9" name="Image 8" descr="Une image contenant texte, carte, atlas&#10;&#10;Description générée automatiquement">
            <a:extLst>
              <a:ext uri="{FF2B5EF4-FFF2-40B4-BE49-F238E27FC236}">
                <a16:creationId xmlns:a16="http://schemas.microsoft.com/office/drawing/2014/main" id="{8D043479-0E17-3D66-D763-43661D8F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854" y="2988232"/>
            <a:ext cx="2202061" cy="131766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2AD6FD3-5E23-DCCD-640F-95F00C833A72}"/>
              </a:ext>
            </a:extLst>
          </p:cNvPr>
          <p:cNvSpPr txBox="1"/>
          <p:nvPr/>
        </p:nvSpPr>
        <p:spPr>
          <a:xfrm>
            <a:off x="1335880" y="4999731"/>
            <a:ext cx="1306413" cy="8643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7D73C-DEC7-36E2-FB20-40E851D04F26}"/>
              </a:ext>
            </a:extLst>
          </p:cNvPr>
          <p:cNvSpPr txBox="1"/>
          <p:nvPr/>
        </p:nvSpPr>
        <p:spPr>
          <a:xfrm>
            <a:off x="928688" y="4505325"/>
            <a:ext cx="15875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19" name="Image 18" descr="Le secteur d’activités du tourisme | ESG Tourisme">
            <a:extLst>
              <a:ext uri="{FF2B5EF4-FFF2-40B4-BE49-F238E27FC236}">
                <a16:creationId xmlns:a16="http://schemas.microsoft.com/office/drawing/2014/main" id="{8B1050AD-B639-3B12-518F-027941FD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38" y="4814293"/>
            <a:ext cx="2475904" cy="14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DF797-202F-BD66-4999-D1DF1C4E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11" y="628943"/>
            <a:ext cx="7024744" cy="1143000"/>
          </a:xfrm>
        </p:spPr>
        <p:txBody>
          <a:bodyPr/>
          <a:lstStyle/>
          <a:p>
            <a:r>
              <a:rPr lang="fr-FR"/>
              <a:t>Liste indicative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5D551-7BBB-CF50-959A-D55FC598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13" y="1733482"/>
            <a:ext cx="7787647" cy="46113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2021 - Tokyo</a:t>
            </a:r>
            <a:endParaRPr lang="fr-FR" dirty="0"/>
          </a:p>
          <a:p>
            <a:r>
              <a:rPr lang="fr-FR" b="1" strike="sngStrike" dirty="0">
                <a:solidFill>
                  <a:schemeClr val="tx1"/>
                </a:solidFill>
                <a:ea typeface="+mn-lt"/>
                <a:cs typeface="+mn-lt"/>
              </a:rPr>
              <a:t>2021 - Tokyo</a:t>
            </a:r>
          </a:p>
          <a:p>
            <a:r>
              <a:rPr lang="fr-FR" b="1" strike="sngStrike" dirty="0">
                <a:ea typeface="+mn-lt"/>
                <a:cs typeface="+mn-lt"/>
              </a:rPr>
              <a:t>2016 – Rio de Janeiro</a:t>
            </a:r>
          </a:p>
          <a:p>
            <a:r>
              <a:rPr lang="fr-FR" b="1" strike="sngStrike" dirty="0">
                <a:ea typeface="+mn-lt"/>
                <a:cs typeface="+mn-lt"/>
              </a:rPr>
              <a:t>2012 - Londres</a:t>
            </a:r>
            <a:endParaRPr lang="fr-FR" strike="sngStrike" dirty="0"/>
          </a:p>
          <a:p>
            <a:r>
              <a:rPr lang="fr-FR" strike="sngStrike" dirty="0">
                <a:ea typeface="+mn-lt"/>
                <a:cs typeface="+mn-lt"/>
              </a:rPr>
              <a:t>2008 - Pékin</a:t>
            </a:r>
          </a:p>
          <a:p>
            <a:r>
              <a:rPr lang="fr-FR" b="1" strike="sngStrike" dirty="0">
                <a:highlight>
                  <a:srgbClr val="C0C0C0"/>
                </a:highlight>
                <a:ea typeface="+mn-lt"/>
                <a:cs typeface="+mn-lt"/>
              </a:rPr>
              <a:t>2004 - Athènes</a:t>
            </a:r>
          </a:p>
          <a:p>
            <a:r>
              <a:rPr lang="fr-FR" strike="sngStrike" dirty="0">
                <a:highlight>
                  <a:srgbClr val="C0C0C0"/>
                </a:highlight>
                <a:ea typeface="+mn-lt"/>
                <a:cs typeface="+mn-lt"/>
              </a:rPr>
              <a:t>2000 - Sydney</a:t>
            </a:r>
          </a:p>
          <a:p>
            <a:r>
              <a:rPr lang="fr-FR" strike="sngStrike" dirty="0">
                <a:ea typeface="+mn-lt"/>
                <a:cs typeface="+mn-lt"/>
              </a:rPr>
              <a:t>1996 - Atlanta</a:t>
            </a:r>
          </a:p>
          <a:p>
            <a:r>
              <a:rPr lang="fr-FR" strike="sngStrike" dirty="0">
                <a:ea typeface="+mn-lt"/>
                <a:cs typeface="+mn-lt"/>
              </a:rPr>
              <a:t>1992 - Barcelone</a:t>
            </a:r>
          </a:p>
          <a:p>
            <a:r>
              <a:rPr lang="fr-FR" strike="sngStrike" dirty="0">
                <a:highlight>
                  <a:srgbClr val="C0C0C0"/>
                </a:highlight>
                <a:ea typeface="+mn-lt"/>
                <a:cs typeface="+mn-lt"/>
              </a:rPr>
              <a:t>1988 - Séoul</a:t>
            </a:r>
          </a:p>
          <a:p>
            <a:r>
              <a:rPr lang="fr-FR" b="1" strike="sngStrike" dirty="0">
                <a:ea typeface="+mn-lt"/>
                <a:cs typeface="+mn-lt"/>
              </a:rPr>
              <a:t>1984 - Los Angeles</a:t>
            </a:r>
          </a:p>
          <a:p>
            <a:r>
              <a:rPr lang="fr-FR" strike="sngStrike" dirty="0">
                <a:ea typeface="+mn-lt"/>
                <a:cs typeface="+mn-lt"/>
              </a:rPr>
              <a:t>1980 - Moscou</a:t>
            </a:r>
          </a:p>
          <a:p>
            <a:r>
              <a:rPr lang="fr-FR" strike="sngStrike" dirty="0">
                <a:ea typeface="+mn-lt"/>
                <a:cs typeface="+mn-lt"/>
              </a:rPr>
              <a:t>1976 - Montréal</a:t>
            </a:r>
          </a:p>
          <a:p>
            <a:r>
              <a:rPr lang="fr-FR" dirty="0">
                <a:ea typeface="+mn-lt"/>
                <a:cs typeface="+mn-lt"/>
              </a:rPr>
              <a:t>1972 - Munich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57E2C7-F4FE-480F-E263-215FB6AC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err="1"/>
              <a:t>SAé - Présentation du 9 octobre 2024</a:t>
            </a: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E7CC09-1364-3257-E7AD-615DC8FE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2BE095-DC99-1793-77AF-AD25CC5ED78E}"/>
              </a:ext>
            </a:extLst>
          </p:cNvPr>
          <p:cNvSpPr txBox="1"/>
          <p:nvPr/>
        </p:nvSpPr>
        <p:spPr>
          <a:xfrm>
            <a:off x="5092756" y="1205296"/>
            <a:ext cx="360839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Wingdings"/>
              <a:buChar char="Ø"/>
            </a:pPr>
            <a:endParaRPr lang="fr-FR">
              <a:latin typeface="FranklinGothicFS"/>
              <a:ea typeface="FranklinGothicFS"/>
              <a:cs typeface="FranklinGothicFS"/>
            </a:endParaRPr>
          </a:p>
          <a:p>
            <a:pPr>
              <a:buFont typeface="Wingdings"/>
              <a:buChar char="Ø"/>
            </a:pPr>
            <a:endParaRPr lang="fr-FR">
              <a:latin typeface="FranklinGothicFS"/>
              <a:ea typeface="FranklinGothicFS"/>
              <a:cs typeface="FranklinGothicFS"/>
            </a:endParaRPr>
          </a:p>
          <a:p>
            <a:pPr marL="285750" indent="-285750">
              <a:buFont typeface="Wingdings"/>
              <a:buChar char="Ø"/>
            </a:pPr>
            <a:r>
              <a:rPr lang="fr-FR" dirty="0">
                <a:solidFill>
                  <a:schemeClr val="bg1"/>
                </a:solidFill>
                <a:latin typeface="FranklinGothicFS"/>
                <a:ea typeface="FranklinGothicFS"/>
                <a:cs typeface="FranklinGothicFS"/>
              </a:rPr>
              <a:t>1968 - Mexico</a:t>
            </a:r>
          </a:p>
          <a:p>
            <a:pPr marL="285750" indent="-285750">
              <a:buFont typeface="Wingdings"/>
              <a:buChar char="Ø"/>
            </a:pPr>
            <a:r>
              <a:rPr lang="fr-FR" b="1" dirty="0">
                <a:latin typeface="FranklinGothicFS"/>
                <a:ea typeface="FranklinGothicFS"/>
                <a:cs typeface="FranklinGothicFS"/>
              </a:rPr>
              <a:t>1964 - Tokyo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latin typeface="FranklinGothicFS"/>
                <a:ea typeface="FranklinGothicFS"/>
                <a:cs typeface="FranklinGothicFS"/>
              </a:rPr>
              <a:t>1960 - Rome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latin typeface="FranklinGothicFS"/>
                <a:ea typeface="FranklinGothicFS"/>
                <a:cs typeface="FranklinGothicFS"/>
              </a:rPr>
              <a:t>1956 - Melbourne</a:t>
            </a:r>
          </a:p>
          <a:p>
            <a:pPr marL="285750" indent="-285750">
              <a:buFont typeface="Wingdings"/>
              <a:buChar char="Ø"/>
            </a:pPr>
            <a:r>
              <a:rPr lang="fr-FR" strike="sngStrike" dirty="0">
                <a:latin typeface="FranklinGothicFS"/>
                <a:ea typeface="FranklinGothicFS"/>
                <a:cs typeface="FranklinGothicFS"/>
              </a:rPr>
              <a:t>1952 - Helsinki</a:t>
            </a:r>
          </a:p>
          <a:p>
            <a:pPr marL="285750" indent="-285750">
              <a:buFont typeface="Wingdings"/>
              <a:buChar char="Ø"/>
            </a:pPr>
            <a:r>
              <a:rPr lang="fr-FR" b="1" strike="sngStrike" dirty="0">
                <a:latin typeface="FranklinGothicFS"/>
                <a:ea typeface="FranklinGothicFS"/>
                <a:cs typeface="FranklinGothicFS"/>
              </a:rPr>
              <a:t>1948 - Londres</a:t>
            </a:r>
          </a:p>
          <a:p>
            <a:pPr marL="285750" indent="-285750">
              <a:buFont typeface="Wingdings"/>
              <a:buChar char="Ø"/>
            </a:pPr>
            <a:r>
              <a:rPr lang="fr-FR" strike="sngStrike" dirty="0">
                <a:latin typeface="FranklinGothicFS"/>
                <a:ea typeface="FranklinGothicFS"/>
                <a:cs typeface="FranklinGothicFS"/>
              </a:rPr>
              <a:t>1936 - Berlin</a:t>
            </a:r>
          </a:p>
          <a:p>
            <a:pPr marL="285750" indent="-285750">
              <a:buFont typeface="Wingdings"/>
              <a:buChar char="Ø"/>
            </a:pPr>
            <a:r>
              <a:rPr lang="fr-FR" b="1" dirty="0">
                <a:latin typeface="FranklinGothicFS"/>
                <a:ea typeface="FranklinGothicFS"/>
                <a:cs typeface="FranklinGothicFS"/>
              </a:rPr>
              <a:t>1932 - Los Angeles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latin typeface="FranklinGothicFS"/>
                <a:ea typeface="FranklinGothicFS"/>
                <a:cs typeface="FranklinGothicFS"/>
              </a:rPr>
              <a:t>1928 - Amsterdam</a:t>
            </a:r>
          </a:p>
          <a:p>
            <a:pPr marL="285750" indent="-285750">
              <a:buFont typeface="Wingdings"/>
              <a:buChar char="Ø"/>
            </a:pPr>
            <a:r>
              <a:rPr lang="fr-FR" b="1" dirty="0">
                <a:latin typeface="FranklinGothicFS"/>
                <a:ea typeface="FranklinGothicFS"/>
                <a:cs typeface="FranklinGothicFS"/>
              </a:rPr>
              <a:t>1924 - Paris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latin typeface="FranklinGothicFS"/>
                <a:ea typeface="FranklinGothicFS"/>
                <a:cs typeface="FranklinGothicFS"/>
              </a:rPr>
              <a:t>1920 - Anvers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latin typeface="FranklinGothicFS"/>
                <a:ea typeface="FranklinGothicFS"/>
                <a:cs typeface="FranklinGothicFS"/>
              </a:rPr>
              <a:t>1912 - Stockholm</a:t>
            </a:r>
          </a:p>
          <a:p>
            <a:pPr marL="285750" indent="-285750">
              <a:buFont typeface="Wingdings"/>
              <a:buChar char="Ø"/>
            </a:pPr>
            <a:r>
              <a:rPr lang="fr-FR" b="1" dirty="0">
                <a:latin typeface="FranklinGothicFS"/>
                <a:ea typeface="FranklinGothicFS"/>
                <a:cs typeface="FranklinGothicFS"/>
              </a:rPr>
              <a:t>1908 -</a:t>
            </a:r>
            <a:r>
              <a:rPr lang="fr-FR" dirty="0">
                <a:latin typeface="FranklinGothicFS"/>
                <a:ea typeface="FranklinGothicFS"/>
                <a:cs typeface="FranklinGothicFS"/>
              </a:rPr>
              <a:t> </a:t>
            </a:r>
            <a:r>
              <a:rPr lang="fr-FR" b="1" dirty="0">
                <a:latin typeface="FranklinGothicFS"/>
                <a:ea typeface="FranklinGothicFS"/>
                <a:cs typeface="FranklinGothicFS"/>
              </a:rPr>
              <a:t>Londres</a:t>
            </a:r>
          </a:p>
          <a:p>
            <a:pPr marL="285750" indent="-285750">
              <a:buFont typeface="Wingdings"/>
              <a:buChar char="Ø"/>
            </a:pPr>
            <a:r>
              <a:rPr lang="fr-FR" b="1" dirty="0">
                <a:latin typeface="FranklinGothicFS"/>
                <a:ea typeface="FranklinGothicFS"/>
                <a:cs typeface="FranklinGothicFS"/>
              </a:rPr>
              <a:t>1906 - Athènes</a:t>
            </a:r>
          </a:p>
          <a:p>
            <a:pPr marL="285750" indent="-285750">
              <a:buFont typeface="Wingdings"/>
              <a:buChar char="Ø"/>
            </a:pPr>
            <a:r>
              <a:rPr lang="fr-FR" strike="sngStrike" dirty="0">
                <a:latin typeface="FranklinGothicFS"/>
                <a:ea typeface="FranklinGothicFS"/>
                <a:cs typeface="FranklinGothicFS"/>
              </a:rPr>
              <a:t>1904 - Saint Louis</a:t>
            </a:r>
          </a:p>
          <a:p>
            <a:pPr marL="285750" indent="-285750">
              <a:buFont typeface="Wingdings"/>
              <a:buChar char="Ø"/>
            </a:pPr>
            <a:r>
              <a:rPr lang="fr-FR" b="1" dirty="0">
                <a:latin typeface="FranklinGothicFS"/>
                <a:ea typeface="FranklinGothicFS"/>
                <a:cs typeface="FranklinGothicFS"/>
              </a:rPr>
              <a:t>1900 - Paris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latin typeface="FranklinGothicFS"/>
                <a:ea typeface="FranklinGothicFS"/>
                <a:cs typeface="FranklinGothicFS"/>
              </a:rPr>
              <a:t>1896 - Athènes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 8" descr="Une image contenant texte, équipement électronique, clavier, différent&#10;&#10;Description générée automatiquement">
            <a:extLst>
              <a:ext uri="{FF2B5EF4-FFF2-40B4-BE49-F238E27FC236}">
                <a16:creationId xmlns:a16="http://schemas.microsoft.com/office/drawing/2014/main" id="{C457A579-09CE-48AF-833E-FF1728CE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829" b="13486"/>
          <a:stretch/>
        </p:blipFill>
        <p:spPr>
          <a:xfrm>
            <a:off x="357813" y="466162"/>
            <a:ext cx="8428374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128074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9144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958B5B-EFFE-447F-8EF0-06785508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4110824"/>
            <a:ext cx="3761443" cy="1908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2. Attendus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3C3B89-3073-4BCF-B255-E09A6803D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81920" y="4110824"/>
            <a:ext cx="3579382" cy="19089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8580" indent="0">
              <a:lnSpc>
                <a:spcPct val="90000"/>
              </a:lnSpc>
            </a:pPr>
            <a:endParaRPr lang="en-US" sz="1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err="1">
                <a:solidFill>
                  <a:schemeClr val="tx1"/>
                </a:solidFill>
              </a:rPr>
              <a:t>Propos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u="sng" err="1">
                <a:solidFill>
                  <a:schemeClr val="tx1"/>
                </a:solidFill>
              </a:rPr>
              <a:t>structuré</a:t>
            </a:r>
            <a:r>
              <a:rPr lang="en-US" sz="1600">
                <a:solidFill>
                  <a:schemeClr val="tx1"/>
                </a:solidFill>
              </a:rPr>
              <a:t>, </a:t>
            </a:r>
            <a:r>
              <a:rPr lang="en-US" sz="1600" err="1">
                <a:solidFill>
                  <a:schemeClr val="tx1"/>
                </a:solidFill>
              </a:rPr>
              <a:t>fluide</a:t>
            </a:r>
            <a:r>
              <a:rPr lang="en-US" sz="1600">
                <a:solidFill>
                  <a:schemeClr val="tx1"/>
                </a:solidFill>
              </a:rPr>
              <a:t> et </a:t>
            </a:r>
            <a:r>
              <a:rPr lang="en-US" sz="1600" err="1">
                <a:solidFill>
                  <a:schemeClr val="tx1"/>
                </a:solidFill>
              </a:rPr>
              <a:t>clair</a:t>
            </a:r>
            <a:r>
              <a:rPr lang="en-US" sz="1600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err="1">
                <a:solidFill>
                  <a:schemeClr val="tx1"/>
                </a:solidFill>
              </a:rPr>
              <a:t>Contenu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solide</a:t>
            </a:r>
            <a:r>
              <a:rPr lang="en-US" sz="1600">
                <a:solidFill>
                  <a:schemeClr val="tx1"/>
                </a:solidFill>
              </a:rPr>
              <a:t> et riche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</a:rPr>
              <a:t>Power point </a:t>
            </a:r>
            <a:r>
              <a:rPr lang="en-US" sz="1600" err="1">
                <a:solidFill>
                  <a:schemeClr val="tx1"/>
                </a:solidFill>
              </a:rPr>
              <a:t>efficace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62373-9757-416A-9148-C252C57F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832" y="6398778"/>
            <a:ext cx="2894846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b="1" i="0" kern="1200">
                <a:solidFill>
                  <a:schemeClr val="accent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SAé - Présentation du 9 octobre 2024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971AC5-0D56-417F-A6FB-C69709C4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8842" y="6335752"/>
            <a:ext cx="628649" cy="4308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F4668DC-857F-487D-BFFA-8C0CA5037977}" type="slidenum">
              <a:rPr lang="en-US" sz="16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42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FR" b="1"/>
              <a:t>3. Modalités : 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602960" cy="365125"/>
          </a:xfrm>
        </p:spPr>
        <p:txBody>
          <a:bodyPr anchor="ctr">
            <a:noAutofit/>
          </a:bodyPr>
          <a:lstStyle/>
          <a:p>
            <a:pPr>
              <a:spcAft>
                <a:spcPts val="600"/>
              </a:spcAft>
            </a:pPr>
            <a:r>
              <a:rPr lang="fr-FR" b="1" err="1"/>
              <a:t>SAé - Présentation du 9 octobre 2024</a:t>
            </a:r>
            <a:endParaRPr lang="fr-FR" b="1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CE1B3-0B04-45B5-A1AF-CE899527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F4668DC-857F-487D-BFFA-8C0CA5037977}" type="slidenum">
              <a:rPr lang="fr-BE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006208" y="2313431"/>
            <a:ext cx="4910725" cy="3493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15 groupes de 3</a:t>
            </a:r>
            <a:endParaRPr lang="fr-FR" dirty="0">
              <a:highlight>
                <a:srgbClr val="FFFF00"/>
              </a:highlight>
            </a:endParaRPr>
          </a:p>
          <a:p>
            <a:r>
              <a:rPr lang="fr-FR" b="1" dirty="0">
                <a:highlight>
                  <a:srgbClr val="FFFF00"/>
                </a:highlight>
              </a:rPr>
              <a:t>1 groupe de 2</a:t>
            </a:r>
            <a:endParaRPr lang="fr-FR" dirty="0">
              <a:highlight>
                <a:srgbClr val="FFFF00"/>
              </a:highlight>
            </a:endParaRPr>
          </a:p>
          <a:p>
            <a:endParaRPr lang="fr-FR" b="1"/>
          </a:p>
          <a:p>
            <a:endParaRPr lang="fr-FR" b="1" dirty="0"/>
          </a:p>
          <a:p>
            <a:r>
              <a:rPr lang="fr-FR" b="1" dirty="0"/>
              <a:t>Une ville olympique par groupe</a:t>
            </a:r>
          </a:p>
          <a:p>
            <a:endParaRPr lang="fr-FR" b="1"/>
          </a:p>
          <a:p>
            <a:r>
              <a:rPr lang="fr-FR" b="1" dirty="0"/>
              <a:t>3 séances d’autonomie </a:t>
            </a:r>
            <a:r>
              <a:rPr lang="fr-FR" sz="1200" b="1" dirty="0">
                <a:solidFill>
                  <a:srgbClr val="0070C0"/>
                </a:solidFill>
              </a:rPr>
              <a:t>(9 et 18 octobre ; 5 novembre)</a:t>
            </a:r>
            <a:r>
              <a:rPr lang="fr-FR" b="1" dirty="0">
                <a:solidFill>
                  <a:srgbClr val="0070C0"/>
                </a:solidFill>
              </a:rPr>
              <a:t> 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DA6AA90-392E-4B75-ACF2-C538A748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863" y="2858712"/>
            <a:ext cx="3419856" cy="2402448"/>
          </a:xfrm>
          <a:prstGeom prst="rect">
            <a:avLst/>
          </a:prstGeom>
          <a:noFill/>
        </p:spPr>
      </p:pic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8ACCC714-6A88-DC5C-3C2F-829B17C5555C}"/>
              </a:ext>
            </a:extLst>
          </p:cNvPr>
          <p:cNvSpPr/>
          <p:nvPr/>
        </p:nvSpPr>
        <p:spPr>
          <a:xfrm>
            <a:off x="6925572" y="2400299"/>
            <a:ext cx="154983" cy="910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9A162B-DF26-DD4C-E9CA-759B252E940A}"/>
              </a:ext>
            </a:extLst>
          </p:cNvPr>
          <p:cNvSpPr txBox="1"/>
          <p:nvPr/>
        </p:nvSpPr>
        <p:spPr>
          <a:xfrm>
            <a:off x="7218820" y="2628657"/>
            <a:ext cx="1543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Par affinités</a:t>
            </a:r>
          </a:p>
        </p:txBody>
      </p:sp>
    </p:spTree>
    <p:extLst>
      <p:ext uri="{BB962C8B-B14F-4D97-AF65-F5344CB8AC3E}">
        <p14:creationId xmlns:p14="http://schemas.microsoft.com/office/powerpoint/2010/main" val="279032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091" y="266771"/>
            <a:ext cx="6714852" cy="1748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4. Evaluations :</a:t>
            </a:r>
          </a:p>
        </p:txBody>
      </p:sp>
      <p:pic>
        <p:nvPicPr>
          <p:cNvPr id="10" name="Image 10" descr="Une image contenant plusieurs&#10;&#10;Description générée automatiquement">
            <a:extLst>
              <a:ext uri="{FF2B5EF4-FFF2-40B4-BE49-F238E27FC236}">
                <a16:creationId xmlns:a16="http://schemas.microsoft.com/office/drawing/2014/main" id="{9A6C80AA-60D3-4964-8757-F5508654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38" r="16989" b="2"/>
          <a:stretch/>
        </p:blipFill>
        <p:spPr>
          <a:xfrm>
            <a:off x="5080883" y="480060"/>
            <a:ext cx="3697356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55A575-860A-4CA2-AF5D-820CD4D0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CF4668DC-857F-487D-BFFA-8C0CA503797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25110" y="2418735"/>
            <a:ext cx="4843719" cy="3811740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lnSpc>
                <a:spcPct val="160000"/>
              </a:lnSpc>
            </a:pPr>
            <a:r>
              <a:rPr lang="en-US" sz="1600" u="sng" dirty="0">
                <a:solidFill>
                  <a:srgbClr val="FFFFFF"/>
                </a:solidFill>
              </a:rPr>
              <a:t> </a:t>
            </a:r>
            <a:r>
              <a:rPr lang="en-US" sz="1600" b="1" u="sng" err="1">
                <a:solidFill>
                  <a:srgbClr val="FFFFFF"/>
                </a:solidFill>
              </a:rPr>
              <a:t>Vendredi</a:t>
            </a:r>
            <a:r>
              <a:rPr lang="en-US" sz="1600" b="1" u="sng" dirty="0">
                <a:solidFill>
                  <a:srgbClr val="FFFFFF"/>
                </a:solidFill>
              </a:rPr>
              <a:t> 8 </a:t>
            </a:r>
            <a:r>
              <a:rPr lang="en-US" sz="1600" b="1" u="sng" err="1">
                <a:solidFill>
                  <a:srgbClr val="FFFFFF"/>
                </a:solidFill>
              </a:rPr>
              <a:t>novembre</a:t>
            </a:r>
            <a:r>
              <a:rPr lang="en-US" sz="1600" b="1" u="sng" dirty="0">
                <a:solidFill>
                  <a:srgbClr val="FFFFFF"/>
                </a:solidFill>
              </a:rPr>
              <a:t> </a:t>
            </a:r>
            <a:r>
              <a:rPr lang="en-US" sz="1600" b="1" err="1">
                <a:solidFill>
                  <a:srgbClr val="FFFFFF"/>
                </a:solidFill>
              </a:rPr>
              <a:t>ou</a:t>
            </a:r>
            <a:r>
              <a:rPr lang="en-US" sz="1600" b="1" u="sng" dirty="0">
                <a:solidFill>
                  <a:srgbClr val="FFFFFF"/>
                </a:solidFill>
              </a:rPr>
              <a:t> </a:t>
            </a:r>
            <a:r>
              <a:rPr lang="en-US" sz="1600" b="1" u="sng" err="1">
                <a:solidFill>
                  <a:srgbClr val="FFFFFF"/>
                </a:solidFill>
              </a:rPr>
              <a:t>mardi</a:t>
            </a:r>
            <a:r>
              <a:rPr lang="en-US" sz="1600" b="1" u="sng" dirty="0">
                <a:solidFill>
                  <a:srgbClr val="FFFFFF"/>
                </a:solidFill>
              </a:rPr>
              <a:t> 12 </a:t>
            </a:r>
            <a:r>
              <a:rPr lang="en-US" sz="1600" b="1" u="sng" err="1">
                <a:solidFill>
                  <a:srgbClr val="FFFFFF"/>
                </a:solidFill>
              </a:rPr>
              <a:t>novembre</a:t>
            </a:r>
            <a:r>
              <a:rPr lang="en-US" sz="1600" b="1" u="sng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amphi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groupe</a:t>
            </a:r>
            <a:r>
              <a:rPr lang="en-US" sz="1600" dirty="0">
                <a:solidFill>
                  <a:srgbClr val="FFFFFF"/>
                </a:solidFill>
              </a:rPr>
              <a:t> TP </a:t>
            </a:r>
            <a:r>
              <a:rPr lang="en-US" sz="1600" err="1">
                <a:solidFill>
                  <a:srgbClr val="FFFFFF"/>
                </a:solidFill>
              </a:rPr>
              <a:t>remaniés</a:t>
            </a:r>
            <a:endParaRPr lang="fr-FR"/>
          </a:p>
          <a:p>
            <a:pPr marL="68580" indent="0">
              <a:lnSpc>
                <a:spcPct val="90000"/>
              </a:lnSpc>
            </a:pPr>
            <a:endParaRPr lang="en-US" sz="1300" u="sng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u="sng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Une </a:t>
            </a:r>
            <a:r>
              <a:rPr lang="en-US" sz="1600" b="1" dirty="0" err="1">
                <a:solidFill>
                  <a:srgbClr val="FFFFFF"/>
                </a:solidFill>
              </a:rPr>
              <a:t>présentation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orale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anglais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Une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présentation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orale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français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rgbClr val="FFFFFF"/>
                </a:solidFill>
              </a:rPr>
              <a:t>Un </a:t>
            </a:r>
            <a:r>
              <a:rPr lang="en-US" sz="1600" b="1" err="1">
                <a:solidFill>
                  <a:srgbClr val="FFFFFF"/>
                </a:solidFill>
              </a:rPr>
              <a:t>diaporama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err="1">
                <a:solidFill>
                  <a:srgbClr val="FFFFFF"/>
                </a:solidFill>
              </a:rPr>
              <a:t>déposé</a:t>
            </a:r>
            <a:r>
              <a:rPr lang="en-US" sz="1600" dirty="0">
                <a:solidFill>
                  <a:srgbClr val="FFFFFF"/>
                </a:solidFill>
              </a:rPr>
              <a:t> sur </a:t>
            </a:r>
            <a:r>
              <a:rPr lang="en-US" sz="1600" err="1">
                <a:solidFill>
                  <a:srgbClr val="FFFFFF"/>
                </a:solidFill>
              </a:rPr>
              <a:t>UPdago</a:t>
            </a:r>
            <a:r>
              <a:rPr lang="en-US" sz="1600">
                <a:solidFill>
                  <a:srgbClr val="FFFFFF"/>
                </a:solidFill>
              </a:rPr>
              <a:t> le 7 </a:t>
            </a:r>
            <a:r>
              <a:rPr lang="en-US" sz="1600" u="sng" err="1">
                <a:solidFill>
                  <a:srgbClr val="FFFFFF"/>
                </a:solidFill>
              </a:rPr>
              <a:t>novembre</a:t>
            </a:r>
            <a:r>
              <a:rPr lang="en-US" sz="1600" u="sng" dirty="0">
                <a:solidFill>
                  <a:srgbClr val="FFFFFF"/>
                </a:solidFill>
              </a:rPr>
              <a:t> à 23 h 59 </a:t>
            </a:r>
            <a:r>
              <a:rPr lang="en-US" sz="1600" dirty="0">
                <a:solidFill>
                  <a:srgbClr val="FFFFFF"/>
                </a:solidFill>
              </a:rPr>
              <a:t>(dernier </a:t>
            </a:r>
            <a:r>
              <a:rPr lang="en-US" sz="1600" err="1">
                <a:solidFill>
                  <a:srgbClr val="FFFFFF"/>
                </a:solidFill>
              </a:rPr>
              <a:t>délai</a:t>
            </a:r>
            <a:r>
              <a:rPr lang="en-US" sz="1600" dirty="0">
                <a:solidFill>
                  <a:srgbClr val="FFFFFF"/>
                </a:solidFill>
              </a:rPr>
              <a:t>) (note collective)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Un </a:t>
            </a:r>
            <a:r>
              <a:rPr lang="en-US" sz="1600" b="1" dirty="0" err="1">
                <a:solidFill>
                  <a:srgbClr val="FFFFFF"/>
                </a:solidFill>
              </a:rPr>
              <a:t>écrit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anglais</a:t>
            </a:r>
            <a:r>
              <a:rPr lang="en-US" sz="1600" dirty="0">
                <a:solidFill>
                  <a:srgbClr val="FFFFFF"/>
                </a:solidFill>
              </a:rPr>
              <a:t> </a:t>
            </a:r>
          </a:p>
          <a:p>
            <a:pPr marL="68580" indent="0"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 marL="68580" indent="0"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 marL="68580" indent="0"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  <a:p>
            <a:pPr marL="68580" indent="0"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b="1" i="0" kern="1200" err="1">
                <a:latin typeface="+mn-lt"/>
                <a:ea typeface="+mn-ea"/>
                <a:cs typeface="+mn-cs"/>
              </a:rPr>
              <a:t>SAé - Présentation du 9 octobre 2024</a:t>
            </a:r>
            <a:endParaRPr lang="en-US" sz="1000" b="1" i="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3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20AD03-C7BD-4390-A234-3A862295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015"/>
          <a:stretch/>
        </p:blipFill>
        <p:spPr>
          <a:xfrm>
            <a:off x="419045" y="435546"/>
            <a:ext cx="8428374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128074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9144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881BC9-47A5-4709-9E74-5C8B4D72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716" y="3355628"/>
            <a:ext cx="3761443" cy="1908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fr-FR" sz="1800" b="1">
                <a:solidFill>
                  <a:schemeClr val="tx1"/>
                </a:solidFill>
              </a:rPr>
            </a:br>
            <a:br>
              <a:rPr lang="fr-FR" sz="1800" b="1">
                <a:solidFill>
                  <a:schemeClr val="tx1"/>
                </a:solidFill>
              </a:rPr>
            </a:br>
            <a:br>
              <a:rPr lang="fr-FR" sz="1800" b="1">
                <a:solidFill>
                  <a:schemeClr val="tx1"/>
                </a:solidFill>
              </a:rPr>
            </a:br>
            <a:br>
              <a:rPr lang="fr-FR" sz="1800" b="1">
                <a:solidFill>
                  <a:schemeClr val="tx1"/>
                </a:solidFill>
              </a:rPr>
            </a:br>
            <a:br>
              <a:rPr lang="fr-FR" sz="1800" b="1">
                <a:solidFill>
                  <a:schemeClr val="tx1"/>
                </a:solidFill>
              </a:rPr>
            </a:br>
            <a:br>
              <a:rPr lang="fr-FR" sz="1800" b="1">
                <a:solidFill>
                  <a:schemeClr val="tx1"/>
                </a:solidFill>
              </a:rPr>
            </a:br>
            <a:r>
              <a:rPr lang="fr-FR" sz="1800" b="1">
                <a:solidFill>
                  <a:schemeClr val="tx1"/>
                </a:solidFill>
              </a:rPr>
              <a:t>A vos questions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9CC6B-A6FF-4A86-9350-47C1C6B2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920" y="4110824"/>
            <a:ext cx="3579382" cy="190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" indent="0">
              <a:buNone/>
            </a:pPr>
            <a:endParaRPr lang="fr-FR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AFF909-3163-406A-AD26-4A9AF19E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832" y="6398778"/>
            <a:ext cx="2894846" cy="30480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b="1" err="1">
                <a:solidFill>
                  <a:schemeClr val="accent1">
                    <a:alpha val="60000"/>
                  </a:schemeClr>
                </a:solidFill>
              </a:rPr>
              <a:t>SAé - Présentation du 9 octobre 2024</a:t>
            </a:r>
            <a:endParaRPr lang="fr-BE" b="1">
              <a:solidFill>
                <a:schemeClr val="accent1">
                  <a:alpha val="60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BD6F16-A350-4120-B6E1-CF12B83B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8842" y="6335752"/>
            <a:ext cx="628649" cy="430853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CF4668DC-857F-487D-BFFA-8C0CA5037977}" type="slidenum">
              <a:rPr lang="fr-BE" sz="16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fr-FR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Application>Microsoft Office PowerPoint</Application>
  <PresentationFormat>Affichage à l'écran (4:3)</PresentationFormat>
  <Slides>8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Ion Boardroom</vt:lpstr>
      <vt:lpstr>SAé Territoire  BUT – 2024-2027  Bloc 3 : valoriser une production dans un contexte professionnel </vt:lpstr>
      <vt:lpstr>Sommaire</vt:lpstr>
      <vt:lpstr>1. Objectifs :</vt:lpstr>
      <vt:lpstr>Liste indicative :</vt:lpstr>
      <vt:lpstr>2. Attendus :</vt:lpstr>
      <vt:lpstr>3. Modalités : </vt:lpstr>
      <vt:lpstr>4. Evaluations :</vt:lpstr>
      <vt:lpstr>      A vos questions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SAé Territoires</dc:title>
  <dc:creator>Helene Bieber</dc:creator>
  <cp:revision>105</cp:revision>
  <dcterms:created xsi:type="dcterms:W3CDTF">2021-09-23T15:01:52Z</dcterms:created>
  <dcterms:modified xsi:type="dcterms:W3CDTF">2024-10-09T06:45:35Z</dcterms:modified>
</cp:coreProperties>
</file>