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5" r:id="rId1"/>
  </p:sldMasterIdLst>
  <p:notesMasterIdLst>
    <p:notesMasterId r:id="rId17"/>
  </p:notesMasterIdLst>
  <p:sldIdLst>
    <p:sldId id="256" r:id="rId2"/>
    <p:sldId id="257" r:id="rId3"/>
    <p:sldId id="258" r:id="rId4"/>
    <p:sldId id="259" r:id="rId5"/>
    <p:sldId id="260" r:id="rId6"/>
    <p:sldId id="261" r:id="rId7"/>
    <p:sldId id="262" r:id="rId8"/>
    <p:sldId id="268" r:id="rId9"/>
    <p:sldId id="264" r:id="rId10"/>
    <p:sldId id="269" r:id="rId11"/>
    <p:sldId id="265" r:id="rId12"/>
    <p:sldId id="266" r:id="rId13"/>
    <p:sldId id="267"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13"/>
    <p:restoredTop sz="94679"/>
  </p:normalViewPr>
  <p:slideViewPr>
    <p:cSldViewPr snapToGrid="0">
      <p:cViewPr>
        <p:scale>
          <a:sx n="100" d="100"/>
          <a:sy n="100" d="100"/>
        </p:scale>
        <p:origin x="-59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uletterodriguez/Downloads/Final%20Project%20(Google)/Excel%20Project/Google%20Exce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uletterodriguez/Downloads/Final%20Project%20(Google)/Excel%20Project/Google%20Exce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uletterodriguez/Downloads/Final%20Project%20(Google)/Excel%20Project/Google%20Exce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uletterodriguez/Downloads/Final%20Project%20(Google)/Excel%20Project/Google%20Exce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auletterodriguez/Downloads/Final%20Project%20(Google)/Excel%20Project/Google%20Exce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auletterodriguez/Downloads/Final%20Project%20(Google)/Excel%20Project/Google%20Excel%20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Excel Project.xlsx]Q1. Late Delivery!PivotTable1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Delivery Risk by Shipping Mode </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 Late Delivery'!$B$3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 Late Delivery'!$A$4:$A$8</c:f>
              <c:strCache>
                <c:ptCount val="4"/>
                <c:pt idx="0">
                  <c:v>First Class</c:v>
                </c:pt>
                <c:pt idx="1">
                  <c:v>Same Day</c:v>
                </c:pt>
                <c:pt idx="2">
                  <c:v>Second Class</c:v>
                </c:pt>
                <c:pt idx="3">
                  <c:v>Standard Class</c:v>
                </c:pt>
              </c:strCache>
            </c:strRef>
          </c:cat>
          <c:val>
            <c:numRef>
              <c:f>'Q1. Late Delivery'!$B$4:$B$8</c:f>
              <c:numCache>
                <c:formatCode>General</c:formatCode>
                <c:ptCount val="4"/>
                <c:pt idx="0">
                  <c:v>73</c:v>
                </c:pt>
                <c:pt idx="1">
                  <c:v>13</c:v>
                </c:pt>
                <c:pt idx="2">
                  <c:v>297</c:v>
                </c:pt>
                <c:pt idx="3">
                  <c:v>246</c:v>
                </c:pt>
              </c:numCache>
            </c:numRef>
          </c:val>
          <c:extLst>
            <c:ext xmlns:c16="http://schemas.microsoft.com/office/drawing/2014/chart" uri="{C3380CC4-5D6E-409C-BE32-E72D297353CC}">
              <c16:uniqueId val="{00000000-539C-7341-AC8E-3E9D291F8A85}"/>
            </c:ext>
          </c:extLst>
        </c:ser>
        <c:dLbls>
          <c:dLblPos val="outEnd"/>
          <c:showLegendKey val="0"/>
          <c:showVal val="1"/>
          <c:showCatName val="0"/>
          <c:showSerName val="0"/>
          <c:showPercent val="0"/>
          <c:showBubbleSize val="0"/>
        </c:dLbls>
        <c:gapWidth val="444"/>
        <c:overlap val="-90"/>
        <c:axId val="35023552"/>
        <c:axId val="216556848"/>
      </c:barChart>
      <c:catAx>
        <c:axId val="35023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16556848"/>
        <c:crosses val="autoZero"/>
        <c:auto val="1"/>
        <c:lblAlgn val="ctr"/>
        <c:lblOffset val="100"/>
        <c:noMultiLvlLbl val="0"/>
      </c:catAx>
      <c:valAx>
        <c:axId val="216556848"/>
        <c:scaling>
          <c:orientation val="minMax"/>
          <c:min val="0"/>
        </c:scaling>
        <c:delete val="1"/>
        <c:axPos val="l"/>
        <c:numFmt formatCode="General" sourceLinked="1"/>
        <c:majorTickMark val="none"/>
        <c:minorTickMark val="none"/>
        <c:tickLblPos val="nextTo"/>
        <c:crossAx val="35023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Excel Project.xlsx]Q1. Late Delivery!PivotTable1</c:name>
    <c:fmtId val="-1"/>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 of late deliveries</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solidFill>
            <a:schemeClr val="lt1"/>
          </a:solidFill>
          <a:ln w="19050">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lt1"/>
          </a:solidFill>
          <a:ln w="19050">
            <a:solidFill>
              <a:schemeClr val="accent1"/>
            </a:solidFill>
          </a:ln>
          <a:effectLst/>
        </c:spPr>
      </c:pivotFmt>
      <c:pivotFmt>
        <c:idx val="2"/>
        <c:spPr>
          <a:solidFill>
            <a:schemeClr val="lt1"/>
          </a:solidFill>
          <a:ln w="19050">
            <a:solidFill>
              <a:schemeClr val="accent1"/>
            </a:solidFill>
          </a:ln>
          <a:effectLst/>
        </c:spPr>
      </c:pivotFmt>
      <c:pivotFmt>
        <c:idx val="3"/>
        <c:spPr>
          <a:solidFill>
            <a:schemeClr val="lt1"/>
          </a:solidFill>
          <a:ln w="19050">
            <a:solidFill>
              <a:schemeClr val="accent1"/>
            </a:solidFill>
          </a:ln>
          <a:effectLst/>
        </c:spPr>
      </c:pivotFmt>
      <c:pivotFmt>
        <c:idx val="4"/>
        <c:spPr>
          <a:solidFill>
            <a:schemeClr val="lt1"/>
          </a:solidFill>
          <a:ln w="19050">
            <a:solidFill>
              <a:schemeClr val="accent1"/>
            </a:solidFill>
          </a:ln>
          <a:effectLst/>
        </c:spPr>
      </c:pivotFmt>
      <c:pivotFmt>
        <c:idx val="5"/>
        <c:spPr>
          <a:solidFill>
            <a:schemeClr val="lt1"/>
          </a:solidFill>
          <a:ln w="19050">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lt1"/>
          </a:solidFill>
          <a:ln w="19050">
            <a:solidFill>
              <a:schemeClr val="accent1"/>
            </a:solidFill>
          </a:ln>
          <a:effectLst/>
        </c:spPr>
      </c:pivotFmt>
      <c:pivotFmt>
        <c:idx val="7"/>
        <c:spPr>
          <a:solidFill>
            <a:schemeClr val="lt1"/>
          </a:solidFill>
          <a:ln w="19050">
            <a:solidFill>
              <a:schemeClr val="accent1"/>
            </a:solidFill>
          </a:ln>
          <a:effectLst/>
        </c:spPr>
      </c:pivotFmt>
      <c:pivotFmt>
        <c:idx val="8"/>
        <c:spPr>
          <a:solidFill>
            <a:schemeClr val="lt1"/>
          </a:solidFill>
          <a:ln w="19050">
            <a:solidFill>
              <a:schemeClr val="accent1"/>
            </a:solidFill>
          </a:ln>
          <a:effectLst/>
        </c:spPr>
      </c:pivotFmt>
      <c:pivotFmt>
        <c:idx val="9"/>
        <c:spPr>
          <a:solidFill>
            <a:schemeClr val="lt1"/>
          </a:solidFill>
          <a:ln w="19050">
            <a:solidFill>
              <a:schemeClr val="accent1"/>
            </a:solidFill>
          </a:ln>
          <a:effectLst/>
        </c:spPr>
      </c:pivotFmt>
      <c:pivotFmt>
        <c:idx val="10"/>
        <c:spPr>
          <a:solidFill>
            <a:schemeClr val="lt1"/>
          </a:solidFill>
          <a:ln w="19050">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lt1"/>
          </a:solidFill>
          <a:ln w="19050">
            <a:solidFill>
              <a:schemeClr val="accent1"/>
            </a:solidFill>
          </a:ln>
          <a:effectLst/>
        </c:spPr>
      </c:pivotFmt>
      <c:pivotFmt>
        <c:idx val="12"/>
        <c:spPr>
          <a:solidFill>
            <a:schemeClr val="lt1"/>
          </a:solidFill>
          <a:ln w="19050">
            <a:solidFill>
              <a:schemeClr val="accent1"/>
            </a:solidFill>
          </a:ln>
          <a:effectLst/>
        </c:spPr>
      </c:pivotFmt>
      <c:pivotFmt>
        <c:idx val="13"/>
        <c:spPr>
          <a:solidFill>
            <a:schemeClr val="lt1"/>
          </a:solidFill>
          <a:ln w="19050">
            <a:solidFill>
              <a:schemeClr val="accent1"/>
            </a:solidFill>
          </a:ln>
          <a:effectLst/>
        </c:spPr>
      </c:pivotFmt>
      <c:pivotFmt>
        <c:idx val="14"/>
        <c:spPr>
          <a:solidFill>
            <a:schemeClr val="lt1"/>
          </a:solidFill>
          <a:ln w="19050">
            <a:solidFill>
              <a:schemeClr val="accent1"/>
            </a:solidFill>
          </a:ln>
          <a:effectLst/>
        </c:spPr>
      </c:pivotFmt>
    </c:pivotFmts>
    <c:plotArea>
      <c:layout/>
      <c:pieChart>
        <c:varyColors val="1"/>
        <c:ser>
          <c:idx val="0"/>
          <c:order val="0"/>
          <c:tx>
            <c:strRef>
              <c:f>'Q1. Late Delivery'!$B$3</c:f>
              <c:strCache>
                <c:ptCount val="1"/>
                <c:pt idx="0">
                  <c:v>Total</c:v>
                </c:pt>
              </c:strCache>
            </c:strRef>
          </c:tx>
          <c:spPr>
            <a:solidFill>
              <a:schemeClr val="lt1"/>
            </a:solidFill>
            <a:ln w="19050">
              <a:solidFill>
                <a:schemeClr val="accent1"/>
              </a:solidFill>
            </a:ln>
            <a:effectLst/>
          </c:spPr>
          <c:dPt>
            <c:idx val="0"/>
            <c:bubble3D val="0"/>
            <c:spPr>
              <a:solidFill>
                <a:schemeClr val="lt1"/>
              </a:solidFill>
              <a:ln w="19050">
                <a:solidFill>
                  <a:schemeClr val="accent1"/>
                </a:solidFill>
              </a:ln>
              <a:effectLst/>
            </c:spPr>
            <c:extLst>
              <c:ext xmlns:c16="http://schemas.microsoft.com/office/drawing/2014/chart" uri="{C3380CC4-5D6E-409C-BE32-E72D297353CC}">
                <c16:uniqueId val="{00000001-7E2A-1E4F-94C9-441DE1555A76}"/>
              </c:ext>
            </c:extLst>
          </c:dPt>
          <c:dPt>
            <c:idx val="1"/>
            <c:bubble3D val="0"/>
            <c:spPr>
              <a:solidFill>
                <a:schemeClr val="lt1"/>
              </a:solidFill>
              <a:ln w="19050">
                <a:solidFill>
                  <a:schemeClr val="accent1"/>
                </a:solidFill>
              </a:ln>
              <a:effectLst/>
            </c:spPr>
            <c:extLst>
              <c:ext xmlns:c16="http://schemas.microsoft.com/office/drawing/2014/chart" uri="{C3380CC4-5D6E-409C-BE32-E72D297353CC}">
                <c16:uniqueId val="{00000003-7E2A-1E4F-94C9-441DE1555A76}"/>
              </c:ext>
            </c:extLst>
          </c:dPt>
          <c:dPt>
            <c:idx val="2"/>
            <c:bubble3D val="0"/>
            <c:spPr>
              <a:solidFill>
                <a:schemeClr val="lt1"/>
              </a:solidFill>
              <a:ln w="19050">
                <a:solidFill>
                  <a:schemeClr val="accent1"/>
                </a:solidFill>
              </a:ln>
              <a:effectLst/>
            </c:spPr>
            <c:extLst>
              <c:ext xmlns:c16="http://schemas.microsoft.com/office/drawing/2014/chart" uri="{C3380CC4-5D6E-409C-BE32-E72D297353CC}">
                <c16:uniqueId val="{00000005-7E2A-1E4F-94C9-441DE1555A76}"/>
              </c:ext>
            </c:extLst>
          </c:dPt>
          <c:dPt>
            <c:idx val="3"/>
            <c:bubble3D val="0"/>
            <c:spPr>
              <a:solidFill>
                <a:schemeClr val="lt1"/>
              </a:solidFill>
              <a:ln w="19050">
                <a:solidFill>
                  <a:schemeClr val="accent1"/>
                </a:solidFill>
              </a:ln>
              <a:effectLst/>
            </c:spPr>
            <c:extLst>
              <c:ext xmlns:c16="http://schemas.microsoft.com/office/drawing/2014/chart" uri="{C3380CC4-5D6E-409C-BE32-E72D297353CC}">
                <c16:uniqueId val="{00000007-7E2A-1E4F-94C9-441DE1555A7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'Q1. Late Delivery'!$A$4:$A$8</c:f>
              <c:strCache>
                <c:ptCount val="4"/>
                <c:pt idx="0">
                  <c:v>First Class</c:v>
                </c:pt>
                <c:pt idx="1">
                  <c:v>Same Day</c:v>
                </c:pt>
                <c:pt idx="2">
                  <c:v>Second Class</c:v>
                </c:pt>
                <c:pt idx="3">
                  <c:v>Standard Class</c:v>
                </c:pt>
              </c:strCache>
            </c:strRef>
          </c:cat>
          <c:val>
            <c:numRef>
              <c:f>'Q1. Late Delivery'!$B$4:$B$8</c:f>
              <c:numCache>
                <c:formatCode>General</c:formatCode>
                <c:ptCount val="4"/>
                <c:pt idx="0">
                  <c:v>73</c:v>
                </c:pt>
                <c:pt idx="1">
                  <c:v>13</c:v>
                </c:pt>
                <c:pt idx="2">
                  <c:v>297</c:v>
                </c:pt>
                <c:pt idx="3">
                  <c:v>246</c:v>
                </c:pt>
              </c:numCache>
            </c:numRef>
          </c:val>
          <c:extLst>
            <c:ext xmlns:c16="http://schemas.microsoft.com/office/drawing/2014/chart" uri="{C3380CC4-5D6E-409C-BE32-E72D297353CC}">
              <c16:uniqueId val="{00000008-7E2A-1E4F-94C9-441DE1555A76}"/>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Excel Project.xlsx]Q2. Regions!PivotTable2</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Late Delivery by Region</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 Regions'!$B$3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'Q2. Regions'!$A$4:$A$27</c:f>
              <c:strCache>
                <c:ptCount val="23"/>
                <c:pt idx="0">
                  <c:v>Canada</c:v>
                </c:pt>
                <c:pt idx="1">
                  <c:v>Caribbean</c:v>
                </c:pt>
                <c:pt idx="2">
                  <c:v>Central Africa</c:v>
                </c:pt>
                <c:pt idx="3">
                  <c:v>Central America</c:v>
                </c:pt>
                <c:pt idx="4">
                  <c:v>Central Asia</c:v>
                </c:pt>
                <c:pt idx="5">
                  <c:v>East Africa</c:v>
                </c:pt>
                <c:pt idx="6">
                  <c:v>East of USA</c:v>
                </c:pt>
                <c:pt idx="7">
                  <c:v>Eastern Asia</c:v>
                </c:pt>
                <c:pt idx="8">
                  <c:v>Eastern Europe</c:v>
                </c:pt>
                <c:pt idx="9">
                  <c:v>North Africa</c:v>
                </c:pt>
                <c:pt idx="10">
                  <c:v>Northern Europe</c:v>
                </c:pt>
                <c:pt idx="11">
                  <c:v>Oceania</c:v>
                </c:pt>
                <c:pt idx="12">
                  <c:v>South America</c:v>
                </c:pt>
                <c:pt idx="13">
                  <c:v>South Asia</c:v>
                </c:pt>
                <c:pt idx="14">
                  <c:v>South of  USA </c:v>
                </c:pt>
                <c:pt idx="15">
                  <c:v>Southeast Asia</c:v>
                </c:pt>
                <c:pt idx="16">
                  <c:v>Southern Africa</c:v>
                </c:pt>
                <c:pt idx="17">
                  <c:v>Southern Europe</c:v>
                </c:pt>
                <c:pt idx="18">
                  <c:v>US Center </c:v>
                </c:pt>
                <c:pt idx="19">
                  <c:v>West Africa</c:v>
                </c:pt>
                <c:pt idx="20">
                  <c:v>West Asia</c:v>
                </c:pt>
                <c:pt idx="21">
                  <c:v>West of USA </c:v>
                </c:pt>
                <c:pt idx="22">
                  <c:v>Western Europe</c:v>
                </c:pt>
              </c:strCache>
            </c:strRef>
          </c:cat>
          <c:val>
            <c:numRef>
              <c:f>'Q2. Regions'!$B$4:$B$27</c:f>
              <c:numCache>
                <c:formatCode>General</c:formatCode>
                <c:ptCount val="23"/>
                <c:pt idx="0">
                  <c:v>2</c:v>
                </c:pt>
                <c:pt idx="1">
                  <c:v>16</c:v>
                </c:pt>
                <c:pt idx="2">
                  <c:v>22</c:v>
                </c:pt>
                <c:pt idx="3">
                  <c:v>56</c:v>
                </c:pt>
                <c:pt idx="4">
                  <c:v>1</c:v>
                </c:pt>
                <c:pt idx="5">
                  <c:v>25</c:v>
                </c:pt>
                <c:pt idx="6">
                  <c:v>27</c:v>
                </c:pt>
                <c:pt idx="7">
                  <c:v>33</c:v>
                </c:pt>
                <c:pt idx="8">
                  <c:v>10</c:v>
                </c:pt>
                <c:pt idx="9">
                  <c:v>35</c:v>
                </c:pt>
                <c:pt idx="10">
                  <c:v>44</c:v>
                </c:pt>
                <c:pt idx="11">
                  <c:v>25</c:v>
                </c:pt>
                <c:pt idx="12">
                  <c:v>38</c:v>
                </c:pt>
                <c:pt idx="13">
                  <c:v>36</c:v>
                </c:pt>
                <c:pt idx="14">
                  <c:v>13</c:v>
                </c:pt>
                <c:pt idx="15">
                  <c:v>29</c:v>
                </c:pt>
                <c:pt idx="16">
                  <c:v>19</c:v>
                </c:pt>
                <c:pt idx="17">
                  <c:v>26</c:v>
                </c:pt>
                <c:pt idx="18">
                  <c:v>18</c:v>
                </c:pt>
                <c:pt idx="19">
                  <c:v>44</c:v>
                </c:pt>
                <c:pt idx="20">
                  <c:v>5</c:v>
                </c:pt>
                <c:pt idx="21">
                  <c:v>22</c:v>
                </c:pt>
                <c:pt idx="22">
                  <c:v>83</c:v>
                </c:pt>
              </c:numCache>
            </c:numRef>
          </c:val>
          <c:extLst>
            <c:ext xmlns:c16="http://schemas.microsoft.com/office/drawing/2014/chart" uri="{C3380CC4-5D6E-409C-BE32-E72D297353CC}">
              <c16:uniqueId val="{00000000-2C52-CE4B-BED7-FDB749927580}"/>
            </c:ext>
          </c:extLst>
        </c:ser>
        <c:dLbls>
          <c:dLblPos val="outEnd"/>
          <c:showLegendKey val="0"/>
          <c:showVal val="1"/>
          <c:showCatName val="0"/>
          <c:showSerName val="0"/>
          <c:showPercent val="0"/>
          <c:showBubbleSize val="0"/>
        </c:dLbls>
        <c:gapWidth val="444"/>
        <c:overlap val="-90"/>
        <c:axId val="2142760719"/>
        <c:axId val="2142762431"/>
      </c:barChart>
      <c:catAx>
        <c:axId val="21427607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142762431"/>
        <c:crosses val="autoZero"/>
        <c:auto val="1"/>
        <c:lblAlgn val="ctr"/>
        <c:lblOffset val="100"/>
        <c:noMultiLvlLbl val="0"/>
      </c:catAx>
      <c:valAx>
        <c:axId val="2142762431"/>
        <c:scaling>
          <c:orientation val="minMax"/>
        </c:scaling>
        <c:delete val="1"/>
        <c:axPos val="l"/>
        <c:numFmt formatCode="General" sourceLinked="1"/>
        <c:majorTickMark val="none"/>
        <c:minorTickMark val="none"/>
        <c:tickLblPos val="nextTo"/>
        <c:crossAx val="21427607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Excel Project.xlsx]Q2. Regions!PivotTable3</c:name>
    <c:fmtId val="-1"/>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Late Delivery by Africa</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 Regions'!$B$29</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'Q2. Regions'!$A$30:$A$35</c:f>
              <c:strCache>
                <c:ptCount val="5"/>
                <c:pt idx="0">
                  <c:v>Central Africa</c:v>
                </c:pt>
                <c:pt idx="1">
                  <c:v>East Africa</c:v>
                </c:pt>
                <c:pt idx="2">
                  <c:v>North Africa</c:v>
                </c:pt>
                <c:pt idx="3">
                  <c:v>Southern Africa</c:v>
                </c:pt>
                <c:pt idx="4">
                  <c:v>West Africa</c:v>
                </c:pt>
              </c:strCache>
            </c:strRef>
          </c:cat>
          <c:val>
            <c:numRef>
              <c:f>'Q2. Regions'!$B$30:$B$35</c:f>
              <c:numCache>
                <c:formatCode>General</c:formatCode>
                <c:ptCount val="5"/>
                <c:pt idx="0">
                  <c:v>22</c:v>
                </c:pt>
                <c:pt idx="1">
                  <c:v>25</c:v>
                </c:pt>
                <c:pt idx="2">
                  <c:v>35</c:v>
                </c:pt>
                <c:pt idx="3">
                  <c:v>19</c:v>
                </c:pt>
                <c:pt idx="4">
                  <c:v>44</c:v>
                </c:pt>
              </c:numCache>
            </c:numRef>
          </c:val>
          <c:extLst>
            <c:ext xmlns:c16="http://schemas.microsoft.com/office/drawing/2014/chart" uri="{C3380CC4-5D6E-409C-BE32-E72D297353CC}">
              <c16:uniqueId val="{00000000-D6C7-954D-B7B1-A69344982A36}"/>
            </c:ext>
          </c:extLst>
        </c:ser>
        <c:dLbls>
          <c:dLblPos val="inEnd"/>
          <c:showLegendKey val="0"/>
          <c:showVal val="1"/>
          <c:showCatName val="0"/>
          <c:showSerName val="0"/>
          <c:showPercent val="0"/>
          <c:showBubbleSize val="0"/>
        </c:dLbls>
        <c:gapWidth val="41"/>
        <c:axId val="2114557807"/>
        <c:axId val="2114559519"/>
      </c:barChart>
      <c:catAx>
        <c:axId val="2114557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2114559519"/>
        <c:crosses val="autoZero"/>
        <c:auto val="1"/>
        <c:lblAlgn val="ctr"/>
        <c:lblOffset val="100"/>
        <c:noMultiLvlLbl val="0"/>
      </c:catAx>
      <c:valAx>
        <c:axId val="2114559519"/>
        <c:scaling>
          <c:orientation val="minMax"/>
        </c:scaling>
        <c:delete val="1"/>
        <c:axPos val="l"/>
        <c:numFmt formatCode="General" sourceLinked="1"/>
        <c:majorTickMark val="none"/>
        <c:minorTickMark val="none"/>
        <c:tickLblPos val="nextTo"/>
        <c:crossAx val="21145578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Excel Project.xlsx]Q3. Product Categories!PivotTable7</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Late delivery</a:t>
            </a:r>
            <a:r>
              <a:rPr lang="en-US" baseline="0"/>
              <a:t> by product categories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 Product Categories'!$B$3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'Q3. Product Categories'!$A$4:$A$35</c:f>
              <c:strCache>
                <c:ptCount val="31"/>
                <c:pt idx="0">
                  <c:v>Accessories</c:v>
                </c:pt>
                <c:pt idx="1">
                  <c:v>As Seen on  TV!</c:v>
                </c:pt>
                <c:pt idx="2">
                  <c:v>Baseball &amp; Softball</c:v>
                </c:pt>
                <c:pt idx="3">
                  <c:v>Basketball</c:v>
                </c:pt>
                <c:pt idx="4">
                  <c:v>Boxing &amp; MMA</c:v>
                </c:pt>
                <c:pt idx="5">
                  <c:v>Cameras </c:v>
                </c:pt>
                <c:pt idx="6">
                  <c:v>Camping &amp; Hiking</c:v>
                </c:pt>
                <c:pt idx="7">
                  <c:v>Cardio Equipment</c:v>
                </c:pt>
                <c:pt idx="8">
                  <c:v>Children's Clothing</c:v>
                </c:pt>
                <c:pt idx="9">
                  <c:v>Cleats</c:v>
                </c:pt>
                <c:pt idx="10">
                  <c:v>Computers</c:v>
                </c:pt>
                <c:pt idx="11">
                  <c:v>Consumer Electronics</c:v>
                </c:pt>
                <c:pt idx="12">
                  <c:v>Crafts</c:v>
                </c:pt>
                <c:pt idx="13">
                  <c:v>Electronics</c:v>
                </c:pt>
                <c:pt idx="14">
                  <c:v>Fitness Accessories</c:v>
                </c:pt>
                <c:pt idx="15">
                  <c:v>Girls' Apparel</c:v>
                </c:pt>
                <c:pt idx="16">
                  <c:v>Golf Balls</c:v>
                </c:pt>
                <c:pt idx="17">
                  <c:v>Hockey</c:v>
                </c:pt>
                <c:pt idx="18">
                  <c:v>Hunting &amp; Shooting</c:v>
                </c:pt>
                <c:pt idx="19">
                  <c:v>Kids' Golf Clubs</c:v>
                </c:pt>
                <c:pt idx="20">
                  <c:v>Lacrosse</c:v>
                </c:pt>
                <c:pt idx="21">
                  <c:v>Men's Clothing</c:v>
                </c:pt>
                <c:pt idx="22">
                  <c:v>Men's Footwear</c:v>
                </c:pt>
                <c:pt idx="23">
                  <c:v>Shop By Sport</c:v>
                </c:pt>
                <c:pt idx="24">
                  <c:v>Soccer</c:v>
                </c:pt>
                <c:pt idx="25">
                  <c:v>Sporting Goods</c:v>
                </c:pt>
                <c:pt idx="26">
                  <c:v>Strength Training</c:v>
                </c:pt>
                <c:pt idx="27">
                  <c:v>Tennis &amp; Racquet</c:v>
                </c:pt>
                <c:pt idx="28">
                  <c:v>Trade-In</c:v>
                </c:pt>
                <c:pt idx="29">
                  <c:v>Women's Apparel</c:v>
                </c:pt>
                <c:pt idx="30">
                  <c:v>Women's Clothing</c:v>
                </c:pt>
              </c:strCache>
            </c:strRef>
          </c:cat>
          <c:val>
            <c:numRef>
              <c:f>'Q3. Product Categories'!$B$4:$B$35</c:f>
              <c:numCache>
                <c:formatCode>General</c:formatCode>
                <c:ptCount val="31"/>
                <c:pt idx="0">
                  <c:v>9</c:v>
                </c:pt>
                <c:pt idx="1">
                  <c:v>1</c:v>
                </c:pt>
                <c:pt idx="2">
                  <c:v>3</c:v>
                </c:pt>
                <c:pt idx="3">
                  <c:v>1</c:v>
                </c:pt>
                <c:pt idx="4">
                  <c:v>2</c:v>
                </c:pt>
                <c:pt idx="5">
                  <c:v>10</c:v>
                </c:pt>
                <c:pt idx="6">
                  <c:v>14</c:v>
                </c:pt>
                <c:pt idx="7">
                  <c:v>60</c:v>
                </c:pt>
                <c:pt idx="8">
                  <c:v>2</c:v>
                </c:pt>
                <c:pt idx="9">
                  <c:v>114</c:v>
                </c:pt>
                <c:pt idx="10">
                  <c:v>4</c:v>
                </c:pt>
                <c:pt idx="11">
                  <c:v>11</c:v>
                </c:pt>
                <c:pt idx="12">
                  <c:v>3</c:v>
                </c:pt>
                <c:pt idx="13">
                  <c:v>19</c:v>
                </c:pt>
                <c:pt idx="14">
                  <c:v>3</c:v>
                </c:pt>
                <c:pt idx="15">
                  <c:v>3</c:v>
                </c:pt>
                <c:pt idx="16">
                  <c:v>3</c:v>
                </c:pt>
                <c:pt idx="17">
                  <c:v>42</c:v>
                </c:pt>
                <c:pt idx="18">
                  <c:v>0</c:v>
                </c:pt>
                <c:pt idx="19">
                  <c:v>1</c:v>
                </c:pt>
                <c:pt idx="20">
                  <c:v>0</c:v>
                </c:pt>
                <c:pt idx="21">
                  <c:v>0</c:v>
                </c:pt>
                <c:pt idx="22">
                  <c:v>95</c:v>
                </c:pt>
                <c:pt idx="23">
                  <c:v>41</c:v>
                </c:pt>
                <c:pt idx="24">
                  <c:v>1</c:v>
                </c:pt>
                <c:pt idx="25">
                  <c:v>85</c:v>
                </c:pt>
                <c:pt idx="26">
                  <c:v>1</c:v>
                </c:pt>
                <c:pt idx="27">
                  <c:v>2</c:v>
                </c:pt>
                <c:pt idx="28">
                  <c:v>11</c:v>
                </c:pt>
                <c:pt idx="29">
                  <c:v>85</c:v>
                </c:pt>
                <c:pt idx="30">
                  <c:v>3</c:v>
                </c:pt>
              </c:numCache>
            </c:numRef>
          </c:val>
          <c:extLst>
            <c:ext xmlns:c16="http://schemas.microsoft.com/office/drawing/2014/chart" uri="{C3380CC4-5D6E-409C-BE32-E72D297353CC}">
              <c16:uniqueId val="{00000000-7847-8248-BD3D-C2EEFCAED589}"/>
            </c:ext>
          </c:extLst>
        </c:ser>
        <c:dLbls>
          <c:dLblPos val="outEnd"/>
          <c:showLegendKey val="0"/>
          <c:showVal val="1"/>
          <c:showCatName val="0"/>
          <c:showSerName val="0"/>
          <c:showPercent val="0"/>
          <c:showBubbleSize val="0"/>
        </c:dLbls>
        <c:gapWidth val="444"/>
        <c:overlap val="-90"/>
        <c:axId val="1636497375"/>
        <c:axId val="1771198799"/>
      </c:barChart>
      <c:catAx>
        <c:axId val="1636497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771198799"/>
        <c:crosses val="autoZero"/>
        <c:auto val="1"/>
        <c:lblAlgn val="ctr"/>
        <c:lblOffset val="100"/>
        <c:noMultiLvlLbl val="0"/>
      </c:catAx>
      <c:valAx>
        <c:axId val="1771198799"/>
        <c:scaling>
          <c:orientation val="minMax"/>
        </c:scaling>
        <c:delete val="1"/>
        <c:axPos val="l"/>
        <c:numFmt formatCode="General" sourceLinked="1"/>
        <c:majorTickMark val="none"/>
        <c:minorTickMark val="none"/>
        <c:tickLblPos val="nextTo"/>
        <c:crossAx val="1636497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Excel Project.xlsx]Q4. Top Customers!PivotTable8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Late Deliveries by 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'Q4. Top Customers'!$B$3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 Top Customers'!$A$4:$A$833</c:f>
              <c:strCache>
                <c:ptCount val="829"/>
                <c:pt idx="0">
                  <c:v>Aaron Smith</c:v>
                </c:pt>
                <c:pt idx="1">
                  <c:v>Aaron Villa</c:v>
                </c:pt>
                <c:pt idx="2">
                  <c:v>Adam Hodges</c:v>
                </c:pt>
                <c:pt idx="3">
                  <c:v>Adam Smith</c:v>
                </c:pt>
                <c:pt idx="4">
                  <c:v>Adele Pennington</c:v>
                </c:pt>
                <c:pt idx="5">
                  <c:v>Aimee Daugherty</c:v>
                </c:pt>
                <c:pt idx="6">
                  <c:v>Aimee Terrell</c:v>
                </c:pt>
                <c:pt idx="7">
                  <c:v>Ainsley Leach</c:v>
                </c:pt>
                <c:pt idx="8">
                  <c:v>Ainsley Mathis</c:v>
                </c:pt>
                <c:pt idx="9">
                  <c:v>Alexander Smith</c:v>
                </c:pt>
                <c:pt idx="10">
                  <c:v>Alice Michael</c:v>
                </c:pt>
                <c:pt idx="11">
                  <c:v>Alice Smith</c:v>
                </c:pt>
                <c:pt idx="12">
                  <c:v>Alma Conley</c:v>
                </c:pt>
                <c:pt idx="13">
                  <c:v>Alma Delgado</c:v>
                </c:pt>
                <c:pt idx="14">
                  <c:v>Alyssa Contreras</c:v>
                </c:pt>
                <c:pt idx="15">
                  <c:v>Alyssa Fowler</c:v>
                </c:pt>
                <c:pt idx="16">
                  <c:v>Amanda Hays</c:v>
                </c:pt>
                <c:pt idx="17">
                  <c:v>Amanda Marquez</c:v>
                </c:pt>
                <c:pt idx="18">
                  <c:v>Amanda Smith</c:v>
                </c:pt>
                <c:pt idx="19">
                  <c:v>Amber Diaz</c:v>
                </c:pt>
                <c:pt idx="20">
                  <c:v>Amber Mercado</c:v>
                </c:pt>
                <c:pt idx="21">
                  <c:v>Amber Sheppard</c:v>
                </c:pt>
                <c:pt idx="22">
                  <c:v>Amber Smith</c:v>
                </c:pt>
                <c:pt idx="23">
                  <c:v>Amity Weber</c:v>
                </c:pt>
                <c:pt idx="24">
                  <c:v>Amy Kent</c:v>
                </c:pt>
                <c:pt idx="25">
                  <c:v>Amy Lindsay</c:v>
                </c:pt>
                <c:pt idx="26">
                  <c:v>Amy Smith</c:v>
                </c:pt>
                <c:pt idx="27">
                  <c:v>Andrea Johnson</c:v>
                </c:pt>
                <c:pt idx="28">
                  <c:v>Andrea Smith</c:v>
                </c:pt>
                <c:pt idx="29">
                  <c:v>Andrew Butler</c:v>
                </c:pt>
                <c:pt idx="30">
                  <c:v>Andrew Johnston</c:v>
                </c:pt>
                <c:pt idx="31">
                  <c:v>Andrew Kim</c:v>
                </c:pt>
                <c:pt idx="32">
                  <c:v>Andrew Le</c:v>
                </c:pt>
                <c:pt idx="33">
                  <c:v>Andrew Smith</c:v>
                </c:pt>
                <c:pt idx="34">
                  <c:v>Andrew Whitehead</c:v>
                </c:pt>
                <c:pt idx="35">
                  <c:v>Angela Freeman</c:v>
                </c:pt>
                <c:pt idx="36">
                  <c:v>Angela Little</c:v>
                </c:pt>
                <c:pt idx="37">
                  <c:v>Anika Stokes</c:v>
                </c:pt>
                <c:pt idx="38">
                  <c:v>Ann Deleon</c:v>
                </c:pt>
                <c:pt idx="39">
                  <c:v>Ann Smith</c:v>
                </c:pt>
                <c:pt idx="40">
                  <c:v>Ann Waller</c:v>
                </c:pt>
                <c:pt idx="41">
                  <c:v>Anna Bailey</c:v>
                </c:pt>
                <c:pt idx="42">
                  <c:v>Anna Gillespie</c:v>
                </c:pt>
                <c:pt idx="43">
                  <c:v>Anna Smith</c:v>
                </c:pt>
                <c:pt idx="44">
                  <c:v>Anthony Leblanc</c:v>
                </c:pt>
                <c:pt idx="45">
                  <c:v>Anthony Sanchez</c:v>
                </c:pt>
                <c:pt idx="46">
                  <c:v>Anthony Wright</c:v>
                </c:pt>
                <c:pt idx="47">
                  <c:v>Anthony Young</c:v>
                </c:pt>
                <c:pt idx="48">
                  <c:v>Ashley Peterson</c:v>
                </c:pt>
                <c:pt idx="49">
                  <c:v>Ashley Smith</c:v>
                </c:pt>
                <c:pt idx="50">
                  <c:v>Audra Weber</c:v>
                </c:pt>
                <c:pt idx="51">
                  <c:v>Audrey Acosta</c:v>
                </c:pt>
                <c:pt idx="52">
                  <c:v>Aurora Sharp</c:v>
                </c:pt>
                <c:pt idx="53">
                  <c:v>Austin Sexton</c:v>
                </c:pt>
                <c:pt idx="54">
                  <c:v>Barbara Beck</c:v>
                </c:pt>
                <c:pt idx="55">
                  <c:v>Barbara Gordon</c:v>
                </c:pt>
                <c:pt idx="56">
                  <c:v>Barbara Mccarthy</c:v>
                </c:pt>
                <c:pt idx="57">
                  <c:v>Barbara Pham</c:v>
                </c:pt>
                <c:pt idx="58">
                  <c:v>Basia Watts</c:v>
                </c:pt>
                <c:pt idx="59">
                  <c:v>Beatrice Holt</c:v>
                </c:pt>
                <c:pt idx="60">
                  <c:v>Belle Booker</c:v>
                </c:pt>
                <c:pt idx="61">
                  <c:v>Benjamin Case</c:v>
                </c:pt>
                <c:pt idx="62">
                  <c:v>Benjamin Hurst</c:v>
                </c:pt>
                <c:pt idx="63">
                  <c:v>Benjamin Riddle</c:v>
                </c:pt>
                <c:pt idx="64">
                  <c:v>Benjamin Smith</c:v>
                </c:pt>
                <c:pt idx="65">
                  <c:v>Betty Lopez</c:v>
                </c:pt>
                <c:pt idx="66">
                  <c:v>Betty Phillips</c:v>
                </c:pt>
                <c:pt idx="67">
                  <c:v>Betty Rodgers</c:v>
                </c:pt>
                <c:pt idx="68">
                  <c:v>Betty Sanchez</c:v>
                </c:pt>
                <c:pt idx="69">
                  <c:v>Betty Smith</c:v>
                </c:pt>
                <c:pt idx="70">
                  <c:v>Betty Spears</c:v>
                </c:pt>
                <c:pt idx="71">
                  <c:v>Beverly Fisher</c:v>
                </c:pt>
                <c:pt idx="72">
                  <c:v>Beverly Smith</c:v>
                </c:pt>
                <c:pt idx="73">
                  <c:v>Billy Butler</c:v>
                </c:pt>
                <c:pt idx="74">
                  <c:v>Blossom Hill</c:v>
                </c:pt>
                <c:pt idx="75">
                  <c:v>Blossom Middleton</c:v>
                </c:pt>
                <c:pt idx="76">
                  <c:v>Bo Griffin</c:v>
                </c:pt>
                <c:pt idx="77">
                  <c:v>Brandon Foster</c:v>
                </c:pt>
                <c:pt idx="78">
                  <c:v>Brandon Smith</c:v>
                </c:pt>
                <c:pt idx="79">
                  <c:v>Breanna Morrison</c:v>
                </c:pt>
                <c:pt idx="80">
                  <c:v>Brenda Jordan</c:v>
                </c:pt>
                <c:pt idx="81">
                  <c:v>Brenda Smith</c:v>
                </c:pt>
                <c:pt idx="82">
                  <c:v>Brenda Webster</c:v>
                </c:pt>
                <c:pt idx="83">
                  <c:v>Brenna Wyatt</c:v>
                </c:pt>
                <c:pt idx="84">
                  <c:v>Brittany Copeland</c:v>
                </c:pt>
                <c:pt idx="85">
                  <c:v>Brittany Gardner</c:v>
                </c:pt>
                <c:pt idx="86">
                  <c:v>Brittany Juarez</c:v>
                </c:pt>
                <c:pt idx="87">
                  <c:v>Bruce Cruz</c:v>
                </c:pt>
                <c:pt idx="88">
                  <c:v>Bruce Paul</c:v>
                </c:pt>
                <c:pt idx="89">
                  <c:v>Bruce Smith</c:v>
                </c:pt>
                <c:pt idx="90">
                  <c:v>Bryan Smith</c:v>
                </c:pt>
                <c:pt idx="91">
                  <c:v>Brynne Giles</c:v>
                </c:pt>
                <c:pt idx="92">
                  <c:v>Cally Dunn</c:v>
                </c:pt>
                <c:pt idx="93">
                  <c:v>Cally Holloway</c:v>
                </c:pt>
                <c:pt idx="94">
                  <c:v>Carl Smith</c:v>
                </c:pt>
                <c:pt idx="95">
                  <c:v>Carol Smith</c:v>
                </c:pt>
                <c:pt idx="96">
                  <c:v>Carolyn Davenport</c:v>
                </c:pt>
                <c:pt idx="97">
                  <c:v>Carolyn Gallegos</c:v>
                </c:pt>
                <c:pt idx="98">
                  <c:v>Carolyn Rodriguez</c:v>
                </c:pt>
                <c:pt idx="99">
                  <c:v>Carolyn Shea</c:v>
                </c:pt>
                <c:pt idx="100">
                  <c:v>Cassandra Jensen</c:v>
                </c:pt>
                <c:pt idx="101">
                  <c:v>Catherine Smith</c:v>
                </c:pt>
                <c:pt idx="102">
                  <c:v>Catherine Turner</c:v>
                </c:pt>
                <c:pt idx="103">
                  <c:v>Charity Sharpe</c:v>
                </c:pt>
                <c:pt idx="104">
                  <c:v>Charles Ramos</c:v>
                </c:pt>
                <c:pt idx="105">
                  <c:v>Charles Smith</c:v>
                </c:pt>
                <c:pt idx="106">
                  <c:v>Charles Stout</c:v>
                </c:pt>
                <c:pt idx="107">
                  <c:v>Cherokee Huffman</c:v>
                </c:pt>
                <c:pt idx="108">
                  <c:v>Cheryl Koch</c:v>
                </c:pt>
                <c:pt idx="109">
                  <c:v>Chloe Nichols</c:v>
                </c:pt>
                <c:pt idx="110">
                  <c:v>Chloe Pickett</c:v>
                </c:pt>
                <c:pt idx="111">
                  <c:v>Christian Luna</c:v>
                </c:pt>
                <c:pt idx="112">
                  <c:v>Christina Carter</c:v>
                </c:pt>
                <c:pt idx="113">
                  <c:v>Christina Daniel</c:v>
                </c:pt>
                <c:pt idx="114">
                  <c:v>Christina Harvey</c:v>
                </c:pt>
                <c:pt idx="115">
                  <c:v>Christina Walsh</c:v>
                </c:pt>
                <c:pt idx="116">
                  <c:v>Christopher Hatfield</c:v>
                </c:pt>
                <c:pt idx="117">
                  <c:v>Christopher Smith</c:v>
                </c:pt>
                <c:pt idx="118">
                  <c:v>Ciara Bird</c:v>
                </c:pt>
                <c:pt idx="119">
                  <c:v>Clare Jenkins</c:v>
                </c:pt>
                <c:pt idx="120">
                  <c:v>Cleo Buchanan</c:v>
                </c:pt>
                <c:pt idx="121">
                  <c:v>Cleo Woodward</c:v>
                </c:pt>
                <c:pt idx="122">
                  <c:v>Constance Terrell</c:v>
                </c:pt>
                <c:pt idx="123">
                  <c:v>Crystal Blake</c:v>
                </c:pt>
                <c:pt idx="124">
                  <c:v>Crystal Rodriguez</c:v>
                </c:pt>
                <c:pt idx="125">
                  <c:v>Cynthia Albert</c:v>
                </c:pt>
                <c:pt idx="126">
                  <c:v>Cynthia Benjamin</c:v>
                </c:pt>
                <c:pt idx="127">
                  <c:v>Cynthia Brown</c:v>
                </c:pt>
                <c:pt idx="128">
                  <c:v>Cynthia Mccoy</c:v>
                </c:pt>
                <c:pt idx="129">
                  <c:v>Cynthia Miller</c:v>
                </c:pt>
                <c:pt idx="130">
                  <c:v>Cynthia Nelson</c:v>
                </c:pt>
                <c:pt idx="131">
                  <c:v>Cynthia Smith</c:v>
                </c:pt>
                <c:pt idx="132">
                  <c:v>Cynthia Wallace</c:v>
                </c:pt>
                <c:pt idx="133">
                  <c:v>Dacey Walters</c:v>
                </c:pt>
                <c:pt idx="134">
                  <c:v>Dakota Green</c:v>
                </c:pt>
                <c:pt idx="135">
                  <c:v>Dana Hoffman</c:v>
                </c:pt>
                <c:pt idx="136">
                  <c:v>Daniel Bruce</c:v>
                </c:pt>
                <c:pt idx="137">
                  <c:v>Daniel Henson</c:v>
                </c:pt>
                <c:pt idx="138">
                  <c:v>Daniel Pruitt</c:v>
                </c:pt>
                <c:pt idx="139">
                  <c:v>Daniel Smith</c:v>
                </c:pt>
                <c:pt idx="140">
                  <c:v>Daniel Young</c:v>
                </c:pt>
                <c:pt idx="141">
                  <c:v>Danielle Rush</c:v>
                </c:pt>
                <c:pt idx="142">
                  <c:v>Danielle Smith</c:v>
                </c:pt>
                <c:pt idx="143">
                  <c:v>David Guerra</c:v>
                </c:pt>
                <c:pt idx="144">
                  <c:v>David Gutierrez</c:v>
                </c:pt>
                <c:pt idx="145">
                  <c:v>David Richardson</c:v>
                </c:pt>
                <c:pt idx="146">
                  <c:v>David Smith</c:v>
                </c:pt>
                <c:pt idx="147">
                  <c:v>David Weber</c:v>
                </c:pt>
                <c:pt idx="148">
                  <c:v>Deanna Goff</c:v>
                </c:pt>
                <c:pt idx="149">
                  <c:v>Deborah Humphrey</c:v>
                </c:pt>
                <c:pt idx="150">
                  <c:v>Deborah Smith</c:v>
                </c:pt>
                <c:pt idx="151">
                  <c:v>Debra Burnett</c:v>
                </c:pt>
                <c:pt idx="152">
                  <c:v>Debra Butler</c:v>
                </c:pt>
                <c:pt idx="153">
                  <c:v>Debra Smith</c:v>
                </c:pt>
                <c:pt idx="154">
                  <c:v>Demetria Jarvis</c:v>
                </c:pt>
                <c:pt idx="155">
                  <c:v>Denise Cohen</c:v>
                </c:pt>
                <c:pt idx="156">
                  <c:v>Denise Smith</c:v>
                </c:pt>
                <c:pt idx="157">
                  <c:v>Denise Young</c:v>
                </c:pt>
                <c:pt idx="158">
                  <c:v>Dennis Meyer</c:v>
                </c:pt>
                <c:pt idx="159">
                  <c:v>Dennis Smith</c:v>
                </c:pt>
                <c:pt idx="160">
                  <c:v>Diana Richards</c:v>
                </c:pt>
                <c:pt idx="161">
                  <c:v>Diana Smith</c:v>
                </c:pt>
                <c:pt idx="162">
                  <c:v>Diane Kim</c:v>
                </c:pt>
                <c:pt idx="163">
                  <c:v>Diane Smith</c:v>
                </c:pt>
                <c:pt idx="164">
                  <c:v>Diane Terry</c:v>
                </c:pt>
                <c:pt idx="165">
                  <c:v>Dominique Rogers</c:v>
                </c:pt>
                <c:pt idx="166">
                  <c:v>Donald Price</c:v>
                </c:pt>
                <c:pt idx="167">
                  <c:v>Donna Browning</c:v>
                </c:pt>
                <c:pt idx="168">
                  <c:v>Donna Jones</c:v>
                </c:pt>
                <c:pt idx="169">
                  <c:v>Doris Smith</c:v>
                </c:pt>
                <c:pt idx="170">
                  <c:v>Dorothy Frye</c:v>
                </c:pt>
                <c:pt idx="171">
                  <c:v>Dorothy Smith</c:v>
                </c:pt>
                <c:pt idx="172">
                  <c:v>Douglas Smith</c:v>
                </c:pt>
                <c:pt idx="173">
                  <c:v>Dylan Walker</c:v>
                </c:pt>
                <c:pt idx="174">
                  <c:v>Edward Chang</c:v>
                </c:pt>
                <c:pt idx="175">
                  <c:v>Edward Sanchez</c:v>
                </c:pt>
                <c:pt idx="176">
                  <c:v>Edward Smith</c:v>
                </c:pt>
                <c:pt idx="177">
                  <c:v>Edward Soto</c:v>
                </c:pt>
                <c:pt idx="178">
                  <c:v>Edward West</c:v>
                </c:pt>
                <c:pt idx="179">
                  <c:v>Eliana Santos</c:v>
                </c:pt>
                <c:pt idx="180">
                  <c:v>Elizabeth Mccann</c:v>
                </c:pt>
                <c:pt idx="181">
                  <c:v>Elizabeth Pittman</c:v>
                </c:pt>
                <c:pt idx="182">
                  <c:v>Elizabeth Smith</c:v>
                </c:pt>
                <c:pt idx="183">
                  <c:v>Ella Mcmahon</c:v>
                </c:pt>
                <c:pt idx="184">
                  <c:v>Emi Mitchell</c:v>
                </c:pt>
                <c:pt idx="185">
                  <c:v>Emily Gould</c:v>
                </c:pt>
                <c:pt idx="186">
                  <c:v>Emily Hutchinson</c:v>
                </c:pt>
                <c:pt idx="187">
                  <c:v>Emily Jacobs</c:v>
                </c:pt>
                <c:pt idx="188">
                  <c:v>Emily Richardson</c:v>
                </c:pt>
                <c:pt idx="189">
                  <c:v>Emma Armstrong</c:v>
                </c:pt>
                <c:pt idx="190">
                  <c:v>Emma Mayo</c:v>
                </c:pt>
                <c:pt idx="191">
                  <c:v>Emma Moore</c:v>
                </c:pt>
                <c:pt idx="192">
                  <c:v>Emma Russell</c:v>
                </c:pt>
                <c:pt idx="193">
                  <c:v>Emma Suarez</c:v>
                </c:pt>
                <c:pt idx="194">
                  <c:v>Eric Salazar</c:v>
                </c:pt>
                <c:pt idx="195">
                  <c:v>Erica Stevens</c:v>
                </c:pt>
                <c:pt idx="196">
                  <c:v>Ethan Cross</c:v>
                </c:pt>
                <c:pt idx="197">
                  <c:v>Eugene Smith</c:v>
                </c:pt>
                <c:pt idx="198">
                  <c:v>Evelyn Green</c:v>
                </c:pt>
                <c:pt idx="199">
                  <c:v>Evelyn Kelly</c:v>
                </c:pt>
                <c:pt idx="200">
                  <c:v>Evelyn Smith</c:v>
                </c:pt>
                <c:pt idx="201">
                  <c:v>Evelyn Valencia</c:v>
                </c:pt>
                <c:pt idx="202">
                  <c:v>Evelyn Wilson</c:v>
                </c:pt>
                <c:pt idx="203">
                  <c:v>Fallon Donovan</c:v>
                </c:pt>
                <c:pt idx="204">
                  <c:v>Felicia Clark</c:v>
                </c:pt>
                <c:pt idx="205">
                  <c:v>Frances Estrada</c:v>
                </c:pt>
                <c:pt idx="206">
                  <c:v>Frances Smith</c:v>
                </c:pt>
                <c:pt idx="207">
                  <c:v>Frank Jennings</c:v>
                </c:pt>
                <c:pt idx="208">
                  <c:v>Frank Livingston</c:v>
                </c:pt>
                <c:pt idx="209">
                  <c:v>Freya Golden</c:v>
                </c:pt>
                <c:pt idx="210">
                  <c:v>Freya Robbins</c:v>
                </c:pt>
                <c:pt idx="211">
                  <c:v>Gary Meza</c:v>
                </c:pt>
                <c:pt idx="212">
                  <c:v>Gary Smith</c:v>
                </c:pt>
                <c:pt idx="213">
                  <c:v>Gay Harper</c:v>
                </c:pt>
                <c:pt idx="214">
                  <c:v>Genevieve Joyce</c:v>
                </c:pt>
                <c:pt idx="215">
                  <c:v>George Middleton</c:v>
                </c:pt>
                <c:pt idx="216">
                  <c:v>George Smith</c:v>
                </c:pt>
                <c:pt idx="217">
                  <c:v>George Terrell</c:v>
                </c:pt>
                <c:pt idx="218">
                  <c:v>Geraldine Barlow</c:v>
                </c:pt>
                <c:pt idx="219">
                  <c:v>Geraldine Mcfadden</c:v>
                </c:pt>
                <c:pt idx="220">
                  <c:v>Germane Short</c:v>
                </c:pt>
                <c:pt idx="221">
                  <c:v>Gillian Camacho</c:v>
                </c:pt>
                <c:pt idx="222">
                  <c:v>Gillian Maldonado</c:v>
                </c:pt>
                <c:pt idx="223">
                  <c:v>Giselle Farrell</c:v>
                </c:pt>
                <c:pt idx="224">
                  <c:v>Gloria Smith</c:v>
                </c:pt>
                <c:pt idx="225">
                  <c:v>Grace Sanchez</c:v>
                </c:pt>
                <c:pt idx="226">
                  <c:v>Grace Shah</c:v>
                </c:pt>
                <c:pt idx="227">
                  <c:v>Gregory Bowman</c:v>
                </c:pt>
                <c:pt idx="228">
                  <c:v>Gregory Mitchell</c:v>
                </c:pt>
                <c:pt idx="229">
                  <c:v>Gregory Nelson</c:v>
                </c:pt>
                <c:pt idx="230">
                  <c:v>Gregory Rodriguez</c:v>
                </c:pt>
                <c:pt idx="231">
                  <c:v>Gregory Smith</c:v>
                </c:pt>
                <c:pt idx="232">
                  <c:v>Hadley Russell</c:v>
                </c:pt>
                <c:pt idx="233">
                  <c:v>Hannah Guerra</c:v>
                </c:pt>
                <c:pt idx="234">
                  <c:v>Hannah Smith</c:v>
                </c:pt>
                <c:pt idx="235">
                  <c:v>Hannah Velez</c:v>
                </c:pt>
                <c:pt idx="236">
                  <c:v>Hannah Wilkins</c:v>
                </c:pt>
                <c:pt idx="237">
                  <c:v>Harold Dalton</c:v>
                </c:pt>
                <c:pt idx="238">
                  <c:v>Harold Hayes</c:v>
                </c:pt>
                <c:pt idx="239">
                  <c:v>Harold Medina</c:v>
                </c:pt>
                <c:pt idx="240">
                  <c:v>Harry Smith</c:v>
                </c:pt>
                <c:pt idx="241">
                  <c:v>Hayfa Boyle</c:v>
                </c:pt>
                <c:pt idx="242">
                  <c:v>Heather Rocha</c:v>
                </c:pt>
                <c:pt idx="243">
                  <c:v>Heather Smith</c:v>
                </c:pt>
                <c:pt idx="244">
                  <c:v>Hedy Dunn</c:v>
                </c:pt>
                <c:pt idx="245">
                  <c:v>Helen Smith</c:v>
                </c:pt>
                <c:pt idx="246">
                  <c:v>Henry Jones</c:v>
                </c:pt>
                <c:pt idx="247">
                  <c:v>Henry Smith</c:v>
                </c:pt>
                <c:pt idx="248">
                  <c:v>Hermione Rose</c:v>
                </c:pt>
                <c:pt idx="249">
                  <c:v>Hyacinth Nolan</c:v>
                </c:pt>
                <c:pt idx="250">
                  <c:v>Ifeoma Hendricks</c:v>
                </c:pt>
                <c:pt idx="251">
                  <c:v>Ila Knight</c:v>
                </c:pt>
                <c:pt idx="252">
                  <c:v>Illiana Mcpherson</c:v>
                </c:pt>
                <c:pt idx="253">
                  <c:v>Imani Castaneda</c:v>
                </c:pt>
                <c:pt idx="254">
                  <c:v>Imani Kelly</c:v>
                </c:pt>
                <c:pt idx="255">
                  <c:v>Inez Fleming</c:v>
                </c:pt>
                <c:pt idx="256">
                  <c:v>Iola King</c:v>
                </c:pt>
                <c:pt idx="257">
                  <c:v>Irene Luna</c:v>
                </c:pt>
                <c:pt idx="258">
                  <c:v>Ivory Parks</c:v>
                </c:pt>
                <c:pt idx="259">
                  <c:v>Jack Benson</c:v>
                </c:pt>
                <c:pt idx="260">
                  <c:v>Jack Duke</c:v>
                </c:pt>
                <c:pt idx="261">
                  <c:v>Jack Hatfield</c:v>
                </c:pt>
                <c:pt idx="262">
                  <c:v>Jack Meyer</c:v>
                </c:pt>
                <c:pt idx="263">
                  <c:v>Jack Townsend</c:v>
                </c:pt>
                <c:pt idx="264">
                  <c:v>Jacob Perry</c:v>
                </c:pt>
                <c:pt idx="265">
                  <c:v>Jacqueline James</c:v>
                </c:pt>
                <c:pt idx="266">
                  <c:v>Jacqueline Page</c:v>
                </c:pt>
                <c:pt idx="267">
                  <c:v>Jael Mcfarland</c:v>
                </c:pt>
                <c:pt idx="268">
                  <c:v>Jaime Todd</c:v>
                </c:pt>
                <c:pt idx="269">
                  <c:v>James Carpenter</c:v>
                </c:pt>
                <c:pt idx="270">
                  <c:v>James Holloway</c:v>
                </c:pt>
                <c:pt idx="271">
                  <c:v>James Lawson</c:v>
                </c:pt>
                <c:pt idx="272">
                  <c:v>James Roy</c:v>
                </c:pt>
                <c:pt idx="273">
                  <c:v>James Smith</c:v>
                </c:pt>
                <c:pt idx="274">
                  <c:v>Jane Green</c:v>
                </c:pt>
                <c:pt idx="275">
                  <c:v>Jane Nichols</c:v>
                </c:pt>
                <c:pt idx="276">
                  <c:v>Jane Smith</c:v>
                </c:pt>
                <c:pt idx="277">
                  <c:v>Janet Smith</c:v>
                </c:pt>
                <c:pt idx="278">
                  <c:v>Janet Thomas</c:v>
                </c:pt>
                <c:pt idx="279">
                  <c:v>Janice Smith</c:v>
                </c:pt>
                <c:pt idx="280">
                  <c:v>Jason Beck</c:v>
                </c:pt>
                <c:pt idx="281">
                  <c:v>Jason Dixon</c:v>
                </c:pt>
                <c:pt idx="282">
                  <c:v>Jason Haas</c:v>
                </c:pt>
                <c:pt idx="283">
                  <c:v>Jason Smith</c:v>
                </c:pt>
                <c:pt idx="284">
                  <c:v>Jayme Tyler</c:v>
                </c:pt>
                <c:pt idx="285">
                  <c:v>Jennifer Fuentes</c:v>
                </c:pt>
                <c:pt idx="286">
                  <c:v>Jennifer Holmes</c:v>
                </c:pt>
                <c:pt idx="287">
                  <c:v>Jennifer Moore</c:v>
                </c:pt>
                <c:pt idx="288">
                  <c:v>Jennifer Morgan</c:v>
                </c:pt>
                <c:pt idx="289">
                  <c:v>Jennifer Sims</c:v>
                </c:pt>
                <c:pt idx="290">
                  <c:v>Jennifer Smith</c:v>
                </c:pt>
                <c:pt idx="291">
                  <c:v>Jennifer Stokes</c:v>
                </c:pt>
                <c:pt idx="292">
                  <c:v>Jennifer Summers</c:v>
                </c:pt>
                <c:pt idx="293">
                  <c:v>Jeremy Holmes</c:v>
                </c:pt>
                <c:pt idx="294">
                  <c:v>Jeremy Smith</c:v>
                </c:pt>
                <c:pt idx="295">
                  <c:v>Jerry Deleon</c:v>
                </c:pt>
                <c:pt idx="296">
                  <c:v>Jerry Ingram</c:v>
                </c:pt>
                <c:pt idx="297">
                  <c:v>Jerry Smith</c:v>
                </c:pt>
                <c:pt idx="298">
                  <c:v>Jesse Dawson</c:v>
                </c:pt>
                <c:pt idx="299">
                  <c:v>Jesse Esparza</c:v>
                </c:pt>
                <c:pt idx="300">
                  <c:v>Jesse Stein</c:v>
                </c:pt>
                <c:pt idx="301">
                  <c:v>Jessica Clark</c:v>
                </c:pt>
                <c:pt idx="302">
                  <c:v>Jessica Lang</c:v>
                </c:pt>
                <c:pt idx="303">
                  <c:v>Jessica Newton</c:v>
                </c:pt>
                <c:pt idx="304">
                  <c:v>Joan Donaldson</c:v>
                </c:pt>
                <c:pt idx="305">
                  <c:v>Joan Hickman</c:v>
                </c:pt>
                <c:pt idx="306">
                  <c:v>Joan Nixon</c:v>
                </c:pt>
                <c:pt idx="307">
                  <c:v>Joan Rosales</c:v>
                </c:pt>
                <c:pt idx="308">
                  <c:v>Joan Smith</c:v>
                </c:pt>
                <c:pt idx="309">
                  <c:v>Joan Wilder</c:v>
                </c:pt>
                <c:pt idx="310">
                  <c:v>John Buckley</c:v>
                </c:pt>
                <c:pt idx="311">
                  <c:v>John Greene</c:v>
                </c:pt>
                <c:pt idx="312">
                  <c:v>John Hammond</c:v>
                </c:pt>
                <c:pt idx="313">
                  <c:v>John Hughes</c:v>
                </c:pt>
                <c:pt idx="314">
                  <c:v>John Stokes</c:v>
                </c:pt>
                <c:pt idx="315">
                  <c:v>John Warner</c:v>
                </c:pt>
                <c:pt idx="316">
                  <c:v>Johnny Rodriguez</c:v>
                </c:pt>
                <c:pt idx="317">
                  <c:v>Johnny Smith</c:v>
                </c:pt>
                <c:pt idx="318">
                  <c:v>Jonathan Burns</c:v>
                </c:pt>
                <c:pt idx="319">
                  <c:v>Jonathan Richmond</c:v>
                </c:pt>
                <c:pt idx="320">
                  <c:v>Jonathan Smith</c:v>
                </c:pt>
                <c:pt idx="321">
                  <c:v>Jordan Medina</c:v>
                </c:pt>
                <c:pt idx="322">
                  <c:v>Joseph Callahan</c:v>
                </c:pt>
                <c:pt idx="323">
                  <c:v>Joseph Matthews</c:v>
                </c:pt>
                <c:pt idx="324">
                  <c:v>Joseph Pennington</c:v>
                </c:pt>
                <c:pt idx="325">
                  <c:v>Joshua Brady</c:v>
                </c:pt>
                <c:pt idx="326">
                  <c:v>Joshua Carter</c:v>
                </c:pt>
                <c:pt idx="327">
                  <c:v>Joshua Smith</c:v>
                </c:pt>
                <c:pt idx="328">
                  <c:v>Joshua Taylor</c:v>
                </c:pt>
                <c:pt idx="329">
                  <c:v>Joyce Phillips</c:v>
                </c:pt>
                <c:pt idx="330">
                  <c:v>Joyce Smith</c:v>
                </c:pt>
                <c:pt idx="331">
                  <c:v>Judith Osborne</c:v>
                </c:pt>
                <c:pt idx="332">
                  <c:v>Judith Smith</c:v>
                </c:pt>
                <c:pt idx="333">
                  <c:v>Judy Arnold</c:v>
                </c:pt>
                <c:pt idx="334">
                  <c:v>Judy Smith</c:v>
                </c:pt>
                <c:pt idx="335">
                  <c:v>Judy Webb</c:v>
                </c:pt>
                <c:pt idx="336">
                  <c:v>Julia Robinson</c:v>
                </c:pt>
                <c:pt idx="337">
                  <c:v>Julie Petersen</c:v>
                </c:pt>
                <c:pt idx="338">
                  <c:v>Julie Tanner</c:v>
                </c:pt>
                <c:pt idx="339">
                  <c:v>Justin Pena</c:v>
                </c:pt>
                <c:pt idx="340">
                  <c:v>Karen Gillespie</c:v>
                </c:pt>
                <c:pt idx="341">
                  <c:v>Karen Smith</c:v>
                </c:pt>
                <c:pt idx="342">
                  <c:v>Karina Harper</c:v>
                </c:pt>
                <c:pt idx="343">
                  <c:v>Karina Prince</c:v>
                </c:pt>
                <c:pt idx="344">
                  <c:v>Karly Porter</c:v>
                </c:pt>
                <c:pt idx="345">
                  <c:v>Katelyn Key</c:v>
                </c:pt>
                <c:pt idx="346">
                  <c:v>Katherine Cole</c:v>
                </c:pt>
                <c:pt idx="347">
                  <c:v>Katherine Delgado</c:v>
                </c:pt>
                <c:pt idx="348">
                  <c:v>Katherine Oconnell</c:v>
                </c:pt>
                <c:pt idx="349">
                  <c:v>Katherine Smith</c:v>
                </c:pt>
                <c:pt idx="350">
                  <c:v>Katherine Tyler</c:v>
                </c:pt>
                <c:pt idx="351">
                  <c:v>Kathleen Lee</c:v>
                </c:pt>
                <c:pt idx="352">
                  <c:v>Kathleen Smith</c:v>
                </c:pt>
                <c:pt idx="353">
                  <c:v>Kathryn Gallegos</c:v>
                </c:pt>
                <c:pt idx="354">
                  <c:v>Kathryn Norris</c:v>
                </c:pt>
                <c:pt idx="355">
                  <c:v>Kathryn Singh</c:v>
                </c:pt>
                <c:pt idx="356">
                  <c:v>Kathryn Smith</c:v>
                </c:pt>
                <c:pt idx="357">
                  <c:v>Kathy Sampson</c:v>
                </c:pt>
                <c:pt idx="358">
                  <c:v>Kathy Smith</c:v>
                </c:pt>
                <c:pt idx="359">
                  <c:v>Kay Sandoval</c:v>
                </c:pt>
                <c:pt idx="360">
                  <c:v>Kellie Farmer</c:v>
                </c:pt>
                <c:pt idx="361">
                  <c:v>Kelly Calderon</c:v>
                </c:pt>
                <c:pt idx="362">
                  <c:v>Kelly Williams</c:v>
                </c:pt>
                <c:pt idx="363">
                  <c:v>Kelsie Tate</c:v>
                </c:pt>
                <c:pt idx="364">
                  <c:v>Kenneth Brown</c:v>
                </c:pt>
                <c:pt idx="365">
                  <c:v>Kenneth Williams</c:v>
                </c:pt>
                <c:pt idx="366">
                  <c:v>Kevin Cooper</c:v>
                </c:pt>
                <c:pt idx="367">
                  <c:v>Kevin Smith</c:v>
                </c:pt>
                <c:pt idx="368">
                  <c:v>Kevin Tran</c:v>
                </c:pt>
                <c:pt idx="369">
                  <c:v>Kim Simon</c:v>
                </c:pt>
                <c:pt idx="370">
                  <c:v>Kimberley Sharpe</c:v>
                </c:pt>
                <c:pt idx="371">
                  <c:v>Kimberly Flowers</c:v>
                </c:pt>
                <c:pt idx="372">
                  <c:v>Kimberly Meza</c:v>
                </c:pt>
                <c:pt idx="373">
                  <c:v>Kimberly Smith</c:v>
                </c:pt>
                <c:pt idx="374">
                  <c:v>Kirestin Barr</c:v>
                </c:pt>
                <c:pt idx="375">
                  <c:v>Kitra Howard</c:v>
                </c:pt>
                <c:pt idx="376">
                  <c:v>Kyle Curtis</c:v>
                </c:pt>
                <c:pt idx="377">
                  <c:v>Kyle Robertson</c:v>
                </c:pt>
                <c:pt idx="378">
                  <c:v>Kyle Smith</c:v>
                </c:pt>
                <c:pt idx="379">
                  <c:v>Kyle Thomas</c:v>
                </c:pt>
                <c:pt idx="380">
                  <c:v>Kylynn Zimmerman</c:v>
                </c:pt>
                <c:pt idx="381">
                  <c:v>Lana Green</c:v>
                </c:pt>
                <c:pt idx="382">
                  <c:v>Lani Nash</c:v>
                </c:pt>
                <c:pt idx="383">
                  <c:v>Lara Kim</c:v>
                </c:pt>
                <c:pt idx="384">
                  <c:v>Larry King</c:v>
                </c:pt>
                <c:pt idx="385">
                  <c:v>Laura Bennett</c:v>
                </c:pt>
                <c:pt idx="386">
                  <c:v>Laura Haas</c:v>
                </c:pt>
                <c:pt idx="387">
                  <c:v>Laura Savage</c:v>
                </c:pt>
                <c:pt idx="388">
                  <c:v>Laura Smith</c:v>
                </c:pt>
                <c:pt idx="389">
                  <c:v>Lauren Coleman</c:v>
                </c:pt>
                <c:pt idx="390">
                  <c:v>Lavinia Houston</c:v>
                </c:pt>
                <c:pt idx="391">
                  <c:v>Lawrence Cummings</c:v>
                </c:pt>
                <c:pt idx="392">
                  <c:v>Lawrence Deleon</c:v>
                </c:pt>
                <c:pt idx="393">
                  <c:v>Lawrence Harrison</c:v>
                </c:pt>
                <c:pt idx="394">
                  <c:v>Lawrence Mclaughlin</c:v>
                </c:pt>
                <c:pt idx="395">
                  <c:v>Libby Bray</c:v>
                </c:pt>
                <c:pt idx="396">
                  <c:v>Lilah Glass</c:v>
                </c:pt>
                <c:pt idx="397">
                  <c:v>Lilah Holmes</c:v>
                </c:pt>
                <c:pt idx="398">
                  <c:v>Lilah Huff</c:v>
                </c:pt>
                <c:pt idx="399">
                  <c:v>Linda Hale</c:v>
                </c:pt>
                <c:pt idx="400">
                  <c:v>Linda Haley</c:v>
                </c:pt>
                <c:pt idx="401">
                  <c:v>Linda Hess</c:v>
                </c:pt>
                <c:pt idx="402">
                  <c:v>Linda Ortiz</c:v>
                </c:pt>
                <c:pt idx="403">
                  <c:v>Lisa Ramirez</c:v>
                </c:pt>
                <c:pt idx="404">
                  <c:v>Lisa Smith</c:v>
                </c:pt>
                <c:pt idx="405">
                  <c:v>Lisa Williams</c:v>
                </c:pt>
                <c:pt idx="406">
                  <c:v>Lori Burns</c:v>
                </c:pt>
                <c:pt idx="407">
                  <c:v>Lori Fuller</c:v>
                </c:pt>
                <c:pt idx="408">
                  <c:v>Lori Perez</c:v>
                </c:pt>
                <c:pt idx="409">
                  <c:v>Louis Bishop</c:v>
                </c:pt>
                <c:pt idx="410">
                  <c:v>Lucy Mcknight</c:v>
                </c:pt>
                <c:pt idx="411">
                  <c:v>Lynn Sweeney</c:v>
                </c:pt>
                <c:pt idx="412">
                  <c:v>Madeline Wooten</c:v>
                </c:pt>
                <c:pt idx="413">
                  <c:v>Madison Russo</c:v>
                </c:pt>
                <c:pt idx="414">
                  <c:v>Madison Smith</c:v>
                </c:pt>
                <c:pt idx="415">
                  <c:v>Madonna Ingram</c:v>
                </c:pt>
                <c:pt idx="416">
                  <c:v>Mara Duffy</c:v>
                </c:pt>
                <c:pt idx="417">
                  <c:v>Mara Mcneil</c:v>
                </c:pt>
                <c:pt idx="418">
                  <c:v>Marah Lara</c:v>
                </c:pt>
                <c:pt idx="419">
                  <c:v>Margaret Martinez</c:v>
                </c:pt>
                <c:pt idx="420">
                  <c:v>Margaret Smith</c:v>
                </c:pt>
                <c:pt idx="421">
                  <c:v>Margaret Walker</c:v>
                </c:pt>
                <c:pt idx="422">
                  <c:v>Maria Dorsey</c:v>
                </c:pt>
                <c:pt idx="423">
                  <c:v>Maria Evans</c:v>
                </c:pt>
                <c:pt idx="424">
                  <c:v>Maria Macdonald</c:v>
                </c:pt>
                <c:pt idx="425">
                  <c:v>Maria Summers</c:v>
                </c:pt>
                <c:pt idx="426">
                  <c:v>Marie Smith</c:v>
                </c:pt>
                <c:pt idx="427">
                  <c:v>Marilyn Morris</c:v>
                </c:pt>
                <c:pt idx="428">
                  <c:v>Marilyn Potter</c:v>
                </c:pt>
                <c:pt idx="429">
                  <c:v>Marilyn Smith</c:v>
                </c:pt>
                <c:pt idx="430">
                  <c:v>Mark Harris</c:v>
                </c:pt>
                <c:pt idx="431">
                  <c:v>Mark Smith</c:v>
                </c:pt>
                <c:pt idx="432">
                  <c:v>Martha Pierce</c:v>
                </c:pt>
                <c:pt idx="433">
                  <c:v>Martha Richmond</c:v>
                </c:pt>
                <c:pt idx="434">
                  <c:v>Mary Adams</c:v>
                </c:pt>
                <c:pt idx="435">
                  <c:v>Mary Alexander</c:v>
                </c:pt>
                <c:pt idx="436">
                  <c:v>Mary Alvarado</c:v>
                </c:pt>
                <c:pt idx="437">
                  <c:v>Mary Anderson</c:v>
                </c:pt>
                <c:pt idx="438">
                  <c:v>Mary Anthony</c:v>
                </c:pt>
                <c:pt idx="439">
                  <c:v>Mary Atkinson</c:v>
                </c:pt>
                <c:pt idx="440">
                  <c:v>Mary Austin</c:v>
                </c:pt>
                <c:pt idx="441">
                  <c:v>Mary Ayala</c:v>
                </c:pt>
                <c:pt idx="442">
                  <c:v>Mary Barnett</c:v>
                </c:pt>
                <c:pt idx="443">
                  <c:v>Mary Bates</c:v>
                </c:pt>
                <c:pt idx="444">
                  <c:v>Mary Bauer</c:v>
                </c:pt>
                <c:pt idx="445">
                  <c:v>Mary Bennett</c:v>
                </c:pt>
                <c:pt idx="446">
                  <c:v>Mary Black</c:v>
                </c:pt>
                <c:pt idx="447">
                  <c:v>Mary Blackwell</c:v>
                </c:pt>
                <c:pt idx="448">
                  <c:v>Mary Boyle</c:v>
                </c:pt>
                <c:pt idx="449">
                  <c:v>Mary Brady</c:v>
                </c:pt>
                <c:pt idx="450">
                  <c:v>Mary Branch</c:v>
                </c:pt>
                <c:pt idx="451">
                  <c:v>Mary Bridges</c:v>
                </c:pt>
                <c:pt idx="452">
                  <c:v>Mary Brooks</c:v>
                </c:pt>
                <c:pt idx="453">
                  <c:v>Mary Brown</c:v>
                </c:pt>
                <c:pt idx="454">
                  <c:v>Mary Bryan</c:v>
                </c:pt>
                <c:pt idx="455">
                  <c:v>Mary Burke</c:v>
                </c:pt>
                <c:pt idx="456">
                  <c:v>Mary Burns</c:v>
                </c:pt>
                <c:pt idx="457">
                  <c:v>Mary Butler</c:v>
                </c:pt>
                <c:pt idx="458">
                  <c:v>Mary Cabrera</c:v>
                </c:pt>
                <c:pt idx="459">
                  <c:v>Mary Calderon</c:v>
                </c:pt>
                <c:pt idx="460">
                  <c:v>Mary Caldwell</c:v>
                </c:pt>
                <c:pt idx="461">
                  <c:v>Mary Camacho</c:v>
                </c:pt>
                <c:pt idx="462">
                  <c:v>Mary Campbell</c:v>
                </c:pt>
                <c:pt idx="463">
                  <c:v>Mary Campos</c:v>
                </c:pt>
                <c:pt idx="464">
                  <c:v>Mary Cannon</c:v>
                </c:pt>
                <c:pt idx="465">
                  <c:v>Mary Carlson</c:v>
                </c:pt>
                <c:pt idx="466">
                  <c:v>Mary Carpenter</c:v>
                </c:pt>
                <c:pt idx="467">
                  <c:v>Mary Castillo</c:v>
                </c:pt>
                <c:pt idx="468">
                  <c:v>Mary Chan</c:v>
                </c:pt>
                <c:pt idx="469">
                  <c:v>Mary Chapman</c:v>
                </c:pt>
                <c:pt idx="470">
                  <c:v>Mary Christensen</c:v>
                </c:pt>
                <c:pt idx="471">
                  <c:v>Mary Clay</c:v>
                </c:pt>
                <c:pt idx="472">
                  <c:v>Mary Coffey</c:v>
                </c:pt>
                <c:pt idx="473">
                  <c:v>Mary Conrad</c:v>
                </c:pt>
                <c:pt idx="474">
                  <c:v>Mary Contreras</c:v>
                </c:pt>
                <c:pt idx="475">
                  <c:v>Mary Costa</c:v>
                </c:pt>
                <c:pt idx="476">
                  <c:v>Mary Cruz</c:v>
                </c:pt>
                <c:pt idx="477">
                  <c:v>Mary Davidson</c:v>
                </c:pt>
                <c:pt idx="478">
                  <c:v>Mary Davis</c:v>
                </c:pt>
                <c:pt idx="479">
                  <c:v>Mary Dawson</c:v>
                </c:pt>
                <c:pt idx="480">
                  <c:v>Mary Day</c:v>
                </c:pt>
                <c:pt idx="481">
                  <c:v>Mary Decker</c:v>
                </c:pt>
                <c:pt idx="482">
                  <c:v>Mary Delgado</c:v>
                </c:pt>
                <c:pt idx="483">
                  <c:v>Mary Duncan</c:v>
                </c:pt>
                <c:pt idx="484">
                  <c:v>Mary Dunn</c:v>
                </c:pt>
                <c:pt idx="485">
                  <c:v>Mary Erickson</c:v>
                </c:pt>
                <c:pt idx="486">
                  <c:v>Mary Fletcher</c:v>
                </c:pt>
                <c:pt idx="487">
                  <c:v>Mary Flores</c:v>
                </c:pt>
                <c:pt idx="488">
                  <c:v>Mary Fox</c:v>
                </c:pt>
                <c:pt idx="489">
                  <c:v>Mary Franco</c:v>
                </c:pt>
                <c:pt idx="490">
                  <c:v>Mary Frank</c:v>
                </c:pt>
                <c:pt idx="491">
                  <c:v>Mary Frazier</c:v>
                </c:pt>
                <c:pt idx="492">
                  <c:v>Mary Frederick</c:v>
                </c:pt>
                <c:pt idx="493">
                  <c:v>Mary Freeman</c:v>
                </c:pt>
                <c:pt idx="494">
                  <c:v>Mary Frost</c:v>
                </c:pt>
                <c:pt idx="495">
                  <c:v>Mary Frye</c:v>
                </c:pt>
                <c:pt idx="496">
                  <c:v>Mary Gallagher</c:v>
                </c:pt>
                <c:pt idx="497">
                  <c:v>Mary Gallegos</c:v>
                </c:pt>
                <c:pt idx="498">
                  <c:v>Mary Garcia</c:v>
                </c:pt>
                <c:pt idx="499">
                  <c:v>Mary Garrett</c:v>
                </c:pt>
                <c:pt idx="500">
                  <c:v>Mary Garza</c:v>
                </c:pt>
                <c:pt idx="501">
                  <c:v>Mary Gilbert</c:v>
                </c:pt>
                <c:pt idx="502">
                  <c:v>Mary Gonzales</c:v>
                </c:pt>
                <c:pt idx="503">
                  <c:v>Mary Goodwin</c:v>
                </c:pt>
                <c:pt idx="504">
                  <c:v>Mary Grimes</c:v>
                </c:pt>
                <c:pt idx="505">
                  <c:v>Mary Hall</c:v>
                </c:pt>
                <c:pt idx="506">
                  <c:v>Mary Hammond</c:v>
                </c:pt>
                <c:pt idx="507">
                  <c:v>Mary Harper</c:v>
                </c:pt>
                <c:pt idx="508">
                  <c:v>Mary Harris</c:v>
                </c:pt>
                <c:pt idx="509">
                  <c:v>Mary Hayes</c:v>
                </c:pt>
                <c:pt idx="510">
                  <c:v>Mary Hebert</c:v>
                </c:pt>
                <c:pt idx="511">
                  <c:v>Mary Henry</c:v>
                </c:pt>
                <c:pt idx="512">
                  <c:v>Mary Hill</c:v>
                </c:pt>
                <c:pt idx="513">
                  <c:v>Mary Holland</c:v>
                </c:pt>
                <c:pt idx="514">
                  <c:v>Mary Howell</c:v>
                </c:pt>
                <c:pt idx="515">
                  <c:v>Mary Huffman</c:v>
                </c:pt>
                <c:pt idx="516">
                  <c:v>Mary Jackson</c:v>
                </c:pt>
                <c:pt idx="517">
                  <c:v>Mary Jacobs</c:v>
                </c:pt>
                <c:pt idx="518">
                  <c:v>Mary Johnson</c:v>
                </c:pt>
                <c:pt idx="519">
                  <c:v>Mary Jones</c:v>
                </c:pt>
                <c:pt idx="520">
                  <c:v>Mary Joyce</c:v>
                </c:pt>
                <c:pt idx="521">
                  <c:v>Mary Keller</c:v>
                </c:pt>
                <c:pt idx="522">
                  <c:v>Mary Kim</c:v>
                </c:pt>
                <c:pt idx="523">
                  <c:v>Mary King</c:v>
                </c:pt>
                <c:pt idx="524">
                  <c:v>Mary Lang</c:v>
                </c:pt>
                <c:pt idx="525">
                  <c:v>Mary Lara</c:v>
                </c:pt>
                <c:pt idx="526">
                  <c:v>Mary Larson</c:v>
                </c:pt>
                <c:pt idx="527">
                  <c:v>Mary Lawrence</c:v>
                </c:pt>
                <c:pt idx="528">
                  <c:v>Mary Lee</c:v>
                </c:pt>
                <c:pt idx="529">
                  <c:v>Mary Levy</c:v>
                </c:pt>
                <c:pt idx="530">
                  <c:v>Mary Lewis</c:v>
                </c:pt>
                <c:pt idx="531">
                  <c:v>Mary Liu</c:v>
                </c:pt>
                <c:pt idx="532">
                  <c:v>Mary Lloyd</c:v>
                </c:pt>
                <c:pt idx="533">
                  <c:v>Mary Lopez</c:v>
                </c:pt>
                <c:pt idx="534">
                  <c:v>Mary Luna</c:v>
                </c:pt>
                <c:pt idx="535">
                  <c:v>Mary Lynn</c:v>
                </c:pt>
                <c:pt idx="536">
                  <c:v>Mary Maddox</c:v>
                </c:pt>
                <c:pt idx="537">
                  <c:v>Mary Mann</c:v>
                </c:pt>
                <c:pt idx="538">
                  <c:v>Mary Martin</c:v>
                </c:pt>
                <c:pt idx="539">
                  <c:v>Mary Martinez</c:v>
                </c:pt>
                <c:pt idx="540">
                  <c:v>Mary Mccormick</c:v>
                </c:pt>
                <c:pt idx="541">
                  <c:v>Mary Mccoy</c:v>
                </c:pt>
                <c:pt idx="542">
                  <c:v>Mary Mcdonald</c:v>
                </c:pt>
                <c:pt idx="543">
                  <c:v>Mary Mcdowell</c:v>
                </c:pt>
                <c:pt idx="544">
                  <c:v>Mary Mcgrath</c:v>
                </c:pt>
                <c:pt idx="545">
                  <c:v>Mary Mckinney</c:v>
                </c:pt>
                <c:pt idx="546">
                  <c:v>Mary Mclaughlin</c:v>
                </c:pt>
                <c:pt idx="547">
                  <c:v>Mary Mcneil</c:v>
                </c:pt>
                <c:pt idx="548">
                  <c:v>Mary Meadows</c:v>
                </c:pt>
                <c:pt idx="549">
                  <c:v>Mary Medina</c:v>
                </c:pt>
                <c:pt idx="550">
                  <c:v>Mary Moore</c:v>
                </c:pt>
                <c:pt idx="551">
                  <c:v>Mary Morgan</c:v>
                </c:pt>
                <c:pt idx="552">
                  <c:v>Mary Morrow</c:v>
                </c:pt>
                <c:pt idx="553">
                  <c:v>Mary Mullins</c:v>
                </c:pt>
                <c:pt idx="554">
                  <c:v>Mary Myers</c:v>
                </c:pt>
                <c:pt idx="555">
                  <c:v>Mary Navarro</c:v>
                </c:pt>
                <c:pt idx="556">
                  <c:v>Mary Neal</c:v>
                </c:pt>
                <c:pt idx="557">
                  <c:v>Mary Nelson</c:v>
                </c:pt>
                <c:pt idx="558">
                  <c:v>Mary Newman</c:v>
                </c:pt>
                <c:pt idx="559">
                  <c:v>Mary Nielsen</c:v>
                </c:pt>
                <c:pt idx="560">
                  <c:v>Mary Olsen</c:v>
                </c:pt>
                <c:pt idx="561">
                  <c:v>Mary Olson</c:v>
                </c:pt>
                <c:pt idx="562">
                  <c:v>Mary Ortega</c:v>
                </c:pt>
                <c:pt idx="563">
                  <c:v>Mary Owens</c:v>
                </c:pt>
                <c:pt idx="564">
                  <c:v>Mary Padilla</c:v>
                </c:pt>
                <c:pt idx="565">
                  <c:v>Mary Palmer</c:v>
                </c:pt>
                <c:pt idx="566">
                  <c:v>Mary Patton</c:v>
                </c:pt>
                <c:pt idx="567">
                  <c:v>Mary Peters</c:v>
                </c:pt>
                <c:pt idx="568">
                  <c:v>Mary Phillips</c:v>
                </c:pt>
                <c:pt idx="569">
                  <c:v>Mary Pope</c:v>
                </c:pt>
                <c:pt idx="570">
                  <c:v>Mary Pugh</c:v>
                </c:pt>
                <c:pt idx="571">
                  <c:v>Mary Ramos</c:v>
                </c:pt>
                <c:pt idx="572">
                  <c:v>Mary Rangel</c:v>
                </c:pt>
                <c:pt idx="573">
                  <c:v>Mary Ray</c:v>
                </c:pt>
                <c:pt idx="574">
                  <c:v>Mary Reed</c:v>
                </c:pt>
                <c:pt idx="575">
                  <c:v>Mary Reynolds</c:v>
                </c:pt>
                <c:pt idx="576">
                  <c:v>Mary Riddle</c:v>
                </c:pt>
                <c:pt idx="577">
                  <c:v>Mary Rios</c:v>
                </c:pt>
                <c:pt idx="578">
                  <c:v>Mary Robertson</c:v>
                </c:pt>
                <c:pt idx="579">
                  <c:v>Mary Rodgers</c:v>
                </c:pt>
                <c:pt idx="580">
                  <c:v>Mary Rose</c:v>
                </c:pt>
                <c:pt idx="581">
                  <c:v>Mary Roy</c:v>
                </c:pt>
                <c:pt idx="582">
                  <c:v>Mary Russell</c:v>
                </c:pt>
                <c:pt idx="583">
                  <c:v>Mary Ryan</c:v>
                </c:pt>
                <c:pt idx="584">
                  <c:v>Mary Salas</c:v>
                </c:pt>
                <c:pt idx="585">
                  <c:v>Mary Sanchez</c:v>
                </c:pt>
                <c:pt idx="586">
                  <c:v>Mary Sanders</c:v>
                </c:pt>
                <c:pt idx="587">
                  <c:v>Mary Sanford</c:v>
                </c:pt>
                <c:pt idx="588">
                  <c:v>Mary Sharp</c:v>
                </c:pt>
                <c:pt idx="589">
                  <c:v>Mary Shepherd</c:v>
                </c:pt>
                <c:pt idx="590">
                  <c:v>Mary Silva</c:v>
                </c:pt>
                <c:pt idx="591">
                  <c:v>Mary Simmons</c:v>
                </c:pt>
                <c:pt idx="592">
                  <c:v>Mary Simon</c:v>
                </c:pt>
                <c:pt idx="593">
                  <c:v>Mary Sims</c:v>
                </c:pt>
                <c:pt idx="594">
                  <c:v>Mary Skinner</c:v>
                </c:pt>
                <c:pt idx="595">
                  <c:v>Mary Sloan</c:v>
                </c:pt>
                <c:pt idx="596">
                  <c:v>Mary Smith</c:v>
                </c:pt>
                <c:pt idx="597">
                  <c:v>Mary Soto</c:v>
                </c:pt>
                <c:pt idx="598">
                  <c:v>Mary Steele</c:v>
                </c:pt>
                <c:pt idx="599">
                  <c:v>Mary Stein</c:v>
                </c:pt>
                <c:pt idx="600">
                  <c:v>Mary Stone</c:v>
                </c:pt>
                <c:pt idx="601">
                  <c:v>Mary Summers</c:v>
                </c:pt>
                <c:pt idx="602">
                  <c:v>Mary Sutton</c:v>
                </c:pt>
                <c:pt idx="603">
                  <c:v>Mary Sweeney</c:v>
                </c:pt>
                <c:pt idx="604">
                  <c:v>Mary Taylor</c:v>
                </c:pt>
                <c:pt idx="605">
                  <c:v>Mary Terrell</c:v>
                </c:pt>
                <c:pt idx="606">
                  <c:v>Mary Thomas</c:v>
                </c:pt>
                <c:pt idx="607">
                  <c:v>Mary Torres</c:v>
                </c:pt>
                <c:pt idx="608">
                  <c:v>Mary Vega</c:v>
                </c:pt>
                <c:pt idx="609">
                  <c:v>Mary Vincent</c:v>
                </c:pt>
                <c:pt idx="610">
                  <c:v>Mary Walters</c:v>
                </c:pt>
                <c:pt idx="611">
                  <c:v>Mary Ward</c:v>
                </c:pt>
                <c:pt idx="612">
                  <c:v>Mary Warner</c:v>
                </c:pt>
                <c:pt idx="613">
                  <c:v>Mary Warren</c:v>
                </c:pt>
                <c:pt idx="614">
                  <c:v>Mary Weaver</c:v>
                </c:pt>
                <c:pt idx="615">
                  <c:v>Mary Webb</c:v>
                </c:pt>
                <c:pt idx="616">
                  <c:v>Mary Wells</c:v>
                </c:pt>
                <c:pt idx="617">
                  <c:v>Mary White</c:v>
                </c:pt>
                <c:pt idx="618">
                  <c:v>Mary Williams</c:v>
                </c:pt>
                <c:pt idx="619">
                  <c:v>Mary Willis</c:v>
                </c:pt>
                <c:pt idx="620">
                  <c:v>Mary Wilson</c:v>
                </c:pt>
                <c:pt idx="621">
                  <c:v>Mary Wolf</c:v>
                </c:pt>
                <c:pt idx="622">
                  <c:v>Mary Wong</c:v>
                </c:pt>
                <c:pt idx="623">
                  <c:v>Mary Woods</c:v>
                </c:pt>
                <c:pt idx="624">
                  <c:v>Mary Wu</c:v>
                </c:pt>
                <c:pt idx="625">
                  <c:v>Mary Yoder</c:v>
                </c:pt>
                <c:pt idx="626">
                  <c:v>Maryam Grant</c:v>
                </c:pt>
                <c:pt idx="627">
                  <c:v>Matthew Bush</c:v>
                </c:pt>
                <c:pt idx="628">
                  <c:v>Matthew Huffman</c:v>
                </c:pt>
                <c:pt idx="629">
                  <c:v>Matthew Key</c:v>
                </c:pt>
                <c:pt idx="630">
                  <c:v>Matthew Roach</c:v>
                </c:pt>
                <c:pt idx="631">
                  <c:v>Matthew Smith</c:v>
                </c:pt>
                <c:pt idx="632">
                  <c:v>May Kennedy</c:v>
                </c:pt>
                <c:pt idx="633">
                  <c:v>Mechelle Parker</c:v>
                </c:pt>
                <c:pt idx="634">
                  <c:v>Medge Mcfarland</c:v>
                </c:pt>
                <c:pt idx="635">
                  <c:v>Megan Moreno</c:v>
                </c:pt>
                <c:pt idx="636">
                  <c:v>Megan Sanders</c:v>
                </c:pt>
                <c:pt idx="637">
                  <c:v>Megan Smith</c:v>
                </c:pt>
                <c:pt idx="638">
                  <c:v>Megan Todd</c:v>
                </c:pt>
                <c:pt idx="639">
                  <c:v>Melissa Mack</c:v>
                </c:pt>
                <c:pt idx="640">
                  <c:v>Melissa Miller</c:v>
                </c:pt>
                <c:pt idx="641">
                  <c:v>Melissa Ramirez</c:v>
                </c:pt>
                <c:pt idx="642">
                  <c:v>Michael Beard</c:v>
                </c:pt>
                <c:pt idx="643">
                  <c:v>Michael Garcia</c:v>
                </c:pt>
                <c:pt idx="644">
                  <c:v>Michael Lopez</c:v>
                </c:pt>
                <c:pt idx="645">
                  <c:v>Michael Scott</c:v>
                </c:pt>
                <c:pt idx="646">
                  <c:v>Michael Smith</c:v>
                </c:pt>
                <c:pt idx="647">
                  <c:v>Michelle Dickson</c:v>
                </c:pt>
                <c:pt idx="648">
                  <c:v>Michelle Koch</c:v>
                </c:pt>
                <c:pt idx="649">
                  <c:v>Miriam Vega</c:v>
                </c:pt>
                <c:pt idx="650">
                  <c:v>Morgan Jimenez</c:v>
                </c:pt>
                <c:pt idx="651">
                  <c:v>Myra Manning</c:v>
                </c:pt>
                <c:pt idx="652">
                  <c:v>Naida Small</c:v>
                </c:pt>
                <c:pt idx="653">
                  <c:v>Nancy Bryant</c:v>
                </c:pt>
                <c:pt idx="654">
                  <c:v>Nancy Curry</c:v>
                </c:pt>
                <c:pt idx="655">
                  <c:v>Nancy Wright</c:v>
                </c:pt>
                <c:pt idx="656">
                  <c:v>Natalie Mcfadden</c:v>
                </c:pt>
                <c:pt idx="657">
                  <c:v>Nathan Mahoney</c:v>
                </c:pt>
                <c:pt idx="658">
                  <c:v>Nell Garrison</c:v>
                </c:pt>
                <c:pt idx="659">
                  <c:v>Nelle Shaffer</c:v>
                </c:pt>
                <c:pt idx="660">
                  <c:v>Nicholas Murray</c:v>
                </c:pt>
                <c:pt idx="661">
                  <c:v>Nicholas Ruiz</c:v>
                </c:pt>
                <c:pt idx="662">
                  <c:v>Nicholas Smith</c:v>
                </c:pt>
                <c:pt idx="663">
                  <c:v>Nichole Olsen</c:v>
                </c:pt>
                <c:pt idx="664">
                  <c:v>Nicole Brooks</c:v>
                </c:pt>
                <c:pt idx="665">
                  <c:v>Nicole Smith</c:v>
                </c:pt>
                <c:pt idx="666">
                  <c:v>Noel Wheeler</c:v>
                </c:pt>
                <c:pt idx="667">
                  <c:v>Noelani Hyde</c:v>
                </c:pt>
                <c:pt idx="668">
                  <c:v>Nora Downs</c:v>
                </c:pt>
                <c:pt idx="669">
                  <c:v>Octavia French</c:v>
                </c:pt>
                <c:pt idx="670">
                  <c:v>Odessa Cherry</c:v>
                </c:pt>
                <c:pt idx="671">
                  <c:v>Olga Stein</c:v>
                </c:pt>
                <c:pt idx="672">
                  <c:v>Olivia Moore</c:v>
                </c:pt>
                <c:pt idx="673">
                  <c:v>Oprah Delacruz</c:v>
                </c:pt>
                <c:pt idx="674">
                  <c:v>Orli Hendricks</c:v>
                </c:pt>
                <c:pt idx="675">
                  <c:v>Pamela Browning</c:v>
                </c:pt>
                <c:pt idx="676">
                  <c:v>Pamela Michael</c:v>
                </c:pt>
                <c:pt idx="677">
                  <c:v>Pamela Murphy</c:v>
                </c:pt>
                <c:pt idx="678">
                  <c:v>Pamela Strong</c:v>
                </c:pt>
                <c:pt idx="679">
                  <c:v>Patience Ward</c:v>
                </c:pt>
                <c:pt idx="680">
                  <c:v>Patience Woodward</c:v>
                </c:pt>
                <c:pt idx="681">
                  <c:v>Patricia Fitzpatrick</c:v>
                </c:pt>
                <c:pt idx="682">
                  <c:v>Patricia Leblanc</c:v>
                </c:pt>
                <c:pt idx="683">
                  <c:v>Patricia Petersen</c:v>
                </c:pt>
                <c:pt idx="684">
                  <c:v>Patricia Smith</c:v>
                </c:pt>
                <c:pt idx="685">
                  <c:v>Patrick Browning</c:v>
                </c:pt>
                <c:pt idx="686">
                  <c:v>Patrick Smith</c:v>
                </c:pt>
                <c:pt idx="687">
                  <c:v>Paul Garcia</c:v>
                </c:pt>
                <c:pt idx="688">
                  <c:v>Paul Jensen</c:v>
                </c:pt>
                <c:pt idx="689">
                  <c:v>Paul Thomas</c:v>
                </c:pt>
                <c:pt idx="690">
                  <c:v>Peter Smith</c:v>
                </c:pt>
                <c:pt idx="691">
                  <c:v>Phyllis Higgins</c:v>
                </c:pt>
                <c:pt idx="692">
                  <c:v>Quail Ashley</c:v>
                </c:pt>
                <c:pt idx="693">
                  <c:v>Rachel Choi</c:v>
                </c:pt>
                <c:pt idx="694">
                  <c:v>Rachel Cochran</c:v>
                </c:pt>
                <c:pt idx="695">
                  <c:v>Ralph Nielsen</c:v>
                </c:pt>
                <c:pt idx="696">
                  <c:v>Ralph Smith</c:v>
                </c:pt>
                <c:pt idx="697">
                  <c:v>Rana Moreno</c:v>
                </c:pt>
                <c:pt idx="698">
                  <c:v>Raymond Rodgers</c:v>
                </c:pt>
                <c:pt idx="699">
                  <c:v>Rebecca Arnold</c:v>
                </c:pt>
                <c:pt idx="700">
                  <c:v>Rebecca Austin</c:v>
                </c:pt>
                <c:pt idx="701">
                  <c:v>Rebecca Briggs</c:v>
                </c:pt>
                <c:pt idx="702">
                  <c:v>Rebecca Hunter</c:v>
                </c:pt>
                <c:pt idx="703">
                  <c:v>Renee Morales</c:v>
                </c:pt>
                <c:pt idx="704">
                  <c:v>Rhonda Bruce</c:v>
                </c:pt>
                <c:pt idx="705">
                  <c:v>Ria Padilla</c:v>
                </c:pt>
                <c:pt idx="706">
                  <c:v>Richard Bolton</c:v>
                </c:pt>
                <c:pt idx="707">
                  <c:v>Richard Leach</c:v>
                </c:pt>
                <c:pt idx="708">
                  <c:v>Richard Parker</c:v>
                </c:pt>
                <c:pt idx="709">
                  <c:v>Richard Reid</c:v>
                </c:pt>
                <c:pt idx="710">
                  <c:v>Richard Smith</c:v>
                </c:pt>
                <c:pt idx="711">
                  <c:v>Riley Jones</c:v>
                </c:pt>
                <c:pt idx="712">
                  <c:v>Roanna Martin</c:v>
                </c:pt>
                <c:pt idx="713">
                  <c:v>Roary Wheeler</c:v>
                </c:pt>
                <c:pt idx="714">
                  <c:v>Robert Gallagher</c:v>
                </c:pt>
                <c:pt idx="715">
                  <c:v>Robert Gilmore</c:v>
                </c:pt>
                <c:pt idx="716">
                  <c:v>Robert Smith</c:v>
                </c:pt>
                <c:pt idx="717">
                  <c:v>Roger Black</c:v>
                </c:pt>
                <c:pt idx="718">
                  <c:v>Roger Morales</c:v>
                </c:pt>
                <c:pt idx="719">
                  <c:v>Ronald Blackwell</c:v>
                </c:pt>
                <c:pt idx="720">
                  <c:v>Ronald Hanson</c:v>
                </c:pt>
                <c:pt idx="721">
                  <c:v>Ronald Smith</c:v>
                </c:pt>
                <c:pt idx="722">
                  <c:v>Ronald Williamson</c:v>
                </c:pt>
                <c:pt idx="723">
                  <c:v>Rose Mack</c:v>
                </c:pt>
                <c:pt idx="724">
                  <c:v>Rose White</c:v>
                </c:pt>
                <c:pt idx="725">
                  <c:v>Roy Carey</c:v>
                </c:pt>
                <c:pt idx="726">
                  <c:v>Roy Smith</c:v>
                </c:pt>
                <c:pt idx="727">
                  <c:v>Ruth Farrell</c:v>
                </c:pt>
                <c:pt idx="728">
                  <c:v>Ruth Smith</c:v>
                </c:pt>
                <c:pt idx="729">
                  <c:v>Ryan Horton</c:v>
                </c:pt>
                <c:pt idx="730">
                  <c:v>Rylee Garrett</c:v>
                </c:pt>
                <c:pt idx="731">
                  <c:v>Sade Lancaster</c:v>
                </c:pt>
                <c:pt idx="732">
                  <c:v>Samantha Smith</c:v>
                </c:pt>
                <c:pt idx="733">
                  <c:v>Samuel Jones</c:v>
                </c:pt>
                <c:pt idx="734">
                  <c:v>Samuel Smith</c:v>
                </c:pt>
                <c:pt idx="735">
                  <c:v>Sandra Heath</c:v>
                </c:pt>
                <c:pt idx="736">
                  <c:v>Sandra Smith</c:v>
                </c:pt>
                <c:pt idx="737">
                  <c:v>Sara Graves</c:v>
                </c:pt>
                <c:pt idx="738">
                  <c:v>Sara Mejia</c:v>
                </c:pt>
                <c:pt idx="739">
                  <c:v>Sara Smith</c:v>
                </c:pt>
                <c:pt idx="740">
                  <c:v>Sarah Montoya</c:v>
                </c:pt>
                <c:pt idx="741">
                  <c:v>Sarah Smith</c:v>
                </c:pt>
                <c:pt idx="742">
                  <c:v>Scott Smith</c:v>
                </c:pt>
                <c:pt idx="743">
                  <c:v>Sean Chung</c:v>
                </c:pt>
                <c:pt idx="744">
                  <c:v>Sharon Mitchell</c:v>
                </c:pt>
                <c:pt idx="745">
                  <c:v>Sharon Smith</c:v>
                </c:pt>
                <c:pt idx="746">
                  <c:v>Shawn Huffman</c:v>
                </c:pt>
                <c:pt idx="747">
                  <c:v>Shawn Smith</c:v>
                </c:pt>
                <c:pt idx="748">
                  <c:v>Simone Vance</c:v>
                </c:pt>
                <c:pt idx="749">
                  <c:v>Sloane Long</c:v>
                </c:pt>
                <c:pt idx="750">
                  <c:v>Sopoline Hood</c:v>
                </c:pt>
                <c:pt idx="751">
                  <c:v>Stacy Mckinney</c:v>
                </c:pt>
                <c:pt idx="752">
                  <c:v>Stephanie Smith</c:v>
                </c:pt>
                <c:pt idx="753">
                  <c:v>Stephen Blackburn</c:v>
                </c:pt>
                <c:pt idx="754">
                  <c:v>Stephen Douglas</c:v>
                </c:pt>
                <c:pt idx="755">
                  <c:v>Stephen Lee</c:v>
                </c:pt>
                <c:pt idx="756">
                  <c:v>Stephen Nguyen</c:v>
                </c:pt>
                <c:pt idx="757">
                  <c:v>Stephen Smith</c:v>
                </c:pt>
                <c:pt idx="758">
                  <c:v>Stephen Williams</c:v>
                </c:pt>
                <c:pt idx="759">
                  <c:v>Steven Smith</c:v>
                </c:pt>
                <c:pt idx="760">
                  <c:v>Summer Hester</c:v>
                </c:pt>
                <c:pt idx="761">
                  <c:v>Susan Meyer</c:v>
                </c:pt>
                <c:pt idx="762">
                  <c:v>Susan Smith</c:v>
                </c:pt>
                <c:pt idx="763">
                  <c:v>Sybil Noel</c:v>
                </c:pt>
                <c:pt idx="764">
                  <c:v>Sybill Spencer</c:v>
                </c:pt>
                <c:pt idx="765">
                  <c:v>Sydnee Nolan</c:v>
                </c:pt>
                <c:pt idx="766">
                  <c:v>Tamara Larson</c:v>
                </c:pt>
                <c:pt idx="767">
                  <c:v>Tamekah Blair</c:v>
                </c:pt>
                <c:pt idx="768">
                  <c:v>Tammy Chavez</c:v>
                </c:pt>
                <c:pt idx="769">
                  <c:v>Tammy Smith</c:v>
                </c:pt>
                <c:pt idx="770">
                  <c:v>Tana Franklin</c:v>
                </c:pt>
                <c:pt idx="771">
                  <c:v>Tana Tate</c:v>
                </c:pt>
                <c:pt idx="772">
                  <c:v>Tara Gordon</c:v>
                </c:pt>
                <c:pt idx="773">
                  <c:v>Tatyana Tyson</c:v>
                </c:pt>
                <c:pt idx="774">
                  <c:v>Taylor Aguilar</c:v>
                </c:pt>
                <c:pt idx="775">
                  <c:v>Taylor Wood</c:v>
                </c:pt>
                <c:pt idx="776">
                  <c:v>Teagan Romero</c:v>
                </c:pt>
                <c:pt idx="777">
                  <c:v>Teresa Grant</c:v>
                </c:pt>
                <c:pt idx="778">
                  <c:v>Teresa Grimes</c:v>
                </c:pt>
                <c:pt idx="779">
                  <c:v>Teresa Smith</c:v>
                </c:pt>
                <c:pt idx="780">
                  <c:v>Teresa Warner</c:v>
                </c:pt>
                <c:pt idx="781">
                  <c:v>Terry Smith</c:v>
                </c:pt>
                <c:pt idx="782">
                  <c:v>Terry Trujillo</c:v>
                </c:pt>
                <c:pt idx="783">
                  <c:v>Theresa Little</c:v>
                </c:pt>
                <c:pt idx="784">
                  <c:v>Theresa Pearson</c:v>
                </c:pt>
                <c:pt idx="785">
                  <c:v>Thomas Colon</c:v>
                </c:pt>
                <c:pt idx="786">
                  <c:v>Thomas Riley</c:v>
                </c:pt>
                <c:pt idx="787">
                  <c:v>Thomas Whitney</c:v>
                </c:pt>
                <c:pt idx="788">
                  <c:v>Tiffany Caldwell</c:v>
                </c:pt>
                <c:pt idx="789">
                  <c:v>Timothy Guzman</c:v>
                </c:pt>
                <c:pt idx="790">
                  <c:v>Timothy Kirby</c:v>
                </c:pt>
                <c:pt idx="791">
                  <c:v>Timothy Moses</c:v>
                </c:pt>
                <c:pt idx="792">
                  <c:v>Timothy Smith</c:v>
                </c:pt>
                <c:pt idx="793">
                  <c:v>Tyler Smith</c:v>
                </c:pt>
                <c:pt idx="794">
                  <c:v>Victoria Pitts</c:v>
                </c:pt>
                <c:pt idx="795">
                  <c:v>Victoria Smith</c:v>
                </c:pt>
                <c:pt idx="796">
                  <c:v>Vincent Krueger</c:v>
                </c:pt>
                <c:pt idx="797">
                  <c:v>Violet Melton</c:v>
                </c:pt>
                <c:pt idx="798">
                  <c:v>Virginia Carroll</c:v>
                </c:pt>
                <c:pt idx="799">
                  <c:v>Virginia Smith</c:v>
                </c:pt>
                <c:pt idx="800">
                  <c:v>Vivian Hays</c:v>
                </c:pt>
                <c:pt idx="801">
                  <c:v>Walter Chavez</c:v>
                </c:pt>
                <c:pt idx="802">
                  <c:v>Walter Prince</c:v>
                </c:pt>
                <c:pt idx="803">
                  <c:v>Wanda Sanford</c:v>
                </c:pt>
                <c:pt idx="804">
                  <c:v>Wayne Crawford</c:v>
                </c:pt>
                <c:pt idx="805">
                  <c:v>Wayne Hodges</c:v>
                </c:pt>
                <c:pt idx="806">
                  <c:v>Wayne Hood</c:v>
                </c:pt>
                <c:pt idx="807">
                  <c:v>Wayne Rodriguez</c:v>
                </c:pt>
                <c:pt idx="808">
                  <c:v>Whitney Collins</c:v>
                </c:pt>
                <c:pt idx="809">
                  <c:v>Whitney Henderson</c:v>
                </c:pt>
                <c:pt idx="810">
                  <c:v>Willa Potter</c:v>
                </c:pt>
                <c:pt idx="811">
                  <c:v>William Berg</c:v>
                </c:pt>
                <c:pt idx="812">
                  <c:v>William Rivera</c:v>
                </c:pt>
                <c:pt idx="813">
                  <c:v>William Saunders</c:v>
                </c:pt>
                <c:pt idx="814">
                  <c:v>William Smith</c:v>
                </c:pt>
                <c:pt idx="815">
                  <c:v>Willie Sanders</c:v>
                </c:pt>
                <c:pt idx="816">
                  <c:v>Willie Smith</c:v>
                </c:pt>
                <c:pt idx="817">
                  <c:v>Winifred Alexander</c:v>
                </c:pt>
                <c:pt idx="818">
                  <c:v>Wynter Gay</c:v>
                </c:pt>
                <c:pt idx="819">
                  <c:v>Xantha Brock</c:v>
                </c:pt>
                <c:pt idx="820">
                  <c:v>Xerxes Marsh</c:v>
                </c:pt>
                <c:pt idx="821">
                  <c:v>Xerxes Terrell</c:v>
                </c:pt>
                <c:pt idx="822">
                  <c:v>Yeo Bird</c:v>
                </c:pt>
                <c:pt idx="823">
                  <c:v>Yetta Robinson</c:v>
                </c:pt>
                <c:pt idx="824">
                  <c:v>Yoshi Shelton</c:v>
                </c:pt>
                <c:pt idx="825">
                  <c:v>Zachary Beasley</c:v>
                </c:pt>
                <c:pt idx="826">
                  <c:v>Zachary Smith</c:v>
                </c:pt>
                <c:pt idx="827">
                  <c:v>Zachary Taylor</c:v>
                </c:pt>
                <c:pt idx="828">
                  <c:v>Zia Davis</c:v>
                </c:pt>
              </c:strCache>
            </c:strRef>
          </c:cat>
          <c:val>
            <c:numRef>
              <c:f>'Q4. Top Customers'!$B$4:$B$833</c:f>
              <c:numCache>
                <c:formatCode>General</c:formatCode>
                <c:ptCount val="829"/>
                <c:pt idx="0">
                  <c:v>2</c:v>
                </c:pt>
                <c:pt idx="1">
                  <c:v>0</c:v>
                </c:pt>
                <c:pt idx="2">
                  <c:v>1</c:v>
                </c:pt>
                <c:pt idx="3">
                  <c:v>0</c:v>
                </c:pt>
                <c:pt idx="4">
                  <c:v>0</c:v>
                </c:pt>
                <c:pt idx="5">
                  <c:v>1</c:v>
                </c:pt>
                <c:pt idx="6">
                  <c:v>0</c:v>
                </c:pt>
                <c:pt idx="7">
                  <c:v>1</c:v>
                </c:pt>
                <c:pt idx="8">
                  <c:v>1</c:v>
                </c:pt>
                <c:pt idx="9">
                  <c:v>1</c:v>
                </c:pt>
                <c:pt idx="10">
                  <c:v>0</c:v>
                </c:pt>
                <c:pt idx="11">
                  <c:v>3</c:v>
                </c:pt>
                <c:pt idx="12">
                  <c:v>1</c:v>
                </c:pt>
                <c:pt idx="13">
                  <c:v>1</c:v>
                </c:pt>
                <c:pt idx="14">
                  <c:v>1</c:v>
                </c:pt>
                <c:pt idx="15">
                  <c:v>0</c:v>
                </c:pt>
                <c:pt idx="16">
                  <c:v>1</c:v>
                </c:pt>
                <c:pt idx="17">
                  <c:v>0</c:v>
                </c:pt>
                <c:pt idx="18">
                  <c:v>2</c:v>
                </c:pt>
                <c:pt idx="19">
                  <c:v>0</c:v>
                </c:pt>
                <c:pt idx="20">
                  <c:v>1</c:v>
                </c:pt>
                <c:pt idx="21">
                  <c:v>1</c:v>
                </c:pt>
                <c:pt idx="22">
                  <c:v>0</c:v>
                </c:pt>
                <c:pt idx="23">
                  <c:v>1</c:v>
                </c:pt>
                <c:pt idx="24">
                  <c:v>0</c:v>
                </c:pt>
                <c:pt idx="25">
                  <c:v>1</c:v>
                </c:pt>
                <c:pt idx="26">
                  <c:v>1</c:v>
                </c:pt>
                <c:pt idx="27">
                  <c:v>0</c:v>
                </c:pt>
                <c:pt idx="28">
                  <c:v>1</c:v>
                </c:pt>
                <c:pt idx="29">
                  <c:v>1</c:v>
                </c:pt>
                <c:pt idx="30">
                  <c:v>2</c:v>
                </c:pt>
                <c:pt idx="31">
                  <c:v>0</c:v>
                </c:pt>
                <c:pt idx="32">
                  <c:v>4</c:v>
                </c:pt>
                <c:pt idx="33">
                  <c:v>1</c:v>
                </c:pt>
                <c:pt idx="34">
                  <c:v>0</c:v>
                </c:pt>
                <c:pt idx="35">
                  <c:v>0</c:v>
                </c:pt>
                <c:pt idx="36">
                  <c:v>1</c:v>
                </c:pt>
                <c:pt idx="37">
                  <c:v>1</c:v>
                </c:pt>
                <c:pt idx="38">
                  <c:v>0</c:v>
                </c:pt>
                <c:pt idx="39">
                  <c:v>1</c:v>
                </c:pt>
                <c:pt idx="40">
                  <c:v>0</c:v>
                </c:pt>
                <c:pt idx="41">
                  <c:v>0</c:v>
                </c:pt>
                <c:pt idx="42">
                  <c:v>0</c:v>
                </c:pt>
                <c:pt idx="43">
                  <c:v>0</c:v>
                </c:pt>
                <c:pt idx="44">
                  <c:v>1</c:v>
                </c:pt>
                <c:pt idx="45">
                  <c:v>0</c:v>
                </c:pt>
                <c:pt idx="46">
                  <c:v>2</c:v>
                </c:pt>
                <c:pt idx="47">
                  <c:v>1</c:v>
                </c:pt>
                <c:pt idx="48">
                  <c:v>0</c:v>
                </c:pt>
                <c:pt idx="49">
                  <c:v>0</c:v>
                </c:pt>
                <c:pt idx="50">
                  <c:v>1</c:v>
                </c:pt>
                <c:pt idx="51">
                  <c:v>1</c:v>
                </c:pt>
                <c:pt idx="52">
                  <c:v>1</c:v>
                </c:pt>
                <c:pt idx="53">
                  <c:v>1</c:v>
                </c:pt>
                <c:pt idx="54">
                  <c:v>0</c:v>
                </c:pt>
                <c:pt idx="55">
                  <c:v>0</c:v>
                </c:pt>
                <c:pt idx="56">
                  <c:v>1</c:v>
                </c:pt>
                <c:pt idx="57">
                  <c:v>0</c:v>
                </c:pt>
                <c:pt idx="58">
                  <c:v>0</c:v>
                </c:pt>
                <c:pt idx="59">
                  <c:v>1</c:v>
                </c:pt>
                <c:pt idx="60">
                  <c:v>1</c:v>
                </c:pt>
                <c:pt idx="61">
                  <c:v>1</c:v>
                </c:pt>
                <c:pt idx="62">
                  <c:v>0</c:v>
                </c:pt>
                <c:pt idx="63">
                  <c:v>1</c:v>
                </c:pt>
                <c:pt idx="64">
                  <c:v>1</c:v>
                </c:pt>
                <c:pt idx="65">
                  <c:v>0</c:v>
                </c:pt>
                <c:pt idx="66">
                  <c:v>0</c:v>
                </c:pt>
                <c:pt idx="67">
                  <c:v>0</c:v>
                </c:pt>
                <c:pt idx="68">
                  <c:v>0</c:v>
                </c:pt>
                <c:pt idx="69">
                  <c:v>1</c:v>
                </c:pt>
                <c:pt idx="70">
                  <c:v>0</c:v>
                </c:pt>
                <c:pt idx="71">
                  <c:v>0</c:v>
                </c:pt>
                <c:pt idx="72">
                  <c:v>2</c:v>
                </c:pt>
                <c:pt idx="73">
                  <c:v>1</c:v>
                </c:pt>
                <c:pt idx="74">
                  <c:v>1</c:v>
                </c:pt>
                <c:pt idx="75">
                  <c:v>1</c:v>
                </c:pt>
                <c:pt idx="76">
                  <c:v>1</c:v>
                </c:pt>
                <c:pt idx="77">
                  <c:v>0</c:v>
                </c:pt>
                <c:pt idx="78">
                  <c:v>0</c:v>
                </c:pt>
                <c:pt idx="79">
                  <c:v>0</c:v>
                </c:pt>
                <c:pt idx="80">
                  <c:v>0</c:v>
                </c:pt>
                <c:pt idx="81">
                  <c:v>0</c:v>
                </c:pt>
                <c:pt idx="82">
                  <c:v>1</c:v>
                </c:pt>
                <c:pt idx="83">
                  <c:v>1</c:v>
                </c:pt>
                <c:pt idx="84">
                  <c:v>1</c:v>
                </c:pt>
                <c:pt idx="85">
                  <c:v>1</c:v>
                </c:pt>
                <c:pt idx="86">
                  <c:v>0</c:v>
                </c:pt>
                <c:pt idx="87">
                  <c:v>1</c:v>
                </c:pt>
                <c:pt idx="88">
                  <c:v>0</c:v>
                </c:pt>
                <c:pt idx="89">
                  <c:v>0</c:v>
                </c:pt>
                <c:pt idx="90">
                  <c:v>0</c:v>
                </c:pt>
                <c:pt idx="91">
                  <c:v>1</c:v>
                </c:pt>
                <c:pt idx="92">
                  <c:v>1</c:v>
                </c:pt>
                <c:pt idx="93">
                  <c:v>0</c:v>
                </c:pt>
                <c:pt idx="94">
                  <c:v>1</c:v>
                </c:pt>
                <c:pt idx="95">
                  <c:v>0</c:v>
                </c:pt>
                <c:pt idx="96">
                  <c:v>1</c:v>
                </c:pt>
                <c:pt idx="97">
                  <c:v>1</c:v>
                </c:pt>
                <c:pt idx="98">
                  <c:v>1</c:v>
                </c:pt>
                <c:pt idx="99">
                  <c:v>0</c:v>
                </c:pt>
                <c:pt idx="100">
                  <c:v>1</c:v>
                </c:pt>
                <c:pt idx="101">
                  <c:v>0</c:v>
                </c:pt>
                <c:pt idx="102">
                  <c:v>1</c:v>
                </c:pt>
                <c:pt idx="103">
                  <c:v>1</c:v>
                </c:pt>
                <c:pt idx="104">
                  <c:v>0</c:v>
                </c:pt>
                <c:pt idx="105">
                  <c:v>0</c:v>
                </c:pt>
                <c:pt idx="106">
                  <c:v>0</c:v>
                </c:pt>
                <c:pt idx="107">
                  <c:v>0</c:v>
                </c:pt>
                <c:pt idx="108">
                  <c:v>0</c:v>
                </c:pt>
                <c:pt idx="109">
                  <c:v>0</c:v>
                </c:pt>
                <c:pt idx="110">
                  <c:v>0</c:v>
                </c:pt>
                <c:pt idx="111">
                  <c:v>0</c:v>
                </c:pt>
                <c:pt idx="112">
                  <c:v>2</c:v>
                </c:pt>
                <c:pt idx="113">
                  <c:v>1</c:v>
                </c:pt>
                <c:pt idx="114">
                  <c:v>0</c:v>
                </c:pt>
                <c:pt idx="115">
                  <c:v>1</c:v>
                </c:pt>
                <c:pt idx="116">
                  <c:v>0</c:v>
                </c:pt>
                <c:pt idx="117">
                  <c:v>0</c:v>
                </c:pt>
                <c:pt idx="118">
                  <c:v>1</c:v>
                </c:pt>
                <c:pt idx="119">
                  <c:v>0</c:v>
                </c:pt>
                <c:pt idx="120">
                  <c:v>1</c:v>
                </c:pt>
                <c:pt idx="121">
                  <c:v>1</c:v>
                </c:pt>
                <c:pt idx="122">
                  <c:v>1</c:v>
                </c:pt>
                <c:pt idx="123">
                  <c:v>0</c:v>
                </c:pt>
                <c:pt idx="124">
                  <c:v>0</c:v>
                </c:pt>
                <c:pt idx="125">
                  <c:v>1</c:v>
                </c:pt>
                <c:pt idx="126">
                  <c:v>0</c:v>
                </c:pt>
                <c:pt idx="127">
                  <c:v>0</c:v>
                </c:pt>
                <c:pt idx="128">
                  <c:v>1</c:v>
                </c:pt>
                <c:pt idx="129">
                  <c:v>0</c:v>
                </c:pt>
                <c:pt idx="130">
                  <c:v>1</c:v>
                </c:pt>
                <c:pt idx="131">
                  <c:v>0</c:v>
                </c:pt>
                <c:pt idx="132">
                  <c:v>0</c:v>
                </c:pt>
                <c:pt idx="133">
                  <c:v>1</c:v>
                </c:pt>
                <c:pt idx="134">
                  <c:v>0</c:v>
                </c:pt>
                <c:pt idx="135">
                  <c:v>1</c:v>
                </c:pt>
                <c:pt idx="136">
                  <c:v>0</c:v>
                </c:pt>
                <c:pt idx="137">
                  <c:v>1</c:v>
                </c:pt>
                <c:pt idx="138">
                  <c:v>0</c:v>
                </c:pt>
                <c:pt idx="139">
                  <c:v>2</c:v>
                </c:pt>
                <c:pt idx="140">
                  <c:v>0</c:v>
                </c:pt>
                <c:pt idx="141">
                  <c:v>0</c:v>
                </c:pt>
                <c:pt idx="142">
                  <c:v>0</c:v>
                </c:pt>
                <c:pt idx="143">
                  <c:v>1</c:v>
                </c:pt>
                <c:pt idx="144">
                  <c:v>0</c:v>
                </c:pt>
                <c:pt idx="145">
                  <c:v>1</c:v>
                </c:pt>
                <c:pt idx="146">
                  <c:v>0</c:v>
                </c:pt>
                <c:pt idx="147">
                  <c:v>0</c:v>
                </c:pt>
                <c:pt idx="148">
                  <c:v>1</c:v>
                </c:pt>
                <c:pt idx="149">
                  <c:v>0</c:v>
                </c:pt>
                <c:pt idx="150">
                  <c:v>0</c:v>
                </c:pt>
                <c:pt idx="151">
                  <c:v>1</c:v>
                </c:pt>
                <c:pt idx="152">
                  <c:v>0</c:v>
                </c:pt>
                <c:pt idx="153">
                  <c:v>0</c:v>
                </c:pt>
                <c:pt idx="154">
                  <c:v>0</c:v>
                </c:pt>
                <c:pt idx="155">
                  <c:v>3</c:v>
                </c:pt>
                <c:pt idx="156">
                  <c:v>2</c:v>
                </c:pt>
                <c:pt idx="157">
                  <c:v>1</c:v>
                </c:pt>
                <c:pt idx="158">
                  <c:v>1</c:v>
                </c:pt>
                <c:pt idx="159">
                  <c:v>3</c:v>
                </c:pt>
                <c:pt idx="160">
                  <c:v>0</c:v>
                </c:pt>
                <c:pt idx="161">
                  <c:v>1</c:v>
                </c:pt>
                <c:pt idx="162">
                  <c:v>0</c:v>
                </c:pt>
                <c:pt idx="163">
                  <c:v>0</c:v>
                </c:pt>
                <c:pt idx="164">
                  <c:v>2</c:v>
                </c:pt>
                <c:pt idx="165">
                  <c:v>1</c:v>
                </c:pt>
                <c:pt idx="166">
                  <c:v>0</c:v>
                </c:pt>
                <c:pt idx="167">
                  <c:v>1</c:v>
                </c:pt>
                <c:pt idx="168">
                  <c:v>1</c:v>
                </c:pt>
                <c:pt idx="169">
                  <c:v>0</c:v>
                </c:pt>
                <c:pt idx="170">
                  <c:v>0</c:v>
                </c:pt>
                <c:pt idx="171">
                  <c:v>1</c:v>
                </c:pt>
                <c:pt idx="172">
                  <c:v>2</c:v>
                </c:pt>
                <c:pt idx="173">
                  <c:v>1</c:v>
                </c:pt>
                <c:pt idx="174">
                  <c:v>1</c:v>
                </c:pt>
                <c:pt idx="175">
                  <c:v>0</c:v>
                </c:pt>
                <c:pt idx="176">
                  <c:v>0</c:v>
                </c:pt>
                <c:pt idx="177">
                  <c:v>0</c:v>
                </c:pt>
                <c:pt idx="178">
                  <c:v>0</c:v>
                </c:pt>
                <c:pt idx="179">
                  <c:v>1</c:v>
                </c:pt>
                <c:pt idx="180">
                  <c:v>0</c:v>
                </c:pt>
                <c:pt idx="181">
                  <c:v>1</c:v>
                </c:pt>
                <c:pt idx="182">
                  <c:v>0</c:v>
                </c:pt>
                <c:pt idx="183">
                  <c:v>1</c:v>
                </c:pt>
                <c:pt idx="184">
                  <c:v>1</c:v>
                </c:pt>
                <c:pt idx="185">
                  <c:v>0</c:v>
                </c:pt>
                <c:pt idx="186">
                  <c:v>0</c:v>
                </c:pt>
                <c:pt idx="187">
                  <c:v>1</c:v>
                </c:pt>
                <c:pt idx="188">
                  <c:v>0</c:v>
                </c:pt>
                <c:pt idx="189">
                  <c:v>1</c:v>
                </c:pt>
                <c:pt idx="190">
                  <c:v>0</c:v>
                </c:pt>
                <c:pt idx="191">
                  <c:v>1</c:v>
                </c:pt>
                <c:pt idx="192">
                  <c:v>1</c:v>
                </c:pt>
                <c:pt idx="193">
                  <c:v>0</c:v>
                </c:pt>
                <c:pt idx="194">
                  <c:v>0</c:v>
                </c:pt>
                <c:pt idx="195">
                  <c:v>1</c:v>
                </c:pt>
                <c:pt idx="196">
                  <c:v>0</c:v>
                </c:pt>
                <c:pt idx="197">
                  <c:v>1</c:v>
                </c:pt>
                <c:pt idx="198">
                  <c:v>4</c:v>
                </c:pt>
                <c:pt idx="199">
                  <c:v>0</c:v>
                </c:pt>
                <c:pt idx="200">
                  <c:v>1</c:v>
                </c:pt>
                <c:pt idx="201">
                  <c:v>1</c:v>
                </c:pt>
                <c:pt idx="202">
                  <c:v>0</c:v>
                </c:pt>
                <c:pt idx="203">
                  <c:v>0</c:v>
                </c:pt>
                <c:pt idx="204">
                  <c:v>0</c:v>
                </c:pt>
                <c:pt idx="205">
                  <c:v>0</c:v>
                </c:pt>
                <c:pt idx="206">
                  <c:v>2</c:v>
                </c:pt>
                <c:pt idx="207">
                  <c:v>0</c:v>
                </c:pt>
                <c:pt idx="208">
                  <c:v>1</c:v>
                </c:pt>
                <c:pt idx="209">
                  <c:v>0</c:v>
                </c:pt>
                <c:pt idx="210">
                  <c:v>1</c:v>
                </c:pt>
                <c:pt idx="211">
                  <c:v>0</c:v>
                </c:pt>
                <c:pt idx="212">
                  <c:v>0</c:v>
                </c:pt>
                <c:pt idx="213">
                  <c:v>1</c:v>
                </c:pt>
                <c:pt idx="214">
                  <c:v>1</c:v>
                </c:pt>
                <c:pt idx="215">
                  <c:v>2</c:v>
                </c:pt>
                <c:pt idx="216">
                  <c:v>1</c:v>
                </c:pt>
                <c:pt idx="217">
                  <c:v>0</c:v>
                </c:pt>
                <c:pt idx="218">
                  <c:v>0</c:v>
                </c:pt>
                <c:pt idx="219">
                  <c:v>1</c:v>
                </c:pt>
                <c:pt idx="220">
                  <c:v>0</c:v>
                </c:pt>
                <c:pt idx="221">
                  <c:v>1</c:v>
                </c:pt>
                <c:pt idx="222">
                  <c:v>0</c:v>
                </c:pt>
                <c:pt idx="223">
                  <c:v>0</c:v>
                </c:pt>
                <c:pt idx="224">
                  <c:v>3</c:v>
                </c:pt>
                <c:pt idx="225">
                  <c:v>2</c:v>
                </c:pt>
                <c:pt idx="226">
                  <c:v>0</c:v>
                </c:pt>
                <c:pt idx="227">
                  <c:v>1</c:v>
                </c:pt>
                <c:pt idx="228">
                  <c:v>1</c:v>
                </c:pt>
                <c:pt idx="229">
                  <c:v>0</c:v>
                </c:pt>
                <c:pt idx="230">
                  <c:v>3</c:v>
                </c:pt>
                <c:pt idx="231">
                  <c:v>1</c:v>
                </c:pt>
                <c:pt idx="232">
                  <c:v>0</c:v>
                </c:pt>
                <c:pt idx="233">
                  <c:v>0</c:v>
                </c:pt>
                <c:pt idx="234">
                  <c:v>0</c:v>
                </c:pt>
                <c:pt idx="235">
                  <c:v>0</c:v>
                </c:pt>
                <c:pt idx="236">
                  <c:v>1</c:v>
                </c:pt>
                <c:pt idx="237">
                  <c:v>1</c:v>
                </c:pt>
                <c:pt idx="238">
                  <c:v>1</c:v>
                </c:pt>
                <c:pt idx="239">
                  <c:v>1</c:v>
                </c:pt>
                <c:pt idx="240">
                  <c:v>1</c:v>
                </c:pt>
                <c:pt idx="241">
                  <c:v>1</c:v>
                </c:pt>
                <c:pt idx="242">
                  <c:v>0</c:v>
                </c:pt>
                <c:pt idx="243">
                  <c:v>0</c:v>
                </c:pt>
                <c:pt idx="244">
                  <c:v>0</c:v>
                </c:pt>
                <c:pt idx="245">
                  <c:v>0</c:v>
                </c:pt>
                <c:pt idx="246">
                  <c:v>1</c:v>
                </c:pt>
                <c:pt idx="247">
                  <c:v>0</c:v>
                </c:pt>
                <c:pt idx="248">
                  <c:v>0</c:v>
                </c:pt>
                <c:pt idx="249">
                  <c:v>0</c:v>
                </c:pt>
                <c:pt idx="250">
                  <c:v>1</c:v>
                </c:pt>
                <c:pt idx="251">
                  <c:v>0</c:v>
                </c:pt>
                <c:pt idx="252">
                  <c:v>1</c:v>
                </c:pt>
                <c:pt idx="253">
                  <c:v>1</c:v>
                </c:pt>
                <c:pt idx="254">
                  <c:v>1</c:v>
                </c:pt>
                <c:pt idx="255">
                  <c:v>1</c:v>
                </c:pt>
                <c:pt idx="256">
                  <c:v>0</c:v>
                </c:pt>
                <c:pt idx="257">
                  <c:v>1</c:v>
                </c:pt>
                <c:pt idx="258">
                  <c:v>1</c:v>
                </c:pt>
                <c:pt idx="259">
                  <c:v>0</c:v>
                </c:pt>
                <c:pt idx="260">
                  <c:v>1</c:v>
                </c:pt>
                <c:pt idx="261">
                  <c:v>1</c:v>
                </c:pt>
                <c:pt idx="262">
                  <c:v>1</c:v>
                </c:pt>
                <c:pt idx="263">
                  <c:v>0</c:v>
                </c:pt>
                <c:pt idx="264">
                  <c:v>0</c:v>
                </c:pt>
                <c:pt idx="265">
                  <c:v>0</c:v>
                </c:pt>
                <c:pt idx="266">
                  <c:v>3</c:v>
                </c:pt>
                <c:pt idx="267">
                  <c:v>0</c:v>
                </c:pt>
                <c:pt idx="268">
                  <c:v>0</c:v>
                </c:pt>
                <c:pt idx="269">
                  <c:v>0</c:v>
                </c:pt>
                <c:pt idx="270">
                  <c:v>0</c:v>
                </c:pt>
                <c:pt idx="271">
                  <c:v>0</c:v>
                </c:pt>
                <c:pt idx="272">
                  <c:v>0</c:v>
                </c:pt>
                <c:pt idx="273">
                  <c:v>1</c:v>
                </c:pt>
                <c:pt idx="274">
                  <c:v>1</c:v>
                </c:pt>
                <c:pt idx="275">
                  <c:v>1</c:v>
                </c:pt>
                <c:pt idx="276">
                  <c:v>1</c:v>
                </c:pt>
                <c:pt idx="277">
                  <c:v>0</c:v>
                </c:pt>
                <c:pt idx="278">
                  <c:v>0</c:v>
                </c:pt>
                <c:pt idx="279">
                  <c:v>1</c:v>
                </c:pt>
                <c:pt idx="280">
                  <c:v>0</c:v>
                </c:pt>
                <c:pt idx="281">
                  <c:v>0</c:v>
                </c:pt>
                <c:pt idx="282">
                  <c:v>1</c:v>
                </c:pt>
                <c:pt idx="283">
                  <c:v>0</c:v>
                </c:pt>
                <c:pt idx="284">
                  <c:v>1</c:v>
                </c:pt>
                <c:pt idx="285">
                  <c:v>0</c:v>
                </c:pt>
                <c:pt idx="286">
                  <c:v>0</c:v>
                </c:pt>
                <c:pt idx="287">
                  <c:v>1</c:v>
                </c:pt>
                <c:pt idx="288">
                  <c:v>0</c:v>
                </c:pt>
                <c:pt idx="289">
                  <c:v>0</c:v>
                </c:pt>
                <c:pt idx="290">
                  <c:v>1</c:v>
                </c:pt>
                <c:pt idx="291">
                  <c:v>1</c:v>
                </c:pt>
                <c:pt idx="292">
                  <c:v>0</c:v>
                </c:pt>
                <c:pt idx="293">
                  <c:v>0</c:v>
                </c:pt>
                <c:pt idx="294">
                  <c:v>0</c:v>
                </c:pt>
                <c:pt idx="295">
                  <c:v>1</c:v>
                </c:pt>
                <c:pt idx="296">
                  <c:v>0</c:v>
                </c:pt>
                <c:pt idx="297">
                  <c:v>1</c:v>
                </c:pt>
                <c:pt idx="298">
                  <c:v>0</c:v>
                </c:pt>
                <c:pt idx="299">
                  <c:v>0</c:v>
                </c:pt>
                <c:pt idx="300">
                  <c:v>1</c:v>
                </c:pt>
                <c:pt idx="301">
                  <c:v>1</c:v>
                </c:pt>
                <c:pt idx="302">
                  <c:v>1</c:v>
                </c:pt>
                <c:pt idx="303">
                  <c:v>1</c:v>
                </c:pt>
                <c:pt idx="304">
                  <c:v>0</c:v>
                </c:pt>
                <c:pt idx="305">
                  <c:v>1</c:v>
                </c:pt>
                <c:pt idx="306">
                  <c:v>1</c:v>
                </c:pt>
                <c:pt idx="307">
                  <c:v>0</c:v>
                </c:pt>
                <c:pt idx="308">
                  <c:v>0</c:v>
                </c:pt>
                <c:pt idx="309">
                  <c:v>1</c:v>
                </c:pt>
                <c:pt idx="310">
                  <c:v>3</c:v>
                </c:pt>
                <c:pt idx="311">
                  <c:v>1</c:v>
                </c:pt>
                <c:pt idx="312">
                  <c:v>1</c:v>
                </c:pt>
                <c:pt idx="313">
                  <c:v>1</c:v>
                </c:pt>
                <c:pt idx="314">
                  <c:v>2</c:v>
                </c:pt>
                <c:pt idx="315">
                  <c:v>0</c:v>
                </c:pt>
                <c:pt idx="316">
                  <c:v>1</c:v>
                </c:pt>
                <c:pt idx="317">
                  <c:v>2</c:v>
                </c:pt>
                <c:pt idx="318">
                  <c:v>1</c:v>
                </c:pt>
                <c:pt idx="319">
                  <c:v>0</c:v>
                </c:pt>
                <c:pt idx="320">
                  <c:v>2</c:v>
                </c:pt>
                <c:pt idx="321">
                  <c:v>1</c:v>
                </c:pt>
                <c:pt idx="322">
                  <c:v>0</c:v>
                </c:pt>
                <c:pt idx="323">
                  <c:v>1</c:v>
                </c:pt>
                <c:pt idx="324">
                  <c:v>1</c:v>
                </c:pt>
                <c:pt idx="325">
                  <c:v>1</c:v>
                </c:pt>
                <c:pt idx="326">
                  <c:v>0</c:v>
                </c:pt>
                <c:pt idx="327">
                  <c:v>0</c:v>
                </c:pt>
                <c:pt idx="328">
                  <c:v>1</c:v>
                </c:pt>
                <c:pt idx="329">
                  <c:v>1</c:v>
                </c:pt>
                <c:pt idx="330">
                  <c:v>1</c:v>
                </c:pt>
                <c:pt idx="331">
                  <c:v>1</c:v>
                </c:pt>
                <c:pt idx="332">
                  <c:v>0</c:v>
                </c:pt>
                <c:pt idx="333">
                  <c:v>1</c:v>
                </c:pt>
                <c:pt idx="334">
                  <c:v>0</c:v>
                </c:pt>
                <c:pt idx="335">
                  <c:v>2</c:v>
                </c:pt>
                <c:pt idx="336">
                  <c:v>1</c:v>
                </c:pt>
                <c:pt idx="337">
                  <c:v>0</c:v>
                </c:pt>
                <c:pt idx="338">
                  <c:v>1</c:v>
                </c:pt>
                <c:pt idx="339">
                  <c:v>1</c:v>
                </c:pt>
                <c:pt idx="340">
                  <c:v>3</c:v>
                </c:pt>
                <c:pt idx="341">
                  <c:v>0</c:v>
                </c:pt>
                <c:pt idx="342">
                  <c:v>1</c:v>
                </c:pt>
                <c:pt idx="343">
                  <c:v>0</c:v>
                </c:pt>
                <c:pt idx="344">
                  <c:v>1</c:v>
                </c:pt>
                <c:pt idx="345">
                  <c:v>1</c:v>
                </c:pt>
                <c:pt idx="346">
                  <c:v>1</c:v>
                </c:pt>
                <c:pt idx="347">
                  <c:v>0</c:v>
                </c:pt>
                <c:pt idx="348">
                  <c:v>1</c:v>
                </c:pt>
                <c:pt idx="349">
                  <c:v>0</c:v>
                </c:pt>
                <c:pt idx="350">
                  <c:v>1</c:v>
                </c:pt>
                <c:pt idx="351">
                  <c:v>0</c:v>
                </c:pt>
                <c:pt idx="352">
                  <c:v>2</c:v>
                </c:pt>
                <c:pt idx="353">
                  <c:v>1</c:v>
                </c:pt>
                <c:pt idx="354">
                  <c:v>1</c:v>
                </c:pt>
                <c:pt idx="355">
                  <c:v>0</c:v>
                </c:pt>
                <c:pt idx="356">
                  <c:v>1</c:v>
                </c:pt>
                <c:pt idx="357">
                  <c:v>0</c:v>
                </c:pt>
                <c:pt idx="358">
                  <c:v>1</c:v>
                </c:pt>
                <c:pt idx="359">
                  <c:v>0</c:v>
                </c:pt>
                <c:pt idx="360">
                  <c:v>0</c:v>
                </c:pt>
                <c:pt idx="361">
                  <c:v>1</c:v>
                </c:pt>
                <c:pt idx="362">
                  <c:v>0</c:v>
                </c:pt>
                <c:pt idx="363">
                  <c:v>1</c:v>
                </c:pt>
                <c:pt idx="364">
                  <c:v>0</c:v>
                </c:pt>
                <c:pt idx="365">
                  <c:v>0</c:v>
                </c:pt>
                <c:pt idx="366">
                  <c:v>0</c:v>
                </c:pt>
                <c:pt idx="367">
                  <c:v>0</c:v>
                </c:pt>
                <c:pt idx="368">
                  <c:v>0</c:v>
                </c:pt>
                <c:pt idx="369">
                  <c:v>0</c:v>
                </c:pt>
                <c:pt idx="370">
                  <c:v>1</c:v>
                </c:pt>
                <c:pt idx="371">
                  <c:v>0</c:v>
                </c:pt>
                <c:pt idx="372">
                  <c:v>1</c:v>
                </c:pt>
                <c:pt idx="373">
                  <c:v>0</c:v>
                </c:pt>
                <c:pt idx="374">
                  <c:v>1</c:v>
                </c:pt>
                <c:pt idx="375">
                  <c:v>1</c:v>
                </c:pt>
                <c:pt idx="376">
                  <c:v>0</c:v>
                </c:pt>
                <c:pt idx="377">
                  <c:v>0</c:v>
                </c:pt>
                <c:pt idx="378">
                  <c:v>1</c:v>
                </c:pt>
                <c:pt idx="379">
                  <c:v>2</c:v>
                </c:pt>
                <c:pt idx="380">
                  <c:v>1</c:v>
                </c:pt>
                <c:pt idx="381">
                  <c:v>0</c:v>
                </c:pt>
                <c:pt idx="382">
                  <c:v>1</c:v>
                </c:pt>
                <c:pt idx="383">
                  <c:v>0</c:v>
                </c:pt>
                <c:pt idx="384">
                  <c:v>0</c:v>
                </c:pt>
                <c:pt idx="385">
                  <c:v>1</c:v>
                </c:pt>
                <c:pt idx="386">
                  <c:v>2</c:v>
                </c:pt>
                <c:pt idx="387">
                  <c:v>2</c:v>
                </c:pt>
                <c:pt idx="388">
                  <c:v>1</c:v>
                </c:pt>
                <c:pt idx="389">
                  <c:v>0</c:v>
                </c:pt>
                <c:pt idx="390">
                  <c:v>1</c:v>
                </c:pt>
                <c:pt idx="391">
                  <c:v>0</c:v>
                </c:pt>
                <c:pt idx="392">
                  <c:v>2</c:v>
                </c:pt>
                <c:pt idx="393">
                  <c:v>0</c:v>
                </c:pt>
                <c:pt idx="394">
                  <c:v>0</c:v>
                </c:pt>
                <c:pt idx="395">
                  <c:v>1</c:v>
                </c:pt>
                <c:pt idx="396">
                  <c:v>1</c:v>
                </c:pt>
                <c:pt idx="397">
                  <c:v>0</c:v>
                </c:pt>
                <c:pt idx="398">
                  <c:v>1</c:v>
                </c:pt>
                <c:pt idx="399">
                  <c:v>1</c:v>
                </c:pt>
                <c:pt idx="400">
                  <c:v>1</c:v>
                </c:pt>
                <c:pt idx="401">
                  <c:v>1</c:v>
                </c:pt>
                <c:pt idx="402">
                  <c:v>1</c:v>
                </c:pt>
                <c:pt idx="403">
                  <c:v>1</c:v>
                </c:pt>
                <c:pt idx="404">
                  <c:v>4</c:v>
                </c:pt>
                <c:pt idx="405">
                  <c:v>0</c:v>
                </c:pt>
                <c:pt idx="406">
                  <c:v>0</c:v>
                </c:pt>
                <c:pt idx="407">
                  <c:v>0</c:v>
                </c:pt>
                <c:pt idx="408">
                  <c:v>0</c:v>
                </c:pt>
                <c:pt idx="409">
                  <c:v>3</c:v>
                </c:pt>
                <c:pt idx="410">
                  <c:v>0</c:v>
                </c:pt>
                <c:pt idx="411">
                  <c:v>0</c:v>
                </c:pt>
                <c:pt idx="412">
                  <c:v>0</c:v>
                </c:pt>
                <c:pt idx="413">
                  <c:v>0</c:v>
                </c:pt>
                <c:pt idx="414">
                  <c:v>1</c:v>
                </c:pt>
                <c:pt idx="415">
                  <c:v>1</c:v>
                </c:pt>
                <c:pt idx="416">
                  <c:v>1</c:v>
                </c:pt>
                <c:pt idx="417">
                  <c:v>0</c:v>
                </c:pt>
                <c:pt idx="418">
                  <c:v>1</c:v>
                </c:pt>
                <c:pt idx="419">
                  <c:v>0</c:v>
                </c:pt>
                <c:pt idx="420">
                  <c:v>0</c:v>
                </c:pt>
                <c:pt idx="421">
                  <c:v>0</c:v>
                </c:pt>
                <c:pt idx="422">
                  <c:v>1</c:v>
                </c:pt>
                <c:pt idx="423">
                  <c:v>0</c:v>
                </c:pt>
                <c:pt idx="424">
                  <c:v>1</c:v>
                </c:pt>
                <c:pt idx="425">
                  <c:v>0</c:v>
                </c:pt>
                <c:pt idx="426">
                  <c:v>1</c:v>
                </c:pt>
                <c:pt idx="427">
                  <c:v>1</c:v>
                </c:pt>
                <c:pt idx="428">
                  <c:v>1</c:v>
                </c:pt>
                <c:pt idx="429">
                  <c:v>0</c:v>
                </c:pt>
                <c:pt idx="430">
                  <c:v>2</c:v>
                </c:pt>
                <c:pt idx="431">
                  <c:v>0</c:v>
                </c:pt>
                <c:pt idx="432">
                  <c:v>0</c:v>
                </c:pt>
                <c:pt idx="433">
                  <c:v>1</c:v>
                </c:pt>
                <c:pt idx="434">
                  <c:v>0</c:v>
                </c:pt>
                <c:pt idx="435">
                  <c:v>1</c:v>
                </c:pt>
                <c:pt idx="436">
                  <c:v>0</c:v>
                </c:pt>
                <c:pt idx="437">
                  <c:v>3</c:v>
                </c:pt>
                <c:pt idx="438">
                  <c:v>1</c:v>
                </c:pt>
                <c:pt idx="439">
                  <c:v>0</c:v>
                </c:pt>
                <c:pt idx="440">
                  <c:v>1</c:v>
                </c:pt>
                <c:pt idx="441">
                  <c:v>0</c:v>
                </c:pt>
                <c:pt idx="442">
                  <c:v>1</c:v>
                </c:pt>
                <c:pt idx="443">
                  <c:v>1</c:v>
                </c:pt>
                <c:pt idx="444">
                  <c:v>1</c:v>
                </c:pt>
                <c:pt idx="445">
                  <c:v>1</c:v>
                </c:pt>
                <c:pt idx="446">
                  <c:v>1</c:v>
                </c:pt>
                <c:pt idx="447">
                  <c:v>0</c:v>
                </c:pt>
                <c:pt idx="448">
                  <c:v>0</c:v>
                </c:pt>
                <c:pt idx="449">
                  <c:v>0</c:v>
                </c:pt>
                <c:pt idx="450">
                  <c:v>2</c:v>
                </c:pt>
                <c:pt idx="451">
                  <c:v>0</c:v>
                </c:pt>
                <c:pt idx="452">
                  <c:v>0</c:v>
                </c:pt>
                <c:pt idx="453">
                  <c:v>1</c:v>
                </c:pt>
                <c:pt idx="454">
                  <c:v>2</c:v>
                </c:pt>
                <c:pt idx="455">
                  <c:v>0</c:v>
                </c:pt>
                <c:pt idx="456">
                  <c:v>0</c:v>
                </c:pt>
                <c:pt idx="457">
                  <c:v>0</c:v>
                </c:pt>
                <c:pt idx="458">
                  <c:v>0</c:v>
                </c:pt>
                <c:pt idx="459">
                  <c:v>1</c:v>
                </c:pt>
                <c:pt idx="460">
                  <c:v>0</c:v>
                </c:pt>
                <c:pt idx="461">
                  <c:v>1</c:v>
                </c:pt>
                <c:pt idx="462">
                  <c:v>0</c:v>
                </c:pt>
                <c:pt idx="463">
                  <c:v>0</c:v>
                </c:pt>
                <c:pt idx="464">
                  <c:v>1</c:v>
                </c:pt>
                <c:pt idx="465">
                  <c:v>0</c:v>
                </c:pt>
                <c:pt idx="466">
                  <c:v>1</c:v>
                </c:pt>
                <c:pt idx="467">
                  <c:v>2</c:v>
                </c:pt>
                <c:pt idx="468">
                  <c:v>0</c:v>
                </c:pt>
                <c:pt idx="469">
                  <c:v>0</c:v>
                </c:pt>
                <c:pt idx="470">
                  <c:v>1</c:v>
                </c:pt>
                <c:pt idx="471">
                  <c:v>1</c:v>
                </c:pt>
                <c:pt idx="472">
                  <c:v>1</c:v>
                </c:pt>
                <c:pt idx="473">
                  <c:v>0</c:v>
                </c:pt>
                <c:pt idx="474">
                  <c:v>0</c:v>
                </c:pt>
                <c:pt idx="475">
                  <c:v>1</c:v>
                </c:pt>
                <c:pt idx="476">
                  <c:v>0</c:v>
                </c:pt>
                <c:pt idx="477">
                  <c:v>0</c:v>
                </c:pt>
                <c:pt idx="478">
                  <c:v>0</c:v>
                </c:pt>
                <c:pt idx="479">
                  <c:v>0</c:v>
                </c:pt>
                <c:pt idx="480">
                  <c:v>2</c:v>
                </c:pt>
                <c:pt idx="481">
                  <c:v>1</c:v>
                </c:pt>
                <c:pt idx="482">
                  <c:v>0</c:v>
                </c:pt>
                <c:pt idx="483">
                  <c:v>1</c:v>
                </c:pt>
                <c:pt idx="484">
                  <c:v>1</c:v>
                </c:pt>
                <c:pt idx="485">
                  <c:v>0</c:v>
                </c:pt>
                <c:pt idx="486">
                  <c:v>0</c:v>
                </c:pt>
                <c:pt idx="487">
                  <c:v>0</c:v>
                </c:pt>
                <c:pt idx="488">
                  <c:v>1</c:v>
                </c:pt>
                <c:pt idx="489">
                  <c:v>0</c:v>
                </c:pt>
                <c:pt idx="490">
                  <c:v>1</c:v>
                </c:pt>
                <c:pt idx="491">
                  <c:v>2</c:v>
                </c:pt>
                <c:pt idx="492">
                  <c:v>0</c:v>
                </c:pt>
                <c:pt idx="493">
                  <c:v>2</c:v>
                </c:pt>
                <c:pt idx="494">
                  <c:v>1</c:v>
                </c:pt>
                <c:pt idx="495">
                  <c:v>0</c:v>
                </c:pt>
                <c:pt idx="496">
                  <c:v>0</c:v>
                </c:pt>
                <c:pt idx="497">
                  <c:v>1</c:v>
                </c:pt>
                <c:pt idx="498">
                  <c:v>0</c:v>
                </c:pt>
                <c:pt idx="499">
                  <c:v>2</c:v>
                </c:pt>
                <c:pt idx="500">
                  <c:v>0</c:v>
                </c:pt>
                <c:pt idx="501">
                  <c:v>1</c:v>
                </c:pt>
                <c:pt idx="502">
                  <c:v>0</c:v>
                </c:pt>
                <c:pt idx="503">
                  <c:v>1</c:v>
                </c:pt>
                <c:pt idx="504">
                  <c:v>0</c:v>
                </c:pt>
                <c:pt idx="505">
                  <c:v>0</c:v>
                </c:pt>
                <c:pt idx="506">
                  <c:v>1</c:v>
                </c:pt>
                <c:pt idx="507">
                  <c:v>0</c:v>
                </c:pt>
                <c:pt idx="508">
                  <c:v>1</c:v>
                </c:pt>
                <c:pt idx="509">
                  <c:v>0</c:v>
                </c:pt>
                <c:pt idx="510">
                  <c:v>2</c:v>
                </c:pt>
                <c:pt idx="511">
                  <c:v>0</c:v>
                </c:pt>
                <c:pt idx="512">
                  <c:v>2</c:v>
                </c:pt>
                <c:pt idx="513">
                  <c:v>1</c:v>
                </c:pt>
                <c:pt idx="514">
                  <c:v>0</c:v>
                </c:pt>
                <c:pt idx="515">
                  <c:v>2</c:v>
                </c:pt>
                <c:pt idx="516">
                  <c:v>0</c:v>
                </c:pt>
                <c:pt idx="517">
                  <c:v>1</c:v>
                </c:pt>
                <c:pt idx="518">
                  <c:v>1</c:v>
                </c:pt>
                <c:pt idx="519">
                  <c:v>1</c:v>
                </c:pt>
                <c:pt idx="520">
                  <c:v>0</c:v>
                </c:pt>
                <c:pt idx="521">
                  <c:v>0</c:v>
                </c:pt>
                <c:pt idx="522">
                  <c:v>1</c:v>
                </c:pt>
                <c:pt idx="523">
                  <c:v>0</c:v>
                </c:pt>
                <c:pt idx="524">
                  <c:v>0</c:v>
                </c:pt>
                <c:pt idx="525">
                  <c:v>0</c:v>
                </c:pt>
                <c:pt idx="526">
                  <c:v>1</c:v>
                </c:pt>
                <c:pt idx="527">
                  <c:v>5</c:v>
                </c:pt>
                <c:pt idx="528">
                  <c:v>1</c:v>
                </c:pt>
                <c:pt idx="529">
                  <c:v>1</c:v>
                </c:pt>
                <c:pt idx="530">
                  <c:v>0</c:v>
                </c:pt>
                <c:pt idx="531">
                  <c:v>0</c:v>
                </c:pt>
                <c:pt idx="532">
                  <c:v>0</c:v>
                </c:pt>
                <c:pt idx="533">
                  <c:v>0</c:v>
                </c:pt>
                <c:pt idx="534">
                  <c:v>0</c:v>
                </c:pt>
                <c:pt idx="535">
                  <c:v>1</c:v>
                </c:pt>
                <c:pt idx="536">
                  <c:v>1</c:v>
                </c:pt>
                <c:pt idx="537">
                  <c:v>1</c:v>
                </c:pt>
                <c:pt idx="538">
                  <c:v>0</c:v>
                </c:pt>
                <c:pt idx="539">
                  <c:v>1</c:v>
                </c:pt>
                <c:pt idx="540">
                  <c:v>2</c:v>
                </c:pt>
                <c:pt idx="541">
                  <c:v>0</c:v>
                </c:pt>
                <c:pt idx="542">
                  <c:v>0</c:v>
                </c:pt>
                <c:pt idx="543">
                  <c:v>0</c:v>
                </c:pt>
                <c:pt idx="544">
                  <c:v>1</c:v>
                </c:pt>
                <c:pt idx="545">
                  <c:v>0</c:v>
                </c:pt>
                <c:pt idx="546">
                  <c:v>1</c:v>
                </c:pt>
                <c:pt idx="547">
                  <c:v>1</c:v>
                </c:pt>
                <c:pt idx="548">
                  <c:v>0</c:v>
                </c:pt>
                <c:pt idx="549">
                  <c:v>0</c:v>
                </c:pt>
                <c:pt idx="550">
                  <c:v>0</c:v>
                </c:pt>
                <c:pt idx="551">
                  <c:v>1</c:v>
                </c:pt>
                <c:pt idx="552">
                  <c:v>1</c:v>
                </c:pt>
                <c:pt idx="553">
                  <c:v>1</c:v>
                </c:pt>
                <c:pt idx="554">
                  <c:v>0</c:v>
                </c:pt>
                <c:pt idx="555">
                  <c:v>0</c:v>
                </c:pt>
                <c:pt idx="556">
                  <c:v>0</c:v>
                </c:pt>
                <c:pt idx="557">
                  <c:v>3</c:v>
                </c:pt>
                <c:pt idx="558">
                  <c:v>1</c:v>
                </c:pt>
                <c:pt idx="559">
                  <c:v>0</c:v>
                </c:pt>
                <c:pt idx="560">
                  <c:v>0</c:v>
                </c:pt>
                <c:pt idx="561">
                  <c:v>2</c:v>
                </c:pt>
                <c:pt idx="562">
                  <c:v>1</c:v>
                </c:pt>
                <c:pt idx="563">
                  <c:v>0</c:v>
                </c:pt>
                <c:pt idx="564">
                  <c:v>2</c:v>
                </c:pt>
                <c:pt idx="565">
                  <c:v>1</c:v>
                </c:pt>
                <c:pt idx="566">
                  <c:v>0</c:v>
                </c:pt>
                <c:pt idx="567">
                  <c:v>1</c:v>
                </c:pt>
                <c:pt idx="568">
                  <c:v>4</c:v>
                </c:pt>
                <c:pt idx="569">
                  <c:v>0</c:v>
                </c:pt>
                <c:pt idx="570">
                  <c:v>0</c:v>
                </c:pt>
                <c:pt idx="571">
                  <c:v>0</c:v>
                </c:pt>
                <c:pt idx="572">
                  <c:v>0</c:v>
                </c:pt>
                <c:pt idx="573">
                  <c:v>1</c:v>
                </c:pt>
                <c:pt idx="574">
                  <c:v>1</c:v>
                </c:pt>
                <c:pt idx="575">
                  <c:v>2</c:v>
                </c:pt>
                <c:pt idx="576">
                  <c:v>0</c:v>
                </c:pt>
                <c:pt idx="577">
                  <c:v>3</c:v>
                </c:pt>
                <c:pt idx="578">
                  <c:v>1</c:v>
                </c:pt>
                <c:pt idx="579">
                  <c:v>1</c:v>
                </c:pt>
                <c:pt idx="580">
                  <c:v>0</c:v>
                </c:pt>
                <c:pt idx="581">
                  <c:v>0</c:v>
                </c:pt>
                <c:pt idx="582">
                  <c:v>0</c:v>
                </c:pt>
                <c:pt idx="583">
                  <c:v>1</c:v>
                </c:pt>
                <c:pt idx="584">
                  <c:v>0</c:v>
                </c:pt>
                <c:pt idx="585">
                  <c:v>0</c:v>
                </c:pt>
                <c:pt idx="586">
                  <c:v>1</c:v>
                </c:pt>
                <c:pt idx="587">
                  <c:v>0</c:v>
                </c:pt>
                <c:pt idx="588">
                  <c:v>1</c:v>
                </c:pt>
                <c:pt idx="589">
                  <c:v>0</c:v>
                </c:pt>
                <c:pt idx="590">
                  <c:v>1</c:v>
                </c:pt>
                <c:pt idx="591">
                  <c:v>1</c:v>
                </c:pt>
                <c:pt idx="592">
                  <c:v>3</c:v>
                </c:pt>
                <c:pt idx="593">
                  <c:v>1</c:v>
                </c:pt>
                <c:pt idx="594">
                  <c:v>0</c:v>
                </c:pt>
                <c:pt idx="595">
                  <c:v>1</c:v>
                </c:pt>
                <c:pt idx="596">
                  <c:v>89</c:v>
                </c:pt>
                <c:pt idx="597">
                  <c:v>1</c:v>
                </c:pt>
                <c:pt idx="598">
                  <c:v>1</c:v>
                </c:pt>
                <c:pt idx="599">
                  <c:v>1</c:v>
                </c:pt>
                <c:pt idx="600">
                  <c:v>4</c:v>
                </c:pt>
                <c:pt idx="601">
                  <c:v>2</c:v>
                </c:pt>
                <c:pt idx="602">
                  <c:v>1</c:v>
                </c:pt>
                <c:pt idx="603">
                  <c:v>0</c:v>
                </c:pt>
                <c:pt idx="604">
                  <c:v>0</c:v>
                </c:pt>
                <c:pt idx="605">
                  <c:v>1</c:v>
                </c:pt>
                <c:pt idx="606">
                  <c:v>0</c:v>
                </c:pt>
                <c:pt idx="607">
                  <c:v>1</c:v>
                </c:pt>
                <c:pt idx="608">
                  <c:v>1</c:v>
                </c:pt>
                <c:pt idx="609">
                  <c:v>0</c:v>
                </c:pt>
                <c:pt idx="610">
                  <c:v>0</c:v>
                </c:pt>
                <c:pt idx="611">
                  <c:v>0</c:v>
                </c:pt>
                <c:pt idx="612">
                  <c:v>1</c:v>
                </c:pt>
                <c:pt idx="613">
                  <c:v>1</c:v>
                </c:pt>
                <c:pt idx="614">
                  <c:v>1</c:v>
                </c:pt>
                <c:pt idx="615">
                  <c:v>0</c:v>
                </c:pt>
                <c:pt idx="616">
                  <c:v>0</c:v>
                </c:pt>
                <c:pt idx="617">
                  <c:v>1</c:v>
                </c:pt>
                <c:pt idx="618">
                  <c:v>2</c:v>
                </c:pt>
                <c:pt idx="619">
                  <c:v>0</c:v>
                </c:pt>
                <c:pt idx="620">
                  <c:v>0</c:v>
                </c:pt>
                <c:pt idx="621">
                  <c:v>1</c:v>
                </c:pt>
                <c:pt idx="622">
                  <c:v>2</c:v>
                </c:pt>
                <c:pt idx="623">
                  <c:v>0</c:v>
                </c:pt>
                <c:pt idx="624">
                  <c:v>0</c:v>
                </c:pt>
                <c:pt idx="625">
                  <c:v>0</c:v>
                </c:pt>
                <c:pt idx="626">
                  <c:v>0</c:v>
                </c:pt>
                <c:pt idx="627">
                  <c:v>1</c:v>
                </c:pt>
                <c:pt idx="628">
                  <c:v>0</c:v>
                </c:pt>
                <c:pt idx="629">
                  <c:v>1</c:v>
                </c:pt>
                <c:pt idx="630">
                  <c:v>0</c:v>
                </c:pt>
                <c:pt idx="631">
                  <c:v>0</c:v>
                </c:pt>
                <c:pt idx="632">
                  <c:v>1</c:v>
                </c:pt>
                <c:pt idx="633">
                  <c:v>1</c:v>
                </c:pt>
                <c:pt idx="634">
                  <c:v>0</c:v>
                </c:pt>
                <c:pt idx="635">
                  <c:v>2</c:v>
                </c:pt>
                <c:pt idx="636">
                  <c:v>3</c:v>
                </c:pt>
                <c:pt idx="637">
                  <c:v>1</c:v>
                </c:pt>
                <c:pt idx="638">
                  <c:v>1</c:v>
                </c:pt>
                <c:pt idx="639">
                  <c:v>1</c:v>
                </c:pt>
                <c:pt idx="640">
                  <c:v>1</c:v>
                </c:pt>
                <c:pt idx="641">
                  <c:v>0</c:v>
                </c:pt>
                <c:pt idx="642">
                  <c:v>0</c:v>
                </c:pt>
                <c:pt idx="643">
                  <c:v>1</c:v>
                </c:pt>
                <c:pt idx="644">
                  <c:v>0</c:v>
                </c:pt>
                <c:pt idx="645">
                  <c:v>0</c:v>
                </c:pt>
                <c:pt idx="646">
                  <c:v>1</c:v>
                </c:pt>
                <c:pt idx="647">
                  <c:v>0</c:v>
                </c:pt>
                <c:pt idx="648">
                  <c:v>1</c:v>
                </c:pt>
                <c:pt idx="649">
                  <c:v>1</c:v>
                </c:pt>
                <c:pt idx="650">
                  <c:v>1</c:v>
                </c:pt>
                <c:pt idx="651">
                  <c:v>1</c:v>
                </c:pt>
                <c:pt idx="652">
                  <c:v>0</c:v>
                </c:pt>
                <c:pt idx="653">
                  <c:v>2</c:v>
                </c:pt>
                <c:pt idx="654">
                  <c:v>1</c:v>
                </c:pt>
                <c:pt idx="655">
                  <c:v>0</c:v>
                </c:pt>
                <c:pt idx="656">
                  <c:v>1</c:v>
                </c:pt>
                <c:pt idx="657">
                  <c:v>1</c:v>
                </c:pt>
                <c:pt idx="658">
                  <c:v>0</c:v>
                </c:pt>
                <c:pt idx="659">
                  <c:v>1</c:v>
                </c:pt>
                <c:pt idx="660">
                  <c:v>1</c:v>
                </c:pt>
                <c:pt idx="661">
                  <c:v>1</c:v>
                </c:pt>
                <c:pt idx="662">
                  <c:v>0</c:v>
                </c:pt>
                <c:pt idx="663">
                  <c:v>1</c:v>
                </c:pt>
                <c:pt idx="664">
                  <c:v>0</c:v>
                </c:pt>
                <c:pt idx="665">
                  <c:v>0</c:v>
                </c:pt>
                <c:pt idx="666">
                  <c:v>1</c:v>
                </c:pt>
                <c:pt idx="667">
                  <c:v>1</c:v>
                </c:pt>
                <c:pt idx="668">
                  <c:v>1</c:v>
                </c:pt>
                <c:pt idx="669">
                  <c:v>1</c:v>
                </c:pt>
                <c:pt idx="670">
                  <c:v>0</c:v>
                </c:pt>
                <c:pt idx="671">
                  <c:v>1</c:v>
                </c:pt>
                <c:pt idx="672">
                  <c:v>2</c:v>
                </c:pt>
                <c:pt idx="673">
                  <c:v>1</c:v>
                </c:pt>
                <c:pt idx="674">
                  <c:v>0</c:v>
                </c:pt>
                <c:pt idx="675">
                  <c:v>0</c:v>
                </c:pt>
                <c:pt idx="676">
                  <c:v>0</c:v>
                </c:pt>
                <c:pt idx="677">
                  <c:v>0</c:v>
                </c:pt>
                <c:pt idx="678">
                  <c:v>0</c:v>
                </c:pt>
                <c:pt idx="679">
                  <c:v>1</c:v>
                </c:pt>
                <c:pt idx="680">
                  <c:v>1</c:v>
                </c:pt>
                <c:pt idx="681">
                  <c:v>0</c:v>
                </c:pt>
                <c:pt idx="682">
                  <c:v>0</c:v>
                </c:pt>
                <c:pt idx="683">
                  <c:v>0</c:v>
                </c:pt>
                <c:pt idx="684">
                  <c:v>0</c:v>
                </c:pt>
                <c:pt idx="685">
                  <c:v>1</c:v>
                </c:pt>
                <c:pt idx="686">
                  <c:v>1</c:v>
                </c:pt>
                <c:pt idx="687">
                  <c:v>0</c:v>
                </c:pt>
                <c:pt idx="688">
                  <c:v>1</c:v>
                </c:pt>
                <c:pt idx="689">
                  <c:v>0</c:v>
                </c:pt>
                <c:pt idx="690">
                  <c:v>1</c:v>
                </c:pt>
                <c:pt idx="691">
                  <c:v>1</c:v>
                </c:pt>
                <c:pt idx="692">
                  <c:v>1</c:v>
                </c:pt>
                <c:pt idx="693">
                  <c:v>0</c:v>
                </c:pt>
                <c:pt idx="694">
                  <c:v>0</c:v>
                </c:pt>
                <c:pt idx="695">
                  <c:v>1</c:v>
                </c:pt>
                <c:pt idx="696">
                  <c:v>0</c:v>
                </c:pt>
                <c:pt idx="697">
                  <c:v>0</c:v>
                </c:pt>
                <c:pt idx="698">
                  <c:v>0</c:v>
                </c:pt>
                <c:pt idx="699">
                  <c:v>0</c:v>
                </c:pt>
                <c:pt idx="700">
                  <c:v>1</c:v>
                </c:pt>
                <c:pt idx="701">
                  <c:v>1</c:v>
                </c:pt>
                <c:pt idx="702">
                  <c:v>0</c:v>
                </c:pt>
                <c:pt idx="703">
                  <c:v>1</c:v>
                </c:pt>
                <c:pt idx="704">
                  <c:v>0</c:v>
                </c:pt>
                <c:pt idx="705">
                  <c:v>1</c:v>
                </c:pt>
                <c:pt idx="706">
                  <c:v>0</c:v>
                </c:pt>
                <c:pt idx="707">
                  <c:v>1</c:v>
                </c:pt>
                <c:pt idx="708">
                  <c:v>0</c:v>
                </c:pt>
                <c:pt idx="709">
                  <c:v>0</c:v>
                </c:pt>
                <c:pt idx="710">
                  <c:v>2</c:v>
                </c:pt>
                <c:pt idx="711">
                  <c:v>0</c:v>
                </c:pt>
                <c:pt idx="712">
                  <c:v>1</c:v>
                </c:pt>
                <c:pt idx="713">
                  <c:v>1</c:v>
                </c:pt>
                <c:pt idx="714">
                  <c:v>0</c:v>
                </c:pt>
                <c:pt idx="715">
                  <c:v>1</c:v>
                </c:pt>
                <c:pt idx="716">
                  <c:v>0</c:v>
                </c:pt>
                <c:pt idx="717">
                  <c:v>1</c:v>
                </c:pt>
                <c:pt idx="718">
                  <c:v>1</c:v>
                </c:pt>
                <c:pt idx="719">
                  <c:v>2</c:v>
                </c:pt>
                <c:pt idx="720">
                  <c:v>1</c:v>
                </c:pt>
                <c:pt idx="721">
                  <c:v>0</c:v>
                </c:pt>
                <c:pt idx="722">
                  <c:v>1</c:v>
                </c:pt>
                <c:pt idx="723">
                  <c:v>1</c:v>
                </c:pt>
                <c:pt idx="724">
                  <c:v>0</c:v>
                </c:pt>
                <c:pt idx="725">
                  <c:v>1</c:v>
                </c:pt>
                <c:pt idx="726">
                  <c:v>0</c:v>
                </c:pt>
                <c:pt idx="727">
                  <c:v>2</c:v>
                </c:pt>
                <c:pt idx="728">
                  <c:v>0</c:v>
                </c:pt>
                <c:pt idx="729">
                  <c:v>1</c:v>
                </c:pt>
                <c:pt idx="730">
                  <c:v>1</c:v>
                </c:pt>
                <c:pt idx="731">
                  <c:v>1</c:v>
                </c:pt>
                <c:pt idx="732">
                  <c:v>1</c:v>
                </c:pt>
                <c:pt idx="733">
                  <c:v>0</c:v>
                </c:pt>
                <c:pt idx="734">
                  <c:v>0</c:v>
                </c:pt>
                <c:pt idx="735">
                  <c:v>1</c:v>
                </c:pt>
                <c:pt idx="736">
                  <c:v>2</c:v>
                </c:pt>
                <c:pt idx="737">
                  <c:v>0</c:v>
                </c:pt>
                <c:pt idx="738">
                  <c:v>1</c:v>
                </c:pt>
                <c:pt idx="739">
                  <c:v>1</c:v>
                </c:pt>
                <c:pt idx="740">
                  <c:v>0</c:v>
                </c:pt>
                <c:pt idx="741">
                  <c:v>2</c:v>
                </c:pt>
                <c:pt idx="742">
                  <c:v>0</c:v>
                </c:pt>
                <c:pt idx="743">
                  <c:v>1</c:v>
                </c:pt>
                <c:pt idx="744">
                  <c:v>1</c:v>
                </c:pt>
                <c:pt idx="745">
                  <c:v>1</c:v>
                </c:pt>
                <c:pt idx="746">
                  <c:v>1</c:v>
                </c:pt>
                <c:pt idx="747">
                  <c:v>0</c:v>
                </c:pt>
                <c:pt idx="748">
                  <c:v>0</c:v>
                </c:pt>
                <c:pt idx="749">
                  <c:v>1</c:v>
                </c:pt>
                <c:pt idx="750">
                  <c:v>0</c:v>
                </c:pt>
                <c:pt idx="751">
                  <c:v>1</c:v>
                </c:pt>
                <c:pt idx="752">
                  <c:v>1</c:v>
                </c:pt>
                <c:pt idx="753">
                  <c:v>1</c:v>
                </c:pt>
                <c:pt idx="754">
                  <c:v>1</c:v>
                </c:pt>
                <c:pt idx="755">
                  <c:v>0</c:v>
                </c:pt>
                <c:pt idx="756">
                  <c:v>1</c:v>
                </c:pt>
                <c:pt idx="757">
                  <c:v>1</c:v>
                </c:pt>
                <c:pt idx="758">
                  <c:v>0</c:v>
                </c:pt>
                <c:pt idx="759">
                  <c:v>5</c:v>
                </c:pt>
                <c:pt idx="760">
                  <c:v>0</c:v>
                </c:pt>
                <c:pt idx="761">
                  <c:v>0</c:v>
                </c:pt>
                <c:pt idx="762">
                  <c:v>0</c:v>
                </c:pt>
                <c:pt idx="763">
                  <c:v>1</c:v>
                </c:pt>
                <c:pt idx="764">
                  <c:v>0</c:v>
                </c:pt>
                <c:pt idx="765">
                  <c:v>1</c:v>
                </c:pt>
                <c:pt idx="766">
                  <c:v>0</c:v>
                </c:pt>
                <c:pt idx="767">
                  <c:v>1</c:v>
                </c:pt>
                <c:pt idx="768">
                  <c:v>0</c:v>
                </c:pt>
                <c:pt idx="769">
                  <c:v>2</c:v>
                </c:pt>
                <c:pt idx="770">
                  <c:v>0</c:v>
                </c:pt>
                <c:pt idx="771">
                  <c:v>0</c:v>
                </c:pt>
                <c:pt idx="772">
                  <c:v>1</c:v>
                </c:pt>
                <c:pt idx="773">
                  <c:v>1</c:v>
                </c:pt>
                <c:pt idx="774">
                  <c:v>1</c:v>
                </c:pt>
                <c:pt idx="775">
                  <c:v>0</c:v>
                </c:pt>
                <c:pt idx="776">
                  <c:v>1</c:v>
                </c:pt>
                <c:pt idx="777">
                  <c:v>1</c:v>
                </c:pt>
                <c:pt idx="778">
                  <c:v>0</c:v>
                </c:pt>
                <c:pt idx="779">
                  <c:v>0</c:v>
                </c:pt>
                <c:pt idx="780">
                  <c:v>1</c:v>
                </c:pt>
                <c:pt idx="781">
                  <c:v>0</c:v>
                </c:pt>
                <c:pt idx="782">
                  <c:v>2</c:v>
                </c:pt>
                <c:pt idx="783">
                  <c:v>1</c:v>
                </c:pt>
                <c:pt idx="784">
                  <c:v>0</c:v>
                </c:pt>
                <c:pt idx="785">
                  <c:v>0</c:v>
                </c:pt>
                <c:pt idx="786">
                  <c:v>0</c:v>
                </c:pt>
                <c:pt idx="787">
                  <c:v>0</c:v>
                </c:pt>
                <c:pt idx="788">
                  <c:v>1</c:v>
                </c:pt>
                <c:pt idx="789">
                  <c:v>0</c:v>
                </c:pt>
                <c:pt idx="790">
                  <c:v>0</c:v>
                </c:pt>
                <c:pt idx="791">
                  <c:v>0</c:v>
                </c:pt>
                <c:pt idx="792">
                  <c:v>1</c:v>
                </c:pt>
                <c:pt idx="793">
                  <c:v>0</c:v>
                </c:pt>
                <c:pt idx="794">
                  <c:v>2</c:v>
                </c:pt>
                <c:pt idx="795">
                  <c:v>2</c:v>
                </c:pt>
                <c:pt idx="796">
                  <c:v>1</c:v>
                </c:pt>
                <c:pt idx="797">
                  <c:v>1</c:v>
                </c:pt>
                <c:pt idx="798">
                  <c:v>2</c:v>
                </c:pt>
                <c:pt idx="799">
                  <c:v>0</c:v>
                </c:pt>
                <c:pt idx="800">
                  <c:v>1</c:v>
                </c:pt>
                <c:pt idx="801">
                  <c:v>0</c:v>
                </c:pt>
                <c:pt idx="802">
                  <c:v>0</c:v>
                </c:pt>
                <c:pt idx="803">
                  <c:v>0</c:v>
                </c:pt>
                <c:pt idx="804">
                  <c:v>1</c:v>
                </c:pt>
                <c:pt idx="805">
                  <c:v>0</c:v>
                </c:pt>
                <c:pt idx="806">
                  <c:v>0</c:v>
                </c:pt>
                <c:pt idx="807">
                  <c:v>3</c:v>
                </c:pt>
                <c:pt idx="808">
                  <c:v>0</c:v>
                </c:pt>
                <c:pt idx="809">
                  <c:v>1</c:v>
                </c:pt>
                <c:pt idx="810">
                  <c:v>1</c:v>
                </c:pt>
                <c:pt idx="811">
                  <c:v>0</c:v>
                </c:pt>
                <c:pt idx="812">
                  <c:v>1</c:v>
                </c:pt>
                <c:pt idx="813">
                  <c:v>2</c:v>
                </c:pt>
                <c:pt idx="814">
                  <c:v>0</c:v>
                </c:pt>
                <c:pt idx="815">
                  <c:v>0</c:v>
                </c:pt>
                <c:pt idx="816">
                  <c:v>0</c:v>
                </c:pt>
                <c:pt idx="817">
                  <c:v>1</c:v>
                </c:pt>
                <c:pt idx="818">
                  <c:v>1</c:v>
                </c:pt>
                <c:pt idx="819">
                  <c:v>1</c:v>
                </c:pt>
                <c:pt idx="820">
                  <c:v>0</c:v>
                </c:pt>
                <c:pt idx="821">
                  <c:v>1</c:v>
                </c:pt>
                <c:pt idx="822">
                  <c:v>1</c:v>
                </c:pt>
                <c:pt idx="823">
                  <c:v>0</c:v>
                </c:pt>
                <c:pt idx="824">
                  <c:v>0</c:v>
                </c:pt>
                <c:pt idx="825">
                  <c:v>0</c:v>
                </c:pt>
                <c:pt idx="826">
                  <c:v>0</c:v>
                </c:pt>
                <c:pt idx="827">
                  <c:v>0</c:v>
                </c:pt>
                <c:pt idx="828">
                  <c:v>1</c:v>
                </c:pt>
              </c:numCache>
            </c:numRef>
          </c:val>
          <c:extLst>
            <c:ext xmlns:c16="http://schemas.microsoft.com/office/drawing/2014/chart" uri="{C3380CC4-5D6E-409C-BE32-E72D297353CC}">
              <c16:uniqueId val="{00000000-BCE7-4946-B439-8B582C78D472}"/>
            </c:ext>
          </c:extLst>
        </c:ser>
        <c:dLbls>
          <c:dLblPos val="inEnd"/>
          <c:showLegendKey val="0"/>
          <c:showVal val="1"/>
          <c:showCatName val="0"/>
          <c:showSerName val="0"/>
          <c:showPercent val="0"/>
          <c:showBubbleSize val="0"/>
        </c:dLbls>
        <c:gapWidth val="219"/>
        <c:overlap val="-27"/>
        <c:axId val="1599999567"/>
        <c:axId val="1600001279"/>
      </c:barChart>
      <c:catAx>
        <c:axId val="1599999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0001279"/>
        <c:crosses val="autoZero"/>
        <c:auto val="1"/>
        <c:lblAlgn val="ctr"/>
        <c:lblOffset val="100"/>
        <c:noMultiLvlLbl val="0"/>
      </c:catAx>
      <c:valAx>
        <c:axId val="1600001279"/>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99995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styleClr val="0"/>
    </cs:lnRef>
    <cs:fillRef idx="0"/>
    <cs:effectRef idx="0"/>
    <cs:fontRef idx="minor">
      <cs:styleClr val="0"/>
    </cs:fontRef>
    <cs:defRPr sz="900" b="1" kern="1200"/>
  </cs:dataLabel>
  <cs:dataLabelCallout>
    <cs:lnRef idx="0">
      <cs:styleClr val="0"/>
    </cs:lnRef>
    <cs:fillRef idx="0"/>
    <cs:effectRef idx="0"/>
    <cs:fontRef idx="minor">
      <cs:styleClr val="0"/>
    </cs:fontRef>
    <cs:spPr>
      <a:solidFill>
        <a:schemeClr val="lt1"/>
      </a:solidFill>
      <a:ln>
        <a:solidFill>
          <a:schemeClr val="phClr"/>
        </a:solidFill>
      </a:ln>
    </cs:spPr>
    <cs:defRPr sz="900"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BE78F-9B44-CF4E-8564-D24B0F637D18}" type="datetimeFigureOut">
              <a:rPr lang="en-US" smtClean="0"/>
              <a:t>4/3/25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429EC-C7BC-5247-A4DC-5AB4D6AF1F9D}" type="slidenum">
              <a:rPr lang="en-US" smtClean="0"/>
              <a:t>‹#›</a:t>
            </a:fld>
            <a:endParaRPr lang="en-US"/>
          </a:p>
        </p:txBody>
      </p:sp>
    </p:spTree>
    <p:extLst>
      <p:ext uri="{BB962C8B-B14F-4D97-AF65-F5344CB8AC3E}">
        <p14:creationId xmlns:p14="http://schemas.microsoft.com/office/powerpoint/2010/main" val="381778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3429EC-C7BC-5247-A4DC-5AB4D6AF1F9D}" type="slidenum">
              <a:rPr lang="en-US" smtClean="0"/>
              <a:t>3</a:t>
            </a:fld>
            <a:endParaRPr lang="en-US"/>
          </a:p>
        </p:txBody>
      </p:sp>
    </p:spTree>
    <p:extLst>
      <p:ext uri="{BB962C8B-B14F-4D97-AF65-F5344CB8AC3E}">
        <p14:creationId xmlns:p14="http://schemas.microsoft.com/office/powerpoint/2010/main" val="83871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10C7-693D-D498-38FE-2146C0AC84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B7258-E41A-00CE-FCCF-BAAD908453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85FEE-EA01-E321-0AB8-1E475CF6F7C3}"/>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5" name="Footer Placeholder 4">
            <a:extLst>
              <a:ext uri="{FF2B5EF4-FFF2-40B4-BE49-F238E27FC236}">
                <a16:creationId xmlns:a16="http://schemas.microsoft.com/office/drawing/2014/main" id="{C84E224B-8CEC-FA9D-6879-58F1BB55F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27279-02EB-999C-F49D-CDFFE8195FB0}"/>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184125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937C-1F94-4402-779A-ADF08EEE00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856278-80DE-BD63-E9CE-EC4563AFE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99080-34A1-C108-DB98-5524B7C908C9}"/>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5" name="Footer Placeholder 4">
            <a:extLst>
              <a:ext uri="{FF2B5EF4-FFF2-40B4-BE49-F238E27FC236}">
                <a16:creationId xmlns:a16="http://schemas.microsoft.com/office/drawing/2014/main" id="{266298BE-BA21-7355-F6AE-4A4925AD8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A406B-F0BA-99C3-4533-BE5225D7A300}"/>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322205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E6B72-BB5B-D279-BF23-F061C8D17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F41DEC-B4DB-9B2D-E1A7-EAC482E11F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1CDB0-ACE2-A192-D311-80BA06F029A8}"/>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5" name="Footer Placeholder 4">
            <a:extLst>
              <a:ext uri="{FF2B5EF4-FFF2-40B4-BE49-F238E27FC236}">
                <a16:creationId xmlns:a16="http://schemas.microsoft.com/office/drawing/2014/main" id="{443ECFE1-1B9B-6E09-D3C7-6E3384AE3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A6A5-9395-5087-9756-55060FACCD24}"/>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29553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56C7-7721-2F78-0F86-ABEC0C26B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759C72-5672-2714-E356-BAE092C8A4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76ABF-546E-5E2F-F4C4-FB5D7C90D605}"/>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5" name="Footer Placeholder 4">
            <a:extLst>
              <a:ext uri="{FF2B5EF4-FFF2-40B4-BE49-F238E27FC236}">
                <a16:creationId xmlns:a16="http://schemas.microsoft.com/office/drawing/2014/main" id="{70918538-E145-2C07-9F63-CED0924EE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5891A-CE13-B601-1A8D-AACC7B4FBDFB}"/>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367324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CC20-6836-E98D-8F4E-EF6EAB46FC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C50C25-4441-6B07-C609-00DC4671F3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2F130-9CBB-3E29-9E95-2CDC597E7113}"/>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5" name="Footer Placeholder 4">
            <a:extLst>
              <a:ext uri="{FF2B5EF4-FFF2-40B4-BE49-F238E27FC236}">
                <a16:creationId xmlns:a16="http://schemas.microsoft.com/office/drawing/2014/main" id="{6D155BCF-4E1A-77C3-48F0-DEE3922ED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68DDF-5F75-2B98-A4EA-3547271E5592}"/>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273626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84F2-13C5-99D6-D0AA-914F42034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39F3D8-DFB0-9FE5-D381-164A735A2B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B9467-C837-47D0-2664-6FDDB2A163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FCF732-9A52-CB19-EB89-0D55C00069D5}"/>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6" name="Footer Placeholder 5">
            <a:extLst>
              <a:ext uri="{FF2B5EF4-FFF2-40B4-BE49-F238E27FC236}">
                <a16:creationId xmlns:a16="http://schemas.microsoft.com/office/drawing/2014/main" id="{8BB1CF37-52E1-E30F-646A-F38A707A7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A51C1-8212-BCA3-0669-E1B770D73086}"/>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298304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CFE2-9E7B-6DF7-A72F-81D15E41CB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4937CE-6278-2A97-FDA2-4EB2FF144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0D60E-FAC1-955E-3C2F-1F0481E0D5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EEC2E-C8B9-171D-0D14-470864AFC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F21D9-204A-4B3D-6EC1-8BAA5CD91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11809-1FFB-B2CA-E736-D1E372FD383D}"/>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8" name="Footer Placeholder 7">
            <a:extLst>
              <a:ext uri="{FF2B5EF4-FFF2-40B4-BE49-F238E27FC236}">
                <a16:creationId xmlns:a16="http://schemas.microsoft.com/office/drawing/2014/main" id="{910E1ACE-BFFF-583C-630D-086EFE441C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C33D92-B703-3524-2931-6677EE805788}"/>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273812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7F66-168D-B403-4897-E85A4938AF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758C82-E8F7-9E4C-777F-EE339F239EF0}"/>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4" name="Footer Placeholder 3">
            <a:extLst>
              <a:ext uri="{FF2B5EF4-FFF2-40B4-BE49-F238E27FC236}">
                <a16:creationId xmlns:a16="http://schemas.microsoft.com/office/drawing/2014/main" id="{29EEA40C-D7E4-3574-DA2D-40785FC1E3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0E7E36-192E-9FBF-EDC3-7D18B7A8EB2D}"/>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178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C1268-7FCF-EEB9-0C6C-B93E70E49A90}"/>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3" name="Footer Placeholder 2">
            <a:extLst>
              <a:ext uri="{FF2B5EF4-FFF2-40B4-BE49-F238E27FC236}">
                <a16:creationId xmlns:a16="http://schemas.microsoft.com/office/drawing/2014/main" id="{82D22074-C03D-FC64-B9D6-33D5DF162A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7B4006-1D2B-E3FA-CDF4-6AF19AE60A94}"/>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191336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48A2-0E11-82C3-47AF-5007AFDCD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4EC2BE-8BD3-42F5-88FB-63A3A59B5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223BE-F113-6E2B-A004-E88C0D477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76D3F-CF7C-AA93-BEAD-3C1024CF2504}"/>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6" name="Footer Placeholder 5">
            <a:extLst>
              <a:ext uri="{FF2B5EF4-FFF2-40B4-BE49-F238E27FC236}">
                <a16:creationId xmlns:a16="http://schemas.microsoft.com/office/drawing/2014/main" id="{869F9EFA-1787-99D8-A95D-17A12D362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35692-37FE-5356-BFCC-03EEF40A8D5B}"/>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51224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E8BF-7E54-A909-B220-8FE7F7DB9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EF9A0-D637-4EFE-C852-3E4334C4B4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35E336-EB9B-2DC9-A543-BB1D5784C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7B951-E0F7-36E7-61D7-68C88F63A011}"/>
              </a:ext>
            </a:extLst>
          </p:cNvPr>
          <p:cNvSpPr>
            <a:spLocks noGrp="1"/>
          </p:cNvSpPr>
          <p:nvPr>
            <p:ph type="dt" sz="half" idx="10"/>
          </p:nvPr>
        </p:nvSpPr>
        <p:spPr/>
        <p:txBody>
          <a:bodyPr/>
          <a:lstStyle/>
          <a:p>
            <a:fld id="{1FA03417-3A32-E44E-96F1-BDC932B06645}" type="datetimeFigureOut">
              <a:rPr lang="en-US" smtClean="0"/>
              <a:t>4/3/25</a:t>
            </a:fld>
            <a:endParaRPr lang="en-US"/>
          </a:p>
        </p:txBody>
      </p:sp>
      <p:sp>
        <p:nvSpPr>
          <p:cNvPr id="6" name="Footer Placeholder 5">
            <a:extLst>
              <a:ext uri="{FF2B5EF4-FFF2-40B4-BE49-F238E27FC236}">
                <a16:creationId xmlns:a16="http://schemas.microsoft.com/office/drawing/2014/main" id="{133D694C-C24F-975E-BC14-CCF45BB90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29A2B-1DBF-6287-B370-77FAC4CF18F8}"/>
              </a:ext>
            </a:extLst>
          </p:cNvPr>
          <p:cNvSpPr>
            <a:spLocks noGrp="1"/>
          </p:cNvSpPr>
          <p:nvPr>
            <p:ph type="sldNum" sz="quarter" idx="12"/>
          </p:nvPr>
        </p:nvSpPr>
        <p:spPr/>
        <p:txBody>
          <a:bodyPr/>
          <a:lstStyle/>
          <a:p>
            <a:fld id="{590A16A3-EA2A-E34F-9A13-18552987F3D7}" type="slidenum">
              <a:rPr lang="en-US" smtClean="0"/>
              <a:t>‹#›</a:t>
            </a:fld>
            <a:endParaRPr lang="en-US"/>
          </a:p>
        </p:txBody>
      </p:sp>
    </p:spTree>
    <p:extLst>
      <p:ext uri="{BB962C8B-B14F-4D97-AF65-F5344CB8AC3E}">
        <p14:creationId xmlns:p14="http://schemas.microsoft.com/office/powerpoint/2010/main" val="216316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A7AB8-7453-DD7F-3B8A-8DA493427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87E047-F1B7-DF8C-1721-88A38F7CD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B9CE2-00A7-EBA8-57E5-4D479C84EB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A03417-3A32-E44E-96F1-BDC932B06645}" type="datetimeFigureOut">
              <a:rPr lang="en-US" smtClean="0"/>
              <a:t>4/3/25</a:t>
            </a:fld>
            <a:endParaRPr lang="en-US"/>
          </a:p>
        </p:txBody>
      </p:sp>
      <p:sp>
        <p:nvSpPr>
          <p:cNvPr id="5" name="Footer Placeholder 4">
            <a:extLst>
              <a:ext uri="{FF2B5EF4-FFF2-40B4-BE49-F238E27FC236}">
                <a16:creationId xmlns:a16="http://schemas.microsoft.com/office/drawing/2014/main" id="{58B3C8C1-301C-BDD9-1CDF-F9AAE3D5E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B8A014-1949-B005-6404-E320A57AA4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0A16A3-EA2A-E34F-9A13-18552987F3D7}" type="slidenum">
              <a:rPr lang="en-US" smtClean="0"/>
              <a:t>‹#›</a:t>
            </a:fld>
            <a:endParaRPr lang="en-US"/>
          </a:p>
        </p:txBody>
      </p:sp>
    </p:spTree>
    <p:extLst>
      <p:ext uri="{BB962C8B-B14F-4D97-AF65-F5344CB8AC3E}">
        <p14:creationId xmlns:p14="http://schemas.microsoft.com/office/powerpoint/2010/main" val="3479852893"/>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20CCAF-2389-D4F8-14F4-E6311810A5DD}"/>
              </a:ext>
            </a:extLst>
          </p:cNvPr>
          <p:cNvSpPr>
            <a:spLocks noGrp="1"/>
          </p:cNvSpPr>
          <p:nvPr>
            <p:ph type="ctrTitle"/>
          </p:nvPr>
        </p:nvSpPr>
        <p:spPr>
          <a:xfrm>
            <a:off x="1386865" y="818984"/>
            <a:ext cx="6596245" cy="3268520"/>
          </a:xfrm>
        </p:spPr>
        <p:txBody>
          <a:bodyPr>
            <a:normAutofit/>
          </a:bodyPr>
          <a:lstStyle/>
          <a:p>
            <a:pPr algn="r"/>
            <a:r>
              <a:rPr lang="en-US" sz="4800" b="0" i="0" u="none" strike="noStrike" dirty="0">
                <a:solidFill>
                  <a:srgbClr val="FFFFFF"/>
                </a:solidFill>
                <a:effectLst/>
                <a:latin typeface="Open Sans" panose="020B0606030504020204" pitchFamily="34" charset="0"/>
              </a:rPr>
              <a:t>Analyzing Late Deliveries in Shipping</a:t>
            </a:r>
            <a:endParaRPr lang="en-US" sz="4800" dirty="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EECCFB7-1B1C-3CFC-D80A-6FB329D6C684}"/>
              </a:ext>
            </a:extLst>
          </p:cNvPr>
          <p:cNvSpPr>
            <a:spLocks noGrp="1"/>
          </p:cNvSpPr>
          <p:nvPr>
            <p:ph type="subTitle" idx="1"/>
          </p:nvPr>
        </p:nvSpPr>
        <p:spPr>
          <a:xfrm>
            <a:off x="1931874" y="4797188"/>
            <a:ext cx="6051236" cy="1241828"/>
          </a:xfrm>
        </p:spPr>
        <p:txBody>
          <a:bodyPr>
            <a:normAutofit/>
          </a:bodyPr>
          <a:lstStyle/>
          <a:p>
            <a:pPr algn="r"/>
            <a:r>
              <a:rPr lang="en-US" dirty="0">
                <a:solidFill>
                  <a:srgbClr val="FFFFFF"/>
                </a:solidFill>
              </a:rPr>
              <a:t>Women </a:t>
            </a:r>
            <a:r>
              <a:rPr lang="en-US" dirty="0" err="1">
                <a:solidFill>
                  <a:srgbClr val="FFFFFF"/>
                </a:solidFill>
              </a:rPr>
              <a:t>TechMaker</a:t>
            </a:r>
            <a:r>
              <a:rPr lang="en-US" dirty="0">
                <a:solidFill>
                  <a:srgbClr val="FFFFFF"/>
                </a:solidFill>
              </a:rPr>
              <a:t> Final Project</a:t>
            </a:r>
          </a:p>
          <a:p>
            <a:pPr algn="r"/>
            <a:r>
              <a:rPr lang="en-US" dirty="0">
                <a:solidFill>
                  <a:srgbClr val="FFFFFF"/>
                </a:solidFill>
              </a:rPr>
              <a:t>Paulette Rodriguez</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81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8FB590-2083-A52F-6FB6-864AD4002D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C17E88-C4C9-B6A6-7499-D68A2AB92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30F445-0EE9-BFB2-CAAC-71A57DD88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4950C4-0B03-97D5-B028-2481A3581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952111-B187-A364-F455-62B7D7C40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A30ED0A-418C-BAD4-B1B2-2059DF6E5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F822A-3FF7-6975-CB25-BB415574742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Conclusion</a:t>
            </a:r>
          </a:p>
        </p:txBody>
      </p:sp>
      <p:sp>
        <p:nvSpPr>
          <p:cNvPr id="3" name="Content Placeholder 2">
            <a:extLst>
              <a:ext uri="{FF2B5EF4-FFF2-40B4-BE49-F238E27FC236}">
                <a16:creationId xmlns:a16="http://schemas.microsoft.com/office/drawing/2014/main" id="{2F3B02AF-9098-8B7F-209F-EF9C91406B0E}"/>
              </a:ext>
            </a:extLst>
          </p:cNvPr>
          <p:cNvSpPr>
            <a:spLocks noGrp="1"/>
          </p:cNvSpPr>
          <p:nvPr>
            <p:ph idx="1"/>
          </p:nvPr>
        </p:nvSpPr>
        <p:spPr>
          <a:xfrm>
            <a:off x="807262" y="1891970"/>
            <a:ext cx="10738562" cy="4411294"/>
          </a:xfrm>
        </p:spPr>
        <p:txBody>
          <a:bodyPr anchor="ctr">
            <a:noAutofit/>
          </a:bodyPr>
          <a:lstStyle/>
          <a:p>
            <a:pPr marL="0" indent="0" algn="just">
              <a:buNone/>
            </a:pPr>
            <a:r>
              <a:rPr lang="en-US" sz="1600" dirty="0"/>
              <a:t>Per the analysis, we were able to conclude the following:</a:t>
            </a:r>
          </a:p>
          <a:p>
            <a:pPr algn="just"/>
            <a:r>
              <a:rPr lang="en-US" sz="1600" dirty="0">
                <a:effectLst/>
                <a:ea typeface="Times New Roman" panose="02020603050405020304" pitchFamily="18" charset="0"/>
              </a:rPr>
              <a:t>Second Class shipping mode causes the highest volume of late deliveries with 47% of packages being delivered by Second Class shipping mode arrive late to their destination</a:t>
            </a:r>
            <a:r>
              <a:rPr lang="en-US" sz="1600" dirty="0">
                <a:effectLst/>
              </a:rPr>
              <a:t> .</a:t>
            </a:r>
            <a:endParaRPr lang="en-US" sz="1600" dirty="0"/>
          </a:p>
          <a:p>
            <a:pPr algn="just"/>
            <a:r>
              <a:rPr lang="en-US" sz="1600" dirty="0">
                <a:effectLst/>
                <a:ea typeface="Times New Roman" panose="02020603050405020304" pitchFamily="18" charset="0"/>
              </a:rPr>
              <a:t>Western Europe has the highest number of late deliveries, with Central America coming in as second highest in late deliveries. West Africa, Northern Europe and South America are amongst the top five regions with the highest risk of late delivery. </a:t>
            </a:r>
          </a:p>
          <a:p>
            <a:pPr lvl="1" algn="just"/>
            <a:r>
              <a:rPr lang="en-US" sz="1600" dirty="0">
                <a:effectLst/>
                <a:ea typeface="Cambria" panose="02040503050406030204" pitchFamily="18" charset="0"/>
                <a:cs typeface="Times New Roman" panose="02020603050405020304" pitchFamily="18" charset="0"/>
              </a:rPr>
              <a:t>After filtering by region, we were able to conclude that certain regions, West Africa and North Africa, have more late deliveries than the others.</a:t>
            </a:r>
          </a:p>
          <a:p>
            <a:pPr algn="just"/>
            <a:r>
              <a:rPr lang="en-US" sz="1600" dirty="0">
                <a:ea typeface="Times New Roman" panose="02020603050405020304" pitchFamily="18" charset="0"/>
              </a:rPr>
              <a:t>C</a:t>
            </a:r>
            <a:r>
              <a:rPr lang="en-US" sz="1600" dirty="0">
                <a:effectLst/>
                <a:ea typeface="Times New Roman" panose="02020603050405020304" pitchFamily="18" charset="0"/>
              </a:rPr>
              <a:t>ardio and Sport </a:t>
            </a:r>
            <a:r>
              <a:rPr lang="en-US" sz="1600" dirty="0">
                <a:ea typeface="Times New Roman" panose="02020603050405020304" pitchFamily="18" charset="0"/>
              </a:rPr>
              <a:t>E</a:t>
            </a:r>
            <a:r>
              <a:rPr lang="en-US" sz="1600" dirty="0">
                <a:effectLst/>
                <a:ea typeface="Times New Roman" panose="02020603050405020304" pitchFamily="18" charset="0"/>
              </a:rPr>
              <a:t>quipment are more likely to be associated with late deliveries.</a:t>
            </a:r>
            <a:r>
              <a:rPr lang="en-US" sz="1600" dirty="0">
                <a:effectLst/>
              </a:rPr>
              <a:t> </a:t>
            </a:r>
          </a:p>
          <a:p>
            <a:pPr algn="just"/>
            <a:r>
              <a:rPr lang="en-US" sz="1600" dirty="0">
                <a:effectLst/>
                <a:ea typeface="Times New Roman" panose="02020603050405020304" pitchFamily="18" charset="0"/>
              </a:rPr>
              <a:t>Mary Smith, is the customer with more late deliveries out of the entire data set.</a:t>
            </a:r>
            <a:r>
              <a:rPr lang="en-US" sz="1600" dirty="0">
                <a:effectLst/>
              </a:rPr>
              <a:t> </a:t>
            </a:r>
          </a:p>
          <a:p>
            <a:pPr algn="just"/>
            <a:r>
              <a:rPr lang="en-US" sz="1600" dirty="0">
                <a:ea typeface="Times New Roman" panose="02020603050405020304" pitchFamily="18" charset="0"/>
              </a:rPr>
              <a:t>A </a:t>
            </a:r>
            <a:r>
              <a:rPr lang="en-US" sz="1600" dirty="0">
                <a:effectLst/>
                <a:ea typeface="Times New Roman" panose="02020603050405020304" pitchFamily="18" charset="0"/>
              </a:rPr>
              <a:t>high volume of orders, 49.6%, are at risk for late delivery. </a:t>
            </a:r>
          </a:p>
          <a:p>
            <a:pPr lvl="1" algn="just"/>
            <a:endParaRPr lang="en-US" sz="1600" dirty="0"/>
          </a:p>
        </p:txBody>
      </p:sp>
    </p:spTree>
    <p:extLst>
      <p:ext uri="{BB962C8B-B14F-4D97-AF65-F5344CB8AC3E}">
        <p14:creationId xmlns:p14="http://schemas.microsoft.com/office/powerpoint/2010/main" val="413313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61B4C-B36F-C43A-7360-5C89A6022F3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Recommendations: Shipping Mode</a:t>
            </a:r>
          </a:p>
        </p:txBody>
      </p:sp>
      <p:sp>
        <p:nvSpPr>
          <p:cNvPr id="3" name="Content Placeholder 2">
            <a:extLst>
              <a:ext uri="{FF2B5EF4-FFF2-40B4-BE49-F238E27FC236}">
                <a16:creationId xmlns:a16="http://schemas.microsoft.com/office/drawing/2014/main" id="{2DA90039-387A-B1F3-F5F6-D7C9CE09189D}"/>
              </a:ext>
            </a:extLst>
          </p:cNvPr>
          <p:cNvSpPr>
            <a:spLocks noGrp="1"/>
          </p:cNvSpPr>
          <p:nvPr>
            <p:ph idx="1"/>
          </p:nvPr>
        </p:nvSpPr>
        <p:spPr>
          <a:xfrm>
            <a:off x="1233982" y="2463799"/>
            <a:ext cx="9724031" cy="3162301"/>
          </a:xfrm>
        </p:spPr>
        <p:txBody>
          <a:bodyPr anchor="ctr">
            <a:normAutofit/>
          </a:bodyPr>
          <a:lstStyle/>
          <a:p>
            <a:r>
              <a:rPr lang="en-US" sz="1600" b="1" i="0" u="none" strike="noStrike" dirty="0">
                <a:effectLst/>
              </a:rPr>
              <a:t>Consider switching to a faster shipping method</a:t>
            </a:r>
          </a:p>
          <a:p>
            <a:pPr lvl="1"/>
            <a:r>
              <a:rPr lang="en-US" sz="1600" b="0" i="0" u="none" strike="noStrike" dirty="0">
                <a:effectLst/>
              </a:rPr>
              <a:t>If timeliness is critical, prioritize faster shipping options like Priority Mail or Express shipping for high-value or time-sensitive items.</a:t>
            </a:r>
            <a:endParaRPr lang="en-US" sz="1600" b="1" i="0" u="none" strike="noStrike" dirty="0">
              <a:effectLst/>
            </a:endParaRPr>
          </a:p>
          <a:p>
            <a:r>
              <a:rPr lang="en-US" sz="1600" b="1" i="0" u="none" strike="noStrike" dirty="0">
                <a:effectLst/>
              </a:rPr>
              <a:t>Optimize logistics</a:t>
            </a:r>
          </a:p>
          <a:p>
            <a:pPr lvl="1"/>
            <a:r>
              <a:rPr lang="en-US" sz="1600" b="0" i="0" u="none" strike="noStrike" dirty="0">
                <a:effectLst/>
              </a:rPr>
              <a:t>Investigate potential issues within the Second Class shipping network, such as sorting or delivery delays, and work with the shipping carrier to address them.</a:t>
            </a:r>
            <a:endParaRPr lang="en-US" sz="1600" b="1" dirty="0"/>
          </a:p>
          <a:p>
            <a:r>
              <a:rPr lang="en-US" sz="1600" b="1" i="0" u="none" strike="noStrike" dirty="0">
                <a:effectLst/>
              </a:rPr>
              <a:t>Communicate delivery expectations</a:t>
            </a:r>
          </a:p>
          <a:p>
            <a:pPr lvl="1"/>
            <a:r>
              <a:rPr lang="en-US" sz="1600" b="0" i="0" u="none" strike="noStrike" dirty="0">
                <a:effectLst/>
              </a:rPr>
              <a:t>Inform customers clearly about potential delays with Second Class shipping and offer estimated delivery windows.</a:t>
            </a:r>
            <a:endParaRPr lang="en-US" sz="1600" dirty="0"/>
          </a:p>
        </p:txBody>
      </p:sp>
    </p:spTree>
    <p:extLst>
      <p:ext uri="{BB962C8B-B14F-4D97-AF65-F5344CB8AC3E}">
        <p14:creationId xmlns:p14="http://schemas.microsoft.com/office/powerpoint/2010/main" val="73699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FAA6AC-97FD-F513-9542-F03D48F7978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EA925CF-555D-D9DD-2E4D-57862297A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993796-8771-D6B8-8C2D-2BFCC3ACC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6159FE-8F1D-0DA3-4B05-98C82B558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BFFE65-467F-5D8C-E0C5-E3776262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437F42-00A0-71BF-2A91-9C2A5C703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198FD-6BC3-94F8-0317-45B3686D5C3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Recommendations: Geographic Regions</a:t>
            </a:r>
          </a:p>
        </p:txBody>
      </p:sp>
      <p:sp>
        <p:nvSpPr>
          <p:cNvPr id="3" name="Content Placeholder 2">
            <a:extLst>
              <a:ext uri="{FF2B5EF4-FFF2-40B4-BE49-F238E27FC236}">
                <a16:creationId xmlns:a16="http://schemas.microsoft.com/office/drawing/2014/main" id="{73901944-9C29-6E5D-B41D-61EE4BD41F58}"/>
              </a:ext>
            </a:extLst>
          </p:cNvPr>
          <p:cNvSpPr>
            <a:spLocks noGrp="1"/>
          </p:cNvSpPr>
          <p:nvPr>
            <p:ph idx="1"/>
          </p:nvPr>
        </p:nvSpPr>
        <p:spPr>
          <a:xfrm>
            <a:off x="1233982" y="1891970"/>
            <a:ext cx="9724031" cy="3683358"/>
          </a:xfrm>
        </p:spPr>
        <p:txBody>
          <a:bodyPr anchor="ctr">
            <a:normAutofit/>
          </a:bodyPr>
          <a:lstStyle/>
          <a:p>
            <a:r>
              <a:rPr lang="en-US" sz="1600" b="1" i="0" u="none" strike="noStrike" dirty="0">
                <a:solidFill>
                  <a:srgbClr val="001D35"/>
                </a:solidFill>
                <a:effectLst/>
              </a:rPr>
              <a:t>Prioritize faster shipping options for high-risk regions</a:t>
            </a:r>
          </a:p>
          <a:p>
            <a:pPr lvl="1"/>
            <a:r>
              <a:rPr lang="en-US" sz="1600" b="0" i="0" u="none" strike="noStrike" dirty="0">
                <a:solidFill>
                  <a:srgbClr val="545D7E"/>
                </a:solidFill>
                <a:effectLst/>
              </a:rPr>
              <a:t>For West Africa, Northern Europe, Central America, and South America, explore options like air freight or expedited shipping to minimize delivery delays.</a:t>
            </a:r>
            <a:endParaRPr lang="en-US" sz="1600" b="1" i="0" u="none" strike="noStrike" dirty="0">
              <a:solidFill>
                <a:srgbClr val="001D35"/>
              </a:solidFill>
              <a:effectLst/>
            </a:endParaRPr>
          </a:p>
          <a:p>
            <a:r>
              <a:rPr lang="en-US" sz="1600" b="1" i="0" u="none" strike="noStrike" dirty="0">
                <a:solidFill>
                  <a:srgbClr val="001D35"/>
                </a:solidFill>
                <a:effectLst/>
              </a:rPr>
              <a:t>Improve shipping infrastructure</a:t>
            </a:r>
          </a:p>
          <a:p>
            <a:pPr lvl="1"/>
            <a:r>
              <a:rPr lang="en-US" sz="1600" b="0" i="0" u="none" strike="noStrike" dirty="0">
                <a:solidFill>
                  <a:srgbClr val="545D7E"/>
                </a:solidFill>
                <a:effectLst/>
              </a:rPr>
              <a:t>Collaborate with logistics partners in these regions to identify and address potential bottlenecks in their delivery networks.</a:t>
            </a:r>
            <a:endParaRPr lang="en-US" sz="1600" dirty="0"/>
          </a:p>
        </p:txBody>
      </p:sp>
    </p:spTree>
    <p:extLst>
      <p:ext uri="{BB962C8B-B14F-4D97-AF65-F5344CB8AC3E}">
        <p14:creationId xmlns:p14="http://schemas.microsoft.com/office/powerpoint/2010/main" val="381182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ABB25-B37A-4F61-245B-BE1A14CDAD8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Recommendations: Product Categories</a:t>
            </a:r>
          </a:p>
        </p:txBody>
      </p:sp>
      <p:sp>
        <p:nvSpPr>
          <p:cNvPr id="3" name="Content Placeholder 2">
            <a:extLst>
              <a:ext uri="{FF2B5EF4-FFF2-40B4-BE49-F238E27FC236}">
                <a16:creationId xmlns:a16="http://schemas.microsoft.com/office/drawing/2014/main" id="{BB007FF1-C4B7-92B0-0AD6-35787CB9C298}"/>
              </a:ext>
            </a:extLst>
          </p:cNvPr>
          <p:cNvSpPr>
            <a:spLocks noGrp="1"/>
          </p:cNvSpPr>
          <p:nvPr>
            <p:ph idx="1"/>
          </p:nvPr>
        </p:nvSpPr>
        <p:spPr>
          <a:xfrm>
            <a:off x="1457558" y="2044699"/>
            <a:ext cx="9724031" cy="2420155"/>
          </a:xfrm>
        </p:spPr>
        <p:txBody>
          <a:bodyPr anchor="ctr">
            <a:normAutofit/>
          </a:bodyPr>
          <a:lstStyle/>
          <a:p>
            <a:pPr algn="l">
              <a:spcBef>
                <a:spcPts val="750"/>
              </a:spcBef>
              <a:spcAft>
                <a:spcPts val="600"/>
              </a:spcAft>
              <a:buFont typeface="Arial" panose="020B0604020202020204" pitchFamily="34" charset="0"/>
              <a:buChar char="•"/>
            </a:pPr>
            <a:r>
              <a:rPr lang="en-US" sz="1600" b="1" i="0" u="none" strike="noStrike" dirty="0">
                <a:solidFill>
                  <a:srgbClr val="001D35"/>
                </a:solidFill>
                <a:effectLst/>
              </a:rPr>
              <a:t>Optimize inventory management for Cardio and Sport Equipment:</a:t>
            </a:r>
            <a:endParaRPr lang="en-US" sz="1600" dirty="0">
              <a:solidFill>
                <a:srgbClr val="001D35"/>
              </a:solidFill>
            </a:endParaRPr>
          </a:p>
          <a:p>
            <a:pPr lvl="1">
              <a:spcBef>
                <a:spcPts val="750"/>
              </a:spcBef>
              <a:spcAft>
                <a:spcPts val="600"/>
              </a:spcAft>
            </a:pPr>
            <a:r>
              <a:rPr lang="en-US" sz="1600" b="0" i="0" u="none" strike="noStrike" dirty="0">
                <a:solidFill>
                  <a:srgbClr val="001D35"/>
                </a:solidFill>
                <a:effectLst/>
              </a:rPr>
              <a:t>Ensure sufficient stock levels to avoid backorders and minimize the need for rushed shipping.</a:t>
            </a:r>
          </a:p>
          <a:p>
            <a:pPr algn="l">
              <a:spcBef>
                <a:spcPts val="750"/>
              </a:spcBef>
              <a:spcAft>
                <a:spcPts val="1500"/>
              </a:spcAft>
              <a:buFont typeface="Arial" panose="020B0604020202020204" pitchFamily="34" charset="0"/>
              <a:buChar char="•"/>
            </a:pPr>
            <a:r>
              <a:rPr lang="en-US" sz="1600" b="1" i="0" u="none" strike="noStrike" dirty="0">
                <a:solidFill>
                  <a:srgbClr val="001D35"/>
                </a:solidFill>
                <a:effectLst/>
              </a:rPr>
              <a:t>Review packaging and handling procedures:</a:t>
            </a:r>
            <a:endParaRPr lang="en-US" sz="1600" dirty="0">
              <a:solidFill>
                <a:srgbClr val="001D35"/>
              </a:solidFill>
            </a:endParaRPr>
          </a:p>
          <a:p>
            <a:pPr lvl="1">
              <a:spcBef>
                <a:spcPts val="750"/>
              </a:spcBef>
              <a:spcAft>
                <a:spcPts val="1500"/>
              </a:spcAft>
            </a:pPr>
            <a:r>
              <a:rPr lang="en-US" sz="1600" b="0" i="0" u="none" strike="noStrike" dirty="0">
                <a:solidFill>
                  <a:srgbClr val="001D35"/>
                </a:solidFill>
                <a:effectLst/>
              </a:rPr>
              <a:t>Ensure products are properly packaged to prevent damage during transit and reduce the likelihood of returns due to shipping issues.</a:t>
            </a:r>
          </a:p>
        </p:txBody>
      </p:sp>
    </p:spTree>
    <p:extLst>
      <p:ext uri="{BB962C8B-B14F-4D97-AF65-F5344CB8AC3E}">
        <p14:creationId xmlns:p14="http://schemas.microsoft.com/office/powerpoint/2010/main" val="382540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C29C1C-2A15-2B70-E3D1-3C30D74C269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CAB3D3-08AD-5036-8A6B-C7C093F31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6BE0787-FAE7-257F-53CC-705424825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61CE3F-2552-A461-B861-9CE231DD6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1B16B-4157-FE9E-3777-BF3EADA9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B57E200-E21B-B17E-38DD-F4CDD2A35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DFFB7-EAEB-401C-5A38-407D467690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Recommendations: Customers</a:t>
            </a:r>
          </a:p>
        </p:txBody>
      </p:sp>
      <p:sp>
        <p:nvSpPr>
          <p:cNvPr id="3" name="Content Placeholder 2">
            <a:extLst>
              <a:ext uri="{FF2B5EF4-FFF2-40B4-BE49-F238E27FC236}">
                <a16:creationId xmlns:a16="http://schemas.microsoft.com/office/drawing/2014/main" id="{02F630F7-57EC-7BE8-209A-418454BE6CE8}"/>
              </a:ext>
            </a:extLst>
          </p:cNvPr>
          <p:cNvSpPr>
            <a:spLocks noGrp="1"/>
          </p:cNvSpPr>
          <p:nvPr>
            <p:ph idx="1"/>
          </p:nvPr>
        </p:nvSpPr>
        <p:spPr>
          <a:xfrm>
            <a:off x="1457558" y="2044699"/>
            <a:ext cx="9724031" cy="2420155"/>
          </a:xfrm>
        </p:spPr>
        <p:txBody>
          <a:bodyPr anchor="ctr">
            <a:normAutofit/>
          </a:bodyPr>
          <a:lstStyle/>
          <a:p>
            <a:pPr algn="l">
              <a:spcBef>
                <a:spcPts val="750"/>
              </a:spcBef>
              <a:spcAft>
                <a:spcPts val="1500"/>
              </a:spcAft>
              <a:buFont typeface="Arial" panose="020B0604020202020204" pitchFamily="34" charset="0"/>
              <a:buChar char="•"/>
            </a:pPr>
            <a:r>
              <a:rPr lang="en-US" sz="1600" b="1" i="0" u="none" strike="noStrike" dirty="0">
                <a:solidFill>
                  <a:srgbClr val="001D35"/>
                </a:solidFill>
                <a:effectLst/>
              </a:rPr>
              <a:t>Reach out to Mary Smith:</a:t>
            </a:r>
            <a:r>
              <a:rPr lang="en-US" sz="1600" b="0" i="0" u="none" strike="noStrike" dirty="0">
                <a:solidFill>
                  <a:srgbClr val="001D35"/>
                </a:solidFill>
                <a:effectLst/>
              </a:rPr>
              <a:t> </a:t>
            </a:r>
          </a:p>
          <a:p>
            <a:pPr lvl="1">
              <a:spcBef>
                <a:spcPts val="750"/>
              </a:spcBef>
              <a:spcAft>
                <a:spcPts val="1500"/>
              </a:spcAft>
            </a:pPr>
            <a:r>
              <a:rPr lang="en-US" sz="1600" b="0" i="0" u="none" strike="noStrike" dirty="0">
                <a:solidFill>
                  <a:srgbClr val="001D35"/>
                </a:solidFill>
                <a:effectLst/>
              </a:rPr>
              <a:t>Investigate the specific reasons behind her high number of late deliveries and offer personalized solutions, such as expedited shipping or priority customer support.</a:t>
            </a:r>
          </a:p>
        </p:txBody>
      </p:sp>
    </p:spTree>
    <p:extLst>
      <p:ext uri="{BB962C8B-B14F-4D97-AF65-F5344CB8AC3E}">
        <p14:creationId xmlns:p14="http://schemas.microsoft.com/office/powerpoint/2010/main" val="661997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830314-ABF5-267A-6450-79B5839DBD1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9D4061-32DD-3F29-393C-2BBA6BEE6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685608-11BA-B78C-3284-C92E8EDE8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1698D-02D7-0800-74EF-80FEE22C3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780EEC0-1ECA-B824-3567-C5779F922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7B31AF-9240-12DC-DB39-182D5F8A7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B873-811A-FFB6-7D62-5D17D4CC354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Overall Recommendations</a:t>
            </a:r>
          </a:p>
        </p:txBody>
      </p:sp>
      <p:sp>
        <p:nvSpPr>
          <p:cNvPr id="3" name="Content Placeholder 2">
            <a:extLst>
              <a:ext uri="{FF2B5EF4-FFF2-40B4-BE49-F238E27FC236}">
                <a16:creationId xmlns:a16="http://schemas.microsoft.com/office/drawing/2014/main" id="{0C972392-D817-5535-39AB-8A65F1D3876D}"/>
              </a:ext>
            </a:extLst>
          </p:cNvPr>
          <p:cNvSpPr>
            <a:spLocks noGrp="1"/>
          </p:cNvSpPr>
          <p:nvPr>
            <p:ph idx="1"/>
          </p:nvPr>
        </p:nvSpPr>
        <p:spPr>
          <a:xfrm>
            <a:off x="1457558" y="2044699"/>
            <a:ext cx="9724031" cy="2420155"/>
          </a:xfrm>
        </p:spPr>
        <p:txBody>
          <a:bodyPr anchor="ctr">
            <a:normAutofit/>
          </a:bodyPr>
          <a:lstStyle/>
          <a:p>
            <a:pPr algn="l">
              <a:spcBef>
                <a:spcPts val="750"/>
              </a:spcBef>
              <a:spcAft>
                <a:spcPts val="600"/>
              </a:spcAft>
              <a:buFont typeface="Arial" panose="020B0604020202020204" pitchFamily="34" charset="0"/>
              <a:buChar char="•"/>
            </a:pPr>
            <a:r>
              <a:rPr lang="en-US" sz="1600" b="1" i="0" u="none" strike="noStrike" dirty="0">
                <a:solidFill>
                  <a:srgbClr val="001D35"/>
                </a:solidFill>
                <a:effectLst/>
              </a:rPr>
              <a:t>Implement a robust tracking system:</a:t>
            </a:r>
            <a:endParaRPr lang="en-US" sz="1600" dirty="0">
              <a:solidFill>
                <a:srgbClr val="001D35"/>
              </a:solidFill>
            </a:endParaRPr>
          </a:p>
          <a:p>
            <a:pPr lvl="1">
              <a:spcBef>
                <a:spcPts val="750"/>
              </a:spcBef>
              <a:spcAft>
                <a:spcPts val="600"/>
              </a:spcAft>
            </a:pPr>
            <a:r>
              <a:rPr lang="en-US" sz="1600" b="0" i="0" u="none" strike="noStrike" dirty="0">
                <a:solidFill>
                  <a:srgbClr val="001D35"/>
                </a:solidFill>
                <a:effectLst/>
              </a:rPr>
              <a:t>Monitor shipments closely to identify potential delays and take corrective action promptly.</a:t>
            </a:r>
          </a:p>
          <a:p>
            <a:pPr algn="l">
              <a:spcBef>
                <a:spcPts val="750"/>
              </a:spcBef>
              <a:spcAft>
                <a:spcPts val="600"/>
              </a:spcAft>
              <a:buFont typeface="Arial" panose="020B0604020202020204" pitchFamily="34" charset="0"/>
              <a:buChar char="•"/>
            </a:pPr>
            <a:r>
              <a:rPr lang="en-US" sz="1600" b="1" i="0" u="none" strike="noStrike" dirty="0">
                <a:solidFill>
                  <a:srgbClr val="001D35"/>
                </a:solidFill>
                <a:effectLst/>
              </a:rPr>
              <a:t>Analyze data regularly:</a:t>
            </a:r>
            <a:endParaRPr lang="en-US" sz="1600" dirty="0">
              <a:solidFill>
                <a:srgbClr val="001D35"/>
              </a:solidFill>
            </a:endParaRPr>
          </a:p>
          <a:p>
            <a:pPr lvl="1">
              <a:spcBef>
                <a:spcPts val="750"/>
              </a:spcBef>
              <a:spcAft>
                <a:spcPts val="600"/>
              </a:spcAft>
            </a:pPr>
            <a:r>
              <a:rPr lang="en-US" sz="1600" b="0" i="0" u="none" strike="noStrike" dirty="0">
                <a:solidFill>
                  <a:srgbClr val="001D35"/>
                </a:solidFill>
                <a:effectLst/>
              </a:rPr>
              <a:t>Regularly review shipping data to identify trends and implement targeted improvements.</a:t>
            </a:r>
          </a:p>
          <a:p>
            <a:pPr algn="l">
              <a:spcBef>
                <a:spcPts val="750"/>
              </a:spcBef>
              <a:spcAft>
                <a:spcPts val="1500"/>
              </a:spcAft>
              <a:buFont typeface="Arial" panose="020B0604020202020204" pitchFamily="34" charset="0"/>
              <a:buChar char="•"/>
            </a:pPr>
            <a:r>
              <a:rPr lang="en-US" sz="1600" b="1" i="0" u="none" strike="noStrike" dirty="0">
                <a:solidFill>
                  <a:srgbClr val="001D35"/>
                </a:solidFill>
                <a:effectLst/>
              </a:rPr>
              <a:t>Build strong relationships with shipping partners:</a:t>
            </a:r>
            <a:endParaRPr lang="en-US" sz="1600" dirty="0">
              <a:solidFill>
                <a:srgbClr val="001D35"/>
              </a:solidFill>
            </a:endParaRPr>
          </a:p>
          <a:p>
            <a:pPr lvl="1">
              <a:spcBef>
                <a:spcPts val="750"/>
              </a:spcBef>
              <a:spcAft>
                <a:spcPts val="1500"/>
              </a:spcAft>
            </a:pPr>
            <a:r>
              <a:rPr lang="en-US" sz="1600" b="0" i="0" u="none" strike="noStrike" dirty="0">
                <a:solidFill>
                  <a:srgbClr val="001D35"/>
                </a:solidFill>
                <a:effectLst/>
              </a:rPr>
              <a:t>Maintain open communication with carriers to address concerns and collaborate on improvements.</a:t>
            </a:r>
          </a:p>
        </p:txBody>
      </p:sp>
    </p:spTree>
    <p:extLst>
      <p:ext uri="{BB962C8B-B14F-4D97-AF65-F5344CB8AC3E}">
        <p14:creationId xmlns:p14="http://schemas.microsoft.com/office/powerpoint/2010/main" val="274579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13DE61-4267-C38C-AE85-2BE18FBB1582}"/>
              </a:ext>
            </a:extLst>
          </p:cNvPr>
          <p:cNvSpPr>
            <a:spLocks noGrp="1"/>
          </p:cNvSpPr>
          <p:nvPr>
            <p:ph type="title"/>
          </p:nvPr>
        </p:nvSpPr>
        <p:spPr>
          <a:xfrm>
            <a:off x="826396" y="586855"/>
            <a:ext cx="4230100" cy="3387497"/>
          </a:xfrm>
        </p:spPr>
        <p:txBody>
          <a:bodyPr anchor="b">
            <a:normAutofit/>
          </a:bodyPr>
          <a:lstStyle/>
          <a:p>
            <a:pPr algn="r"/>
            <a:r>
              <a:rPr lang="en-US" sz="4000" b="0" i="0" u="none" strike="noStrike">
                <a:solidFill>
                  <a:srgbClr val="FFFFFF"/>
                </a:solidFill>
                <a:effectLst/>
                <a:latin typeface="Open Sans" panose="020B0606030504020204" pitchFamily="34" charset="0"/>
              </a:rPr>
              <a:t>Datasets</a:t>
            </a:r>
            <a:endParaRPr lang="en-US" sz="4000">
              <a:solidFill>
                <a:srgbClr val="FFFFFF"/>
              </a:solidFill>
            </a:endParaRPr>
          </a:p>
        </p:txBody>
      </p:sp>
      <p:sp>
        <p:nvSpPr>
          <p:cNvPr id="4" name="Content Placeholder 3">
            <a:extLst>
              <a:ext uri="{FF2B5EF4-FFF2-40B4-BE49-F238E27FC236}">
                <a16:creationId xmlns:a16="http://schemas.microsoft.com/office/drawing/2014/main" id="{37650A62-FE09-CCDD-E88B-D3D1720870CF}"/>
              </a:ext>
            </a:extLst>
          </p:cNvPr>
          <p:cNvSpPr>
            <a:spLocks noGrp="1"/>
          </p:cNvSpPr>
          <p:nvPr>
            <p:ph idx="1"/>
          </p:nvPr>
        </p:nvSpPr>
        <p:spPr>
          <a:xfrm>
            <a:off x="6503158" y="649480"/>
            <a:ext cx="4862447" cy="5546047"/>
          </a:xfrm>
        </p:spPr>
        <p:txBody>
          <a:bodyPr anchor="ctr">
            <a:normAutofit/>
          </a:bodyPr>
          <a:lstStyle/>
          <a:p>
            <a:pPr marL="0" marR="0">
              <a:spcBef>
                <a:spcPts val="900"/>
              </a:spcBef>
              <a:spcAft>
                <a:spcPts val="900"/>
              </a:spcAft>
              <a:buNone/>
            </a:pPr>
            <a:r>
              <a:rPr lang="en-US" sz="1900">
                <a:effectLst/>
                <a:ea typeface="Cambria" panose="02040503050406030204" pitchFamily="18" charset="0"/>
                <a:cs typeface="Times New Roman" panose="02020603050405020304" pitchFamily="18" charset="0"/>
              </a:rPr>
              <a:t>For the project will be working with the three different data sets:</a:t>
            </a:r>
          </a:p>
          <a:p>
            <a:pPr>
              <a:spcBef>
                <a:spcPts val="900"/>
              </a:spcBef>
              <a:spcAft>
                <a:spcPts val="900"/>
              </a:spcAft>
            </a:pPr>
            <a:r>
              <a:rPr lang="en-US" sz="1900" b="1">
                <a:effectLst/>
                <a:ea typeface="Cambria" panose="02040503050406030204" pitchFamily="18" charset="0"/>
                <a:cs typeface="Times New Roman" panose="02020603050405020304" pitchFamily="18" charset="0"/>
              </a:rPr>
              <a:t>Order Table</a:t>
            </a:r>
            <a:r>
              <a:rPr lang="en-US" sz="1900">
                <a:effectLst/>
                <a:ea typeface="Cambria" panose="02040503050406030204" pitchFamily="18" charset="0"/>
                <a:cs typeface="Times New Roman" panose="02020603050405020304" pitchFamily="18" charset="0"/>
              </a:rPr>
              <a:t>: </a:t>
            </a:r>
          </a:p>
          <a:p>
            <a:pPr lvl="1">
              <a:spcBef>
                <a:spcPts val="900"/>
              </a:spcBef>
              <a:spcAft>
                <a:spcPts val="900"/>
              </a:spcAft>
            </a:pPr>
            <a:r>
              <a:rPr lang="en-US" sz="1900">
                <a:effectLst/>
                <a:ea typeface="Cambria" panose="02040503050406030204" pitchFamily="18" charset="0"/>
                <a:cs typeface="Times New Roman" panose="02020603050405020304" pitchFamily="18" charset="0"/>
              </a:rPr>
              <a:t>This data set contains information about the orders, including the date, shipping mode and whether the other is a risk for late delivery. </a:t>
            </a:r>
          </a:p>
          <a:p>
            <a:pPr>
              <a:spcBef>
                <a:spcPts val="900"/>
              </a:spcBef>
              <a:spcAft>
                <a:spcPts val="900"/>
              </a:spcAft>
            </a:pPr>
            <a:r>
              <a:rPr lang="en-US" sz="1900" b="1">
                <a:effectLst/>
                <a:ea typeface="Cambria" panose="02040503050406030204" pitchFamily="18" charset="0"/>
                <a:cs typeface="Times New Roman" panose="02020603050405020304" pitchFamily="18" charset="0"/>
              </a:rPr>
              <a:t>Customer Table</a:t>
            </a:r>
            <a:r>
              <a:rPr lang="en-US" sz="1900">
                <a:effectLst/>
                <a:ea typeface="Cambria" panose="02040503050406030204" pitchFamily="18" charset="0"/>
                <a:cs typeface="Times New Roman" panose="02020603050405020304" pitchFamily="18" charset="0"/>
              </a:rPr>
              <a:t>: </a:t>
            </a:r>
          </a:p>
          <a:p>
            <a:pPr lvl="1">
              <a:spcBef>
                <a:spcPts val="900"/>
              </a:spcBef>
              <a:spcAft>
                <a:spcPts val="900"/>
              </a:spcAft>
            </a:pPr>
            <a:r>
              <a:rPr lang="en-US" sz="1900">
                <a:effectLst/>
                <a:ea typeface="Cambria" panose="02040503050406030204" pitchFamily="18" charset="0"/>
                <a:cs typeface="Times New Roman" panose="02020603050405020304" pitchFamily="18" charset="0"/>
              </a:rPr>
              <a:t>This data set contains customer information such as their name, city, and state.</a:t>
            </a:r>
          </a:p>
          <a:p>
            <a:pPr>
              <a:spcBef>
                <a:spcPts val="900"/>
              </a:spcBef>
              <a:spcAft>
                <a:spcPts val="900"/>
              </a:spcAft>
            </a:pPr>
            <a:r>
              <a:rPr lang="en-US" sz="1900" b="1">
                <a:effectLst/>
                <a:ea typeface="Cambria" panose="02040503050406030204" pitchFamily="18" charset="0"/>
                <a:cs typeface="Times New Roman" panose="02020603050405020304" pitchFamily="18" charset="0"/>
              </a:rPr>
              <a:t>Product Table</a:t>
            </a:r>
            <a:r>
              <a:rPr lang="en-US" sz="1900">
                <a:effectLst/>
                <a:ea typeface="Cambria" panose="02040503050406030204" pitchFamily="18" charset="0"/>
                <a:cs typeface="Times New Roman" panose="02020603050405020304" pitchFamily="18" charset="0"/>
              </a:rPr>
              <a:t>: </a:t>
            </a:r>
          </a:p>
          <a:p>
            <a:pPr lvl="1">
              <a:spcBef>
                <a:spcPts val="900"/>
              </a:spcBef>
              <a:spcAft>
                <a:spcPts val="900"/>
              </a:spcAft>
            </a:pPr>
            <a:r>
              <a:rPr lang="en-US" sz="1900">
                <a:effectLst/>
                <a:ea typeface="Cambria" panose="02040503050406030204" pitchFamily="18" charset="0"/>
                <a:cs typeface="Times New Roman" panose="02020603050405020304" pitchFamily="18" charset="0"/>
              </a:rPr>
              <a:t>This data set contain product details such as the product names, category, and price.</a:t>
            </a:r>
          </a:p>
        </p:txBody>
      </p:sp>
    </p:spTree>
    <p:extLst>
      <p:ext uri="{BB962C8B-B14F-4D97-AF65-F5344CB8AC3E}">
        <p14:creationId xmlns:p14="http://schemas.microsoft.com/office/powerpoint/2010/main" val="371947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Rectangle 15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FD5383-ED2E-53C0-76CC-26CADF1059D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Objective</a:t>
            </a:r>
          </a:p>
        </p:txBody>
      </p:sp>
      <p:sp>
        <p:nvSpPr>
          <p:cNvPr id="4" name="Content Placeholder 3">
            <a:extLst>
              <a:ext uri="{FF2B5EF4-FFF2-40B4-BE49-F238E27FC236}">
                <a16:creationId xmlns:a16="http://schemas.microsoft.com/office/drawing/2014/main" id="{82749130-F376-453A-CA06-9B5453490EBB}"/>
              </a:ext>
            </a:extLst>
          </p:cNvPr>
          <p:cNvSpPr>
            <a:spLocks noGrp="1"/>
          </p:cNvSpPr>
          <p:nvPr>
            <p:ph idx="1"/>
          </p:nvPr>
        </p:nvSpPr>
        <p:spPr>
          <a:xfrm>
            <a:off x="6503158" y="649480"/>
            <a:ext cx="4862447" cy="5546047"/>
          </a:xfrm>
        </p:spPr>
        <p:txBody>
          <a:bodyPr anchor="ctr">
            <a:normAutofit/>
          </a:bodyPr>
          <a:lstStyle/>
          <a:p>
            <a:pPr marL="0" marR="0" algn="just">
              <a:spcBef>
                <a:spcPts val="900"/>
              </a:spcBef>
              <a:spcAft>
                <a:spcPts val="900"/>
              </a:spcAft>
              <a:buNone/>
            </a:pPr>
            <a:r>
              <a:rPr lang="en-US" sz="1700" dirty="0">
                <a:effectLst/>
                <a:latin typeface="Cambria" panose="02040503050406030204" pitchFamily="18" charset="0"/>
                <a:ea typeface="Cambria" panose="02040503050406030204" pitchFamily="18" charset="0"/>
                <a:cs typeface="Times New Roman" panose="02020603050405020304" pitchFamily="18" charset="0"/>
              </a:rPr>
              <a:t>Our goal for this project is analyze the corresponding data sets in Microsoft Excel to provide useful insights to the company and answer the following questions:</a:t>
            </a:r>
          </a:p>
          <a:p>
            <a:pPr marL="342900" marR="0" lvl="0" indent="-342900">
              <a:buFont typeface="Arial" panose="020B0604020202020204" pitchFamily="34" charset="0"/>
              <a:buChar char="•"/>
            </a:pPr>
            <a:r>
              <a:rPr lang="en-US" sz="1700" dirty="0">
                <a:effectLst/>
                <a:latin typeface="Cambria" panose="02040503050406030204" pitchFamily="18" charset="0"/>
                <a:ea typeface="Times New Roman" panose="02020603050405020304" pitchFamily="18" charset="0"/>
              </a:rPr>
              <a:t>Does the shipping mode affect the risk of late deliveries?</a:t>
            </a:r>
            <a:endParaRPr lang="en-US" sz="1700" dirty="0">
              <a:effectLst/>
              <a:latin typeface="Times New Roman" panose="02020603050405020304" pitchFamily="18" charset="0"/>
              <a:ea typeface="Times New Roman" panose="02020603050405020304" pitchFamily="18" charset="0"/>
            </a:endParaRPr>
          </a:p>
          <a:p>
            <a:pPr marL="342900" marR="0" lvl="0" indent="-342900">
              <a:buFont typeface="Arial" panose="020B0604020202020204" pitchFamily="34" charset="0"/>
              <a:buChar char="•"/>
            </a:pPr>
            <a:r>
              <a:rPr lang="en-US" sz="1700" dirty="0">
                <a:effectLst/>
                <a:latin typeface="Cambria" panose="02040503050406030204" pitchFamily="18" charset="0"/>
                <a:ea typeface="Times New Roman" panose="02020603050405020304" pitchFamily="18" charset="0"/>
              </a:rPr>
              <a:t>Are certain regions more likely to have late deliveries?</a:t>
            </a:r>
            <a:endParaRPr lang="en-US" sz="1700" dirty="0">
              <a:effectLst/>
              <a:latin typeface="Times New Roman" panose="02020603050405020304" pitchFamily="18" charset="0"/>
              <a:ea typeface="Times New Roman" panose="02020603050405020304" pitchFamily="18" charset="0"/>
            </a:endParaRPr>
          </a:p>
          <a:p>
            <a:pPr marL="342900" marR="0" lvl="0" indent="-342900">
              <a:buFont typeface="Arial" panose="020B0604020202020204" pitchFamily="34" charset="0"/>
              <a:buChar char="•"/>
            </a:pPr>
            <a:r>
              <a:rPr lang="en-US" sz="1700" dirty="0">
                <a:effectLst/>
                <a:latin typeface="Cambria" panose="02040503050406030204" pitchFamily="18" charset="0"/>
                <a:ea typeface="Times New Roman" panose="02020603050405020304" pitchFamily="18" charset="0"/>
              </a:rPr>
              <a:t>Are certain product categories more likely to be associate with late deliveries?</a:t>
            </a:r>
            <a:endParaRPr lang="en-US" sz="1700" dirty="0">
              <a:effectLst/>
              <a:latin typeface="Times New Roman" panose="02020603050405020304" pitchFamily="18" charset="0"/>
              <a:ea typeface="Times New Roman" panose="02020603050405020304" pitchFamily="18" charset="0"/>
            </a:endParaRPr>
          </a:p>
          <a:p>
            <a:pPr marL="342900" marR="0" lvl="0" indent="-342900">
              <a:buFont typeface="Arial" panose="020B0604020202020204" pitchFamily="34" charset="0"/>
              <a:buChar char="•"/>
            </a:pPr>
            <a:r>
              <a:rPr lang="en-US" sz="1700" dirty="0">
                <a:effectLst/>
                <a:latin typeface="Cambria" panose="02040503050406030204" pitchFamily="18" charset="0"/>
                <a:ea typeface="Times New Roman" panose="02020603050405020304" pitchFamily="18" charset="0"/>
              </a:rPr>
              <a:t>Who are the top customers with the latest deliveries?</a:t>
            </a:r>
            <a:endParaRPr lang="en-US" sz="1700" dirty="0">
              <a:effectLst/>
              <a:latin typeface="Times New Roman" panose="02020603050405020304" pitchFamily="18" charset="0"/>
              <a:ea typeface="Times New Roman" panose="02020603050405020304" pitchFamily="18" charset="0"/>
            </a:endParaRPr>
          </a:p>
          <a:p>
            <a:pPr marL="342900" marR="0" lvl="0" indent="-342900">
              <a:buFont typeface="Arial" panose="020B0604020202020204" pitchFamily="34" charset="0"/>
              <a:buChar char="•"/>
            </a:pPr>
            <a:r>
              <a:rPr lang="en-US" sz="1700" dirty="0">
                <a:effectLst/>
                <a:latin typeface="Cambria" panose="02040503050406030204" pitchFamily="18" charset="0"/>
                <a:ea typeface="Times New Roman" panose="02020603050405020304" pitchFamily="18" charset="0"/>
              </a:rPr>
              <a:t>What percentage of total orders are at risk for late delivery?</a:t>
            </a:r>
          </a:p>
          <a:p>
            <a:pPr marL="0" marR="0" lvl="0" indent="0" algn="just">
              <a:buNone/>
            </a:pPr>
            <a:r>
              <a:rPr lang="en-US" sz="1700" dirty="0">
                <a:effectLst/>
                <a:latin typeface="Times New Roman" panose="02020603050405020304" pitchFamily="18" charset="0"/>
                <a:ea typeface="Times New Roman" panose="02020603050405020304" pitchFamily="18" charset="0"/>
              </a:rPr>
              <a:t>With the use of Excel, we will perform a step-by-step analysis to understand and prepare the data, clean the data and answer the key questions using visualization tools such as charts and pivot tables.</a:t>
            </a:r>
            <a:r>
              <a:rPr lang="en-US" sz="1700" dirty="0">
                <a:effectLst/>
              </a:rPr>
              <a:t> </a:t>
            </a:r>
            <a:endParaRPr lang="en-US" sz="1700" dirty="0">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51462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A97BA-267B-FBAC-C913-43D9B493A7D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u="none" strike="noStrike" dirty="0">
                <a:solidFill>
                  <a:srgbClr val="FFFFFF"/>
                </a:solidFill>
              </a:rPr>
              <a:t>Late Deliveries by Shipping Mode</a:t>
            </a:r>
            <a:endParaRPr lang="en-US" sz="2800" dirty="0">
              <a:solidFill>
                <a:srgbClr val="FFFFFF"/>
              </a:solidFill>
            </a:endParaRPr>
          </a:p>
        </p:txBody>
      </p:sp>
      <p:graphicFrame>
        <p:nvGraphicFramePr>
          <p:cNvPr id="4" name="Content Placeholder 3">
            <a:extLst>
              <a:ext uri="{FF2B5EF4-FFF2-40B4-BE49-F238E27FC236}">
                <a16:creationId xmlns:a16="http://schemas.microsoft.com/office/drawing/2014/main" id="{5315EAFD-B9A9-F360-FA27-347D64EFF47D}"/>
              </a:ext>
            </a:extLst>
          </p:cNvPr>
          <p:cNvGraphicFramePr>
            <a:graphicFrameLocks noGrp="1"/>
          </p:cNvGraphicFramePr>
          <p:nvPr>
            <p:ph idx="1"/>
            <p:extLst>
              <p:ext uri="{D42A27DB-BD31-4B8C-83A1-F6EECF244321}">
                <p14:modId xmlns:p14="http://schemas.microsoft.com/office/powerpoint/2010/main" val="517510017"/>
              </p:ext>
            </p:extLst>
          </p:nvPr>
        </p:nvGraphicFramePr>
        <p:xfrm>
          <a:off x="1102050" y="1686497"/>
          <a:ext cx="3640638" cy="1293745"/>
        </p:xfrm>
        <a:graphic>
          <a:graphicData uri="http://schemas.openxmlformats.org/drawingml/2006/table">
            <a:tbl>
              <a:tblPr firstRow="1" firstCol="1" bandRow="1">
                <a:tableStyleId>{69012ECD-51FC-41F1-AA8D-1B2483CD663E}</a:tableStyleId>
              </a:tblPr>
              <a:tblGrid>
                <a:gridCol w="1792552">
                  <a:extLst>
                    <a:ext uri="{9D8B030D-6E8A-4147-A177-3AD203B41FA5}">
                      <a16:colId xmlns:a16="http://schemas.microsoft.com/office/drawing/2014/main" val="3816128676"/>
                    </a:ext>
                  </a:extLst>
                </a:gridCol>
                <a:gridCol w="1848086">
                  <a:extLst>
                    <a:ext uri="{9D8B030D-6E8A-4147-A177-3AD203B41FA5}">
                      <a16:colId xmlns:a16="http://schemas.microsoft.com/office/drawing/2014/main" val="330371133"/>
                    </a:ext>
                  </a:extLst>
                </a:gridCol>
              </a:tblGrid>
              <a:tr h="276340">
                <a:tc>
                  <a:txBody>
                    <a:bodyPr/>
                    <a:lstStyle/>
                    <a:p>
                      <a:pPr marL="0" marR="0">
                        <a:buNone/>
                      </a:pPr>
                      <a:r>
                        <a:rPr lang="en-US" sz="1200">
                          <a:effectLst/>
                        </a:rPr>
                        <a:t>Shipping Mode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dirty="0">
                          <a:effectLst/>
                        </a:rPr>
                        <a:t>Late Delivery Risk</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83369486"/>
                  </a:ext>
                </a:extLst>
              </a:tr>
              <a:tr h="148629">
                <a:tc>
                  <a:txBody>
                    <a:bodyPr/>
                    <a:lstStyle/>
                    <a:p>
                      <a:pPr marL="0" marR="0">
                        <a:buNone/>
                      </a:pPr>
                      <a:r>
                        <a:rPr lang="en-US" sz="1200">
                          <a:effectLst/>
                        </a:rPr>
                        <a:t>First Class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a:effectLst/>
                        </a:rPr>
                        <a:t>73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94184425"/>
                  </a:ext>
                </a:extLst>
              </a:tr>
              <a:tr h="192425">
                <a:tc>
                  <a:txBody>
                    <a:bodyPr/>
                    <a:lstStyle/>
                    <a:p>
                      <a:pPr marL="0" marR="0">
                        <a:buNone/>
                      </a:pPr>
                      <a:r>
                        <a:rPr lang="en-US" sz="1200">
                          <a:effectLst/>
                        </a:rPr>
                        <a:t>Same Day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dirty="0">
                          <a:effectLst/>
                        </a:rPr>
                        <a:t>13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502777878"/>
                  </a:ext>
                </a:extLst>
              </a:tr>
              <a:tr h="148629">
                <a:tc>
                  <a:txBody>
                    <a:bodyPr/>
                    <a:lstStyle/>
                    <a:p>
                      <a:pPr marL="0" marR="0">
                        <a:buNone/>
                      </a:pPr>
                      <a:r>
                        <a:rPr lang="en-US" sz="1200">
                          <a:effectLst/>
                        </a:rPr>
                        <a:t>Second Class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a:effectLst/>
                        </a:rPr>
                        <a:t>297</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47992638"/>
                  </a:ext>
                </a:extLst>
              </a:tr>
              <a:tr h="276340">
                <a:tc>
                  <a:txBody>
                    <a:bodyPr/>
                    <a:lstStyle/>
                    <a:p>
                      <a:pPr marL="0" marR="0">
                        <a:buNone/>
                      </a:pPr>
                      <a:r>
                        <a:rPr lang="en-US" sz="1200">
                          <a:effectLst/>
                        </a:rPr>
                        <a:t>Standard Class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a:effectLst/>
                        </a:rPr>
                        <a:t>246</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194503075"/>
                  </a:ext>
                </a:extLst>
              </a:tr>
              <a:tr h="148629">
                <a:tc>
                  <a:txBody>
                    <a:bodyPr/>
                    <a:lstStyle/>
                    <a:p>
                      <a:pPr marL="0" marR="0">
                        <a:buNone/>
                      </a:pPr>
                      <a:r>
                        <a:rPr lang="en-US" sz="1200">
                          <a:effectLst/>
                        </a:rPr>
                        <a:t>Grand Total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dirty="0">
                          <a:effectLst/>
                        </a:rPr>
                        <a:t>629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69424023"/>
                  </a:ext>
                </a:extLst>
              </a:tr>
            </a:tbl>
          </a:graphicData>
        </a:graphic>
      </p:graphicFrame>
      <p:graphicFrame>
        <p:nvGraphicFramePr>
          <p:cNvPr id="5" name="Chart 4">
            <a:extLst>
              <a:ext uri="{FF2B5EF4-FFF2-40B4-BE49-F238E27FC236}">
                <a16:creationId xmlns:a16="http://schemas.microsoft.com/office/drawing/2014/main" id="{E84EE37C-BDD6-CB54-72DD-B4B7018B386B}"/>
              </a:ext>
            </a:extLst>
          </p:cNvPr>
          <p:cNvGraphicFramePr/>
          <p:nvPr>
            <p:extLst>
              <p:ext uri="{D42A27DB-BD31-4B8C-83A1-F6EECF244321}">
                <p14:modId xmlns:p14="http://schemas.microsoft.com/office/powerpoint/2010/main" val="718288413"/>
              </p:ext>
            </p:extLst>
          </p:nvPr>
        </p:nvGraphicFramePr>
        <p:xfrm>
          <a:off x="250063" y="3090292"/>
          <a:ext cx="5815330" cy="35826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18A7580-0362-7DFB-003F-07777020146B}"/>
              </a:ext>
            </a:extLst>
          </p:cNvPr>
          <p:cNvGraphicFramePr/>
          <p:nvPr>
            <p:extLst>
              <p:ext uri="{D42A27DB-BD31-4B8C-83A1-F6EECF244321}">
                <p14:modId xmlns:p14="http://schemas.microsoft.com/office/powerpoint/2010/main" val="3662299392"/>
              </p:ext>
            </p:extLst>
          </p:nvPr>
        </p:nvGraphicFramePr>
        <p:xfrm>
          <a:off x="5681473" y="1824990"/>
          <a:ext cx="6344412" cy="45636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602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 name="Rectangle 4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2881D-DDCD-C51E-425C-9CA136FA6E6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b="0" i="0" u="none" strike="noStrike" dirty="0">
                <a:solidFill>
                  <a:srgbClr val="FFFFFF"/>
                </a:solidFill>
                <a:effectLst/>
              </a:rPr>
              <a:t>Late Deliveries by Region</a:t>
            </a:r>
            <a:endParaRPr lang="en-US" sz="2800" dirty="0">
              <a:solidFill>
                <a:srgbClr val="FFFFFF"/>
              </a:solidFill>
            </a:endParaRPr>
          </a:p>
        </p:txBody>
      </p:sp>
      <p:graphicFrame>
        <p:nvGraphicFramePr>
          <p:cNvPr id="5" name="Content Placeholder 4">
            <a:extLst>
              <a:ext uri="{FF2B5EF4-FFF2-40B4-BE49-F238E27FC236}">
                <a16:creationId xmlns:a16="http://schemas.microsoft.com/office/drawing/2014/main" id="{D988E7F1-709A-7E1B-6282-6EE0841605D1}"/>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784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155C9-071E-B8D9-32AB-E3F8FE99FD7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Late Deliveries by Filtered Regions: Africa</a:t>
            </a:r>
          </a:p>
        </p:txBody>
      </p:sp>
      <p:graphicFrame>
        <p:nvGraphicFramePr>
          <p:cNvPr id="7" name="Content Placeholder 6">
            <a:extLst>
              <a:ext uri="{FF2B5EF4-FFF2-40B4-BE49-F238E27FC236}">
                <a16:creationId xmlns:a16="http://schemas.microsoft.com/office/drawing/2014/main" id="{836B6C1F-16FE-2FDB-B6CD-6C03D9EEC19A}"/>
              </a:ext>
            </a:extLst>
          </p:cNvPr>
          <p:cNvGraphicFramePr>
            <a:graphicFrameLocks noGrp="1"/>
          </p:cNvGraphicFramePr>
          <p:nvPr>
            <p:ph idx="1"/>
            <p:extLst>
              <p:ext uri="{D42A27DB-BD31-4B8C-83A1-F6EECF244321}">
                <p14:modId xmlns:p14="http://schemas.microsoft.com/office/powerpoint/2010/main" val="468948457"/>
              </p:ext>
            </p:extLst>
          </p:nvPr>
        </p:nvGraphicFramePr>
        <p:xfrm>
          <a:off x="1072897" y="2862230"/>
          <a:ext cx="3483292" cy="2380329"/>
        </p:xfrm>
        <a:graphic>
          <a:graphicData uri="http://schemas.openxmlformats.org/drawingml/2006/table">
            <a:tbl>
              <a:tblPr firstRow="1" firstCol="1" bandRow="1">
                <a:tableStyleId>{B301B821-A1FF-4177-AEE7-76D212191A09}</a:tableStyleId>
              </a:tblPr>
              <a:tblGrid>
                <a:gridCol w="1647843">
                  <a:extLst>
                    <a:ext uri="{9D8B030D-6E8A-4147-A177-3AD203B41FA5}">
                      <a16:colId xmlns:a16="http://schemas.microsoft.com/office/drawing/2014/main" val="1713672373"/>
                    </a:ext>
                  </a:extLst>
                </a:gridCol>
                <a:gridCol w="1835449">
                  <a:extLst>
                    <a:ext uri="{9D8B030D-6E8A-4147-A177-3AD203B41FA5}">
                      <a16:colId xmlns:a16="http://schemas.microsoft.com/office/drawing/2014/main" val="1743263629"/>
                    </a:ext>
                  </a:extLst>
                </a:gridCol>
              </a:tblGrid>
              <a:tr h="340047">
                <a:tc>
                  <a:txBody>
                    <a:bodyPr/>
                    <a:lstStyle/>
                    <a:p>
                      <a:pPr marL="0" marR="0">
                        <a:buNone/>
                      </a:pPr>
                      <a:r>
                        <a:rPr lang="en-US" sz="1200" dirty="0">
                          <a:effectLst/>
                        </a:rPr>
                        <a:t>Regions</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a:effectLst/>
                        </a:rPr>
                        <a:t>Late Delivery Risk</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589852657"/>
                  </a:ext>
                </a:extLst>
              </a:tr>
              <a:tr h="340047">
                <a:tc>
                  <a:txBody>
                    <a:bodyPr/>
                    <a:lstStyle/>
                    <a:p>
                      <a:pPr marL="0" marR="0">
                        <a:buNone/>
                      </a:pPr>
                      <a:r>
                        <a:rPr lang="en-US" sz="1200">
                          <a:effectLst/>
                        </a:rPr>
                        <a:t>Central Africa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a:effectLst/>
                        </a:rPr>
                        <a:t>22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49741758"/>
                  </a:ext>
                </a:extLst>
              </a:tr>
              <a:tr h="340047">
                <a:tc>
                  <a:txBody>
                    <a:bodyPr/>
                    <a:lstStyle/>
                    <a:p>
                      <a:pPr marL="0" marR="0">
                        <a:buNone/>
                      </a:pPr>
                      <a:r>
                        <a:rPr lang="en-US" sz="1200">
                          <a:effectLst/>
                        </a:rPr>
                        <a:t>East Africa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35669523"/>
                  </a:ext>
                </a:extLst>
              </a:tr>
              <a:tr h="340047">
                <a:tc>
                  <a:txBody>
                    <a:bodyPr/>
                    <a:lstStyle/>
                    <a:p>
                      <a:pPr marL="0" marR="0">
                        <a:buNone/>
                      </a:pPr>
                      <a:r>
                        <a:rPr lang="en-US" sz="1200">
                          <a:effectLst/>
                        </a:rPr>
                        <a:t>North Africa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a:effectLst/>
                        </a:rPr>
                        <a:t>35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273313270"/>
                  </a:ext>
                </a:extLst>
              </a:tr>
              <a:tr h="340047">
                <a:tc>
                  <a:txBody>
                    <a:bodyPr/>
                    <a:lstStyle/>
                    <a:p>
                      <a:pPr marL="0" marR="0">
                        <a:buNone/>
                      </a:pPr>
                      <a:r>
                        <a:rPr lang="en-US" sz="1200">
                          <a:effectLst/>
                        </a:rPr>
                        <a:t>Southern Africa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a:effectLst/>
                        </a:rPr>
                        <a:t>19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205248999"/>
                  </a:ext>
                </a:extLst>
              </a:tr>
              <a:tr h="340047">
                <a:tc>
                  <a:txBody>
                    <a:bodyPr/>
                    <a:lstStyle/>
                    <a:p>
                      <a:pPr marL="0" marR="0">
                        <a:buNone/>
                      </a:pPr>
                      <a:r>
                        <a:rPr lang="en-US" sz="1200">
                          <a:effectLst/>
                        </a:rPr>
                        <a:t>West Africa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a:effectLst/>
                        </a:rPr>
                        <a:t>44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12811554"/>
                  </a:ext>
                </a:extLst>
              </a:tr>
              <a:tr h="340047">
                <a:tc>
                  <a:txBody>
                    <a:bodyPr/>
                    <a:lstStyle/>
                    <a:p>
                      <a:pPr marL="0" marR="0">
                        <a:buNone/>
                      </a:pPr>
                      <a:r>
                        <a:rPr lang="en-US" sz="1200">
                          <a:effectLst/>
                        </a:rPr>
                        <a:t>Grand Total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buNone/>
                      </a:pPr>
                      <a:r>
                        <a:rPr lang="en-US" sz="1200" dirty="0">
                          <a:effectLst/>
                        </a:rPr>
                        <a:t>145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23649253"/>
                  </a:ext>
                </a:extLst>
              </a:tr>
            </a:tbl>
          </a:graphicData>
        </a:graphic>
      </p:graphicFrame>
      <p:graphicFrame>
        <p:nvGraphicFramePr>
          <p:cNvPr id="8" name="Chart 7">
            <a:extLst>
              <a:ext uri="{FF2B5EF4-FFF2-40B4-BE49-F238E27FC236}">
                <a16:creationId xmlns:a16="http://schemas.microsoft.com/office/drawing/2014/main" id="{62011BFF-FF0F-380E-9AB5-FE06A475DBDF}"/>
              </a:ext>
            </a:extLst>
          </p:cNvPr>
          <p:cNvGraphicFramePr/>
          <p:nvPr>
            <p:extLst>
              <p:ext uri="{D42A27DB-BD31-4B8C-83A1-F6EECF244321}">
                <p14:modId xmlns:p14="http://schemas.microsoft.com/office/powerpoint/2010/main" val="1811046398"/>
              </p:ext>
            </p:extLst>
          </p:nvPr>
        </p:nvGraphicFramePr>
        <p:xfrm>
          <a:off x="5193792" y="1852580"/>
          <a:ext cx="6626352" cy="46522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63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03378-8EC6-3FDD-032C-1A5D47E1C458}"/>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3400" dirty="0">
                <a:solidFill>
                  <a:srgbClr val="FFFFFF"/>
                </a:solidFill>
              </a:rPr>
              <a:t>Late Deliveries by Product Categories</a:t>
            </a:r>
          </a:p>
        </p:txBody>
      </p:sp>
      <p:graphicFrame>
        <p:nvGraphicFramePr>
          <p:cNvPr id="8" name="Content Placeholder 7">
            <a:extLst>
              <a:ext uri="{FF2B5EF4-FFF2-40B4-BE49-F238E27FC236}">
                <a16:creationId xmlns:a16="http://schemas.microsoft.com/office/drawing/2014/main" id="{AE391585-6E6C-A73D-186E-895449AC71F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281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A9166A-3E97-5F9B-5C72-7FC5DDA8BE2D}"/>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5AEDEE-8B3C-510E-110C-C77EBB280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0648AA-5D25-45CD-E623-519607B8D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12FA6A3-CC2C-B71C-8321-09FA8A57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9AB65DB-9DD1-207E-E3CC-51A27EF34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13EF6-4FAC-D9F2-C2B3-827D4A4603AA}"/>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3400" dirty="0">
                <a:solidFill>
                  <a:srgbClr val="FFFFFF"/>
                </a:solidFill>
              </a:rPr>
              <a:t>Late Deliveries by Customers</a:t>
            </a:r>
          </a:p>
        </p:txBody>
      </p:sp>
      <p:graphicFrame>
        <p:nvGraphicFramePr>
          <p:cNvPr id="5" name="Content Placeholder 4">
            <a:extLst>
              <a:ext uri="{FF2B5EF4-FFF2-40B4-BE49-F238E27FC236}">
                <a16:creationId xmlns:a16="http://schemas.microsoft.com/office/drawing/2014/main" id="{478079FA-B823-70F2-07E4-EA4DBA1FB014}"/>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8268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F7E50-48BB-572F-408D-5EB687F5731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Percentage of Total Orders at Risk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B5989D-913C-9804-DC62-7DE805ECD7DE}"/>
                  </a:ext>
                </a:extLst>
              </p:cNvPr>
              <p:cNvSpPr>
                <a:spLocks noGrp="1"/>
              </p:cNvSpPr>
              <p:nvPr>
                <p:ph idx="1"/>
              </p:nvPr>
            </p:nvSpPr>
            <p:spPr>
              <a:xfrm>
                <a:off x="1233982" y="2567918"/>
                <a:ext cx="9724031" cy="1722163"/>
              </a:xfrm>
            </p:spPr>
            <p:txBody>
              <a:bodyPr anchor="ctr">
                <a:normAutofit/>
              </a:bodyPr>
              <a:lstStyle/>
              <a:p>
                <a:pPr marL="0" indent="0" algn="ctr">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𝑃𝑒𝑟𝑐𝑒𝑛𝑡𝑎𝑔𝑒</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𝐿𝑎𝑡𝑒</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𝑂𝑟𝑑𝑒𝑟𝑠</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600" i="1">
                              <a:effectLst/>
                              <a:latin typeface="Cambria Math" panose="02040503050406030204" pitchFamily="18" charset="0"/>
                            </a:rPr>
                          </m:ctrlPr>
                        </m:dPr>
                        <m:e>
                          <m:f>
                            <m:fPr>
                              <m:ctrlPr>
                                <a:rPr lang="en-US" sz="16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𝐶𝑜𝑢𝑛𝑡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𝐿𝑎𝑡𝑒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𝑂𝑟𝑑𝑒𝑟𝑠</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𝑇𝑜𝑡𝑎𝑙</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𝑂𝑟𝑑𝑒𝑟𝑠</m:t>
                              </m:r>
                            </m:den>
                          </m:f>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m:oMathPara>
                </a14:m>
                <a:endParaRPr lang="en-US" sz="2000" dirty="0">
                  <a:effectLst/>
                  <a:ea typeface="Times New Roman" panose="02020603050405020304" pitchFamily="18" charset="0"/>
                  <a:cs typeface="Times New Roman" panose="02020603050405020304" pitchFamily="18" charset="0"/>
                </a:endParaRPr>
              </a:p>
              <a:p>
                <a:pPr marL="0" indent="0" algn="ctr">
                  <a:buNone/>
                </a:pPr>
                <a:r>
                  <a:rPr lang="en-US" sz="1400" dirty="0">
                    <a:effectLst/>
                  </a:rPr>
                  <a:t> </a:t>
                </a:r>
              </a:p>
              <a:p>
                <a:pPr marL="0" indent="0" algn="ctr">
                  <a:buNone/>
                </a:pP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𝑃𝑒𝑟𝑐𝑒𝑛𝑡𝑎𝑔𝑒</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𝐿𝑎𝑡𝑒</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𝑂𝑟𝑑𝑒𝑟𝑠</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600" i="1">
                            <a:effectLst/>
                            <a:latin typeface="Cambria Math" panose="02040503050406030204" pitchFamily="18" charset="0"/>
                          </a:rPr>
                        </m:ctrlPr>
                      </m:dPr>
                      <m:e>
                        <m:f>
                          <m:fPr>
                            <m:ctrlPr>
                              <a:rPr lang="en-US" sz="16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629</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1269</m:t>
                            </m:r>
                          </m:den>
                        </m:f>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100=49.57</m:t>
                    </m:r>
                  </m:oMath>
                </a14:m>
                <a:r>
                  <a:rPr lang="en-US" sz="1400" dirty="0">
                    <a:effectLst/>
                  </a:rPr>
                  <a:t>% </a:t>
                </a:r>
                <a:endParaRPr lang="en-US" sz="2000" b="0" i="0" u="none" strike="noStrike" dirty="0">
                  <a:effectLst/>
                </a:endParaRPr>
              </a:p>
            </p:txBody>
          </p:sp>
        </mc:Choice>
        <mc:Fallback>
          <p:sp>
            <p:nvSpPr>
              <p:cNvPr id="3" name="Content Placeholder 2">
                <a:extLst>
                  <a:ext uri="{FF2B5EF4-FFF2-40B4-BE49-F238E27FC236}">
                    <a16:creationId xmlns:a16="http://schemas.microsoft.com/office/drawing/2014/main" id="{91B5989D-913C-9804-DC62-7DE805ECD7DE}"/>
                  </a:ext>
                </a:extLst>
              </p:cNvPr>
              <p:cNvSpPr>
                <a:spLocks noGrp="1" noRot="1" noChangeAspect="1" noMove="1" noResize="1" noEditPoints="1" noAdjustHandles="1" noChangeArrowheads="1" noChangeShapeType="1" noTextEdit="1"/>
              </p:cNvSpPr>
              <p:nvPr>
                <p:ph idx="1"/>
              </p:nvPr>
            </p:nvSpPr>
            <p:spPr>
              <a:xfrm>
                <a:off x="1233982" y="2567918"/>
                <a:ext cx="9724031" cy="172216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430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123</TotalTime>
  <Words>777</Words>
  <Application>Microsoft Macintosh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Cambria</vt:lpstr>
      <vt:lpstr>Cambria Math</vt:lpstr>
      <vt:lpstr>Open Sans</vt:lpstr>
      <vt:lpstr>Times New Roman</vt:lpstr>
      <vt:lpstr>Office Theme</vt:lpstr>
      <vt:lpstr>Analyzing Late Deliveries in Shipping</vt:lpstr>
      <vt:lpstr>Datasets</vt:lpstr>
      <vt:lpstr>Objective</vt:lpstr>
      <vt:lpstr>Late Deliveries by Shipping Mode</vt:lpstr>
      <vt:lpstr>Late Deliveries by Region</vt:lpstr>
      <vt:lpstr>Late Deliveries by Filtered Regions: Africa</vt:lpstr>
      <vt:lpstr>Late Deliveries by Product Categories</vt:lpstr>
      <vt:lpstr>Late Deliveries by Customers</vt:lpstr>
      <vt:lpstr>Percentage of Total Orders at Risk</vt:lpstr>
      <vt:lpstr>Conclusion</vt:lpstr>
      <vt:lpstr>Recommendations: Shipping Mode</vt:lpstr>
      <vt:lpstr>Recommendations: Geographic Regions</vt:lpstr>
      <vt:lpstr>Recommendations: Product Categories</vt:lpstr>
      <vt:lpstr>Recommendations: Customers</vt:lpstr>
      <vt:lpstr>Overall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Paulette Rodriguez</dc:creator>
  <cp:lastModifiedBy>Paulette Rodriguez</cp:lastModifiedBy>
  <cp:revision>3</cp:revision>
  <dcterms:created xsi:type="dcterms:W3CDTF">2025-04-03T22:46:48Z</dcterms:created>
  <dcterms:modified xsi:type="dcterms:W3CDTF">2025-04-04T00:56:31Z</dcterms:modified>
</cp:coreProperties>
</file>