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76"/>
    <p:restoredTop sz="94687"/>
  </p:normalViewPr>
  <p:slideViewPr>
    <p:cSldViewPr snapToGrid="0">
      <p:cViewPr varScale="1">
        <p:scale>
          <a:sx n="104" d="100"/>
          <a:sy n="104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70394-A3AA-495A-8BCE-8675DA279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981C20C6-12B2-4075-AA2D-F47A67B64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Retail Dataset: </a:t>
          </a:r>
          <a:r>
            <a:rPr lang="en-US" b="0" i="0"/>
            <a:t>This data set represents a series of customer transactions for a retail business across different product categories such as Beauty, Clothing, and Electronics.</a:t>
          </a:r>
          <a:endParaRPr lang="en-US"/>
        </a:p>
      </dgm:t>
    </dgm:pt>
    <dgm:pt modelId="{B83EF91E-1E65-4E6D-BB1F-84E7DFEFF836}" type="parTrans" cxnId="{3E8E70DC-CFCA-4399-84E1-0957C90A78CB}">
      <dgm:prSet/>
      <dgm:spPr/>
      <dgm:t>
        <a:bodyPr/>
        <a:lstStyle/>
        <a:p>
          <a:endParaRPr lang="en-US"/>
        </a:p>
      </dgm:t>
    </dgm:pt>
    <dgm:pt modelId="{982FFE0C-0621-496C-9E0A-11EB0DFB178E}" type="sibTrans" cxnId="{3E8E70DC-CFCA-4399-84E1-0957C90A78CB}">
      <dgm:prSet/>
      <dgm:spPr/>
      <dgm:t>
        <a:bodyPr/>
        <a:lstStyle/>
        <a:p>
          <a:endParaRPr lang="en-US"/>
        </a:p>
      </dgm:t>
    </dgm:pt>
    <dgm:pt modelId="{56C4B8CE-6C8A-4676-951C-3948C38EE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As data analysts, we are tasked with identifying key trends in customer purchasing behavior that can help the company improve:</a:t>
          </a:r>
          <a:endParaRPr lang="en-US"/>
        </a:p>
      </dgm:t>
    </dgm:pt>
    <dgm:pt modelId="{F5CBD4B4-77EB-4BED-A80B-9142C75E5514}" type="parTrans" cxnId="{CF1DACBA-A061-4B8B-BB37-94B7CCDE3BF4}">
      <dgm:prSet/>
      <dgm:spPr/>
      <dgm:t>
        <a:bodyPr/>
        <a:lstStyle/>
        <a:p>
          <a:endParaRPr lang="en-US"/>
        </a:p>
      </dgm:t>
    </dgm:pt>
    <dgm:pt modelId="{7205C9FA-FBBD-4AFB-B0E3-3067E15CF060}" type="sibTrans" cxnId="{CF1DACBA-A061-4B8B-BB37-94B7CCDE3BF4}">
      <dgm:prSet/>
      <dgm:spPr/>
      <dgm:t>
        <a:bodyPr/>
        <a:lstStyle/>
        <a:p>
          <a:endParaRPr lang="en-US"/>
        </a:p>
      </dgm:t>
    </dgm:pt>
    <dgm:pt modelId="{2AE268B6-9548-4F68-8385-BE6440CBF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marketing strategies</a:t>
          </a:r>
          <a:endParaRPr lang="en-US"/>
        </a:p>
      </dgm:t>
    </dgm:pt>
    <dgm:pt modelId="{1A791841-93C9-4E63-B898-2F4165A812F5}" type="parTrans" cxnId="{704C4282-42A1-47D5-ABF1-DD058E29E63B}">
      <dgm:prSet/>
      <dgm:spPr/>
      <dgm:t>
        <a:bodyPr/>
        <a:lstStyle/>
        <a:p>
          <a:endParaRPr lang="en-US"/>
        </a:p>
      </dgm:t>
    </dgm:pt>
    <dgm:pt modelId="{D673F65F-DA19-4451-B82F-430DE43E4173}" type="sibTrans" cxnId="{704C4282-42A1-47D5-ABF1-DD058E29E63B}">
      <dgm:prSet/>
      <dgm:spPr/>
      <dgm:t>
        <a:bodyPr/>
        <a:lstStyle/>
        <a:p>
          <a:endParaRPr lang="en-US"/>
        </a:p>
      </dgm:t>
    </dgm:pt>
    <dgm:pt modelId="{1C7B45BA-620B-4BEF-A606-8CED27E924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optimize pricing</a:t>
          </a:r>
          <a:endParaRPr lang="en-US"/>
        </a:p>
      </dgm:t>
    </dgm:pt>
    <dgm:pt modelId="{288DE561-F5F3-4792-9806-4F2AE632EA85}" type="parTrans" cxnId="{BF2FD760-EE7B-41E3-8084-D3F2A450E09F}">
      <dgm:prSet/>
      <dgm:spPr/>
      <dgm:t>
        <a:bodyPr/>
        <a:lstStyle/>
        <a:p>
          <a:endParaRPr lang="en-US"/>
        </a:p>
      </dgm:t>
    </dgm:pt>
    <dgm:pt modelId="{B3B0A0C5-B8DC-4C18-9961-FA79D7717C9B}" type="sibTrans" cxnId="{BF2FD760-EE7B-41E3-8084-D3F2A450E09F}">
      <dgm:prSet/>
      <dgm:spPr/>
      <dgm:t>
        <a:bodyPr/>
        <a:lstStyle/>
        <a:p>
          <a:endParaRPr lang="en-US"/>
        </a:p>
      </dgm:t>
    </dgm:pt>
    <dgm:pt modelId="{9EF1D4E8-7E5D-4FDE-977E-43F478A66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customer targeting</a:t>
          </a:r>
          <a:endParaRPr lang="en-US"/>
        </a:p>
      </dgm:t>
    </dgm:pt>
    <dgm:pt modelId="{FE942AB0-8974-4B73-9BB7-56C77725B16E}" type="parTrans" cxnId="{EBD1B72E-1C65-47BB-B30E-E39C708EF571}">
      <dgm:prSet/>
      <dgm:spPr/>
      <dgm:t>
        <a:bodyPr/>
        <a:lstStyle/>
        <a:p>
          <a:endParaRPr lang="en-US"/>
        </a:p>
      </dgm:t>
    </dgm:pt>
    <dgm:pt modelId="{0BEA75E0-BD52-47AC-833E-F6F431F16711}" type="sibTrans" cxnId="{EBD1B72E-1C65-47BB-B30E-E39C708EF571}">
      <dgm:prSet/>
      <dgm:spPr/>
      <dgm:t>
        <a:bodyPr/>
        <a:lstStyle/>
        <a:p>
          <a:endParaRPr lang="en-US"/>
        </a:p>
      </dgm:t>
    </dgm:pt>
    <dgm:pt modelId="{B2C757BD-772C-41CC-BFA8-BCDD943670CA}" type="pres">
      <dgm:prSet presAssocID="{6AE70394-A3AA-495A-8BCE-8675DA27988B}" presName="root" presStyleCnt="0">
        <dgm:presLayoutVars>
          <dgm:dir/>
          <dgm:resizeHandles val="exact"/>
        </dgm:presLayoutVars>
      </dgm:prSet>
      <dgm:spPr/>
    </dgm:pt>
    <dgm:pt modelId="{BB1841F7-7E42-44A9-A201-3B453C81B63D}" type="pres">
      <dgm:prSet presAssocID="{981C20C6-12B2-4075-AA2D-F47A67B644D8}" presName="compNode" presStyleCnt="0"/>
      <dgm:spPr/>
    </dgm:pt>
    <dgm:pt modelId="{F50E795B-AA30-4EAB-9F2A-F69A7447F308}" type="pres">
      <dgm:prSet presAssocID="{981C20C6-12B2-4075-AA2D-F47A67B644D8}" presName="bgRect" presStyleLbl="bgShp" presStyleIdx="0" presStyleCnt="2"/>
      <dgm:spPr/>
    </dgm:pt>
    <dgm:pt modelId="{2B6DA4CB-FC99-4683-9299-DB9C8FBB8E14}" type="pres">
      <dgm:prSet presAssocID="{981C20C6-12B2-4075-AA2D-F47A67B644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C24C41D-BBEF-4EF3-9932-F21CD555F85E}" type="pres">
      <dgm:prSet presAssocID="{981C20C6-12B2-4075-AA2D-F47A67B644D8}" presName="spaceRect" presStyleCnt="0"/>
      <dgm:spPr/>
    </dgm:pt>
    <dgm:pt modelId="{52DB6BD2-5141-464B-8DB6-A4491874590E}" type="pres">
      <dgm:prSet presAssocID="{981C20C6-12B2-4075-AA2D-F47A67B644D8}" presName="parTx" presStyleLbl="revTx" presStyleIdx="0" presStyleCnt="3">
        <dgm:presLayoutVars>
          <dgm:chMax val="0"/>
          <dgm:chPref val="0"/>
        </dgm:presLayoutVars>
      </dgm:prSet>
      <dgm:spPr/>
    </dgm:pt>
    <dgm:pt modelId="{F8AE431F-14F9-404F-A2D6-4141029F2A06}" type="pres">
      <dgm:prSet presAssocID="{982FFE0C-0621-496C-9E0A-11EB0DFB178E}" presName="sibTrans" presStyleCnt="0"/>
      <dgm:spPr/>
    </dgm:pt>
    <dgm:pt modelId="{56F4901A-60C5-43A9-99F5-7AFC69A97D13}" type="pres">
      <dgm:prSet presAssocID="{56C4B8CE-6C8A-4676-951C-3948C38EE9A1}" presName="compNode" presStyleCnt="0"/>
      <dgm:spPr/>
    </dgm:pt>
    <dgm:pt modelId="{CDC78892-6E50-4247-99E5-01E651CA146C}" type="pres">
      <dgm:prSet presAssocID="{56C4B8CE-6C8A-4676-951C-3948C38EE9A1}" presName="bgRect" presStyleLbl="bgShp" presStyleIdx="1" presStyleCnt="2"/>
      <dgm:spPr/>
    </dgm:pt>
    <dgm:pt modelId="{DFA3E816-76A3-4B92-B72E-39577DA408D6}" type="pres">
      <dgm:prSet presAssocID="{56C4B8CE-6C8A-4676-951C-3948C38EE9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A8B09BB-8E76-440D-863F-387FEC6C860B}" type="pres">
      <dgm:prSet presAssocID="{56C4B8CE-6C8A-4676-951C-3948C38EE9A1}" presName="spaceRect" presStyleCnt="0"/>
      <dgm:spPr/>
    </dgm:pt>
    <dgm:pt modelId="{79A32850-EFD0-47BC-AEBE-433EB924EA59}" type="pres">
      <dgm:prSet presAssocID="{56C4B8CE-6C8A-4676-951C-3948C38EE9A1}" presName="parTx" presStyleLbl="revTx" presStyleIdx="1" presStyleCnt="3">
        <dgm:presLayoutVars>
          <dgm:chMax val="0"/>
          <dgm:chPref val="0"/>
        </dgm:presLayoutVars>
      </dgm:prSet>
      <dgm:spPr/>
    </dgm:pt>
    <dgm:pt modelId="{D3F4FC81-172F-4E75-8680-F85BCE57DCAB}" type="pres">
      <dgm:prSet presAssocID="{56C4B8CE-6C8A-4676-951C-3948C38EE9A1}" presName="desTx" presStyleLbl="revTx" presStyleIdx="2" presStyleCnt="3">
        <dgm:presLayoutVars/>
      </dgm:prSet>
      <dgm:spPr/>
    </dgm:pt>
  </dgm:ptLst>
  <dgm:cxnLst>
    <dgm:cxn modelId="{44777710-B811-D44E-83E7-E5F29CB2563C}" type="presOf" srcId="{1C7B45BA-620B-4BEF-A606-8CED27E924A8}" destId="{D3F4FC81-172F-4E75-8680-F85BCE57DCAB}" srcOrd="0" destOrd="1" presId="urn:microsoft.com/office/officeart/2018/2/layout/IconVerticalSolidList"/>
    <dgm:cxn modelId="{D1264519-B45E-3C4F-9B65-3F8AF58495CB}" type="presOf" srcId="{2AE268B6-9548-4F68-8385-BE6440CBF754}" destId="{D3F4FC81-172F-4E75-8680-F85BCE57DCAB}" srcOrd="0" destOrd="0" presId="urn:microsoft.com/office/officeart/2018/2/layout/IconVerticalSolidList"/>
    <dgm:cxn modelId="{EBD1B72E-1C65-47BB-B30E-E39C708EF571}" srcId="{56C4B8CE-6C8A-4676-951C-3948C38EE9A1}" destId="{9EF1D4E8-7E5D-4FDE-977E-43F478A6677F}" srcOrd="2" destOrd="0" parTransId="{FE942AB0-8974-4B73-9BB7-56C77725B16E}" sibTransId="{0BEA75E0-BD52-47AC-833E-F6F431F16711}"/>
    <dgm:cxn modelId="{BF2FD760-EE7B-41E3-8084-D3F2A450E09F}" srcId="{56C4B8CE-6C8A-4676-951C-3948C38EE9A1}" destId="{1C7B45BA-620B-4BEF-A606-8CED27E924A8}" srcOrd="1" destOrd="0" parTransId="{288DE561-F5F3-4792-9806-4F2AE632EA85}" sibTransId="{B3B0A0C5-B8DC-4C18-9961-FA79D7717C9B}"/>
    <dgm:cxn modelId="{704C4282-42A1-47D5-ABF1-DD058E29E63B}" srcId="{56C4B8CE-6C8A-4676-951C-3948C38EE9A1}" destId="{2AE268B6-9548-4F68-8385-BE6440CBF754}" srcOrd="0" destOrd="0" parTransId="{1A791841-93C9-4E63-B898-2F4165A812F5}" sibTransId="{D673F65F-DA19-4451-B82F-430DE43E4173}"/>
    <dgm:cxn modelId="{C54F3086-F028-4247-87AF-5A7808537477}" type="presOf" srcId="{6AE70394-A3AA-495A-8BCE-8675DA27988B}" destId="{B2C757BD-772C-41CC-BFA8-BCDD943670CA}" srcOrd="0" destOrd="0" presId="urn:microsoft.com/office/officeart/2018/2/layout/IconVerticalSolidList"/>
    <dgm:cxn modelId="{A2FAA2B8-2373-7E47-B031-5566C991F3DB}" type="presOf" srcId="{9EF1D4E8-7E5D-4FDE-977E-43F478A6677F}" destId="{D3F4FC81-172F-4E75-8680-F85BCE57DCAB}" srcOrd="0" destOrd="2" presId="urn:microsoft.com/office/officeart/2018/2/layout/IconVerticalSolidList"/>
    <dgm:cxn modelId="{CF1DACBA-A061-4B8B-BB37-94B7CCDE3BF4}" srcId="{6AE70394-A3AA-495A-8BCE-8675DA27988B}" destId="{56C4B8CE-6C8A-4676-951C-3948C38EE9A1}" srcOrd="1" destOrd="0" parTransId="{F5CBD4B4-77EB-4BED-A80B-9142C75E5514}" sibTransId="{7205C9FA-FBBD-4AFB-B0E3-3067E15CF060}"/>
    <dgm:cxn modelId="{535831C0-EAF3-9C4D-B88C-1E3C4BFC9B15}" type="presOf" srcId="{981C20C6-12B2-4075-AA2D-F47A67B644D8}" destId="{52DB6BD2-5141-464B-8DB6-A4491874590E}" srcOrd="0" destOrd="0" presId="urn:microsoft.com/office/officeart/2018/2/layout/IconVerticalSolidList"/>
    <dgm:cxn modelId="{3E8E70DC-CFCA-4399-84E1-0957C90A78CB}" srcId="{6AE70394-A3AA-495A-8BCE-8675DA27988B}" destId="{981C20C6-12B2-4075-AA2D-F47A67B644D8}" srcOrd="0" destOrd="0" parTransId="{B83EF91E-1E65-4E6D-BB1F-84E7DFEFF836}" sibTransId="{982FFE0C-0621-496C-9E0A-11EB0DFB178E}"/>
    <dgm:cxn modelId="{2CE8D8FA-6FA2-E24E-AFCE-1339E4199212}" type="presOf" srcId="{56C4B8CE-6C8A-4676-951C-3948C38EE9A1}" destId="{79A32850-EFD0-47BC-AEBE-433EB924EA59}" srcOrd="0" destOrd="0" presId="urn:microsoft.com/office/officeart/2018/2/layout/IconVerticalSolidList"/>
    <dgm:cxn modelId="{6C9390F1-F16E-E643-8721-FF8542775A0E}" type="presParOf" srcId="{B2C757BD-772C-41CC-BFA8-BCDD943670CA}" destId="{BB1841F7-7E42-44A9-A201-3B453C81B63D}" srcOrd="0" destOrd="0" presId="urn:microsoft.com/office/officeart/2018/2/layout/IconVerticalSolidList"/>
    <dgm:cxn modelId="{EC63E801-75BB-6441-9C72-C76F3829C664}" type="presParOf" srcId="{BB1841F7-7E42-44A9-A201-3B453C81B63D}" destId="{F50E795B-AA30-4EAB-9F2A-F69A7447F308}" srcOrd="0" destOrd="0" presId="urn:microsoft.com/office/officeart/2018/2/layout/IconVerticalSolidList"/>
    <dgm:cxn modelId="{20A043AE-980B-D643-BB04-222AD30DAFC1}" type="presParOf" srcId="{BB1841F7-7E42-44A9-A201-3B453C81B63D}" destId="{2B6DA4CB-FC99-4683-9299-DB9C8FBB8E14}" srcOrd="1" destOrd="0" presId="urn:microsoft.com/office/officeart/2018/2/layout/IconVerticalSolidList"/>
    <dgm:cxn modelId="{74D849BD-5570-7045-B18C-DF14AE4FA89D}" type="presParOf" srcId="{BB1841F7-7E42-44A9-A201-3B453C81B63D}" destId="{8C24C41D-BBEF-4EF3-9932-F21CD555F85E}" srcOrd="2" destOrd="0" presId="urn:microsoft.com/office/officeart/2018/2/layout/IconVerticalSolidList"/>
    <dgm:cxn modelId="{12BCBFF3-B053-B640-A6B6-3F77AFE557A2}" type="presParOf" srcId="{BB1841F7-7E42-44A9-A201-3B453C81B63D}" destId="{52DB6BD2-5141-464B-8DB6-A4491874590E}" srcOrd="3" destOrd="0" presId="urn:microsoft.com/office/officeart/2018/2/layout/IconVerticalSolidList"/>
    <dgm:cxn modelId="{C6D0272C-DFF2-324F-A59D-20AD73D54D3E}" type="presParOf" srcId="{B2C757BD-772C-41CC-BFA8-BCDD943670CA}" destId="{F8AE431F-14F9-404F-A2D6-4141029F2A06}" srcOrd="1" destOrd="0" presId="urn:microsoft.com/office/officeart/2018/2/layout/IconVerticalSolidList"/>
    <dgm:cxn modelId="{30F05054-AB70-BF41-96F7-9682940C59E0}" type="presParOf" srcId="{B2C757BD-772C-41CC-BFA8-BCDD943670CA}" destId="{56F4901A-60C5-43A9-99F5-7AFC69A97D13}" srcOrd="2" destOrd="0" presId="urn:microsoft.com/office/officeart/2018/2/layout/IconVerticalSolidList"/>
    <dgm:cxn modelId="{D0EFF29F-02D8-F94A-80BC-FC05093EF986}" type="presParOf" srcId="{56F4901A-60C5-43A9-99F5-7AFC69A97D13}" destId="{CDC78892-6E50-4247-99E5-01E651CA146C}" srcOrd="0" destOrd="0" presId="urn:microsoft.com/office/officeart/2018/2/layout/IconVerticalSolidList"/>
    <dgm:cxn modelId="{C5466106-2C2B-2A44-9FE9-3C959DD4B396}" type="presParOf" srcId="{56F4901A-60C5-43A9-99F5-7AFC69A97D13}" destId="{DFA3E816-76A3-4B92-B72E-39577DA408D6}" srcOrd="1" destOrd="0" presId="urn:microsoft.com/office/officeart/2018/2/layout/IconVerticalSolidList"/>
    <dgm:cxn modelId="{289B73B2-E2AB-BC42-83A7-F0D9A2D3D731}" type="presParOf" srcId="{56F4901A-60C5-43A9-99F5-7AFC69A97D13}" destId="{1A8B09BB-8E76-440D-863F-387FEC6C860B}" srcOrd="2" destOrd="0" presId="urn:microsoft.com/office/officeart/2018/2/layout/IconVerticalSolidList"/>
    <dgm:cxn modelId="{57F22590-E19C-C544-B872-F4EA164B6F17}" type="presParOf" srcId="{56F4901A-60C5-43A9-99F5-7AFC69A97D13}" destId="{79A32850-EFD0-47BC-AEBE-433EB924EA59}" srcOrd="3" destOrd="0" presId="urn:microsoft.com/office/officeart/2018/2/layout/IconVerticalSolidList"/>
    <dgm:cxn modelId="{4631F359-FD16-4F4F-BBAF-AF5A381D938B}" type="presParOf" srcId="{56F4901A-60C5-43A9-99F5-7AFC69A97D13}" destId="{D3F4FC81-172F-4E75-8680-F85BCE57DCA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CBD7E-3A5F-4EA4-B92D-BFB87BD544F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3CDF5C-CF9A-40BF-9A2C-EC88908FD3DA}">
      <dgm:prSet/>
      <dgm:spPr/>
      <dgm:t>
        <a:bodyPr/>
        <a:lstStyle/>
        <a:p>
          <a:pPr algn="ctr"/>
          <a:r>
            <a:rPr lang="en-US" b="0" i="0"/>
            <a:t>Our objective for this project is to be able to explore patterns in customer purchases to understand and answer the following questions:</a:t>
          </a:r>
          <a:endParaRPr lang="en-US"/>
        </a:p>
      </dgm:t>
    </dgm:pt>
    <dgm:pt modelId="{22345FFF-7B55-48BE-9ECD-0B269E414A1B}" type="parTrans" cxnId="{8738F57C-7C44-4C3B-859E-EC00A47CADA0}">
      <dgm:prSet/>
      <dgm:spPr/>
      <dgm:t>
        <a:bodyPr/>
        <a:lstStyle/>
        <a:p>
          <a:pPr algn="ctr"/>
          <a:endParaRPr lang="en-US"/>
        </a:p>
      </dgm:t>
    </dgm:pt>
    <dgm:pt modelId="{0355E1A6-B4DF-433B-B301-C665337BF683}" type="sibTrans" cxnId="{8738F57C-7C44-4C3B-859E-EC00A47CADA0}">
      <dgm:prSet/>
      <dgm:spPr/>
      <dgm:t>
        <a:bodyPr/>
        <a:lstStyle/>
        <a:p>
          <a:pPr algn="ctr"/>
          <a:endParaRPr lang="en-US"/>
        </a:p>
      </dgm:t>
    </dgm:pt>
    <dgm:pt modelId="{A5267877-2F44-4A5B-AF56-FC3E4329443E}">
      <dgm:prSet/>
      <dgm:spPr/>
      <dgm:t>
        <a:bodyPr/>
        <a:lstStyle/>
        <a:p>
          <a:pPr algn="ctr"/>
          <a:r>
            <a:rPr lang="en-US" b="0" i="0"/>
            <a:t>Which products or product categories generate the most revenue?</a:t>
          </a:r>
          <a:endParaRPr lang="en-US"/>
        </a:p>
      </dgm:t>
    </dgm:pt>
    <dgm:pt modelId="{FDBC8EFE-F952-48E5-9AA5-8628222E4806}" type="parTrans" cxnId="{ACF645D6-0BAA-4025-A02B-90ED025D64C3}">
      <dgm:prSet/>
      <dgm:spPr/>
      <dgm:t>
        <a:bodyPr/>
        <a:lstStyle/>
        <a:p>
          <a:pPr algn="ctr"/>
          <a:endParaRPr lang="en-US"/>
        </a:p>
      </dgm:t>
    </dgm:pt>
    <dgm:pt modelId="{55A8E482-C449-4E01-BA60-FE65856F88A8}" type="sibTrans" cxnId="{ACF645D6-0BAA-4025-A02B-90ED025D64C3}">
      <dgm:prSet/>
      <dgm:spPr/>
      <dgm:t>
        <a:bodyPr/>
        <a:lstStyle/>
        <a:p>
          <a:pPr algn="ctr"/>
          <a:endParaRPr lang="en-US"/>
        </a:p>
      </dgm:t>
    </dgm:pt>
    <dgm:pt modelId="{5F5AED77-C0B6-4EF7-ACF6-9315A4BFF46E}">
      <dgm:prSet/>
      <dgm:spPr/>
      <dgm:t>
        <a:bodyPr/>
        <a:lstStyle/>
        <a:p>
          <a:pPr algn="ctr"/>
          <a:r>
            <a:rPr lang="en-US" b="0" i="0"/>
            <a:t>What are the purchasing patterns by gender and age group?</a:t>
          </a:r>
          <a:endParaRPr lang="en-US"/>
        </a:p>
      </dgm:t>
    </dgm:pt>
    <dgm:pt modelId="{AA47548A-4008-43CE-AAA4-93643A17A890}" type="parTrans" cxnId="{0FC26FA3-6A26-4B74-AC02-18C6B25274EE}">
      <dgm:prSet/>
      <dgm:spPr/>
      <dgm:t>
        <a:bodyPr/>
        <a:lstStyle/>
        <a:p>
          <a:pPr algn="ctr"/>
          <a:endParaRPr lang="en-US"/>
        </a:p>
      </dgm:t>
    </dgm:pt>
    <dgm:pt modelId="{21586800-77EA-4CEA-969B-E4D0A1B0EABC}" type="sibTrans" cxnId="{0FC26FA3-6A26-4B74-AC02-18C6B25274EE}">
      <dgm:prSet/>
      <dgm:spPr/>
      <dgm:t>
        <a:bodyPr/>
        <a:lstStyle/>
        <a:p>
          <a:pPr algn="ctr"/>
          <a:endParaRPr lang="en-US"/>
        </a:p>
      </dgm:t>
    </dgm:pt>
    <dgm:pt modelId="{6B91A3E8-0CF6-4264-A899-60D5698CB35C}">
      <dgm:prSet/>
      <dgm:spPr/>
      <dgm:t>
        <a:bodyPr/>
        <a:lstStyle/>
        <a:p>
          <a:pPr algn="ctr"/>
          <a:r>
            <a:rPr lang="en-US" b="0" i="0"/>
            <a:t>Are there any seasonal trends in purchasing behavior?</a:t>
          </a:r>
          <a:endParaRPr lang="en-US"/>
        </a:p>
      </dgm:t>
    </dgm:pt>
    <dgm:pt modelId="{F6FE72E4-507E-44DC-8C68-3C0426F8602F}" type="parTrans" cxnId="{7781F420-BDD4-4438-BD5B-66926BB1B229}">
      <dgm:prSet/>
      <dgm:spPr/>
      <dgm:t>
        <a:bodyPr/>
        <a:lstStyle/>
        <a:p>
          <a:pPr algn="ctr"/>
          <a:endParaRPr lang="en-US"/>
        </a:p>
      </dgm:t>
    </dgm:pt>
    <dgm:pt modelId="{4F9BE6E8-C184-436B-A423-4879E98F98FD}" type="sibTrans" cxnId="{7781F420-BDD4-4438-BD5B-66926BB1B229}">
      <dgm:prSet/>
      <dgm:spPr/>
      <dgm:t>
        <a:bodyPr/>
        <a:lstStyle/>
        <a:p>
          <a:pPr algn="ctr"/>
          <a:endParaRPr lang="en-US"/>
        </a:p>
      </dgm:t>
    </dgm:pt>
    <dgm:pt modelId="{EC7BBDDE-58CB-480B-9E60-3B04EBED8B17}">
      <dgm:prSet/>
      <dgm:spPr/>
      <dgm:t>
        <a:bodyPr/>
        <a:lstStyle/>
        <a:p>
          <a:pPr algn="ctr"/>
          <a:r>
            <a:rPr lang="en-US" b="0" i="0"/>
            <a:t>What is the average purchase value for different customer segments?</a:t>
          </a:r>
          <a:endParaRPr lang="en-US"/>
        </a:p>
      </dgm:t>
    </dgm:pt>
    <dgm:pt modelId="{B9913934-B27C-4444-B80A-A186284B875E}" type="parTrans" cxnId="{C6992AD4-A6D1-4D87-B572-9660CFF3E599}">
      <dgm:prSet/>
      <dgm:spPr/>
      <dgm:t>
        <a:bodyPr/>
        <a:lstStyle/>
        <a:p>
          <a:pPr algn="ctr"/>
          <a:endParaRPr lang="en-US"/>
        </a:p>
      </dgm:t>
    </dgm:pt>
    <dgm:pt modelId="{76946399-E746-48CC-98C2-ADD2473BC1DD}" type="sibTrans" cxnId="{C6992AD4-A6D1-4D87-B572-9660CFF3E599}">
      <dgm:prSet/>
      <dgm:spPr/>
      <dgm:t>
        <a:bodyPr/>
        <a:lstStyle/>
        <a:p>
          <a:pPr algn="ctr"/>
          <a:endParaRPr lang="en-US"/>
        </a:p>
      </dgm:t>
    </dgm:pt>
    <dgm:pt modelId="{1B044A54-F735-4024-A9E7-2E8E0F4AE825}">
      <dgm:prSet/>
      <dgm:spPr/>
      <dgm:t>
        <a:bodyPr/>
        <a:lstStyle/>
        <a:p>
          <a:pPr algn="ctr"/>
          <a:r>
            <a:rPr lang="en-US" b="0" i="0"/>
            <a:t>Can we predict potential future trends based on the available data?</a:t>
          </a:r>
          <a:endParaRPr lang="en-US"/>
        </a:p>
      </dgm:t>
    </dgm:pt>
    <dgm:pt modelId="{29472441-A2F7-4B75-B566-25584696E528}" type="parTrans" cxnId="{6E1A9D41-91C5-4540-AE06-B7A6063F7111}">
      <dgm:prSet/>
      <dgm:spPr/>
      <dgm:t>
        <a:bodyPr/>
        <a:lstStyle/>
        <a:p>
          <a:pPr algn="ctr"/>
          <a:endParaRPr lang="en-US"/>
        </a:p>
      </dgm:t>
    </dgm:pt>
    <dgm:pt modelId="{F7513B26-D511-4807-9A76-F2F46D63D26F}" type="sibTrans" cxnId="{6E1A9D41-91C5-4540-AE06-B7A6063F7111}">
      <dgm:prSet/>
      <dgm:spPr/>
      <dgm:t>
        <a:bodyPr/>
        <a:lstStyle/>
        <a:p>
          <a:pPr algn="ctr"/>
          <a:endParaRPr lang="en-US"/>
        </a:p>
      </dgm:t>
    </dgm:pt>
    <dgm:pt modelId="{63B028F1-C278-48A0-8BD5-800DFF059951}">
      <dgm:prSet/>
      <dgm:spPr/>
      <dgm:t>
        <a:bodyPr/>
        <a:lstStyle/>
        <a:p>
          <a:pPr algn="ctr"/>
          <a:r>
            <a:rPr lang="en-US" b="0" i="0"/>
            <a:t>With the use of R, we will import, clean, and visualize the data to help us uncover insights that can help the business make informed decisions.</a:t>
          </a:r>
          <a:endParaRPr lang="en-US"/>
        </a:p>
      </dgm:t>
    </dgm:pt>
    <dgm:pt modelId="{64370596-5FA8-46FA-B0C4-4BAFCB479AAD}" type="parTrans" cxnId="{18B9446F-D0EE-4DBA-BC67-20668747AB28}">
      <dgm:prSet/>
      <dgm:spPr/>
      <dgm:t>
        <a:bodyPr/>
        <a:lstStyle/>
        <a:p>
          <a:pPr algn="ctr"/>
          <a:endParaRPr lang="en-US"/>
        </a:p>
      </dgm:t>
    </dgm:pt>
    <dgm:pt modelId="{22F4D43F-BF3B-44AF-80A8-0B115B38655C}" type="sibTrans" cxnId="{18B9446F-D0EE-4DBA-BC67-20668747AB28}">
      <dgm:prSet/>
      <dgm:spPr/>
      <dgm:t>
        <a:bodyPr/>
        <a:lstStyle/>
        <a:p>
          <a:pPr algn="ctr"/>
          <a:endParaRPr lang="en-US"/>
        </a:p>
      </dgm:t>
    </dgm:pt>
    <dgm:pt modelId="{473D7F1A-4104-8447-A9A9-13D79FA4D574}" type="pres">
      <dgm:prSet presAssocID="{56ECBD7E-3A5F-4EA4-B92D-BFB87BD544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F11E04-C14E-5246-A665-CC3CA820C773}" type="pres">
      <dgm:prSet presAssocID="{373CDF5C-CF9A-40BF-9A2C-EC88908FD3DA}" presName="hierRoot1" presStyleCnt="0"/>
      <dgm:spPr/>
    </dgm:pt>
    <dgm:pt modelId="{C4D3586C-B026-F54F-BDCE-F5D7F702C580}" type="pres">
      <dgm:prSet presAssocID="{373CDF5C-CF9A-40BF-9A2C-EC88908FD3DA}" presName="composite" presStyleCnt="0"/>
      <dgm:spPr/>
    </dgm:pt>
    <dgm:pt modelId="{19A42EFA-3B69-C34D-A5E4-C91624987BD5}" type="pres">
      <dgm:prSet presAssocID="{373CDF5C-CF9A-40BF-9A2C-EC88908FD3DA}" presName="background" presStyleLbl="node0" presStyleIdx="0" presStyleCnt="2"/>
      <dgm:spPr/>
    </dgm:pt>
    <dgm:pt modelId="{AD8E874D-4F2E-9A4D-B193-47DC2E450E1D}" type="pres">
      <dgm:prSet presAssocID="{373CDF5C-CF9A-40BF-9A2C-EC88908FD3DA}" presName="text" presStyleLbl="fgAcc0" presStyleIdx="0" presStyleCnt="2">
        <dgm:presLayoutVars>
          <dgm:chPref val="3"/>
        </dgm:presLayoutVars>
      </dgm:prSet>
      <dgm:spPr/>
    </dgm:pt>
    <dgm:pt modelId="{8DE6C8DA-9C29-204A-AC3D-F9FAC9DD8FDD}" type="pres">
      <dgm:prSet presAssocID="{373CDF5C-CF9A-40BF-9A2C-EC88908FD3DA}" presName="hierChild2" presStyleCnt="0"/>
      <dgm:spPr/>
    </dgm:pt>
    <dgm:pt modelId="{DC007983-81BC-244E-AC32-03FEA90267EC}" type="pres">
      <dgm:prSet presAssocID="{FDBC8EFE-F952-48E5-9AA5-8628222E4806}" presName="Name10" presStyleLbl="parChTrans1D2" presStyleIdx="0" presStyleCnt="5"/>
      <dgm:spPr/>
    </dgm:pt>
    <dgm:pt modelId="{9951E5DE-02F3-A942-8F11-8B3ECD25D7EB}" type="pres">
      <dgm:prSet presAssocID="{A5267877-2F44-4A5B-AF56-FC3E4329443E}" presName="hierRoot2" presStyleCnt="0"/>
      <dgm:spPr/>
    </dgm:pt>
    <dgm:pt modelId="{B758EF20-E164-044F-880A-3F76AB7EAEFC}" type="pres">
      <dgm:prSet presAssocID="{A5267877-2F44-4A5B-AF56-FC3E4329443E}" presName="composite2" presStyleCnt="0"/>
      <dgm:spPr/>
    </dgm:pt>
    <dgm:pt modelId="{EC7D2F2E-EE96-1D44-A52E-D01BFF2DA9C9}" type="pres">
      <dgm:prSet presAssocID="{A5267877-2F44-4A5B-AF56-FC3E4329443E}" presName="background2" presStyleLbl="node2" presStyleIdx="0" presStyleCnt="5"/>
      <dgm:spPr/>
    </dgm:pt>
    <dgm:pt modelId="{3CA5662A-874E-2F48-99E2-83BA123A1A9F}" type="pres">
      <dgm:prSet presAssocID="{A5267877-2F44-4A5B-AF56-FC3E4329443E}" presName="text2" presStyleLbl="fgAcc2" presStyleIdx="0" presStyleCnt="5">
        <dgm:presLayoutVars>
          <dgm:chPref val="3"/>
        </dgm:presLayoutVars>
      </dgm:prSet>
      <dgm:spPr/>
    </dgm:pt>
    <dgm:pt modelId="{58FCB274-52AA-9D47-B39E-757120123678}" type="pres">
      <dgm:prSet presAssocID="{A5267877-2F44-4A5B-AF56-FC3E4329443E}" presName="hierChild3" presStyleCnt="0"/>
      <dgm:spPr/>
    </dgm:pt>
    <dgm:pt modelId="{D96DC277-2B7E-4D4C-B2B8-A0331B4EDEBF}" type="pres">
      <dgm:prSet presAssocID="{AA47548A-4008-43CE-AAA4-93643A17A890}" presName="Name10" presStyleLbl="parChTrans1D2" presStyleIdx="1" presStyleCnt="5"/>
      <dgm:spPr/>
    </dgm:pt>
    <dgm:pt modelId="{408715B8-92DC-5F4A-A23E-901C624C5026}" type="pres">
      <dgm:prSet presAssocID="{5F5AED77-C0B6-4EF7-ACF6-9315A4BFF46E}" presName="hierRoot2" presStyleCnt="0"/>
      <dgm:spPr/>
    </dgm:pt>
    <dgm:pt modelId="{83363AC3-0881-2147-AF9D-11814DC2295C}" type="pres">
      <dgm:prSet presAssocID="{5F5AED77-C0B6-4EF7-ACF6-9315A4BFF46E}" presName="composite2" presStyleCnt="0"/>
      <dgm:spPr/>
    </dgm:pt>
    <dgm:pt modelId="{21F11FF3-20CF-BF49-94EA-BBD0B890CCE2}" type="pres">
      <dgm:prSet presAssocID="{5F5AED77-C0B6-4EF7-ACF6-9315A4BFF46E}" presName="background2" presStyleLbl="node2" presStyleIdx="1" presStyleCnt="5"/>
      <dgm:spPr/>
    </dgm:pt>
    <dgm:pt modelId="{0891E2E0-C521-2C45-AB21-F045ED01678C}" type="pres">
      <dgm:prSet presAssocID="{5F5AED77-C0B6-4EF7-ACF6-9315A4BFF46E}" presName="text2" presStyleLbl="fgAcc2" presStyleIdx="1" presStyleCnt="5">
        <dgm:presLayoutVars>
          <dgm:chPref val="3"/>
        </dgm:presLayoutVars>
      </dgm:prSet>
      <dgm:spPr/>
    </dgm:pt>
    <dgm:pt modelId="{1DDB8D88-CC0B-D340-A131-B456DE3D3FE4}" type="pres">
      <dgm:prSet presAssocID="{5F5AED77-C0B6-4EF7-ACF6-9315A4BFF46E}" presName="hierChild3" presStyleCnt="0"/>
      <dgm:spPr/>
    </dgm:pt>
    <dgm:pt modelId="{89B7817F-F5DC-9B43-A576-F554C3947494}" type="pres">
      <dgm:prSet presAssocID="{F6FE72E4-507E-44DC-8C68-3C0426F8602F}" presName="Name10" presStyleLbl="parChTrans1D2" presStyleIdx="2" presStyleCnt="5"/>
      <dgm:spPr/>
    </dgm:pt>
    <dgm:pt modelId="{458A22F9-625E-1841-999E-CAA7FBC38213}" type="pres">
      <dgm:prSet presAssocID="{6B91A3E8-0CF6-4264-A899-60D5698CB35C}" presName="hierRoot2" presStyleCnt="0"/>
      <dgm:spPr/>
    </dgm:pt>
    <dgm:pt modelId="{1312E966-1FE9-8148-87E5-21B508088C4D}" type="pres">
      <dgm:prSet presAssocID="{6B91A3E8-0CF6-4264-A899-60D5698CB35C}" presName="composite2" presStyleCnt="0"/>
      <dgm:spPr/>
    </dgm:pt>
    <dgm:pt modelId="{410732CD-32EB-9249-B0D3-37DD4DFBC20D}" type="pres">
      <dgm:prSet presAssocID="{6B91A3E8-0CF6-4264-A899-60D5698CB35C}" presName="background2" presStyleLbl="node2" presStyleIdx="2" presStyleCnt="5"/>
      <dgm:spPr/>
    </dgm:pt>
    <dgm:pt modelId="{79A2B400-3BD2-9B4E-B4D4-08E8E1F0841D}" type="pres">
      <dgm:prSet presAssocID="{6B91A3E8-0CF6-4264-A899-60D5698CB35C}" presName="text2" presStyleLbl="fgAcc2" presStyleIdx="2" presStyleCnt="5">
        <dgm:presLayoutVars>
          <dgm:chPref val="3"/>
        </dgm:presLayoutVars>
      </dgm:prSet>
      <dgm:spPr/>
    </dgm:pt>
    <dgm:pt modelId="{55B91DB2-6F66-6340-967B-3E52A75CB687}" type="pres">
      <dgm:prSet presAssocID="{6B91A3E8-0CF6-4264-A899-60D5698CB35C}" presName="hierChild3" presStyleCnt="0"/>
      <dgm:spPr/>
    </dgm:pt>
    <dgm:pt modelId="{296AE5D9-08F8-9244-8474-888CB6A9EE81}" type="pres">
      <dgm:prSet presAssocID="{B9913934-B27C-4444-B80A-A186284B875E}" presName="Name10" presStyleLbl="parChTrans1D2" presStyleIdx="3" presStyleCnt="5"/>
      <dgm:spPr/>
    </dgm:pt>
    <dgm:pt modelId="{3FE671F3-9053-D54B-A23B-B1530C16BC23}" type="pres">
      <dgm:prSet presAssocID="{EC7BBDDE-58CB-480B-9E60-3B04EBED8B17}" presName="hierRoot2" presStyleCnt="0"/>
      <dgm:spPr/>
    </dgm:pt>
    <dgm:pt modelId="{8A547801-69DB-AC43-902B-3822C65D9C33}" type="pres">
      <dgm:prSet presAssocID="{EC7BBDDE-58CB-480B-9E60-3B04EBED8B17}" presName="composite2" presStyleCnt="0"/>
      <dgm:spPr/>
    </dgm:pt>
    <dgm:pt modelId="{1959FCB4-F607-0B44-B07E-A7716BFCB6E2}" type="pres">
      <dgm:prSet presAssocID="{EC7BBDDE-58CB-480B-9E60-3B04EBED8B17}" presName="background2" presStyleLbl="node2" presStyleIdx="3" presStyleCnt="5"/>
      <dgm:spPr/>
    </dgm:pt>
    <dgm:pt modelId="{8B820DED-E4DA-1042-95C9-92AA1292E79E}" type="pres">
      <dgm:prSet presAssocID="{EC7BBDDE-58CB-480B-9E60-3B04EBED8B17}" presName="text2" presStyleLbl="fgAcc2" presStyleIdx="3" presStyleCnt="5">
        <dgm:presLayoutVars>
          <dgm:chPref val="3"/>
        </dgm:presLayoutVars>
      </dgm:prSet>
      <dgm:spPr/>
    </dgm:pt>
    <dgm:pt modelId="{6660894C-D753-2A4A-B0DA-34623835B616}" type="pres">
      <dgm:prSet presAssocID="{EC7BBDDE-58CB-480B-9E60-3B04EBED8B17}" presName="hierChild3" presStyleCnt="0"/>
      <dgm:spPr/>
    </dgm:pt>
    <dgm:pt modelId="{74AEAC4C-89ED-7942-A750-190B8F95EC8F}" type="pres">
      <dgm:prSet presAssocID="{29472441-A2F7-4B75-B566-25584696E528}" presName="Name10" presStyleLbl="parChTrans1D2" presStyleIdx="4" presStyleCnt="5"/>
      <dgm:spPr/>
    </dgm:pt>
    <dgm:pt modelId="{F758EA09-6EEE-F245-8ABE-35DFEDE550D1}" type="pres">
      <dgm:prSet presAssocID="{1B044A54-F735-4024-A9E7-2E8E0F4AE825}" presName="hierRoot2" presStyleCnt="0"/>
      <dgm:spPr/>
    </dgm:pt>
    <dgm:pt modelId="{5A192293-FE73-AE42-9FEC-3A3D890AB87E}" type="pres">
      <dgm:prSet presAssocID="{1B044A54-F735-4024-A9E7-2E8E0F4AE825}" presName="composite2" presStyleCnt="0"/>
      <dgm:spPr/>
    </dgm:pt>
    <dgm:pt modelId="{3B6EC6AF-0520-8A4B-9C27-E84015D03BB1}" type="pres">
      <dgm:prSet presAssocID="{1B044A54-F735-4024-A9E7-2E8E0F4AE825}" presName="background2" presStyleLbl="node2" presStyleIdx="4" presStyleCnt="5"/>
      <dgm:spPr/>
    </dgm:pt>
    <dgm:pt modelId="{E7DD95AF-9974-5F48-9073-7D7751AB6083}" type="pres">
      <dgm:prSet presAssocID="{1B044A54-F735-4024-A9E7-2E8E0F4AE825}" presName="text2" presStyleLbl="fgAcc2" presStyleIdx="4" presStyleCnt="5">
        <dgm:presLayoutVars>
          <dgm:chPref val="3"/>
        </dgm:presLayoutVars>
      </dgm:prSet>
      <dgm:spPr/>
    </dgm:pt>
    <dgm:pt modelId="{A15F844A-D008-6749-ACAB-9BEEAFC75FDD}" type="pres">
      <dgm:prSet presAssocID="{1B044A54-F735-4024-A9E7-2E8E0F4AE825}" presName="hierChild3" presStyleCnt="0"/>
      <dgm:spPr/>
    </dgm:pt>
    <dgm:pt modelId="{FD39FB3D-CBF4-6C49-A5EC-462A5CD94BC5}" type="pres">
      <dgm:prSet presAssocID="{63B028F1-C278-48A0-8BD5-800DFF059951}" presName="hierRoot1" presStyleCnt="0"/>
      <dgm:spPr/>
    </dgm:pt>
    <dgm:pt modelId="{676D2CBA-5E2C-794C-B4E4-30E9C631CB3A}" type="pres">
      <dgm:prSet presAssocID="{63B028F1-C278-48A0-8BD5-800DFF059951}" presName="composite" presStyleCnt="0"/>
      <dgm:spPr/>
    </dgm:pt>
    <dgm:pt modelId="{6EA3A3AA-1D10-054E-8C21-5EE7A618FFF7}" type="pres">
      <dgm:prSet presAssocID="{63B028F1-C278-48A0-8BD5-800DFF059951}" presName="background" presStyleLbl="node0" presStyleIdx="1" presStyleCnt="2"/>
      <dgm:spPr/>
    </dgm:pt>
    <dgm:pt modelId="{CCA54117-E9C8-594B-96BB-F995561DF3CC}" type="pres">
      <dgm:prSet presAssocID="{63B028F1-C278-48A0-8BD5-800DFF059951}" presName="text" presStyleLbl="fgAcc0" presStyleIdx="1" presStyleCnt="2">
        <dgm:presLayoutVars>
          <dgm:chPref val="3"/>
        </dgm:presLayoutVars>
      </dgm:prSet>
      <dgm:spPr/>
    </dgm:pt>
    <dgm:pt modelId="{FF701E78-5C2C-884A-B230-30AF919073D5}" type="pres">
      <dgm:prSet presAssocID="{63B028F1-C278-48A0-8BD5-800DFF059951}" presName="hierChild2" presStyleCnt="0"/>
      <dgm:spPr/>
    </dgm:pt>
  </dgm:ptLst>
  <dgm:cxnLst>
    <dgm:cxn modelId="{0801100D-7BF6-B24F-8CA7-4BECF11AA27C}" type="presOf" srcId="{EC7BBDDE-58CB-480B-9E60-3B04EBED8B17}" destId="{8B820DED-E4DA-1042-95C9-92AA1292E79E}" srcOrd="0" destOrd="0" presId="urn:microsoft.com/office/officeart/2005/8/layout/hierarchy1"/>
    <dgm:cxn modelId="{00432A12-089F-0545-8C66-7FA5310A27D1}" type="presOf" srcId="{FDBC8EFE-F952-48E5-9AA5-8628222E4806}" destId="{DC007983-81BC-244E-AC32-03FEA90267EC}" srcOrd="0" destOrd="0" presId="urn:microsoft.com/office/officeart/2005/8/layout/hierarchy1"/>
    <dgm:cxn modelId="{4B3D7D17-2427-9E41-9F0B-D3727BF787F7}" type="presOf" srcId="{29472441-A2F7-4B75-B566-25584696E528}" destId="{74AEAC4C-89ED-7942-A750-190B8F95EC8F}" srcOrd="0" destOrd="0" presId="urn:microsoft.com/office/officeart/2005/8/layout/hierarchy1"/>
    <dgm:cxn modelId="{7781F420-BDD4-4438-BD5B-66926BB1B229}" srcId="{373CDF5C-CF9A-40BF-9A2C-EC88908FD3DA}" destId="{6B91A3E8-0CF6-4264-A899-60D5698CB35C}" srcOrd="2" destOrd="0" parTransId="{F6FE72E4-507E-44DC-8C68-3C0426F8602F}" sibTransId="{4F9BE6E8-C184-436B-A423-4879E98F98FD}"/>
    <dgm:cxn modelId="{EFAB5C2C-1849-1348-97A8-EEE8C5823D99}" type="presOf" srcId="{F6FE72E4-507E-44DC-8C68-3C0426F8602F}" destId="{89B7817F-F5DC-9B43-A576-F554C3947494}" srcOrd="0" destOrd="0" presId="urn:microsoft.com/office/officeart/2005/8/layout/hierarchy1"/>
    <dgm:cxn modelId="{6E1A9D41-91C5-4540-AE06-B7A6063F7111}" srcId="{373CDF5C-CF9A-40BF-9A2C-EC88908FD3DA}" destId="{1B044A54-F735-4024-A9E7-2E8E0F4AE825}" srcOrd="4" destOrd="0" parTransId="{29472441-A2F7-4B75-B566-25584696E528}" sibTransId="{F7513B26-D511-4807-9A76-F2F46D63D26F}"/>
    <dgm:cxn modelId="{18B9446F-D0EE-4DBA-BC67-20668747AB28}" srcId="{56ECBD7E-3A5F-4EA4-B92D-BFB87BD544FD}" destId="{63B028F1-C278-48A0-8BD5-800DFF059951}" srcOrd="1" destOrd="0" parTransId="{64370596-5FA8-46FA-B0C4-4BAFCB479AAD}" sibTransId="{22F4D43F-BF3B-44AF-80A8-0B115B38655C}"/>
    <dgm:cxn modelId="{8738F57C-7C44-4C3B-859E-EC00A47CADA0}" srcId="{56ECBD7E-3A5F-4EA4-B92D-BFB87BD544FD}" destId="{373CDF5C-CF9A-40BF-9A2C-EC88908FD3DA}" srcOrd="0" destOrd="0" parTransId="{22345FFF-7B55-48BE-9ECD-0B269E414A1B}" sibTransId="{0355E1A6-B4DF-433B-B301-C665337BF683}"/>
    <dgm:cxn modelId="{E8796580-34BB-7A4C-9D11-E0691B446488}" type="presOf" srcId="{56ECBD7E-3A5F-4EA4-B92D-BFB87BD544FD}" destId="{473D7F1A-4104-8447-A9A9-13D79FA4D574}" srcOrd="0" destOrd="0" presId="urn:microsoft.com/office/officeart/2005/8/layout/hierarchy1"/>
    <dgm:cxn modelId="{0147B995-BC6F-554B-8543-553ADBC53CE8}" type="presOf" srcId="{A5267877-2F44-4A5B-AF56-FC3E4329443E}" destId="{3CA5662A-874E-2F48-99E2-83BA123A1A9F}" srcOrd="0" destOrd="0" presId="urn:microsoft.com/office/officeart/2005/8/layout/hierarchy1"/>
    <dgm:cxn modelId="{0FC26FA3-6A26-4B74-AC02-18C6B25274EE}" srcId="{373CDF5C-CF9A-40BF-9A2C-EC88908FD3DA}" destId="{5F5AED77-C0B6-4EF7-ACF6-9315A4BFF46E}" srcOrd="1" destOrd="0" parTransId="{AA47548A-4008-43CE-AAA4-93643A17A890}" sibTransId="{21586800-77EA-4CEA-969B-E4D0A1B0EABC}"/>
    <dgm:cxn modelId="{3DD7BAAE-9AC7-D244-987E-271133B265DF}" type="presOf" srcId="{373CDF5C-CF9A-40BF-9A2C-EC88908FD3DA}" destId="{AD8E874D-4F2E-9A4D-B193-47DC2E450E1D}" srcOrd="0" destOrd="0" presId="urn:microsoft.com/office/officeart/2005/8/layout/hierarchy1"/>
    <dgm:cxn modelId="{3606EDB4-790F-4D4C-B563-B126078AD5DE}" type="presOf" srcId="{5F5AED77-C0B6-4EF7-ACF6-9315A4BFF46E}" destId="{0891E2E0-C521-2C45-AB21-F045ED01678C}" srcOrd="0" destOrd="0" presId="urn:microsoft.com/office/officeart/2005/8/layout/hierarchy1"/>
    <dgm:cxn modelId="{42C6A3B9-8DB4-4543-A4AF-09720C734E4D}" type="presOf" srcId="{6B91A3E8-0CF6-4264-A899-60D5698CB35C}" destId="{79A2B400-3BD2-9B4E-B4D4-08E8E1F0841D}" srcOrd="0" destOrd="0" presId="urn:microsoft.com/office/officeart/2005/8/layout/hierarchy1"/>
    <dgm:cxn modelId="{0BE39FCD-E97D-7B47-B404-1D8952BB59C1}" type="presOf" srcId="{B9913934-B27C-4444-B80A-A186284B875E}" destId="{296AE5D9-08F8-9244-8474-888CB6A9EE81}" srcOrd="0" destOrd="0" presId="urn:microsoft.com/office/officeart/2005/8/layout/hierarchy1"/>
    <dgm:cxn modelId="{C6992AD4-A6D1-4D87-B572-9660CFF3E599}" srcId="{373CDF5C-CF9A-40BF-9A2C-EC88908FD3DA}" destId="{EC7BBDDE-58CB-480B-9E60-3B04EBED8B17}" srcOrd="3" destOrd="0" parTransId="{B9913934-B27C-4444-B80A-A186284B875E}" sibTransId="{76946399-E746-48CC-98C2-ADD2473BC1DD}"/>
    <dgm:cxn modelId="{ACF645D6-0BAA-4025-A02B-90ED025D64C3}" srcId="{373CDF5C-CF9A-40BF-9A2C-EC88908FD3DA}" destId="{A5267877-2F44-4A5B-AF56-FC3E4329443E}" srcOrd="0" destOrd="0" parTransId="{FDBC8EFE-F952-48E5-9AA5-8628222E4806}" sibTransId="{55A8E482-C449-4E01-BA60-FE65856F88A8}"/>
    <dgm:cxn modelId="{0EEFE4E4-DEDB-4649-891A-921178BD69FB}" type="presOf" srcId="{AA47548A-4008-43CE-AAA4-93643A17A890}" destId="{D96DC277-2B7E-4D4C-B2B8-A0331B4EDEBF}" srcOrd="0" destOrd="0" presId="urn:microsoft.com/office/officeart/2005/8/layout/hierarchy1"/>
    <dgm:cxn modelId="{AC1C79F4-DEA1-C341-837F-728FD3F97585}" type="presOf" srcId="{63B028F1-C278-48A0-8BD5-800DFF059951}" destId="{CCA54117-E9C8-594B-96BB-F995561DF3CC}" srcOrd="0" destOrd="0" presId="urn:microsoft.com/office/officeart/2005/8/layout/hierarchy1"/>
    <dgm:cxn modelId="{9BF7C1FE-13E1-3E4D-A99A-A399ACCC6355}" type="presOf" srcId="{1B044A54-F735-4024-A9E7-2E8E0F4AE825}" destId="{E7DD95AF-9974-5F48-9073-7D7751AB6083}" srcOrd="0" destOrd="0" presId="urn:microsoft.com/office/officeart/2005/8/layout/hierarchy1"/>
    <dgm:cxn modelId="{4FB6B5E1-1873-1541-B7CD-310136EAE1D1}" type="presParOf" srcId="{473D7F1A-4104-8447-A9A9-13D79FA4D574}" destId="{6CF11E04-C14E-5246-A665-CC3CA820C773}" srcOrd="0" destOrd="0" presId="urn:microsoft.com/office/officeart/2005/8/layout/hierarchy1"/>
    <dgm:cxn modelId="{0C505CE9-6C6C-9140-B03A-F6C8D6B50CF5}" type="presParOf" srcId="{6CF11E04-C14E-5246-A665-CC3CA820C773}" destId="{C4D3586C-B026-F54F-BDCE-F5D7F702C580}" srcOrd="0" destOrd="0" presId="urn:microsoft.com/office/officeart/2005/8/layout/hierarchy1"/>
    <dgm:cxn modelId="{FBA65311-E7ED-7045-996D-CA6232B1BF81}" type="presParOf" srcId="{C4D3586C-B026-F54F-BDCE-F5D7F702C580}" destId="{19A42EFA-3B69-C34D-A5E4-C91624987BD5}" srcOrd="0" destOrd="0" presId="urn:microsoft.com/office/officeart/2005/8/layout/hierarchy1"/>
    <dgm:cxn modelId="{B8E239AE-CD48-CE4F-8B55-B593DF6F504D}" type="presParOf" srcId="{C4D3586C-B026-F54F-BDCE-F5D7F702C580}" destId="{AD8E874D-4F2E-9A4D-B193-47DC2E450E1D}" srcOrd="1" destOrd="0" presId="urn:microsoft.com/office/officeart/2005/8/layout/hierarchy1"/>
    <dgm:cxn modelId="{86575B52-E176-654E-B7CC-5C81854A92B4}" type="presParOf" srcId="{6CF11E04-C14E-5246-A665-CC3CA820C773}" destId="{8DE6C8DA-9C29-204A-AC3D-F9FAC9DD8FDD}" srcOrd="1" destOrd="0" presId="urn:microsoft.com/office/officeart/2005/8/layout/hierarchy1"/>
    <dgm:cxn modelId="{97EA566F-A49E-DA4E-A913-88B3AA993EE2}" type="presParOf" srcId="{8DE6C8DA-9C29-204A-AC3D-F9FAC9DD8FDD}" destId="{DC007983-81BC-244E-AC32-03FEA90267EC}" srcOrd="0" destOrd="0" presId="urn:microsoft.com/office/officeart/2005/8/layout/hierarchy1"/>
    <dgm:cxn modelId="{6D63990F-4D99-3441-81F9-49758F28C90D}" type="presParOf" srcId="{8DE6C8DA-9C29-204A-AC3D-F9FAC9DD8FDD}" destId="{9951E5DE-02F3-A942-8F11-8B3ECD25D7EB}" srcOrd="1" destOrd="0" presId="urn:microsoft.com/office/officeart/2005/8/layout/hierarchy1"/>
    <dgm:cxn modelId="{EE65EF61-9283-EF40-A22E-78B42CADCFA9}" type="presParOf" srcId="{9951E5DE-02F3-A942-8F11-8B3ECD25D7EB}" destId="{B758EF20-E164-044F-880A-3F76AB7EAEFC}" srcOrd="0" destOrd="0" presId="urn:microsoft.com/office/officeart/2005/8/layout/hierarchy1"/>
    <dgm:cxn modelId="{9D24582D-65D5-0544-9783-7B37DB1FC9E5}" type="presParOf" srcId="{B758EF20-E164-044F-880A-3F76AB7EAEFC}" destId="{EC7D2F2E-EE96-1D44-A52E-D01BFF2DA9C9}" srcOrd="0" destOrd="0" presId="urn:microsoft.com/office/officeart/2005/8/layout/hierarchy1"/>
    <dgm:cxn modelId="{7320C7C2-A8ED-EF4B-9B49-A03CBF4E0C9A}" type="presParOf" srcId="{B758EF20-E164-044F-880A-3F76AB7EAEFC}" destId="{3CA5662A-874E-2F48-99E2-83BA123A1A9F}" srcOrd="1" destOrd="0" presId="urn:microsoft.com/office/officeart/2005/8/layout/hierarchy1"/>
    <dgm:cxn modelId="{C2C9272F-4176-BB46-A43E-012D5EC613D4}" type="presParOf" srcId="{9951E5DE-02F3-A942-8F11-8B3ECD25D7EB}" destId="{58FCB274-52AA-9D47-B39E-757120123678}" srcOrd="1" destOrd="0" presId="urn:microsoft.com/office/officeart/2005/8/layout/hierarchy1"/>
    <dgm:cxn modelId="{3D13CD2F-049A-3242-A08A-BEE8F92EFB38}" type="presParOf" srcId="{8DE6C8DA-9C29-204A-AC3D-F9FAC9DD8FDD}" destId="{D96DC277-2B7E-4D4C-B2B8-A0331B4EDEBF}" srcOrd="2" destOrd="0" presId="urn:microsoft.com/office/officeart/2005/8/layout/hierarchy1"/>
    <dgm:cxn modelId="{4E664F3A-A3E3-064E-A1C3-64CF74CB2583}" type="presParOf" srcId="{8DE6C8DA-9C29-204A-AC3D-F9FAC9DD8FDD}" destId="{408715B8-92DC-5F4A-A23E-901C624C5026}" srcOrd="3" destOrd="0" presId="urn:microsoft.com/office/officeart/2005/8/layout/hierarchy1"/>
    <dgm:cxn modelId="{F12D6AE3-0EFC-614F-9586-4B5075230866}" type="presParOf" srcId="{408715B8-92DC-5F4A-A23E-901C624C5026}" destId="{83363AC3-0881-2147-AF9D-11814DC2295C}" srcOrd="0" destOrd="0" presId="urn:microsoft.com/office/officeart/2005/8/layout/hierarchy1"/>
    <dgm:cxn modelId="{55F5FA77-B3A6-5247-B0DA-38212296EBC8}" type="presParOf" srcId="{83363AC3-0881-2147-AF9D-11814DC2295C}" destId="{21F11FF3-20CF-BF49-94EA-BBD0B890CCE2}" srcOrd="0" destOrd="0" presId="urn:microsoft.com/office/officeart/2005/8/layout/hierarchy1"/>
    <dgm:cxn modelId="{4183084F-F275-3B47-8C5A-A172C80FED5F}" type="presParOf" srcId="{83363AC3-0881-2147-AF9D-11814DC2295C}" destId="{0891E2E0-C521-2C45-AB21-F045ED01678C}" srcOrd="1" destOrd="0" presId="urn:microsoft.com/office/officeart/2005/8/layout/hierarchy1"/>
    <dgm:cxn modelId="{B9C832A0-C4F9-B141-B61D-8460D799FA98}" type="presParOf" srcId="{408715B8-92DC-5F4A-A23E-901C624C5026}" destId="{1DDB8D88-CC0B-D340-A131-B456DE3D3FE4}" srcOrd="1" destOrd="0" presId="urn:microsoft.com/office/officeart/2005/8/layout/hierarchy1"/>
    <dgm:cxn modelId="{BE8A8B76-FB7E-A84C-B58D-72BE8EB361B3}" type="presParOf" srcId="{8DE6C8DA-9C29-204A-AC3D-F9FAC9DD8FDD}" destId="{89B7817F-F5DC-9B43-A576-F554C3947494}" srcOrd="4" destOrd="0" presId="urn:microsoft.com/office/officeart/2005/8/layout/hierarchy1"/>
    <dgm:cxn modelId="{A1EB11C1-240A-4349-B805-E785F3CF6EAC}" type="presParOf" srcId="{8DE6C8DA-9C29-204A-AC3D-F9FAC9DD8FDD}" destId="{458A22F9-625E-1841-999E-CAA7FBC38213}" srcOrd="5" destOrd="0" presId="urn:microsoft.com/office/officeart/2005/8/layout/hierarchy1"/>
    <dgm:cxn modelId="{40ABA0F6-65C8-CE40-9177-A2C7121A9042}" type="presParOf" srcId="{458A22F9-625E-1841-999E-CAA7FBC38213}" destId="{1312E966-1FE9-8148-87E5-21B508088C4D}" srcOrd="0" destOrd="0" presId="urn:microsoft.com/office/officeart/2005/8/layout/hierarchy1"/>
    <dgm:cxn modelId="{90CA7E22-5D6F-0049-A6C3-DC3CCA078D60}" type="presParOf" srcId="{1312E966-1FE9-8148-87E5-21B508088C4D}" destId="{410732CD-32EB-9249-B0D3-37DD4DFBC20D}" srcOrd="0" destOrd="0" presId="urn:microsoft.com/office/officeart/2005/8/layout/hierarchy1"/>
    <dgm:cxn modelId="{9C70C746-4029-EF43-A323-6F91520E6925}" type="presParOf" srcId="{1312E966-1FE9-8148-87E5-21B508088C4D}" destId="{79A2B400-3BD2-9B4E-B4D4-08E8E1F0841D}" srcOrd="1" destOrd="0" presId="urn:microsoft.com/office/officeart/2005/8/layout/hierarchy1"/>
    <dgm:cxn modelId="{2C2E8A49-7D63-4240-B805-A0FE054F339B}" type="presParOf" srcId="{458A22F9-625E-1841-999E-CAA7FBC38213}" destId="{55B91DB2-6F66-6340-967B-3E52A75CB687}" srcOrd="1" destOrd="0" presId="urn:microsoft.com/office/officeart/2005/8/layout/hierarchy1"/>
    <dgm:cxn modelId="{9C046BC2-950E-454A-8F70-0F0D59654AAA}" type="presParOf" srcId="{8DE6C8DA-9C29-204A-AC3D-F9FAC9DD8FDD}" destId="{296AE5D9-08F8-9244-8474-888CB6A9EE81}" srcOrd="6" destOrd="0" presId="urn:microsoft.com/office/officeart/2005/8/layout/hierarchy1"/>
    <dgm:cxn modelId="{E7CC25F9-BF8F-4F4A-9C08-4A7BF3BCFE0B}" type="presParOf" srcId="{8DE6C8DA-9C29-204A-AC3D-F9FAC9DD8FDD}" destId="{3FE671F3-9053-D54B-A23B-B1530C16BC23}" srcOrd="7" destOrd="0" presId="urn:microsoft.com/office/officeart/2005/8/layout/hierarchy1"/>
    <dgm:cxn modelId="{9D137D43-9F53-A941-8D9D-FB250B31A6D4}" type="presParOf" srcId="{3FE671F3-9053-D54B-A23B-B1530C16BC23}" destId="{8A547801-69DB-AC43-902B-3822C65D9C33}" srcOrd="0" destOrd="0" presId="urn:microsoft.com/office/officeart/2005/8/layout/hierarchy1"/>
    <dgm:cxn modelId="{A0BAA167-39CE-A942-878D-9B8BEEAF765B}" type="presParOf" srcId="{8A547801-69DB-AC43-902B-3822C65D9C33}" destId="{1959FCB4-F607-0B44-B07E-A7716BFCB6E2}" srcOrd="0" destOrd="0" presId="urn:microsoft.com/office/officeart/2005/8/layout/hierarchy1"/>
    <dgm:cxn modelId="{2D0D9F79-0F0F-2142-BEF1-50571311B1BF}" type="presParOf" srcId="{8A547801-69DB-AC43-902B-3822C65D9C33}" destId="{8B820DED-E4DA-1042-95C9-92AA1292E79E}" srcOrd="1" destOrd="0" presId="urn:microsoft.com/office/officeart/2005/8/layout/hierarchy1"/>
    <dgm:cxn modelId="{AEA43C13-1900-0C43-A440-EADB247FD0AC}" type="presParOf" srcId="{3FE671F3-9053-D54B-A23B-B1530C16BC23}" destId="{6660894C-D753-2A4A-B0DA-34623835B616}" srcOrd="1" destOrd="0" presId="urn:microsoft.com/office/officeart/2005/8/layout/hierarchy1"/>
    <dgm:cxn modelId="{83E61D2D-B984-CA4B-9496-1F5E636B745D}" type="presParOf" srcId="{8DE6C8DA-9C29-204A-AC3D-F9FAC9DD8FDD}" destId="{74AEAC4C-89ED-7942-A750-190B8F95EC8F}" srcOrd="8" destOrd="0" presId="urn:microsoft.com/office/officeart/2005/8/layout/hierarchy1"/>
    <dgm:cxn modelId="{BCD9B5D4-FB47-C542-BE79-86EC24B6B289}" type="presParOf" srcId="{8DE6C8DA-9C29-204A-AC3D-F9FAC9DD8FDD}" destId="{F758EA09-6EEE-F245-8ABE-35DFEDE550D1}" srcOrd="9" destOrd="0" presId="urn:microsoft.com/office/officeart/2005/8/layout/hierarchy1"/>
    <dgm:cxn modelId="{66812347-B504-D44A-A3F5-665F537D5FAB}" type="presParOf" srcId="{F758EA09-6EEE-F245-8ABE-35DFEDE550D1}" destId="{5A192293-FE73-AE42-9FEC-3A3D890AB87E}" srcOrd="0" destOrd="0" presId="urn:microsoft.com/office/officeart/2005/8/layout/hierarchy1"/>
    <dgm:cxn modelId="{649A104B-36D4-5D44-8881-6FEB39670F7E}" type="presParOf" srcId="{5A192293-FE73-AE42-9FEC-3A3D890AB87E}" destId="{3B6EC6AF-0520-8A4B-9C27-E84015D03BB1}" srcOrd="0" destOrd="0" presId="urn:microsoft.com/office/officeart/2005/8/layout/hierarchy1"/>
    <dgm:cxn modelId="{45947B33-48A9-AE45-9A7E-8E93433EBC5B}" type="presParOf" srcId="{5A192293-FE73-AE42-9FEC-3A3D890AB87E}" destId="{E7DD95AF-9974-5F48-9073-7D7751AB6083}" srcOrd="1" destOrd="0" presId="urn:microsoft.com/office/officeart/2005/8/layout/hierarchy1"/>
    <dgm:cxn modelId="{0C45CCB3-DC30-7049-A8DF-BE1F86E26A69}" type="presParOf" srcId="{F758EA09-6EEE-F245-8ABE-35DFEDE550D1}" destId="{A15F844A-D008-6749-ACAB-9BEEAFC75FDD}" srcOrd="1" destOrd="0" presId="urn:microsoft.com/office/officeart/2005/8/layout/hierarchy1"/>
    <dgm:cxn modelId="{20257162-BCFA-4D4C-899E-C038B7F7405A}" type="presParOf" srcId="{473D7F1A-4104-8447-A9A9-13D79FA4D574}" destId="{FD39FB3D-CBF4-6C49-A5EC-462A5CD94BC5}" srcOrd="1" destOrd="0" presId="urn:microsoft.com/office/officeart/2005/8/layout/hierarchy1"/>
    <dgm:cxn modelId="{E084ADA3-92DD-E541-82A3-B00BC97F7573}" type="presParOf" srcId="{FD39FB3D-CBF4-6C49-A5EC-462A5CD94BC5}" destId="{676D2CBA-5E2C-794C-B4E4-30E9C631CB3A}" srcOrd="0" destOrd="0" presId="urn:microsoft.com/office/officeart/2005/8/layout/hierarchy1"/>
    <dgm:cxn modelId="{95BCB961-C8A7-8D46-B039-F965B1268EDB}" type="presParOf" srcId="{676D2CBA-5E2C-794C-B4E4-30E9C631CB3A}" destId="{6EA3A3AA-1D10-054E-8C21-5EE7A618FFF7}" srcOrd="0" destOrd="0" presId="urn:microsoft.com/office/officeart/2005/8/layout/hierarchy1"/>
    <dgm:cxn modelId="{464B7EAD-632F-474E-BDF4-59651548B189}" type="presParOf" srcId="{676D2CBA-5E2C-794C-B4E4-30E9C631CB3A}" destId="{CCA54117-E9C8-594B-96BB-F995561DF3CC}" srcOrd="1" destOrd="0" presId="urn:microsoft.com/office/officeart/2005/8/layout/hierarchy1"/>
    <dgm:cxn modelId="{864798C1-54A9-574E-AD51-EBF2399381CE}" type="presParOf" srcId="{FD39FB3D-CBF4-6C49-A5EC-462A5CD94BC5}" destId="{FF701E78-5C2C-884A-B230-30AF91907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E795B-AA30-4EAB-9F2A-F69A7447F30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DA4CB-FC99-4683-9299-DB9C8FBB8E14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B6BD2-5141-464B-8DB6-A4491874590E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Retail Dataset: </a:t>
          </a:r>
          <a:r>
            <a:rPr lang="en-US" sz="1800" b="0" i="0" kern="1200"/>
            <a:t>This data set represents a series of customer transactions for a retail business across different product categories such as Beauty, Clothing, and Electronics.</a:t>
          </a:r>
          <a:endParaRPr lang="en-US" sz="1800" kern="1200"/>
        </a:p>
      </dsp:txBody>
      <dsp:txXfrm>
        <a:off x="1452806" y="681330"/>
        <a:ext cx="9475022" cy="1257841"/>
      </dsp:txXfrm>
    </dsp:sp>
    <dsp:sp modelId="{CDC78892-6E50-4247-99E5-01E651CA146C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3E816-76A3-4B92-B72E-39577DA408D6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32850-EFD0-47BC-AEBE-433EB924EA59}">
      <dsp:nvSpPr>
        <dsp:cNvPr id="0" name=""/>
        <dsp:cNvSpPr/>
      </dsp:nvSpPr>
      <dsp:spPr>
        <a:xfrm>
          <a:off x="1452806" y="2253632"/>
          <a:ext cx="4917523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As data analysts, we are tasked with identifying key trends in customer purchasing behavior that can help the company improve:</a:t>
          </a:r>
          <a:endParaRPr lang="en-US" sz="1800" kern="1200"/>
        </a:p>
      </dsp:txBody>
      <dsp:txXfrm>
        <a:off x="1452806" y="2253632"/>
        <a:ext cx="4917523" cy="1257841"/>
      </dsp:txXfrm>
    </dsp:sp>
    <dsp:sp modelId="{D3F4FC81-172F-4E75-8680-F85BCE57DCAB}">
      <dsp:nvSpPr>
        <dsp:cNvPr id="0" name=""/>
        <dsp:cNvSpPr/>
      </dsp:nvSpPr>
      <dsp:spPr>
        <a:xfrm>
          <a:off x="6370329" y="2253632"/>
          <a:ext cx="4557499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marketing strategies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optimize pricing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enhance customer targeting</a:t>
          </a:r>
          <a:endParaRPr lang="en-US" sz="1400" kern="1200"/>
        </a:p>
      </dsp:txBody>
      <dsp:txXfrm>
        <a:off x="6370329" y="2253632"/>
        <a:ext cx="4557499" cy="12578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EAC4C-89ED-7942-A750-190B8F95EC8F}">
      <dsp:nvSpPr>
        <dsp:cNvPr id="0" name=""/>
        <dsp:cNvSpPr/>
      </dsp:nvSpPr>
      <dsp:spPr>
        <a:xfrm>
          <a:off x="5362800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4449035" y="360725"/>
              </a:lnTo>
              <a:lnTo>
                <a:pt x="4449035" y="5293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AE5D9-08F8-9244-8474-888CB6A9EE81}">
      <dsp:nvSpPr>
        <dsp:cNvPr id="0" name=""/>
        <dsp:cNvSpPr/>
      </dsp:nvSpPr>
      <dsp:spPr>
        <a:xfrm>
          <a:off x="5362800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5"/>
              </a:lnTo>
              <a:lnTo>
                <a:pt x="2224517" y="360725"/>
              </a:lnTo>
              <a:lnTo>
                <a:pt x="2224517" y="5293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7817F-F5DC-9B43-A576-F554C3947494}">
      <dsp:nvSpPr>
        <dsp:cNvPr id="0" name=""/>
        <dsp:cNvSpPr/>
      </dsp:nvSpPr>
      <dsp:spPr>
        <a:xfrm>
          <a:off x="5317080" y="1483976"/>
          <a:ext cx="91440" cy="52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DC277-2B7E-4D4C-B2B8-A0331B4EDEBF}">
      <dsp:nvSpPr>
        <dsp:cNvPr id="0" name=""/>
        <dsp:cNvSpPr/>
      </dsp:nvSpPr>
      <dsp:spPr>
        <a:xfrm>
          <a:off x="3138282" y="1483976"/>
          <a:ext cx="2224517" cy="529334"/>
        </a:xfrm>
        <a:custGeom>
          <a:avLst/>
          <a:gdLst/>
          <a:ahLst/>
          <a:cxnLst/>
          <a:rect l="0" t="0" r="0" b="0"/>
          <a:pathLst>
            <a:path>
              <a:moveTo>
                <a:pt x="2224517" y="0"/>
              </a:moveTo>
              <a:lnTo>
                <a:pt x="2224517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07983-81BC-244E-AC32-03FEA90267EC}">
      <dsp:nvSpPr>
        <dsp:cNvPr id="0" name=""/>
        <dsp:cNvSpPr/>
      </dsp:nvSpPr>
      <dsp:spPr>
        <a:xfrm>
          <a:off x="913764" y="1483976"/>
          <a:ext cx="4449035" cy="529334"/>
        </a:xfrm>
        <a:custGeom>
          <a:avLst/>
          <a:gdLst/>
          <a:ahLst/>
          <a:cxnLst/>
          <a:rect l="0" t="0" r="0" b="0"/>
          <a:pathLst>
            <a:path>
              <a:moveTo>
                <a:pt x="4449035" y="0"/>
              </a:moveTo>
              <a:lnTo>
                <a:pt x="4449035" y="360725"/>
              </a:lnTo>
              <a:lnTo>
                <a:pt x="0" y="360725"/>
              </a:lnTo>
              <a:lnTo>
                <a:pt x="0" y="5293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42EFA-3B69-C34D-A5E4-C91624987BD5}">
      <dsp:nvSpPr>
        <dsp:cNvPr id="0" name=""/>
        <dsp:cNvSpPr/>
      </dsp:nvSpPr>
      <dsp:spPr>
        <a:xfrm>
          <a:off x="4452770" y="328238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E874D-4F2E-9A4D-B193-47DC2E450E1D}">
      <dsp:nvSpPr>
        <dsp:cNvPr id="0" name=""/>
        <dsp:cNvSpPr/>
      </dsp:nvSpPr>
      <dsp:spPr>
        <a:xfrm>
          <a:off x="4654999" y="520356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Our objective for this project is to be able to explore patterns in customer purchases to understand and answer the following questions:</a:t>
          </a:r>
          <a:endParaRPr lang="en-US" sz="1100" kern="1200"/>
        </a:p>
      </dsp:txBody>
      <dsp:txXfrm>
        <a:off x="4688849" y="554206"/>
        <a:ext cx="1752359" cy="1088037"/>
      </dsp:txXfrm>
    </dsp:sp>
    <dsp:sp modelId="{EC7D2F2E-EE96-1D44-A52E-D01BFF2DA9C9}">
      <dsp:nvSpPr>
        <dsp:cNvPr id="0" name=""/>
        <dsp:cNvSpPr/>
      </dsp:nvSpPr>
      <dsp:spPr>
        <a:xfrm>
          <a:off x="3735" y="2013310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5662A-874E-2F48-99E2-83BA123A1A9F}">
      <dsp:nvSpPr>
        <dsp:cNvPr id="0" name=""/>
        <dsp:cNvSpPr/>
      </dsp:nvSpPr>
      <dsp:spPr>
        <a:xfrm>
          <a:off x="205963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Which products or product categories generate the most revenue?</a:t>
          </a:r>
          <a:endParaRPr lang="en-US" sz="1100" kern="1200"/>
        </a:p>
      </dsp:txBody>
      <dsp:txXfrm>
        <a:off x="239813" y="2239278"/>
        <a:ext cx="1752359" cy="1088037"/>
      </dsp:txXfrm>
    </dsp:sp>
    <dsp:sp modelId="{21F11FF3-20CF-BF49-94EA-BBD0B890CCE2}">
      <dsp:nvSpPr>
        <dsp:cNvPr id="0" name=""/>
        <dsp:cNvSpPr/>
      </dsp:nvSpPr>
      <dsp:spPr>
        <a:xfrm>
          <a:off x="2228252" y="2013310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1E2E0-C521-2C45-AB21-F045ED01678C}">
      <dsp:nvSpPr>
        <dsp:cNvPr id="0" name=""/>
        <dsp:cNvSpPr/>
      </dsp:nvSpPr>
      <dsp:spPr>
        <a:xfrm>
          <a:off x="2430481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What are the purchasing patterns by gender and age group?</a:t>
          </a:r>
          <a:endParaRPr lang="en-US" sz="1100" kern="1200"/>
        </a:p>
      </dsp:txBody>
      <dsp:txXfrm>
        <a:off x="2464331" y="2239278"/>
        <a:ext cx="1752359" cy="1088037"/>
      </dsp:txXfrm>
    </dsp:sp>
    <dsp:sp modelId="{410732CD-32EB-9249-B0D3-37DD4DFBC20D}">
      <dsp:nvSpPr>
        <dsp:cNvPr id="0" name=""/>
        <dsp:cNvSpPr/>
      </dsp:nvSpPr>
      <dsp:spPr>
        <a:xfrm>
          <a:off x="4452770" y="2013310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2B400-3BD2-9B4E-B4D4-08E8E1F0841D}">
      <dsp:nvSpPr>
        <dsp:cNvPr id="0" name=""/>
        <dsp:cNvSpPr/>
      </dsp:nvSpPr>
      <dsp:spPr>
        <a:xfrm>
          <a:off x="4654999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Are there any seasonal trends in purchasing behavior?</a:t>
          </a:r>
          <a:endParaRPr lang="en-US" sz="1100" kern="1200"/>
        </a:p>
      </dsp:txBody>
      <dsp:txXfrm>
        <a:off x="4688849" y="2239278"/>
        <a:ext cx="1752359" cy="1088037"/>
      </dsp:txXfrm>
    </dsp:sp>
    <dsp:sp modelId="{1959FCB4-F607-0B44-B07E-A7716BFCB6E2}">
      <dsp:nvSpPr>
        <dsp:cNvPr id="0" name=""/>
        <dsp:cNvSpPr/>
      </dsp:nvSpPr>
      <dsp:spPr>
        <a:xfrm>
          <a:off x="6677287" y="2013310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20DED-E4DA-1042-95C9-92AA1292E79E}">
      <dsp:nvSpPr>
        <dsp:cNvPr id="0" name=""/>
        <dsp:cNvSpPr/>
      </dsp:nvSpPr>
      <dsp:spPr>
        <a:xfrm>
          <a:off x="6879516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What is the average purchase value for different customer segments?</a:t>
          </a:r>
          <a:endParaRPr lang="en-US" sz="1100" kern="1200"/>
        </a:p>
      </dsp:txBody>
      <dsp:txXfrm>
        <a:off x="6913366" y="2239278"/>
        <a:ext cx="1752359" cy="1088037"/>
      </dsp:txXfrm>
    </dsp:sp>
    <dsp:sp modelId="{3B6EC6AF-0520-8A4B-9C27-E84015D03BB1}">
      <dsp:nvSpPr>
        <dsp:cNvPr id="0" name=""/>
        <dsp:cNvSpPr/>
      </dsp:nvSpPr>
      <dsp:spPr>
        <a:xfrm>
          <a:off x="8901805" y="2013310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D95AF-9974-5F48-9073-7D7751AB6083}">
      <dsp:nvSpPr>
        <dsp:cNvPr id="0" name=""/>
        <dsp:cNvSpPr/>
      </dsp:nvSpPr>
      <dsp:spPr>
        <a:xfrm>
          <a:off x="9104034" y="2205428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Can we predict potential future trends based on the available data?</a:t>
          </a:r>
          <a:endParaRPr lang="en-US" sz="1100" kern="1200"/>
        </a:p>
      </dsp:txBody>
      <dsp:txXfrm>
        <a:off x="9137884" y="2239278"/>
        <a:ext cx="1752359" cy="1088037"/>
      </dsp:txXfrm>
    </dsp:sp>
    <dsp:sp modelId="{6EA3A3AA-1D10-054E-8C21-5EE7A618FFF7}">
      <dsp:nvSpPr>
        <dsp:cNvPr id="0" name=""/>
        <dsp:cNvSpPr/>
      </dsp:nvSpPr>
      <dsp:spPr>
        <a:xfrm>
          <a:off x="6677287" y="328238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54117-E9C8-594B-96BB-F995561DF3CC}">
      <dsp:nvSpPr>
        <dsp:cNvPr id="0" name=""/>
        <dsp:cNvSpPr/>
      </dsp:nvSpPr>
      <dsp:spPr>
        <a:xfrm>
          <a:off x="6879516" y="520356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With the use of R, we will import, clean, and visualize the data to help us uncover insights that can help the business make informed decisions.</a:t>
          </a:r>
          <a:endParaRPr lang="en-US" sz="1100" kern="1200"/>
        </a:p>
      </dsp:txBody>
      <dsp:txXfrm>
        <a:off x="6913366" y="554206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E78F-9B44-CF4E-8564-D24B0F637D18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429EC-C7BC-5247-A4DC-5AB4D6AF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8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429EC-C7BC-5247-A4DC-5AB4D6AF1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1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10C7-693D-D498-38FE-2146C0A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7258-E41A-00CE-FCCF-BAAD9084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85FEE-EA01-E321-0AB8-1E475CF6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E224B-8CEC-FA9D-6879-58F1BB55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27279-02EB-999C-F49D-CDFFE819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37C-1F94-4402-779A-ADF08EEE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56278-80DE-BD63-E9CE-EC4563AFE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9080-34A1-C108-DB98-5524B7C9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98BE-BA21-7355-F6AE-4A4925AD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406B-F0BA-99C3-4533-BE5225D7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E6B72-BB5B-D279-BF23-F061C8D17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41DEC-B4DB-9B2D-E1A7-EAC482E11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CDB0-ACE2-A192-D311-80BA06F0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CFE1-1B9B-6E09-D3C7-6E3384AE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A6A5-9395-5087-9756-55060FAC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56C7-7721-2F78-0F86-ABEC0C26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9C72-5672-2714-E356-BAE092C8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6ABF-546E-5E2F-F4C4-FB5D7C9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8538-E145-2C07-9F63-CED0924E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891A-CE13-B601-1A8D-AACC7B4F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CC20-6836-E98D-8F4E-EF6EAB46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0C25-4441-6B07-C609-00DC4671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F130-9CBB-3E29-9E95-2CDC597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5BCF-4E1A-77C3-48F0-DEE3922E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8DDF-5F75-2B98-A4EA-3547271E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84F2-13C5-99D6-D0AA-914F4203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F3D8-DFB0-9FE5-D381-164A735A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B9467-C837-47D0-2664-6FDDB2A1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F732-9A52-CB19-EB89-0D55C000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1CF37-52E1-E30F-646A-F38A707A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51C1-8212-BCA3-0669-E1B770D7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FE2-9E7B-6DF7-A72F-81D15E41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37CE-6278-2A97-FDA2-4EB2FF14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D60E-FAC1-955E-3C2F-1F0481E0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EEC2E-C8B9-171D-0D14-470864AFC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F21D9-204A-4B3D-6EC1-8BAA5CD91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11809-1FFB-B2CA-E736-D1E372FD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E1ACE-BFFF-583C-630D-086EFE44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33D92-B703-3524-2931-6677EE80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7F66-168D-B403-4897-E85A4938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58C82-E8F7-9E4C-777F-EE339F23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EA40C-D7E4-3574-DA2D-40785FC1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E7E36-192E-9FBF-EDC3-7D18B7A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C1268-7FCF-EEB9-0C6C-B93E70E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22074-C03D-FC64-B9D6-33D5DF16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B4006-1D2B-E3FA-CDF4-6AF19AE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6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48A2-0E11-82C3-47AF-5007AFDC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C2BE-8BD3-42F5-88FB-63A3A59B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223BE-F113-6E2B-A004-E88C0D477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76D3F-CF7C-AA93-BEAD-3C1024CF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9EFA-1787-99D8-A95D-17A12D36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35692-37FE-5356-BFCC-03EEF40A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4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E8BF-7E54-A909-B220-8FE7F7DB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EF9A0-D637-4EFE-C852-3E4334C4B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5E336-EB9B-2DC9-A543-BB1D5784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7B951-E0F7-36E7-61D7-68C88F63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D694C-C24F-975E-BC14-CCF45BB9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9A2B-1DBF-6287-B370-77FAC4CF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7AB8-7453-DD7F-3B8A-8DA49342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7E047-F1B7-DF8C-1721-88A38F7C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B9CE2-00A7-EBA8-57E5-4D479C84E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03417-3A32-E44E-96F1-BDC932B0664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C8C1-301C-BDD9-1CDF-F9AAE3D5E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A014-1949-B005-6404-E320A57AA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A16A3-EA2A-E34F-9A13-18552987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0CCAF-2389-D4F8-14F4-E6311810A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0" i="0" u="none" strike="noStrike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Analyzing Customer Purchase Behavior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CCFB7-1B1C-3CFC-D80A-6FB329D6C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Women TechMaker Final Project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Paulette Rodriguez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AA6AC-97FD-F513-9542-F03D48F7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A925CF-555D-D9DD-2E4D-57862297A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93796-8771-D6B8-8C2D-2BFCC3ACC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159FE-8F1D-0DA3-4B05-98C82B55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FFE65-467F-5D8C-E0C5-E3776262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37F42-00A0-71BF-2A91-9C2A5C70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98FD-6BC3-94F8-0317-45B3686D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Recommendations: Customer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1944-9C29-6E5D-B41D-61EE4BD4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Target Female Customers</a:t>
            </a:r>
          </a:p>
          <a:p>
            <a:pPr lvl="1"/>
            <a:r>
              <a:rPr lang="en-US" sz="1600" dirty="0"/>
              <a:t>Develop targeted marketing campaigns and promotions specifically for female customers, highlighting the value and benefits of products.</a:t>
            </a:r>
          </a:p>
          <a:p>
            <a:r>
              <a:rPr lang="en-US" sz="2000" dirty="0"/>
              <a:t>Age Specific Strategies</a:t>
            </a:r>
            <a:endParaRPr lang="en-US" sz="1600" dirty="0"/>
          </a:p>
          <a:p>
            <a:pPr lvl="1"/>
            <a:r>
              <a:rPr lang="en-US" sz="1600" b="0" i="0" u="none" strike="noStrike" dirty="0">
                <a:effectLst/>
              </a:rPr>
              <a:t>While older customers purchase more, younger customers spend more on average, so consider creating promotions that appeal to both age groups.</a:t>
            </a:r>
          </a:p>
          <a:p>
            <a:pPr lvl="1"/>
            <a:r>
              <a:rPr lang="en-US" sz="1600" b="0" i="0" u="none" strike="noStrike" dirty="0">
                <a:effectLst/>
              </a:rPr>
              <a:t>Since older customers are more likely to purchase, emphasize the value and long-term benefits of your products to this demographic.</a:t>
            </a:r>
            <a:endParaRPr lang="en-US" sz="1600" b="0" i="0" u="none" strike="noStrike" dirty="0"/>
          </a:p>
          <a:p>
            <a:pPr lvl="1"/>
            <a:r>
              <a:rPr lang="en-US" sz="1600" dirty="0">
                <a:effectLst/>
              </a:rPr>
              <a:t>Since younger customers spend more on average, consider offering discounts, promotions, or loyalty programs to encourage repeat purchases. </a:t>
            </a:r>
          </a:p>
          <a:p>
            <a:pPr>
              <a:buNone/>
            </a:pPr>
            <a:br>
              <a:rPr lang="en-US" sz="12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182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ABB25-B37A-4F61-245B-BE1A14CD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Recommendations: Seasonal &amp; Promotional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7FF1-C4B7-92B0-0AD6-35787CB9C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Optimize for Peak Months</a:t>
            </a:r>
          </a:p>
          <a:p>
            <a:pPr lvl="1"/>
            <a:r>
              <a:rPr lang="en-US" sz="1600" b="0" i="0" u="none" strike="noStrike" dirty="0">
                <a:effectLst/>
              </a:rPr>
              <a:t>Focus marketing and promotions during peak months (May, October, December, February, January) to capitalize on increased demand</a:t>
            </a:r>
            <a:r>
              <a:rPr lang="en-US" sz="1200" b="0" i="0" u="none" strike="noStrike" dirty="0">
                <a:solidFill>
                  <a:srgbClr val="545D7E"/>
                </a:solidFill>
                <a:effectLst/>
              </a:rPr>
              <a:t>.</a:t>
            </a:r>
            <a:endParaRPr lang="en-US" sz="1600" dirty="0"/>
          </a:p>
          <a:p>
            <a:r>
              <a:rPr lang="en-US" sz="2000" dirty="0"/>
              <a:t>Leverage Holiday Seasons</a:t>
            </a:r>
          </a:p>
          <a:p>
            <a:pPr lvl="1"/>
            <a:r>
              <a:rPr lang="en-US" sz="1600" b="0" i="0" u="none" strike="noStrike" dirty="0">
                <a:effectLst/>
              </a:rPr>
              <a:t>Since December, February, and January are high-revenue months, plan promotions and marketing campaigns around these holidays.</a:t>
            </a:r>
            <a:endParaRPr lang="en-US" sz="2000" dirty="0"/>
          </a:p>
          <a:p>
            <a:r>
              <a:rPr lang="en-US" sz="2000" dirty="0"/>
              <a:t>Consider Early Bird Discounts</a:t>
            </a:r>
          </a:p>
          <a:p>
            <a:pPr lvl="1"/>
            <a:r>
              <a:rPr lang="en-US" sz="1600" b="0" i="0" u="none" strike="noStrike" dirty="0">
                <a:effectLst/>
              </a:rPr>
              <a:t>Offer early bird discounts or promotions for products that are expected to be in high demand during peak months.</a:t>
            </a:r>
            <a:endParaRPr lang="en-US" sz="1600" dirty="0"/>
          </a:p>
          <a:p>
            <a:r>
              <a:rPr lang="en-US" sz="2000" dirty="0"/>
              <a:t>Run Targeted Promotions</a:t>
            </a:r>
          </a:p>
          <a:p>
            <a:pPr lvl="1"/>
            <a:r>
              <a:rPr lang="en-US" sz="1600" b="0" i="0" u="none" strike="noStrike" dirty="0">
                <a:effectLst/>
              </a:rPr>
              <a:t>Tailor promotions to specific demographics and product categories based on the data, for example, offer electronics deals during peak months to attract older customers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540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3DE61-4267-C38C-AE85-2BE18FBB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Business Problem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FC2C9-28C4-9729-EC45-C8E58DB28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2568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4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D5383-ED2E-53C0-76CC-26CADF105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B6E12614-0551-914E-484E-35240A120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5738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46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A97BA-267B-FBAC-C913-43D9B493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u="none" strike="noStrike">
                <a:solidFill>
                  <a:srgbClr val="FFFFFF"/>
                </a:solidFill>
              </a:rPr>
              <a:t>Most Generated Revenue by Product Category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" name="Picture 5" descr="A white box with black text&#10;&#10;AI-generated content may be incorrect.">
            <a:extLst>
              <a:ext uri="{FF2B5EF4-FFF2-40B4-BE49-F238E27FC236}">
                <a16:creationId xmlns:a16="http://schemas.microsoft.com/office/drawing/2014/main" id="{AEC9F79A-9136-BDFD-DC48-E8E6179C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014" y="3181290"/>
            <a:ext cx="3660812" cy="181379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ACB1997-62A1-E214-1A97-B05529713E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870" y="1832253"/>
            <a:ext cx="6696970" cy="47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2881D-DDCD-C51E-425C-9CA136F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u="none" strike="noStrike">
                <a:solidFill>
                  <a:srgbClr val="FFFFFF"/>
                </a:solidFill>
                <a:effectLst/>
              </a:rPr>
              <a:t>Purchasing &amp; Spending </a:t>
            </a:r>
            <a:r>
              <a:rPr lang="en-US" sz="2800">
                <a:solidFill>
                  <a:srgbClr val="FFFFFF"/>
                </a:solidFill>
              </a:rPr>
              <a:t>P</a:t>
            </a:r>
            <a:r>
              <a:rPr lang="en-US" sz="2800" b="0" i="0" u="none" strike="noStrike">
                <a:solidFill>
                  <a:srgbClr val="FFFFFF"/>
                </a:solidFill>
                <a:effectLst/>
              </a:rPr>
              <a:t>atterns by Gender Group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16863A8-BCD7-4A75-E48D-CACDE5A0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88" y="2828733"/>
            <a:ext cx="4029784" cy="175295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5889A81-D95F-F565-ECE0-B0ECDB3CF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468" y="1742884"/>
            <a:ext cx="6834292" cy="48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4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155C9-071E-B8D9-32AB-E3F8FE99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u="none" strike="noStrike">
                <a:solidFill>
                  <a:srgbClr val="FFFFFF"/>
                </a:solidFill>
                <a:effectLst/>
              </a:rPr>
              <a:t>Purchasing &amp; Spending </a:t>
            </a:r>
            <a:r>
              <a:rPr lang="en-US" sz="2800">
                <a:solidFill>
                  <a:srgbClr val="FFFFFF"/>
                </a:solidFill>
              </a:rPr>
              <a:t>P</a:t>
            </a:r>
            <a:r>
              <a:rPr lang="en-US" sz="2800" b="0" i="0" u="none" strike="noStrike">
                <a:solidFill>
                  <a:srgbClr val="FFFFFF"/>
                </a:solidFill>
                <a:effectLst/>
              </a:rPr>
              <a:t>atterns by </a:t>
            </a:r>
            <a:br>
              <a:rPr lang="en-US" sz="2800" b="0" i="0" u="none" strike="noStrike">
                <a:solidFill>
                  <a:srgbClr val="FFFFFF"/>
                </a:solidFill>
                <a:effectLst/>
              </a:rPr>
            </a:br>
            <a:r>
              <a:rPr lang="en-US" sz="2800" b="0" i="0" u="none" strike="noStrike">
                <a:solidFill>
                  <a:srgbClr val="FFFFFF"/>
                </a:solidFill>
                <a:effectLst/>
              </a:rPr>
              <a:t>Age Group</a:t>
            </a: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C26D16F-F2D4-8AD9-9F6A-801FF8D3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66" y="2807183"/>
            <a:ext cx="4416717" cy="247336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69C71-A5A9-E471-44E0-04C0AEFC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677" y="1782293"/>
            <a:ext cx="6870773" cy="491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03378-8EC6-3FDD-032C-1A5D47E1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</a:t>
            </a:r>
            <a:r>
              <a:rPr lang="en-US" sz="3400" b="0" i="0" u="none" strike="noStrike">
                <a:solidFill>
                  <a:srgbClr val="FFFFFF"/>
                </a:solidFill>
                <a:effectLst/>
              </a:rPr>
              <a:t>easonal Trends in Purchasing </a:t>
            </a:r>
            <a:r>
              <a:rPr lang="en-US" sz="3400">
                <a:solidFill>
                  <a:srgbClr val="FFFFFF"/>
                </a:solidFill>
              </a:rPr>
              <a:t>B</a:t>
            </a:r>
            <a:r>
              <a:rPr lang="en-US" sz="3400" b="0" i="0" u="none" strike="noStrike">
                <a:solidFill>
                  <a:srgbClr val="FFFFFF"/>
                </a:solidFill>
                <a:effectLst/>
              </a:rPr>
              <a:t>ehavior</a:t>
            </a:r>
            <a:endParaRPr lang="en-US" sz="3400">
              <a:solidFill>
                <a:srgbClr val="FFFFFF"/>
              </a:solidFill>
            </a:endParaRPr>
          </a:p>
        </p:txBody>
      </p:sp>
      <p:pic>
        <p:nvPicPr>
          <p:cNvPr id="7" name="Content Placeholder 4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5F98EF3B-973B-7B58-2C9E-080086D3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487" y="1665513"/>
            <a:ext cx="2876136" cy="4895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3F6F3-2ECF-456F-5B03-A9DF1033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08" y="2376491"/>
            <a:ext cx="6449557" cy="431005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97F52-0C75-A5D1-2B99-FDE25953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435" y="1662432"/>
            <a:ext cx="8432965" cy="8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7E50-48BB-572F-408D-5EB687F5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989D-913C-9804-DC62-7DE805EC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0" i="0" u="none" strike="noStrike" dirty="0">
                <a:effectLst/>
              </a:rPr>
              <a:t>Electronics generated the most revenue compared to the products Beauty and Clothing.</a:t>
            </a:r>
          </a:p>
          <a:p>
            <a:r>
              <a:rPr lang="en-US" sz="2000" dirty="0"/>
              <a:t>O</a:t>
            </a:r>
            <a:r>
              <a:rPr lang="en-US" sz="2000" b="0" i="0" u="none" strike="noStrike" dirty="0">
                <a:effectLst/>
              </a:rPr>
              <a:t>n average, females purchase and spend more than males.</a:t>
            </a:r>
            <a:endParaRPr lang="en-US" sz="1600" b="0" i="0" u="none" strike="noStrike" dirty="0">
              <a:effectLst/>
            </a:endParaRPr>
          </a:p>
          <a:p>
            <a:r>
              <a:rPr lang="en-US" sz="2000" b="0" i="0" u="none" strike="noStrike" dirty="0">
                <a:effectLst/>
              </a:rPr>
              <a:t>The older customers purchase more than the younger customers, even though the younger age groups on average spend more.</a:t>
            </a:r>
          </a:p>
          <a:p>
            <a:r>
              <a:rPr lang="en-US" sz="2000" dirty="0"/>
              <a:t>T</a:t>
            </a:r>
            <a:r>
              <a:rPr lang="en-US" sz="2000" b="0" i="0" u="none" strike="noStrike" dirty="0">
                <a:effectLst/>
              </a:rPr>
              <a:t>he months of May, October, December, February, and January have the highest revenues.</a:t>
            </a:r>
          </a:p>
        </p:txBody>
      </p:sp>
    </p:spTree>
    <p:extLst>
      <p:ext uri="{BB962C8B-B14F-4D97-AF65-F5344CB8AC3E}">
        <p14:creationId xmlns:p14="http://schemas.microsoft.com/office/powerpoint/2010/main" val="370430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61B4C-B36F-C43A-7360-5C89A602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Recommendations: Product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90039-387A-B1F3-F5F6-D7C9CE09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463799"/>
            <a:ext cx="9724031" cy="3162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Prioritize Electronics</a:t>
            </a:r>
          </a:p>
          <a:p>
            <a:pPr lvl="1"/>
            <a:r>
              <a:rPr lang="en-US" sz="1600" dirty="0"/>
              <a:t>Continue to focus on and invest in the electronics product line, as it generate the most revenue.</a:t>
            </a:r>
          </a:p>
          <a:p>
            <a:r>
              <a:rPr lang="en-US" sz="2000" dirty="0"/>
              <a:t>Target Electronics to Older Customers</a:t>
            </a:r>
          </a:p>
          <a:p>
            <a:pPr lvl="1"/>
            <a:r>
              <a:rPr lang="en-US" sz="1600" dirty="0"/>
              <a:t>Older customers purchase more electronics, so tailor marketing and promotions to attract and retail this demographic.</a:t>
            </a:r>
          </a:p>
          <a:p>
            <a:r>
              <a:rPr lang="en-US" sz="2000" dirty="0"/>
              <a:t>Consider Electronics for Female Customers</a:t>
            </a:r>
          </a:p>
          <a:p>
            <a:pPr lvl="1"/>
            <a:r>
              <a:rPr lang="en-US" sz="1600" dirty="0"/>
              <a:t>Since females purchase and spend more overall, explore how to further target them with electronics products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7369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549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Open Sans</vt:lpstr>
      <vt:lpstr>Office Theme</vt:lpstr>
      <vt:lpstr>Analyzing Customer Purchase Behavior</vt:lpstr>
      <vt:lpstr>Business Problem</vt:lpstr>
      <vt:lpstr>Objective</vt:lpstr>
      <vt:lpstr>Most Generated Revenue by Product Category</vt:lpstr>
      <vt:lpstr>Purchasing &amp; Spending Patterns by Gender Group</vt:lpstr>
      <vt:lpstr>Purchasing &amp; Spending Patterns by  Age Group</vt:lpstr>
      <vt:lpstr>Seasonal Trends in Purchasing Behavior</vt:lpstr>
      <vt:lpstr>Conclusion</vt:lpstr>
      <vt:lpstr>Recommendations: Product Strategy</vt:lpstr>
      <vt:lpstr>Recommendations: Customer Marketing</vt:lpstr>
      <vt:lpstr>Recommendations: Seasonal &amp; Promotional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Paulette Rodriguez</dc:creator>
  <cp:lastModifiedBy>Paulette Rodriguez</cp:lastModifiedBy>
  <cp:revision>2</cp:revision>
  <dcterms:created xsi:type="dcterms:W3CDTF">2025-04-03T22:46:48Z</dcterms:created>
  <dcterms:modified xsi:type="dcterms:W3CDTF">2025-04-04T14:03:28Z</dcterms:modified>
</cp:coreProperties>
</file>