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0"/>
  </p:notesMasterIdLst>
  <p:sldIdLst>
    <p:sldId id="280" r:id="rId5"/>
    <p:sldId id="284" r:id="rId6"/>
    <p:sldId id="259" r:id="rId7"/>
    <p:sldId id="260" r:id="rId8"/>
    <p:sldId id="283" r:id="rId9"/>
    <p:sldId id="261" r:id="rId10"/>
    <p:sldId id="262" r:id="rId11"/>
    <p:sldId id="281" r:id="rId12"/>
    <p:sldId id="286" r:id="rId13"/>
    <p:sldId id="275" r:id="rId14"/>
    <p:sldId id="287" r:id="rId15"/>
    <p:sldId id="285" r:id="rId16"/>
    <p:sldId id="289" r:id="rId17"/>
    <p:sldId id="288" r:id="rId18"/>
    <p:sldId id="282"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4CF"/>
    <a:srgbClr val="2E73B8"/>
    <a:srgbClr val="19486F"/>
    <a:srgbClr val="505153"/>
    <a:srgbClr val="595A5D"/>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autoAdjust="0"/>
    <p:restoredTop sz="79405" autoAdjust="0"/>
  </p:normalViewPr>
  <p:slideViewPr>
    <p:cSldViewPr snapToGrid="0" showGuides="1">
      <p:cViewPr varScale="1">
        <p:scale>
          <a:sx n="127" d="100"/>
          <a:sy n="127" d="100"/>
        </p:scale>
        <p:origin x="1104" y="12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7/7/2017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Hess is an oil and gas</a:t>
            </a:r>
            <a:r>
              <a:rPr lang="en-US" baseline="0" dirty="0" smtClean="0"/>
              <a:t> company that decided to sell off their downstream businesses including retail, energy marketing and terminals. So they had to deliver to the buyer the complete IT infrastructure that supported all that – so they moved some 300 servers, including lots of Windows servers, Microsoft SQL Server, Oracle databases, storage and all the other bits into AWS in six months flat, and then handed it all off to the buyer.</a:t>
            </a:r>
          </a:p>
          <a:p>
            <a:pPr marL="171450" indent="-171450">
              <a:buFont typeface="Arial" panose="020B0604020202020204" pitchFamily="34" charset="0"/>
              <a:buChar char="•"/>
            </a:pPr>
            <a:r>
              <a:rPr lang="en-US" baseline="0" dirty="0" err="1" smtClean="0"/>
              <a:t>Infospace</a:t>
            </a:r>
            <a:r>
              <a:rPr lang="en-US" baseline="0" dirty="0" smtClean="0"/>
              <a:t> is a </a:t>
            </a:r>
            <a:r>
              <a:rPr lang="en-US" dirty="0" smtClean="0"/>
              <a:t>provider of </a:t>
            </a:r>
            <a:r>
              <a:rPr lang="en-US" dirty="0" err="1" smtClean="0"/>
              <a:t>metasearch</a:t>
            </a:r>
            <a:r>
              <a:rPr lang="en-US" dirty="0" smtClean="0"/>
              <a:t> and monetization solutions</a:t>
            </a:r>
            <a:r>
              <a:rPr lang="en-US" baseline="0" dirty="0" smtClean="0"/>
              <a:t> that was running in two </a:t>
            </a:r>
            <a:r>
              <a:rPr lang="en-US" baseline="0" dirty="0" err="1" smtClean="0"/>
              <a:t>colo</a:t>
            </a:r>
            <a:r>
              <a:rPr lang="en-US" baseline="0" dirty="0" smtClean="0"/>
              <a:t> facilities, running a Microsoft stack. The entire search application is in .NET. Their </a:t>
            </a:r>
            <a:r>
              <a:rPr lang="en-US" baseline="0" dirty="0" err="1" smtClean="0"/>
              <a:t>colo</a:t>
            </a:r>
            <a:r>
              <a:rPr lang="en-US" baseline="0" dirty="0" smtClean="0"/>
              <a:t> contracts were coming up for renewal, and after looking at the costs of the status quo, they decided to move everything into AWS, and to extend their apps to take advantage of AWS services like CloudFront – our content-delivery network – and Route 53, our DNS management service. What they found was that they were able to speed up lot of aspects of their development lifecycle – it used to take a couple weeks to build, configure and deploy a new server into their colocation facility. In AWS, they use a pre-configured Windows AMI, or machine image, and Chef to automatically install and configure .NET, IIS and their app, in 20 minutes.</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130859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AWS Toolkit for Visual Studio is a plugin for the Visual Studio IDE that makes it easier for developers to develop, debug, and deploy .NET applications that use Amazon Web Services,</a:t>
            </a:r>
            <a:r>
              <a:rPr lang="en-US" sz="1200" baseline="0" dirty="0" smtClean="0"/>
              <a:t> or that run on 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You can launch virtual machines, both Windows and Linux, launch managed databases, create NoSQL database tables on DynamoDB, query and scan those tables, create, deploy and test Lambda functions, and more.  </a:t>
            </a:r>
          </a:p>
          <a:p>
            <a:r>
              <a:rPr lang="en-US" dirty="0" smtClean="0"/>
              <a:t>Another</a:t>
            </a:r>
            <a:r>
              <a:rPr lang="en-US" baseline="0" dirty="0" smtClean="0"/>
              <a:t> great feature is that you can deploy your ASP.NET web applications using our Elastic Beanstalk service using the plugin’s deployment wizard. I’ll talk a little more about Elastic Beanstalk in a moment.</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85437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r>
              <a:rPr lang="en-US" dirty="0" smtClean="0"/>
              <a:t>The Toolkit</a:t>
            </a:r>
            <a:r>
              <a:rPr lang="en-US" baseline="0" dirty="0" smtClean="0"/>
              <a:t> also installs a number of new project templates to get you up and running quickly. There are projects for Lambda, for ASP.NET, console apps, and more. Much like any other template, they come with some boilerplate code, and the references you’ll need, and so on. If you pick the serverless .NET project type, there’s currently three different templates you can pick from, an empty one, an ASP.NET Core Web API project, and a sample Blog API project that uses DynamoDB. </a:t>
            </a:r>
          </a:p>
          <a:p>
            <a:r>
              <a:rPr lang="en-US" baseline="0" dirty="0" smtClean="0"/>
              <a:t>The Toolkit is available for Visual Studio 2010 thru 2017.</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240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ONE ANIMATION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To</a:t>
            </a:r>
            <a:r>
              <a:rPr lang="en-US" b="0" baseline="0" dirty="0" smtClean="0"/>
              <a:t> deploy your serverless .NET app, you can just right-click the project and choose “Deploy to Lambda” to pop open the deployment wizard. This is especially useful for doing </a:t>
            </a:r>
            <a:r>
              <a:rPr lang="en-US" b="0" baseline="0" dirty="0" err="1" smtClean="0"/>
              <a:t>dev</a:t>
            </a:r>
            <a:r>
              <a:rPr lang="en-US" b="0" baseline="0" dirty="0" smtClean="0"/>
              <a:t> and test deployments where you want to iterate rapidly. You can also automate deployments using Git and a CICD pipeline, and we have services like CodePipeline, CodeDeploy and CodeBuild that you can use for that, or you can use Bamboo or </a:t>
            </a:r>
            <a:r>
              <a:rPr lang="en-US" b="0" baseline="0" dirty="0" err="1" smtClean="0"/>
              <a:t>TeamCity</a:t>
            </a:r>
            <a:r>
              <a:rPr lang="en-US" b="0" baseline="0" dirty="0" smtClean="0"/>
              <a:t>, or other tools.</a:t>
            </a:r>
            <a:endParaRPr lang="en-US" b="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2668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AWS SDK is the collection of .NET libraries we publish to make it easier to build .NET applications that use AWS services. That includes core services, like EC2 and S3, and services we’ve just launched recently like AWS Athena and X-Ray.</a:t>
            </a:r>
          </a:p>
          <a:p>
            <a:r>
              <a:rPr lang="en-US" baseline="0" dirty="0" smtClean="0"/>
              <a:t>There are also some other cool libraries, like the </a:t>
            </a:r>
            <a:r>
              <a:rPr lang="en-US" baseline="0" dirty="0" err="1" smtClean="0"/>
              <a:t>AWS.SessionProvider</a:t>
            </a:r>
            <a:r>
              <a:rPr lang="en-US" baseline="0" dirty="0" smtClean="0"/>
              <a:t> package which makes it trivially easy to use DynamoDB for your ASP.NET Website’s session state. You might want to do that to enable you to scale your web-server tier out and in without having to use sticky sessions, or setting up a separate state server.</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62776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a:t>
            </a:r>
            <a:r>
              <a:rPr lang="en-US" baseline="0" dirty="0" smtClean="0"/>
              <a:t> Beanstalk is a service for automatically provisioning and deploying a pre-configured stack for running and scaling applications on Amazon EC2. So it’s not for serverless apps, and so we’re not going to spend much time talking about it today, but for the many of you who are no doubt building ASP.NET MVC or even ye </a:t>
            </a:r>
            <a:r>
              <a:rPr lang="en-US" baseline="0" dirty="0" err="1" smtClean="0"/>
              <a:t>olde</a:t>
            </a:r>
            <a:r>
              <a:rPr lang="en-US" baseline="0" dirty="0" smtClean="0"/>
              <a:t> web forms, beanstalk takes a lot of the tedious work out of getting from code to a running a website that scales up and down.</a:t>
            </a:r>
          </a:p>
          <a:p>
            <a:r>
              <a:rPr lang="en-US" baseline="0" dirty="0" smtClean="0"/>
              <a:t>You can even include a SQL Server database which will get deployed and torn-down with the website, which is useful for </a:t>
            </a:r>
            <a:r>
              <a:rPr lang="en-US" baseline="0" dirty="0" err="1" smtClean="0"/>
              <a:t>dev</a:t>
            </a:r>
            <a:r>
              <a:rPr lang="en-US" baseline="0" dirty="0" smtClean="0"/>
              <a:t> and QA deployments</a:t>
            </a:r>
            <a:r>
              <a:rPr lang="en-US" baseline="0" smtClean="0"/>
              <a: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409713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ONE ANIMATION</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743463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tx1">
                    <a:lumMod val="50000"/>
                  </a:schemeClr>
                </a:solidFill>
              </a:rPr>
              <a:t>© 2016, Amazon Web Services, Inc. or its Affiliates. All rights reserved.</a:t>
            </a:r>
            <a:endParaRPr lang="en-US" sz="700" dirty="0">
              <a:solidFill>
                <a:schemeClr val="tx1">
                  <a:lumMod val="50000"/>
                </a:schemeClr>
              </a:solidFill>
            </a:endParaRPr>
          </a:p>
        </p:txBody>
      </p:sp>
      <p:pic>
        <p:nvPicPr>
          <p:cNvPr id="8" name="Picture 7"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40068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smtClean="0"/>
              <a:t>Thank you!</a:t>
            </a:r>
            <a:endParaRPr lang="en-US" dirty="0"/>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smtClean="0"/>
              <a:t>Click to edit Master text styles</a:t>
            </a: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tx1">
                    <a:lumMod val="95000"/>
                  </a:schemeClr>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81678"/>
            <a:ext cx="910897" cy="364359"/>
          </a:xfrm>
          <a:prstGeom prst="rect">
            <a:avLst/>
          </a:prstGeom>
        </p:spPr>
      </p:pic>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F2F2F2"/>
                </a:solidFill>
              </a:defRPr>
            </a:lvl1pPr>
          </a:lstStyle>
          <a:p>
            <a:r>
              <a:rPr lang="en-US" smtClean="0"/>
              <a:t>Click to edit Master title style</a:t>
            </a:r>
            <a:endParaRPr lang="en-US" dirty="0"/>
          </a:p>
        </p:txBody>
      </p:sp>
      <p:pic>
        <p:nvPicPr>
          <p:cNvPr id="3" name="Picture 2"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rgbClr val="F2F2F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tx1"/>
                </a:solidFill>
              </a:defRPr>
            </a:lvl1pPr>
            <a:lvl2pPr>
              <a:defRPr sz="20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tx1">
                    <a:lumMod val="95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6" name="Picture 5"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smtClean="0"/>
              <a:t>Drag picture to placeholder or click icon to add</a:t>
            </a:r>
            <a:endParaRPr lang="en-US" dirty="0"/>
          </a:p>
        </p:txBody>
      </p:sp>
      <p:pic>
        <p:nvPicPr>
          <p:cNvPr id="19" name="Picture 18"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smtClean="0"/>
              <a:t>Drag picture to placeholder or click icon to add</a:t>
            </a:r>
            <a:endParaRPr lang="en-US" dirty="0"/>
          </a:p>
        </p:txBody>
      </p:sp>
      <p:pic>
        <p:nvPicPr>
          <p:cNvPr id="15" name="Picture 14" descr="500px-AWS_Logo_Web-Color-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19241" y="4671846"/>
            <a:ext cx="910897" cy="364359"/>
          </a:xfrm>
          <a:prstGeom prst="rect">
            <a:avLst/>
          </a:prstGeom>
        </p:spPr>
      </p:pic>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6" r:id="rId12"/>
    <p:sldLayoutId id="2147483687" r:id="rId13"/>
  </p:sldLayoutIdLst>
  <p:txStyles>
    <p:titleStyle>
      <a:lvl1pPr algn="l" defTabSz="457200" rtl="0" eaLnBrk="1" latinLnBrk="0" hangingPunct="1">
        <a:spcBef>
          <a:spcPct val="0"/>
        </a:spcBef>
        <a:buNone/>
        <a:defRPr sz="2800" b="1" i="0" kern="1200">
          <a:solidFill>
            <a:schemeClr val="tx1">
              <a:lumMod val="95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7898" y="3482770"/>
            <a:ext cx="4813863" cy="433387"/>
          </a:xfrm>
        </p:spPr>
        <p:txBody>
          <a:bodyPr>
            <a:normAutofit/>
          </a:bodyPr>
          <a:lstStyle/>
          <a:p>
            <a:r>
              <a:rPr lang="en-US" dirty="0"/>
              <a:t>Kirk Davis &amp; Paul Fryer, AWS Solution Architects</a:t>
            </a:r>
          </a:p>
          <a:p>
            <a:endParaRPr lang="en-US" dirty="0"/>
          </a:p>
        </p:txBody>
      </p:sp>
      <p:sp>
        <p:nvSpPr>
          <p:cNvPr id="3" name="Text Placeholder 2"/>
          <p:cNvSpPr>
            <a:spLocks noGrp="1"/>
          </p:cNvSpPr>
          <p:nvPr>
            <p:ph type="body" sz="quarter" idx="11"/>
          </p:nvPr>
        </p:nvSpPr>
        <p:spPr/>
        <p:txBody>
          <a:bodyPr/>
          <a:lstStyle/>
          <a:p>
            <a:r>
              <a:rPr lang="en-US" dirty="0"/>
              <a:t>July 11, 2017</a:t>
            </a:r>
          </a:p>
          <a:p>
            <a:endParaRPr lang="en-US" dirty="0"/>
          </a:p>
        </p:txBody>
      </p:sp>
      <p:sp>
        <p:nvSpPr>
          <p:cNvPr id="4" name="Text Placeholder 3"/>
          <p:cNvSpPr>
            <a:spLocks noGrp="1"/>
          </p:cNvSpPr>
          <p:nvPr>
            <p:ph type="body" sz="quarter" idx="12"/>
          </p:nvPr>
        </p:nvSpPr>
        <p:spPr>
          <a:xfrm>
            <a:off x="487899" y="1250571"/>
            <a:ext cx="8524216" cy="744537"/>
          </a:xfrm>
        </p:spPr>
        <p:txBody>
          <a:bodyPr/>
          <a:lstStyle/>
          <a:p>
            <a:r>
              <a:rPr lang="en-US" sz="3600" dirty="0"/>
              <a:t>.NET Serverless Applications on AWS</a:t>
            </a:r>
          </a:p>
          <a:p>
            <a:endParaRPr lang="en-US" sz="2800" dirty="0"/>
          </a:p>
        </p:txBody>
      </p:sp>
      <p:sp>
        <p:nvSpPr>
          <p:cNvPr id="5" name="Text Placeholder 4"/>
          <p:cNvSpPr>
            <a:spLocks noGrp="1"/>
          </p:cNvSpPr>
          <p:nvPr>
            <p:ph type="body" sz="quarter" idx="13"/>
          </p:nvPr>
        </p:nvSpPr>
        <p:spPr/>
        <p:txBody>
          <a:bodyPr/>
          <a:lstStyle/>
          <a:p>
            <a:r>
              <a:rPr lang="en-US" dirty="0" smtClean="0"/>
              <a:t>Presentation &amp; Demo for PADNUG</a:t>
            </a:r>
            <a:endParaRPr lang="en-US" dirty="0"/>
          </a:p>
        </p:txBody>
      </p:sp>
    </p:spTree>
    <p:extLst>
      <p:ext uri="{BB962C8B-B14F-4D97-AF65-F5344CB8AC3E}">
        <p14:creationId xmlns:p14="http://schemas.microsoft.com/office/powerpoint/2010/main" val="106098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AWS SDK for .NET</a:t>
            </a:r>
          </a:p>
        </p:txBody>
      </p:sp>
      <p:sp>
        <p:nvSpPr>
          <p:cNvPr id="8" name="Content Placeholder 7"/>
          <p:cNvSpPr>
            <a:spLocks noGrp="1"/>
          </p:cNvSpPr>
          <p:nvPr>
            <p:ph idx="1"/>
          </p:nvPr>
        </p:nvSpPr>
        <p:spPr/>
        <p:txBody>
          <a:bodyPr/>
          <a:lstStyle/>
          <a:p>
            <a:r>
              <a:rPr lang="en-US" dirty="0" smtClean="0"/>
              <a:t>.NET assemblies to make it easier to program against the AWS APIs. </a:t>
            </a:r>
          </a:p>
          <a:p>
            <a:pPr marL="342900" indent="-342900">
              <a:buFont typeface="Arial" panose="020B0604020202020204" pitchFamily="34" charset="0"/>
              <a:buChar char="•"/>
            </a:pPr>
            <a:r>
              <a:rPr lang="en-US" dirty="0" smtClean="0"/>
              <a:t>.NET Framework 3.5 and later</a:t>
            </a:r>
          </a:p>
          <a:p>
            <a:pPr marL="342900" indent="-342900">
              <a:buFont typeface="Arial" panose="020B0604020202020204" pitchFamily="34" charset="0"/>
              <a:buChar char="•"/>
            </a:pPr>
            <a:r>
              <a:rPr lang="en-US" dirty="0" smtClean="0"/>
              <a:t>.NET Core</a:t>
            </a:r>
          </a:p>
          <a:p>
            <a:pPr marL="342900" indent="-342900">
              <a:buFont typeface="Arial" panose="020B0604020202020204" pitchFamily="34" charset="0"/>
              <a:buChar char="•"/>
            </a:pPr>
            <a:r>
              <a:rPr lang="en-US" dirty="0" smtClean="0"/>
              <a:t>Install the packages with NuGet (recommended)</a:t>
            </a:r>
          </a:p>
          <a:p>
            <a:pPr marL="342900" indent="-342900">
              <a:buFont typeface="Arial" panose="020B0604020202020204" pitchFamily="34" charset="0"/>
              <a:buChar char="•"/>
            </a:pPr>
            <a:r>
              <a:rPr lang="en-US" dirty="0" smtClean="0"/>
              <a:t>Available as .MSI installer (includes Toolkit)</a:t>
            </a:r>
          </a:p>
          <a:p>
            <a:pPr marL="342900" indent="-342900">
              <a:buFont typeface="Arial" panose="020B0604020202020204" pitchFamily="34" charset="0"/>
              <a:buChar char="•"/>
            </a:pPr>
            <a:r>
              <a:rPr lang="en-US" dirty="0" smtClean="0"/>
              <a:t>In NuGet, look for packages named ASWSDK.</a:t>
            </a:r>
            <a:endParaRPr lang="en-US" b="1" dirty="0"/>
          </a:p>
        </p:txBody>
      </p:sp>
      <p:sp>
        <p:nvSpPr>
          <p:cNvPr id="9" name="TextBox 8"/>
          <p:cNvSpPr txBox="1"/>
          <p:nvPr/>
        </p:nvSpPr>
        <p:spPr>
          <a:xfrm>
            <a:off x="6928022" y="3501081"/>
            <a:ext cx="423514" cy="830997"/>
          </a:xfrm>
          <a:prstGeom prst="rect">
            <a:avLst/>
          </a:prstGeom>
          <a:noFill/>
        </p:spPr>
        <p:txBody>
          <a:bodyPr wrap="none" rtlCol="0">
            <a:spAutoFit/>
          </a:bodyPr>
          <a:lstStyle/>
          <a:p>
            <a:r>
              <a:rPr lang="en-US" sz="4800" dirty="0" smtClean="0">
                <a:solidFill>
                  <a:schemeClr val="bg2">
                    <a:lumMod val="20000"/>
                    <a:lumOff val="80000"/>
                  </a:schemeClr>
                </a:solidFill>
              </a:rPr>
              <a:t>*</a:t>
            </a:r>
            <a:endParaRPr lang="en-US" sz="4800" dirty="0">
              <a:solidFill>
                <a:schemeClr val="bg2">
                  <a:lumMod val="20000"/>
                  <a:lumOff val="80000"/>
                </a:schemeClr>
              </a:solidFill>
            </a:endParaRPr>
          </a:p>
        </p:txBody>
      </p:sp>
    </p:spTree>
    <p:extLst>
      <p:ext uri="{BB962C8B-B14F-4D97-AF65-F5344CB8AC3E}">
        <p14:creationId xmlns:p14="http://schemas.microsoft.com/office/powerpoint/2010/main" val="179593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SDK for .NET</a:t>
            </a:r>
          </a:p>
        </p:txBody>
      </p:sp>
      <p:pic>
        <p:nvPicPr>
          <p:cNvPr id="4" name="Picture 3"/>
          <p:cNvPicPr>
            <a:picLocks noChangeAspect="1"/>
          </p:cNvPicPr>
          <p:nvPr/>
        </p:nvPicPr>
        <p:blipFill>
          <a:blip r:embed="rId2"/>
          <a:stretch>
            <a:fillRect/>
          </a:stretch>
        </p:blipFill>
        <p:spPr>
          <a:xfrm>
            <a:off x="914399" y="632234"/>
            <a:ext cx="7152227" cy="4511266"/>
          </a:xfrm>
          <a:prstGeom prst="rect">
            <a:avLst/>
          </a:prstGeom>
        </p:spPr>
      </p:pic>
    </p:spTree>
    <p:extLst>
      <p:ext uri="{BB962C8B-B14F-4D97-AF65-F5344CB8AC3E}">
        <p14:creationId xmlns:p14="http://schemas.microsoft.com/office/powerpoint/2010/main" val="109797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Elastic Beanstalk</a:t>
            </a:r>
            <a:endParaRPr lang="en-US" dirty="0"/>
          </a:p>
        </p:txBody>
      </p:sp>
      <p:sp>
        <p:nvSpPr>
          <p:cNvPr id="8" name="Content Placeholder 7"/>
          <p:cNvSpPr>
            <a:spLocks noGrp="1"/>
          </p:cNvSpPr>
          <p:nvPr>
            <p:ph idx="1"/>
          </p:nvPr>
        </p:nvSpPr>
        <p:spPr>
          <a:xfrm>
            <a:off x="340591" y="1009331"/>
            <a:ext cx="8675817" cy="3892277"/>
          </a:xfrm>
        </p:spPr>
        <p:txBody>
          <a:bodyPr/>
          <a:lstStyle/>
          <a:p>
            <a:r>
              <a:rPr lang="en-US" dirty="0"/>
              <a:t>Easy-to-use service for deploying </a:t>
            </a:r>
            <a:r>
              <a:rPr lang="en-US" dirty="0" smtClean="0"/>
              <a:t>&amp; scaling </a:t>
            </a:r>
            <a:r>
              <a:rPr lang="en-US" dirty="0"/>
              <a:t>web applications</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Supports multiple </a:t>
            </a:r>
            <a:r>
              <a:rPr lang="en-US" dirty="0" smtClean="0"/>
              <a:t>pre-configured stacks including IIS + ASP.NET</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Supports inclusion of an RDS database, including MS SQL Server</a:t>
            </a:r>
            <a:endParaRPr lang="en-US" dirty="0"/>
          </a:p>
          <a:p>
            <a:pPr lvl="1" indent="-342900">
              <a:spcBef>
                <a:spcPts val="600"/>
              </a:spcBef>
              <a:spcAft>
                <a:spcPts val="300"/>
              </a:spcAft>
              <a:buClr>
                <a:schemeClr val="accent2">
                  <a:lumMod val="75000"/>
                </a:schemeClr>
              </a:buClr>
              <a:buFont typeface="Wingdings" panose="05000000000000000000" pitchFamily="2" charset="2"/>
              <a:buChar char="§"/>
            </a:pPr>
            <a:r>
              <a:rPr lang="en-US" dirty="0"/>
              <a:t>Automatically handles the deployment and scaling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You retain full control of the resources</a:t>
            </a:r>
          </a:p>
          <a:p>
            <a:r>
              <a:rPr lang="en-US" dirty="0" smtClean="0"/>
              <a:t>Deployment options include</a:t>
            </a:r>
          </a:p>
          <a:p>
            <a:pPr lvl="1" indent="-342900">
              <a:spcBef>
                <a:spcPts val="600"/>
              </a:spcBef>
              <a:spcAft>
                <a:spcPts val="300"/>
              </a:spcAft>
              <a:buClr>
                <a:schemeClr val="accent2">
                  <a:lumMod val="75000"/>
                </a:schemeClr>
              </a:buClr>
              <a:buFont typeface="Wingdings" panose="05000000000000000000" pitchFamily="2" charset="2"/>
              <a:buChar char="§"/>
            </a:pPr>
            <a:r>
              <a:rPr lang="en-US" dirty="0"/>
              <a:t>Green/Blue deployments via URL </a:t>
            </a:r>
            <a:r>
              <a:rPr lang="en-US" dirty="0" smtClean="0"/>
              <a:t>swapping</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Rolling deployments</a:t>
            </a:r>
          </a:p>
          <a:p>
            <a:pPr lvl="1" indent="-342900">
              <a:spcBef>
                <a:spcPts val="600"/>
              </a:spcBef>
              <a:spcAft>
                <a:spcPts val="300"/>
              </a:spcAft>
              <a:buClr>
                <a:schemeClr val="accent2">
                  <a:lumMod val="75000"/>
                </a:schemeClr>
              </a:buClr>
              <a:buFont typeface="Wingdings" panose="05000000000000000000" pitchFamily="2" charset="2"/>
              <a:buChar char="§"/>
            </a:pPr>
            <a:r>
              <a:rPr lang="en-US" dirty="0" smtClean="0"/>
              <a:t>Application versioning and rollbacks</a:t>
            </a:r>
            <a:endParaRPr lang="en-US" dirty="0"/>
          </a:p>
        </p:txBody>
      </p:sp>
    </p:spTree>
    <p:extLst>
      <p:ext uri="{BB962C8B-B14F-4D97-AF65-F5344CB8AC3E}">
        <p14:creationId xmlns:p14="http://schemas.microsoft.com/office/powerpoint/2010/main" val="2197396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CodeStar</a:t>
            </a:r>
            <a:endParaRPr lang="en-US" dirty="0"/>
          </a:p>
        </p:txBody>
      </p:sp>
      <p:sp>
        <p:nvSpPr>
          <p:cNvPr id="3" name="Content Placeholder 2"/>
          <p:cNvSpPr>
            <a:spLocks noGrp="1"/>
          </p:cNvSpPr>
          <p:nvPr>
            <p:ph idx="1"/>
          </p:nvPr>
        </p:nvSpPr>
        <p:spPr/>
        <p:txBody>
          <a:bodyPr/>
          <a:lstStyle/>
          <a:p>
            <a:r>
              <a:rPr lang="en-US" dirty="0" smtClean="0"/>
              <a:t>TBD</a:t>
            </a:r>
            <a:endParaRPr lang="en-US" dirty="0"/>
          </a:p>
        </p:txBody>
      </p:sp>
    </p:spTree>
    <p:extLst>
      <p:ext uri="{BB962C8B-B14F-4D97-AF65-F5344CB8AC3E}">
        <p14:creationId xmlns:p14="http://schemas.microsoft.com/office/powerpoint/2010/main" val="151997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4" idx="2"/>
            <a:endCxn id="5" idx="0"/>
          </p:cNvCxnSpPr>
          <p:nvPr/>
        </p:nvCxnSpPr>
        <p:spPr>
          <a:xfrm>
            <a:off x="3670806" y="1676173"/>
            <a:ext cx="0" cy="496797"/>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Demo</a:t>
            </a:r>
            <a:endParaRPr lang="en-US" dirty="0"/>
          </a:p>
        </p:txBody>
      </p:sp>
      <p:grpSp>
        <p:nvGrpSpPr>
          <p:cNvPr id="73" name="Group 72"/>
          <p:cNvGrpSpPr/>
          <p:nvPr/>
        </p:nvGrpSpPr>
        <p:grpSpPr>
          <a:xfrm>
            <a:off x="2413813" y="2172970"/>
            <a:ext cx="2513986" cy="540985"/>
            <a:chOff x="1877266" y="2172970"/>
            <a:chExt cx="2513986" cy="540985"/>
          </a:xfrm>
        </p:grpSpPr>
        <p:sp>
          <p:nvSpPr>
            <p:cNvPr id="5" name="Rectangle 4"/>
            <p:cNvSpPr/>
            <p:nvPr/>
          </p:nvSpPr>
          <p:spPr>
            <a:xfrm>
              <a:off x="1877266" y="217297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Price Query (C#)</a:t>
              </a:r>
              <a:endParaRPr lang="en-US" sz="1700"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899" y="2174482"/>
              <a:ext cx="519115" cy="539473"/>
            </a:xfrm>
            <a:prstGeom prst="rect">
              <a:avLst/>
            </a:prstGeom>
          </p:spPr>
        </p:pic>
      </p:grpSp>
      <p:grpSp>
        <p:nvGrpSpPr>
          <p:cNvPr id="72" name="Group 71"/>
          <p:cNvGrpSpPr/>
          <p:nvPr/>
        </p:nvGrpSpPr>
        <p:grpSpPr>
          <a:xfrm>
            <a:off x="2413813" y="1136700"/>
            <a:ext cx="2513986" cy="539473"/>
            <a:chOff x="1877266" y="1136700"/>
            <a:chExt cx="2513986" cy="539473"/>
          </a:xfrm>
        </p:grpSpPr>
        <p:sp>
          <p:nvSpPr>
            <p:cNvPr id="4" name="Rectangle 3"/>
            <p:cNvSpPr/>
            <p:nvPr/>
          </p:nvSpPr>
          <p:spPr>
            <a:xfrm>
              <a:off x="1877266"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API Gateway</a:t>
              </a:r>
              <a:endParaRPr lang="en-US" sz="1700"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7899" y="1136700"/>
              <a:ext cx="449560" cy="539473"/>
            </a:xfrm>
            <a:prstGeom prst="rect">
              <a:avLst/>
            </a:prstGeom>
          </p:spPr>
        </p:pic>
      </p:grpSp>
      <p:grpSp>
        <p:nvGrpSpPr>
          <p:cNvPr id="47" name="Group 46"/>
          <p:cNvGrpSpPr/>
          <p:nvPr/>
        </p:nvGrpSpPr>
        <p:grpSpPr>
          <a:xfrm>
            <a:off x="168266" y="2446715"/>
            <a:ext cx="1300356" cy="990301"/>
            <a:chOff x="168266" y="2446715"/>
            <a:chExt cx="1300356" cy="990301"/>
          </a:xfrm>
        </p:grpSpPr>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711" y="2446715"/>
              <a:ext cx="543466" cy="601994"/>
            </a:xfrm>
            <a:prstGeom prst="rect">
              <a:avLst/>
            </a:prstGeom>
          </p:spPr>
        </p:pic>
        <p:sp>
          <p:nvSpPr>
            <p:cNvPr id="9" name="TextBox 8"/>
            <p:cNvSpPr txBox="1"/>
            <p:nvPr/>
          </p:nvSpPr>
          <p:spPr>
            <a:xfrm>
              <a:off x="168266" y="3083073"/>
              <a:ext cx="1300356" cy="353943"/>
            </a:xfrm>
            <a:prstGeom prst="rect">
              <a:avLst/>
            </a:prstGeom>
            <a:noFill/>
          </p:spPr>
          <p:txBody>
            <a:bodyPr wrap="none" rtlCol="0">
              <a:spAutoFit/>
            </a:bodyPr>
            <a:lstStyle/>
            <a:p>
              <a:r>
                <a:rPr lang="en-US" sz="1700" dirty="0" smtClean="0"/>
                <a:t>DynamoDB</a:t>
              </a:r>
              <a:endParaRPr lang="en-US" sz="1700" dirty="0"/>
            </a:p>
          </p:txBody>
        </p:sp>
      </p:grpSp>
      <p:grpSp>
        <p:nvGrpSpPr>
          <p:cNvPr id="14" name="Group 13"/>
          <p:cNvGrpSpPr/>
          <p:nvPr/>
        </p:nvGrpSpPr>
        <p:grpSpPr>
          <a:xfrm>
            <a:off x="6052774" y="2330380"/>
            <a:ext cx="1895071" cy="1194824"/>
            <a:chOff x="5949292" y="1952859"/>
            <a:chExt cx="1895071" cy="1194824"/>
          </a:xfrm>
        </p:grpSpPr>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4955" y="1952859"/>
              <a:ext cx="543745" cy="563883"/>
            </a:xfrm>
            <a:prstGeom prst="rect">
              <a:avLst/>
            </a:prstGeom>
          </p:spPr>
        </p:pic>
        <p:sp>
          <p:nvSpPr>
            <p:cNvPr id="13" name="TextBox 12"/>
            <p:cNvSpPr txBox="1"/>
            <p:nvPr/>
          </p:nvSpPr>
          <p:spPr>
            <a:xfrm>
              <a:off x="5949292" y="2562908"/>
              <a:ext cx="1895071" cy="584775"/>
            </a:xfrm>
            <a:prstGeom prst="rect">
              <a:avLst/>
            </a:prstGeom>
            <a:noFill/>
          </p:spPr>
          <p:txBody>
            <a:bodyPr wrap="none" rtlCol="0">
              <a:spAutoFit/>
            </a:bodyPr>
            <a:lstStyle/>
            <a:p>
              <a:pPr algn="ctr"/>
              <a:r>
                <a:rPr lang="en-US" sz="1600" dirty="0" smtClean="0"/>
                <a:t>S3 Bucket</a:t>
              </a:r>
              <a:br>
                <a:rPr lang="en-US" sz="1600" dirty="0" smtClean="0"/>
              </a:br>
              <a:r>
                <a:rPr lang="en-US" sz="1600" dirty="0" err="1" smtClean="0"/>
                <a:t>HTML+JS+Images</a:t>
              </a:r>
              <a:endParaRPr lang="en-US" sz="1600" dirty="0"/>
            </a:p>
          </p:txBody>
        </p:sp>
      </p:grpSp>
      <p:sp>
        <p:nvSpPr>
          <p:cNvPr id="15" name="Rounded Rectangle 14"/>
          <p:cNvSpPr/>
          <p:nvPr/>
        </p:nvSpPr>
        <p:spPr>
          <a:xfrm>
            <a:off x="4481227" y="159325"/>
            <a:ext cx="1745870" cy="545741"/>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Browser</a:t>
            </a:r>
            <a:endParaRPr lang="en-US" dirty="0">
              <a:solidFill>
                <a:schemeClr val="bg1"/>
              </a:solidFill>
            </a:endParaRPr>
          </a:p>
        </p:txBody>
      </p:sp>
      <p:grpSp>
        <p:nvGrpSpPr>
          <p:cNvPr id="44" name="Group 43"/>
          <p:cNvGrpSpPr/>
          <p:nvPr/>
        </p:nvGrpSpPr>
        <p:grpSpPr>
          <a:xfrm>
            <a:off x="2413813" y="3209239"/>
            <a:ext cx="2513986" cy="539473"/>
            <a:chOff x="2413813" y="3209239"/>
            <a:chExt cx="2513986" cy="539473"/>
          </a:xfrm>
        </p:grpSpPr>
        <p:sp>
          <p:nvSpPr>
            <p:cNvPr id="16" name="Rectangle 15"/>
            <p:cNvSpPr/>
            <p:nvPr/>
          </p:nvSpPr>
          <p:spPr>
            <a:xfrm>
              <a:off x="2413813" y="3209239"/>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Sync Function (C#)</a:t>
              </a:r>
              <a:endParaRPr lang="en-US" sz="1700" dirty="0">
                <a:solidFill>
                  <a:schemeClr val="bg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46" y="3209239"/>
              <a:ext cx="519115" cy="539473"/>
            </a:xfrm>
            <a:prstGeom prst="rect">
              <a:avLst/>
            </a:prstGeom>
          </p:spPr>
        </p:pic>
      </p:gr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930" y="3748712"/>
            <a:ext cx="543466" cy="709038"/>
          </a:xfrm>
          <a:prstGeom prst="rect">
            <a:avLst/>
          </a:prstGeom>
        </p:spPr>
      </p:pic>
      <p:cxnSp>
        <p:nvCxnSpPr>
          <p:cNvPr id="20" name="Straight Arrow Connector 19"/>
          <p:cNvCxnSpPr>
            <a:stCxn id="18" idx="3"/>
          </p:cNvCxnSpPr>
          <p:nvPr/>
        </p:nvCxnSpPr>
        <p:spPr>
          <a:xfrm flipV="1">
            <a:off x="1532396" y="3748712"/>
            <a:ext cx="881417" cy="354519"/>
          </a:xfrm>
          <a:prstGeom prst="straightConnector1">
            <a:avLst/>
          </a:prstGeom>
          <a:ln w="31750">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2081" y="4459954"/>
            <a:ext cx="1986378" cy="615553"/>
          </a:xfrm>
          <a:prstGeom prst="rect">
            <a:avLst/>
          </a:prstGeom>
          <a:noFill/>
        </p:spPr>
        <p:txBody>
          <a:bodyPr wrap="none" rtlCol="0">
            <a:spAutoFit/>
          </a:bodyPr>
          <a:lstStyle/>
          <a:p>
            <a:r>
              <a:rPr lang="en-US" sz="1700" dirty="0" smtClean="0"/>
              <a:t>CloudWatch Event</a:t>
            </a:r>
            <a:br>
              <a:rPr lang="en-US" sz="1700" dirty="0" smtClean="0"/>
            </a:br>
            <a:r>
              <a:rPr lang="en-US" sz="1700" dirty="0" smtClean="0"/>
              <a:t>(timer)</a:t>
            </a:r>
            <a:endParaRPr lang="en-US" sz="1700" dirty="0"/>
          </a:p>
        </p:txBody>
      </p:sp>
      <p:sp>
        <p:nvSpPr>
          <p:cNvPr id="24" name="Rounded Rectangle 23"/>
          <p:cNvSpPr/>
          <p:nvPr/>
        </p:nvSpPr>
        <p:spPr>
          <a:xfrm>
            <a:off x="2749687"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us-east-1</a:t>
            </a:r>
            <a:endParaRPr lang="en-US" dirty="0">
              <a:solidFill>
                <a:schemeClr val="tx1"/>
              </a:solidFill>
              <a:latin typeface="Helvetica Neue"/>
              <a:cs typeface="Helvetica Neue"/>
            </a:endParaRPr>
          </a:p>
        </p:txBody>
      </p:sp>
      <p:sp>
        <p:nvSpPr>
          <p:cNvPr id="25" name="Rounded Rectangle 24"/>
          <p:cNvSpPr/>
          <p:nvPr/>
        </p:nvSpPr>
        <p:spPr>
          <a:xfrm>
            <a:off x="5494409"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us-west-1</a:t>
            </a:r>
            <a:endParaRPr lang="en-US" dirty="0">
              <a:solidFill>
                <a:schemeClr val="tx1"/>
              </a:solidFill>
              <a:latin typeface="Helvetica Neue"/>
              <a:cs typeface="Helvetica Neue"/>
            </a:endParaRPr>
          </a:p>
        </p:txBody>
      </p:sp>
      <p:sp>
        <p:nvSpPr>
          <p:cNvPr id="26" name="Rounded Rectangle 25"/>
          <p:cNvSpPr/>
          <p:nvPr/>
        </p:nvSpPr>
        <p:spPr>
          <a:xfrm>
            <a:off x="6866770"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us-west-2</a:t>
            </a:r>
            <a:endParaRPr lang="en-US" dirty="0">
              <a:solidFill>
                <a:schemeClr val="tx1"/>
              </a:solidFill>
              <a:latin typeface="Helvetica Neue"/>
              <a:cs typeface="Helvetica Neue"/>
            </a:endParaRPr>
          </a:p>
        </p:txBody>
      </p:sp>
      <p:sp>
        <p:nvSpPr>
          <p:cNvPr id="27" name="Rounded Rectangle 26"/>
          <p:cNvSpPr/>
          <p:nvPr/>
        </p:nvSpPr>
        <p:spPr>
          <a:xfrm>
            <a:off x="4122048" y="4512698"/>
            <a:ext cx="1283785" cy="363743"/>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solidFill>
                  <a:schemeClr val="tx1"/>
                </a:solidFill>
                <a:latin typeface="Helvetica Neue"/>
                <a:cs typeface="Helvetica Neue"/>
              </a:rPr>
              <a:t>us-east-2</a:t>
            </a:r>
            <a:endParaRPr lang="en-US" dirty="0">
              <a:solidFill>
                <a:schemeClr val="tx1"/>
              </a:solidFill>
              <a:latin typeface="Helvetica Neue"/>
              <a:cs typeface="Helvetica Neue"/>
            </a:endParaRPr>
          </a:p>
        </p:txBody>
      </p:sp>
      <p:cxnSp>
        <p:nvCxnSpPr>
          <p:cNvPr id="31" name="Straight Arrow Connector 30"/>
          <p:cNvCxnSpPr/>
          <p:nvPr/>
        </p:nvCxnSpPr>
        <p:spPr>
          <a:xfrm>
            <a:off x="3506812" y="3848986"/>
            <a:ext cx="1122083"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3512477" y="3848986"/>
            <a:ext cx="2530548" cy="608764"/>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0"/>
          </p:cNvCxnSpPr>
          <p:nvPr/>
        </p:nvCxnSpPr>
        <p:spPr>
          <a:xfrm>
            <a:off x="3506812" y="3848986"/>
            <a:ext cx="4001851" cy="663712"/>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004784" y="1701772"/>
            <a:ext cx="1" cy="5968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227097" y="733001"/>
            <a:ext cx="777688" cy="349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3693998" y="705066"/>
            <a:ext cx="787229" cy="3496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flipV="1">
            <a:off x="1161412" y="2894263"/>
            <a:ext cx="1165835" cy="584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1260663" y="2442706"/>
            <a:ext cx="1085634" cy="268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 idx="3"/>
            <a:endCxn id="11" idx="1"/>
          </p:cNvCxnSpPr>
          <p:nvPr/>
        </p:nvCxnSpPr>
        <p:spPr>
          <a:xfrm>
            <a:off x="4927799" y="1406437"/>
            <a:ext cx="81999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5747791" y="1136700"/>
            <a:ext cx="2513986" cy="539934"/>
            <a:chOff x="5211244" y="1136700"/>
            <a:chExt cx="2513986" cy="539934"/>
          </a:xfrm>
        </p:grpSpPr>
        <p:sp>
          <p:nvSpPr>
            <p:cNvPr id="11" name="Rectangle 10"/>
            <p:cNvSpPr/>
            <p:nvPr/>
          </p:nvSpPr>
          <p:spPr>
            <a:xfrm>
              <a:off x="5211244" y="1136700"/>
              <a:ext cx="2513986" cy="539473"/>
            </a:xfrm>
            <a:prstGeom prst="rect">
              <a:avLst/>
            </a:prstGeom>
            <a:solidFill>
              <a:schemeClr val="accent5">
                <a:lumMod val="40000"/>
                <a:lumOff val="60000"/>
              </a:schemeClr>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     </a:t>
              </a:r>
              <a:r>
                <a:rPr lang="en-US" sz="1700" dirty="0" smtClean="0">
                  <a:solidFill>
                    <a:schemeClr val="bg1"/>
                  </a:solidFill>
                </a:rPr>
                <a:t>CloudFront</a:t>
              </a:r>
              <a:endParaRPr lang="en-US" sz="1700" dirty="0">
                <a:solidFill>
                  <a:schemeClr val="bg1"/>
                </a:solidFill>
              </a:endParaRP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9462" y="1137138"/>
              <a:ext cx="450019" cy="539496"/>
            </a:xfrm>
            <a:prstGeom prst="rect">
              <a:avLst/>
            </a:prstGeom>
          </p:spPr>
        </p:pic>
      </p:grpSp>
      <p:cxnSp>
        <p:nvCxnSpPr>
          <p:cNvPr id="29" name="Straight Arrow Connector 28"/>
          <p:cNvCxnSpPr/>
          <p:nvPr/>
        </p:nvCxnSpPr>
        <p:spPr>
          <a:xfrm flipH="1">
            <a:off x="3446564" y="3848986"/>
            <a:ext cx="60248" cy="615143"/>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8" name="Group 47"/>
          <p:cNvGrpSpPr/>
          <p:nvPr/>
        </p:nvGrpSpPr>
        <p:grpSpPr>
          <a:xfrm>
            <a:off x="135437" y="725944"/>
            <a:ext cx="1366015" cy="971824"/>
            <a:chOff x="135437" y="725944"/>
            <a:chExt cx="1366015" cy="971824"/>
          </a:xfrm>
        </p:grpSpPr>
        <p:pic>
          <p:nvPicPr>
            <p:cNvPr id="40" name="Picture 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782" y="1101455"/>
              <a:ext cx="525324" cy="596313"/>
            </a:xfrm>
            <a:prstGeom prst="rect">
              <a:avLst/>
            </a:prstGeom>
          </p:spPr>
        </p:pic>
        <p:sp>
          <p:nvSpPr>
            <p:cNvPr id="41" name="TextBox 40"/>
            <p:cNvSpPr txBox="1"/>
            <p:nvPr/>
          </p:nvSpPr>
          <p:spPr>
            <a:xfrm>
              <a:off x="135437" y="725944"/>
              <a:ext cx="1366015" cy="353943"/>
            </a:xfrm>
            <a:prstGeom prst="rect">
              <a:avLst/>
            </a:prstGeom>
            <a:noFill/>
          </p:spPr>
          <p:txBody>
            <a:bodyPr wrap="none" rtlCol="0">
              <a:spAutoFit/>
            </a:bodyPr>
            <a:lstStyle/>
            <a:p>
              <a:pPr algn="ctr"/>
              <a:r>
                <a:rPr lang="en-US" sz="1700" dirty="0" smtClean="0"/>
                <a:t>CloudWatch</a:t>
              </a:r>
              <a:endParaRPr lang="en-US" sz="1700" dirty="0"/>
            </a:p>
          </p:txBody>
        </p:sp>
      </p:grpSp>
      <p:grpSp>
        <p:nvGrpSpPr>
          <p:cNvPr id="39" name="Group 38"/>
          <p:cNvGrpSpPr/>
          <p:nvPr/>
        </p:nvGrpSpPr>
        <p:grpSpPr>
          <a:xfrm>
            <a:off x="672126" y="1810854"/>
            <a:ext cx="292636" cy="498561"/>
            <a:chOff x="637005" y="1769541"/>
            <a:chExt cx="292636" cy="498561"/>
          </a:xfrm>
        </p:grpSpPr>
        <p:sp>
          <p:nvSpPr>
            <p:cNvPr id="34" name="Rounded Rectangle 33"/>
            <p:cNvSpPr/>
            <p:nvPr/>
          </p:nvSpPr>
          <p:spPr>
            <a:xfrm>
              <a:off x="637005" y="1903445"/>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ounded Rectangle 53"/>
            <p:cNvSpPr/>
            <p:nvPr/>
          </p:nvSpPr>
          <p:spPr>
            <a:xfrm>
              <a:off x="637005" y="203568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ounded Rectangle 55"/>
            <p:cNvSpPr/>
            <p:nvPr/>
          </p:nvSpPr>
          <p:spPr>
            <a:xfrm>
              <a:off x="637005" y="2167924"/>
              <a:ext cx="292636" cy="100178"/>
            </a:xfrm>
            <a:prstGeom prst="roundRect">
              <a:avLst/>
            </a:prstGeom>
            <a:gradFill flip="none" rotWithShape="1">
              <a:gsLst>
                <a:gs pos="0">
                  <a:srgbClr val="19486F"/>
                </a:gs>
                <a:gs pos="48000">
                  <a:srgbClr val="2E73B8"/>
                </a:gs>
                <a:gs pos="100000">
                  <a:srgbClr val="5294CF"/>
                </a:gs>
              </a:gsLst>
              <a:lin ang="0" scaled="1"/>
              <a:tileRect/>
            </a:grad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Isosceles Triangle 35"/>
            <p:cNvSpPr/>
            <p:nvPr/>
          </p:nvSpPr>
          <p:spPr>
            <a:xfrm>
              <a:off x="637005" y="1769541"/>
              <a:ext cx="292636" cy="97391"/>
            </a:xfrm>
            <a:prstGeom prst="triangle">
              <a:avLst/>
            </a:prstGeom>
            <a:gradFill flip="none" rotWithShape="1">
              <a:gsLst>
                <a:gs pos="0">
                  <a:srgbClr val="19486F"/>
                </a:gs>
                <a:gs pos="48000">
                  <a:srgbClr val="2E73B8"/>
                </a:gs>
                <a:gs pos="100000">
                  <a:srgbClr val="5294C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26" y="1781643"/>
            <a:ext cx="313920" cy="326230"/>
          </a:xfrm>
          <a:prstGeom prst="rect">
            <a:avLst/>
          </a:prstGeom>
        </p:spPr>
      </p:pic>
      <p:sp>
        <p:nvSpPr>
          <p:cNvPr id="63" name="TextBox 62"/>
          <p:cNvSpPr txBox="1"/>
          <p:nvPr/>
        </p:nvSpPr>
        <p:spPr>
          <a:xfrm>
            <a:off x="931286" y="1994847"/>
            <a:ext cx="813043" cy="338554"/>
          </a:xfrm>
          <a:prstGeom prst="rect">
            <a:avLst/>
          </a:prstGeom>
          <a:noFill/>
        </p:spPr>
        <p:txBody>
          <a:bodyPr wrap="none" rtlCol="0">
            <a:spAutoFit/>
          </a:bodyPr>
          <a:lstStyle/>
          <a:p>
            <a:pPr algn="ctr"/>
            <a:r>
              <a:rPr lang="en-US" sz="1600" dirty="0" smtClean="0"/>
              <a:t>stream</a:t>
            </a:r>
            <a:endParaRPr lang="en-US" sz="1600" dirty="0"/>
          </a:p>
        </p:txBody>
      </p:sp>
      <p:cxnSp>
        <p:nvCxnSpPr>
          <p:cNvPr id="65" name="Straight Arrow Connector 64"/>
          <p:cNvCxnSpPr/>
          <p:nvPr/>
        </p:nvCxnSpPr>
        <p:spPr>
          <a:xfrm flipH="1" flipV="1">
            <a:off x="1141562" y="1588256"/>
            <a:ext cx="1165835" cy="584713"/>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1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xit" presetSubtype="0" fill="hold" nodeType="withEffect">
                                  <p:stCondLst>
                                    <p:cond delay="0"/>
                                  </p:stCondLst>
                                  <p:childTnLst>
                                    <p:animEffect transition="out" filter="fade">
                                      <p:cBhvr>
                                        <p:cTn id="9" dur="500"/>
                                        <p:tgtEl>
                                          <p:spTgt spid="50"/>
                                        </p:tgtEl>
                                      </p:cBhvr>
                                    </p:animEffect>
                                    <p:set>
                                      <p:cBhvr>
                                        <p:cTn id="10"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spTree>
    <p:extLst>
      <p:ext uri="{BB962C8B-B14F-4D97-AF65-F5344CB8AC3E}">
        <p14:creationId xmlns:p14="http://schemas.microsoft.com/office/powerpoint/2010/main" val="268277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AWS</a:t>
            </a:r>
            <a:endParaRPr lang="en-US" dirty="0"/>
          </a:p>
        </p:txBody>
      </p:sp>
    </p:spTree>
    <p:extLst>
      <p:ext uri="{BB962C8B-B14F-4D97-AF65-F5344CB8AC3E}">
        <p14:creationId xmlns:p14="http://schemas.microsoft.com/office/powerpoint/2010/main" val="131775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6" name="Content Placeholder 2"/>
          <p:cNvSpPr txBox="1">
            <a:spLocks/>
          </p:cNvSpPr>
          <p:nvPr/>
        </p:nvSpPr>
        <p:spPr>
          <a:xfrm>
            <a:off x="457200" y="2092920"/>
            <a:ext cx="4000499" cy="2893784"/>
          </a:xfrm>
          <a:prstGeom prst="rect">
            <a:avLst/>
          </a:prstGeom>
        </p:spPr>
        <p:txBody>
          <a:bodyPr>
            <a:noAutofit/>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70000"/>
              </a:lnSpc>
            </a:pPr>
            <a:endParaRPr lang="en-US" sz="1600" b="1" dirty="0" smtClean="0">
              <a:solidFill>
                <a:srgbClr val="595A5D"/>
              </a:solidFill>
              <a:latin typeface="+mn-lt"/>
            </a:endParaRPr>
          </a:p>
          <a:p>
            <a:pPr>
              <a:lnSpc>
                <a:spcPct val="70000"/>
              </a:lnSpc>
              <a:spcBef>
                <a:spcPts val="600"/>
              </a:spcBef>
            </a:pPr>
            <a:r>
              <a:rPr lang="en-US" sz="1800" b="1" dirty="0" smtClean="0">
                <a:latin typeface="+mn-lt"/>
              </a:rPr>
              <a:t>Growing Footprint</a:t>
            </a:r>
          </a:p>
          <a:p>
            <a:pPr>
              <a:lnSpc>
                <a:spcPct val="70000"/>
              </a:lnSpc>
              <a:spcBef>
                <a:spcPts val="600"/>
              </a:spcBef>
            </a:pPr>
            <a:r>
              <a:rPr lang="en-US" sz="1600" dirty="0" smtClean="0">
                <a:latin typeface="+mn-lt"/>
              </a:rPr>
              <a:t>16 Regions + 3 Upcoming</a:t>
            </a:r>
          </a:p>
          <a:p>
            <a:pPr>
              <a:lnSpc>
                <a:spcPct val="70000"/>
              </a:lnSpc>
              <a:spcBef>
                <a:spcPts val="600"/>
              </a:spcBef>
            </a:pPr>
            <a:r>
              <a:rPr lang="en-US" sz="1600" dirty="0" smtClean="0">
                <a:latin typeface="+mn-lt"/>
              </a:rPr>
              <a:t>42 Availability Zones</a:t>
            </a:r>
          </a:p>
          <a:p>
            <a:pPr>
              <a:lnSpc>
                <a:spcPct val="70000"/>
              </a:lnSpc>
              <a:spcBef>
                <a:spcPts val="600"/>
              </a:spcBef>
            </a:pPr>
            <a:r>
              <a:rPr lang="en-US" sz="1600" dirty="0" smtClean="0">
                <a:latin typeface="+mn-lt"/>
              </a:rPr>
              <a:t>74+ Edge Locations</a:t>
            </a:r>
          </a:p>
          <a:p>
            <a:pPr>
              <a:lnSpc>
                <a:spcPct val="70000"/>
              </a:lnSpc>
              <a:spcBef>
                <a:spcPts val="600"/>
              </a:spcBef>
            </a:pPr>
            <a:endParaRPr lang="en-US" sz="1600" dirty="0" smtClean="0">
              <a:latin typeface="+mn-lt"/>
            </a:endParaRPr>
          </a:p>
          <a:p>
            <a:pPr>
              <a:lnSpc>
                <a:spcPct val="70000"/>
              </a:lnSpc>
              <a:spcBef>
                <a:spcPts val="600"/>
              </a:spcBef>
            </a:pPr>
            <a:r>
              <a:rPr lang="en-US" sz="1800" b="1" dirty="0" smtClean="0">
                <a:latin typeface="+mn-lt"/>
              </a:rPr>
              <a:t>Millions of Active Customers</a:t>
            </a:r>
          </a:p>
          <a:p>
            <a:pPr>
              <a:lnSpc>
                <a:spcPct val="70000"/>
              </a:lnSpc>
              <a:spcBef>
                <a:spcPts val="600"/>
              </a:spcBef>
            </a:pPr>
            <a:r>
              <a:rPr lang="en-US" sz="1600" dirty="0" smtClean="0">
                <a:latin typeface="+mn-lt"/>
              </a:rPr>
              <a:t>190 countries</a:t>
            </a:r>
          </a:p>
          <a:p>
            <a:pPr>
              <a:lnSpc>
                <a:spcPct val="70000"/>
              </a:lnSpc>
              <a:spcBef>
                <a:spcPts val="600"/>
              </a:spcBef>
            </a:pPr>
            <a:r>
              <a:rPr lang="en-US" sz="1600" dirty="0" smtClean="0">
                <a:latin typeface="+mn-lt"/>
              </a:rPr>
              <a:t>900+ Government Agencies</a:t>
            </a:r>
          </a:p>
          <a:p>
            <a:pPr>
              <a:lnSpc>
                <a:spcPct val="70000"/>
              </a:lnSpc>
              <a:spcBef>
                <a:spcPts val="600"/>
              </a:spcBef>
            </a:pPr>
            <a:r>
              <a:rPr lang="en-US" sz="1600" dirty="0" smtClean="0">
                <a:latin typeface="+mn-lt"/>
              </a:rPr>
              <a:t>3,400+ Educational Institutions</a:t>
            </a:r>
          </a:p>
          <a:p>
            <a:pPr>
              <a:lnSpc>
                <a:spcPct val="70000"/>
              </a:lnSpc>
              <a:spcBef>
                <a:spcPts val="600"/>
              </a:spcBef>
            </a:pPr>
            <a:r>
              <a:rPr lang="en-US" sz="1600" dirty="0" smtClean="0">
                <a:latin typeface="+mn-lt"/>
              </a:rPr>
              <a:t>1,000+ Financial Services Organizations</a:t>
            </a:r>
          </a:p>
          <a:p>
            <a:pPr>
              <a:lnSpc>
                <a:spcPct val="70000"/>
              </a:lnSpc>
            </a:pPr>
            <a:endParaRPr lang="en-US" sz="1600" dirty="0">
              <a:latin typeface="+mn-lt"/>
            </a:endParaRPr>
          </a:p>
        </p:txBody>
      </p:sp>
      <p:sp>
        <p:nvSpPr>
          <p:cNvPr id="7" name="Rectangle 6"/>
          <p:cNvSpPr/>
          <p:nvPr/>
        </p:nvSpPr>
        <p:spPr>
          <a:xfrm>
            <a:off x="457200" y="829123"/>
            <a:ext cx="4088423" cy="830997"/>
          </a:xfrm>
          <a:prstGeom prst="rect">
            <a:avLst/>
          </a:prstGeom>
        </p:spPr>
        <p:txBody>
          <a:bodyPr wrap="square">
            <a:spAutoFit/>
          </a:bodyPr>
          <a:lstStyle/>
          <a:p>
            <a:pPr marL="0" indent="0">
              <a:buNone/>
            </a:pPr>
            <a:r>
              <a:rPr lang="en-US" sz="1600" dirty="0" smtClean="0">
                <a:solidFill>
                  <a:srgbClr val="FFAA2F"/>
                </a:solidFill>
                <a:cs typeface="Arial"/>
              </a:rPr>
              <a:t>Every day</a:t>
            </a:r>
            <a:r>
              <a:rPr lang="en-US" sz="1600" dirty="0">
                <a:solidFill>
                  <a:srgbClr val="FFAA2F"/>
                </a:solidFill>
                <a:cs typeface="Arial"/>
              </a:rPr>
              <a:t>, AWS adds enough new server capacity to support Amazon.com when it was a </a:t>
            </a:r>
            <a:r>
              <a:rPr lang="en-US" sz="1600" dirty="0" smtClean="0">
                <a:solidFill>
                  <a:srgbClr val="FFAA2F"/>
                </a:solidFill>
                <a:cs typeface="Arial"/>
              </a:rPr>
              <a:t>$8.5 </a:t>
            </a:r>
            <a:r>
              <a:rPr lang="en-US" sz="1600" dirty="0">
                <a:solidFill>
                  <a:srgbClr val="FFAA2F"/>
                </a:solidFill>
                <a:cs typeface="Arial"/>
              </a:rPr>
              <a:t>billion global </a:t>
            </a:r>
            <a:r>
              <a:rPr lang="en-US" sz="1600" dirty="0" smtClean="0">
                <a:solidFill>
                  <a:srgbClr val="FFAA2F"/>
                </a:solidFill>
                <a:cs typeface="Arial"/>
              </a:rPr>
              <a:t>enterprise.</a:t>
            </a:r>
            <a:endParaRPr lang="en-US" sz="1600" dirty="0">
              <a:solidFill>
                <a:srgbClr val="FFAA2F"/>
              </a:solidFill>
              <a:cs typeface="Arial"/>
            </a:endParaRPr>
          </a:p>
        </p:txBody>
      </p:sp>
      <p:pic>
        <p:nvPicPr>
          <p:cNvPr id="8" name="Picture 2" descr="AWS Global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81615"/>
            <a:ext cx="5840003" cy="330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3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AWS Services</a:t>
            </a:r>
            <a:endParaRPr lang="en-US" dirty="0"/>
          </a:p>
        </p:txBody>
      </p:sp>
      <p:sp>
        <p:nvSpPr>
          <p:cNvPr id="3" name="Content Placeholder 2"/>
          <p:cNvSpPr>
            <a:spLocks noGrp="1"/>
          </p:cNvSpPr>
          <p:nvPr>
            <p:ph idx="1"/>
          </p:nvPr>
        </p:nvSpPr>
        <p:spPr>
          <a:xfrm>
            <a:off x="1194953" y="998940"/>
            <a:ext cx="7735405" cy="3820397"/>
          </a:xfrm>
        </p:spPr>
        <p:txBody>
          <a:bodyPr/>
          <a:lstStyle/>
          <a:p>
            <a:pPr>
              <a:spcBef>
                <a:spcPts val="1200"/>
              </a:spcBef>
              <a:spcAft>
                <a:spcPts val="1500"/>
              </a:spcAft>
            </a:pPr>
            <a:r>
              <a:rPr lang="en-US" sz="2800" dirty="0" smtClean="0"/>
              <a:t>Compute: EC2, Lambda</a:t>
            </a:r>
          </a:p>
          <a:p>
            <a:pPr>
              <a:spcBef>
                <a:spcPts val="1200"/>
              </a:spcBef>
              <a:spcAft>
                <a:spcPts val="1500"/>
              </a:spcAft>
            </a:pPr>
            <a:r>
              <a:rPr lang="en-US" sz="2800" dirty="0" smtClean="0"/>
              <a:t>Storage: S3, EBS, EFS</a:t>
            </a:r>
          </a:p>
          <a:p>
            <a:pPr>
              <a:spcBef>
                <a:spcPts val="1200"/>
              </a:spcBef>
              <a:spcAft>
                <a:spcPts val="1500"/>
              </a:spcAft>
            </a:pPr>
            <a:r>
              <a:rPr lang="en-US" sz="2800" dirty="0" smtClean="0"/>
              <a:t>Database</a:t>
            </a:r>
            <a:r>
              <a:rPr lang="en-US" sz="2800" dirty="0"/>
              <a:t>: </a:t>
            </a:r>
            <a:r>
              <a:rPr lang="en-US" sz="2800" dirty="0" smtClean="0"/>
              <a:t>RDS</a:t>
            </a:r>
            <a:r>
              <a:rPr lang="en-US" sz="2800" dirty="0"/>
              <a:t>, </a:t>
            </a:r>
            <a:r>
              <a:rPr lang="en-US" sz="2800" dirty="0" smtClean="0"/>
              <a:t>DynamoDB, </a:t>
            </a:r>
            <a:r>
              <a:rPr lang="en-US" sz="2800" dirty="0" err="1" smtClean="0"/>
              <a:t>ElastiCache</a:t>
            </a:r>
            <a:endParaRPr lang="en-US" sz="2800" dirty="0"/>
          </a:p>
          <a:p>
            <a:pPr>
              <a:spcBef>
                <a:spcPts val="1200"/>
              </a:spcBef>
              <a:spcAft>
                <a:spcPts val="1500"/>
              </a:spcAft>
            </a:pPr>
            <a:r>
              <a:rPr lang="en-US" sz="2800" dirty="0" smtClean="0"/>
              <a:t>Networking: VPC, Direct Connect, CloudFront</a:t>
            </a:r>
          </a:p>
          <a:p>
            <a:pPr>
              <a:spcBef>
                <a:spcPts val="1200"/>
              </a:spcBef>
              <a:spcAft>
                <a:spcPts val="1500"/>
              </a:spcAft>
            </a:pPr>
            <a:r>
              <a:rPr lang="en-US" sz="2800" dirty="0" smtClean="0"/>
              <a:t>More: SQS, SNS, Athena, Redshift, Kinesis</a:t>
            </a:r>
          </a:p>
        </p:txBody>
      </p:sp>
      <p:pic>
        <p:nvPicPr>
          <p:cNvPr id="7" name="Picture 6"/>
          <p:cNvPicPr>
            <a:picLocks noChangeAspect="1"/>
          </p:cNvPicPr>
          <p:nvPr/>
        </p:nvPicPr>
        <p:blipFill>
          <a:blip r:embed="rId2"/>
          <a:stretch>
            <a:fillRect/>
          </a:stretch>
        </p:blipFill>
        <p:spPr>
          <a:xfrm>
            <a:off x="336788" y="956071"/>
            <a:ext cx="602549" cy="602549"/>
          </a:xfrm>
          <a:prstGeom prst="rect">
            <a:avLst/>
          </a:prstGeom>
        </p:spPr>
      </p:pic>
      <p:pic>
        <p:nvPicPr>
          <p:cNvPr id="8" name="Picture 7"/>
          <p:cNvPicPr>
            <a:picLocks noChangeAspect="1"/>
          </p:cNvPicPr>
          <p:nvPr/>
        </p:nvPicPr>
        <p:blipFill>
          <a:blip r:embed="rId3"/>
          <a:stretch>
            <a:fillRect/>
          </a:stretch>
        </p:blipFill>
        <p:spPr>
          <a:xfrm>
            <a:off x="336788" y="1745093"/>
            <a:ext cx="604204" cy="604204"/>
          </a:xfrm>
          <a:prstGeom prst="rect">
            <a:avLst/>
          </a:prstGeom>
        </p:spPr>
      </p:pic>
      <p:pic>
        <p:nvPicPr>
          <p:cNvPr id="9" name="Picture 8"/>
          <p:cNvPicPr>
            <a:picLocks noChangeAspect="1"/>
          </p:cNvPicPr>
          <p:nvPr/>
        </p:nvPicPr>
        <p:blipFill>
          <a:blip r:embed="rId4"/>
          <a:stretch>
            <a:fillRect/>
          </a:stretch>
        </p:blipFill>
        <p:spPr>
          <a:xfrm>
            <a:off x="345263" y="2535770"/>
            <a:ext cx="603504" cy="603504"/>
          </a:xfrm>
          <a:prstGeom prst="rect">
            <a:avLst/>
          </a:prstGeom>
        </p:spPr>
      </p:pic>
      <p:pic>
        <p:nvPicPr>
          <p:cNvPr id="10" name="Picture 9"/>
          <p:cNvPicPr>
            <a:picLocks noChangeAspect="1"/>
          </p:cNvPicPr>
          <p:nvPr/>
        </p:nvPicPr>
        <p:blipFill>
          <a:blip r:embed="rId5"/>
          <a:stretch>
            <a:fillRect/>
          </a:stretch>
        </p:blipFill>
        <p:spPr>
          <a:xfrm>
            <a:off x="345263" y="3321288"/>
            <a:ext cx="602549" cy="602549"/>
          </a:xfrm>
          <a:prstGeom prst="rect">
            <a:avLst/>
          </a:prstGeom>
        </p:spPr>
      </p:pic>
    </p:spTree>
    <p:extLst>
      <p:ext uri="{BB962C8B-B14F-4D97-AF65-F5344CB8AC3E}">
        <p14:creationId xmlns:p14="http://schemas.microsoft.com/office/powerpoint/2010/main" val="239979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 Windows Customer Examples</a:t>
            </a:r>
            <a:endParaRPr lang="en-US" dirty="0"/>
          </a:p>
        </p:txBody>
      </p:sp>
      <p:sp>
        <p:nvSpPr>
          <p:cNvPr id="3" name="Content Placeholder 2"/>
          <p:cNvSpPr>
            <a:spLocks noGrp="1"/>
          </p:cNvSpPr>
          <p:nvPr>
            <p:ph idx="1"/>
          </p:nvPr>
        </p:nvSpPr>
        <p:spPr>
          <a:xfrm>
            <a:off x="2238376" y="1009332"/>
            <a:ext cx="6307520" cy="1391962"/>
          </a:xfrm>
        </p:spPr>
        <p:txBody>
          <a:bodyPr/>
          <a:lstStyle/>
          <a:p>
            <a:r>
              <a:rPr lang="en-US" sz="2200" dirty="0" smtClean="0"/>
              <a:t>Moved 300 servers, including .NET applications, Windows Server &amp; SQL Server, plus other infrastructure to AWS in 6 months.</a:t>
            </a:r>
          </a:p>
          <a:p>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7154" y="1120649"/>
            <a:ext cx="1426678" cy="848162"/>
          </a:xfrm>
          <a:prstGeom prst="rect">
            <a:avLst/>
          </a:prstGeom>
        </p:spPr>
      </p:pic>
      <p:grpSp>
        <p:nvGrpSpPr>
          <p:cNvPr id="7" name="Group 6"/>
          <p:cNvGrpSpPr/>
          <p:nvPr/>
        </p:nvGrpSpPr>
        <p:grpSpPr>
          <a:xfrm>
            <a:off x="447154" y="2985070"/>
            <a:ext cx="2423046" cy="647700"/>
            <a:chOff x="447154" y="3397250"/>
            <a:chExt cx="2423046" cy="647700"/>
          </a:xfrm>
        </p:grpSpPr>
        <p:sp>
          <p:nvSpPr>
            <p:cNvPr id="6" name="Rectangle 5"/>
            <p:cNvSpPr/>
            <p:nvPr/>
          </p:nvSpPr>
          <p:spPr>
            <a:xfrm>
              <a:off x="447154" y="3397250"/>
              <a:ext cx="2423046" cy="6477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45" y="3408451"/>
              <a:ext cx="2404155" cy="630149"/>
            </a:xfrm>
            <a:prstGeom prst="rect">
              <a:avLst/>
            </a:prstGeom>
          </p:spPr>
        </p:pic>
      </p:grpSp>
      <p:sp>
        <p:nvSpPr>
          <p:cNvPr id="8" name="TextBox 7"/>
          <p:cNvSpPr txBox="1"/>
          <p:nvPr/>
        </p:nvSpPr>
        <p:spPr>
          <a:xfrm>
            <a:off x="3013544" y="2878372"/>
            <a:ext cx="5995284" cy="1785104"/>
          </a:xfrm>
          <a:prstGeom prst="rect">
            <a:avLst/>
          </a:prstGeom>
          <a:noFill/>
        </p:spPr>
        <p:txBody>
          <a:bodyPr wrap="square" rtlCol="0">
            <a:spAutoFit/>
          </a:bodyPr>
          <a:lstStyle/>
          <a:p>
            <a:r>
              <a:rPr lang="en-US" sz="2200" dirty="0" smtClean="0"/>
              <a:t>Migrated their complete datacenter footprint to AWS in six months, taking advantage of the automation and services available with AWS to speed up deployments. They’re running on Windows, IIS and .NET (including ASP.NET)</a:t>
            </a:r>
            <a:endParaRPr lang="en-US" sz="2200" dirty="0"/>
          </a:p>
        </p:txBody>
      </p:sp>
    </p:spTree>
    <p:extLst>
      <p:ext uri="{BB962C8B-B14F-4D97-AF65-F5344CB8AC3E}">
        <p14:creationId xmlns:p14="http://schemas.microsoft.com/office/powerpoint/2010/main" val="4231705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Tools for .NET Devs</a:t>
            </a:r>
            <a:endParaRPr lang="en-US" dirty="0"/>
          </a:p>
        </p:txBody>
      </p:sp>
    </p:spTree>
    <p:extLst>
      <p:ext uri="{BB962C8B-B14F-4D97-AF65-F5344CB8AC3E}">
        <p14:creationId xmlns:p14="http://schemas.microsoft.com/office/powerpoint/2010/main" val="1916182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Toolkit for Visual Studio</a:t>
            </a:r>
            <a:endParaRPr lang="en-US" dirty="0"/>
          </a:p>
        </p:txBody>
      </p:sp>
      <p:sp>
        <p:nvSpPr>
          <p:cNvPr id="4" name="Content Placeholder 3"/>
          <p:cNvSpPr>
            <a:spLocks noGrp="1"/>
          </p:cNvSpPr>
          <p:nvPr>
            <p:ph sz="half" idx="2"/>
          </p:nvPr>
        </p:nvSpPr>
        <p:spPr>
          <a:xfrm>
            <a:off x="4524574" y="831273"/>
            <a:ext cx="4462407" cy="3896571"/>
          </a:xfrm>
        </p:spPr>
        <p:txBody>
          <a:bodyPr/>
          <a:lstStyle/>
          <a:p>
            <a:pPr marL="342900" indent="-342900">
              <a:buFont typeface="Arial" panose="020B0604020202020204" pitchFamily="34" charset="0"/>
              <a:buChar char="•"/>
            </a:pPr>
            <a:r>
              <a:rPr lang="en-US" dirty="0" smtClean="0"/>
              <a:t>See your AWS resources</a:t>
            </a:r>
          </a:p>
          <a:p>
            <a:pPr marL="342900" indent="-342900">
              <a:buFont typeface="Arial" panose="020B0604020202020204" pitchFamily="34" charset="0"/>
              <a:buChar char="•"/>
            </a:pPr>
            <a:r>
              <a:rPr lang="en-US" dirty="0" smtClean="0"/>
              <a:t>Launch VMs, databases, create DynamoDB tables, more</a:t>
            </a:r>
          </a:p>
          <a:p>
            <a:pPr marL="342900" indent="-342900">
              <a:buFont typeface="Arial" panose="020B0604020202020204" pitchFamily="34" charset="0"/>
              <a:buChar char="•"/>
            </a:pPr>
            <a:r>
              <a:rPr lang="en-US" b="1" dirty="0" smtClean="0"/>
              <a:t>ASP.NET and Lambda deployment wizards</a:t>
            </a:r>
          </a:p>
          <a:p>
            <a:pPr marL="342900" indent="-342900">
              <a:buFont typeface="Arial" panose="020B0604020202020204" pitchFamily="34" charset="0"/>
              <a:buChar char="•"/>
            </a:pPr>
            <a:r>
              <a:rPr lang="en-US" dirty="0" smtClean="0"/>
              <a:t>Scan DynamoDB tables</a:t>
            </a:r>
          </a:p>
          <a:p>
            <a:pPr marL="342900" indent="-342900">
              <a:buFont typeface="Arial" panose="020B0604020202020204" pitchFamily="34" charset="0"/>
              <a:buChar char="•"/>
            </a:pPr>
            <a:r>
              <a:rPr lang="en-US" dirty="0" smtClean="0"/>
              <a:t>Test your Lambda functions</a:t>
            </a:r>
          </a:p>
          <a:p>
            <a:pPr marL="342900" indent="-342900">
              <a:buFont typeface="Arial" panose="020B0604020202020204" pitchFamily="34" charset="0"/>
              <a:buChar char="•"/>
            </a:pPr>
            <a:r>
              <a:rPr lang="en-US" dirty="0" smtClean="0"/>
              <a:t>Manage CloudFormation stacks</a:t>
            </a:r>
          </a:p>
          <a:p>
            <a:pPr marL="342900" indent="-342900">
              <a:buFont typeface="Arial" panose="020B0604020202020204" pitchFamily="34" charset="0"/>
              <a:buChar char="•"/>
            </a:pPr>
            <a:r>
              <a:rPr lang="en-US" dirty="0" smtClean="0"/>
              <a:t>More!</a:t>
            </a:r>
            <a:endParaRPr lang="en-US" dirty="0"/>
          </a:p>
        </p:txBody>
      </p:sp>
      <p:pic>
        <p:nvPicPr>
          <p:cNvPr id="6" name="Picture 5"/>
          <p:cNvPicPr>
            <a:picLocks noChangeAspect="1"/>
          </p:cNvPicPr>
          <p:nvPr/>
        </p:nvPicPr>
        <p:blipFill>
          <a:blip r:embed="rId3"/>
          <a:stretch>
            <a:fillRect/>
          </a:stretch>
        </p:blipFill>
        <p:spPr>
          <a:xfrm>
            <a:off x="336789" y="831272"/>
            <a:ext cx="3877043" cy="4060169"/>
          </a:xfrm>
          <a:prstGeom prst="rect">
            <a:avLst/>
          </a:prstGeom>
        </p:spPr>
      </p:pic>
    </p:spTree>
    <p:extLst>
      <p:ext uri="{BB962C8B-B14F-4D97-AF65-F5344CB8AC3E}">
        <p14:creationId xmlns:p14="http://schemas.microsoft.com/office/powerpoint/2010/main" val="8609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4" name="Picture 3"/>
          <p:cNvPicPr>
            <a:picLocks noChangeAspect="1"/>
          </p:cNvPicPr>
          <p:nvPr/>
        </p:nvPicPr>
        <p:blipFill>
          <a:blip r:embed="rId3"/>
          <a:stretch>
            <a:fillRect/>
          </a:stretch>
        </p:blipFill>
        <p:spPr>
          <a:xfrm>
            <a:off x="2918691" y="660677"/>
            <a:ext cx="6114471" cy="3997923"/>
          </a:xfrm>
          <a:prstGeom prst="rect">
            <a:avLst/>
          </a:prstGeom>
        </p:spPr>
      </p:pic>
      <p:sp>
        <p:nvSpPr>
          <p:cNvPr id="5" name="Content Placeholder 2"/>
          <p:cNvSpPr>
            <a:spLocks noGrp="1"/>
          </p:cNvSpPr>
          <p:nvPr>
            <p:ph sz="half" idx="4294967295"/>
          </p:nvPr>
        </p:nvSpPr>
        <p:spPr>
          <a:xfrm>
            <a:off x="337743" y="660677"/>
            <a:ext cx="2580948" cy="3997923"/>
          </a:xfrm>
          <a:prstGeom prst="rect">
            <a:avLst/>
          </a:prstGeom>
        </p:spPr>
        <p:txBody>
          <a:bodyPr/>
          <a:lstStyle/>
          <a:p>
            <a:r>
              <a:rPr lang="en-US" dirty="0" smtClean="0"/>
              <a:t>Lots of sample project templates in the New Project wizard.</a:t>
            </a:r>
          </a:p>
        </p:txBody>
      </p:sp>
      <p:pic>
        <p:nvPicPr>
          <p:cNvPr id="6" name="Picture 5"/>
          <p:cNvPicPr>
            <a:picLocks noChangeAspect="1"/>
          </p:cNvPicPr>
          <p:nvPr/>
        </p:nvPicPr>
        <p:blipFill>
          <a:blip r:embed="rId4"/>
          <a:stretch>
            <a:fillRect/>
          </a:stretch>
        </p:blipFill>
        <p:spPr>
          <a:xfrm>
            <a:off x="2778910" y="660677"/>
            <a:ext cx="6254252" cy="4133950"/>
          </a:xfrm>
          <a:prstGeom prst="rect">
            <a:avLst/>
          </a:prstGeom>
        </p:spPr>
      </p:pic>
    </p:spTree>
    <p:extLst>
      <p:ext uri="{BB962C8B-B14F-4D97-AF65-F5344CB8AC3E}">
        <p14:creationId xmlns:p14="http://schemas.microsoft.com/office/powerpoint/2010/main" val="377407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Toolkit for Visual Studio</a:t>
            </a:r>
          </a:p>
        </p:txBody>
      </p:sp>
      <p:pic>
        <p:nvPicPr>
          <p:cNvPr id="6" name="Picture 5"/>
          <p:cNvPicPr>
            <a:picLocks noChangeAspect="1"/>
          </p:cNvPicPr>
          <p:nvPr/>
        </p:nvPicPr>
        <p:blipFill>
          <a:blip r:embed="rId3"/>
          <a:stretch>
            <a:fillRect/>
          </a:stretch>
        </p:blipFill>
        <p:spPr>
          <a:xfrm>
            <a:off x="336788" y="818893"/>
            <a:ext cx="7574119" cy="3568172"/>
          </a:xfrm>
          <a:prstGeom prst="rect">
            <a:avLst/>
          </a:prstGeom>
        </p:spPr>
      </p:pic>
      <p:pic>
        <p:nvPicPr>
          <p:cNvPr id="7" name="Picture 6"/>
          <p:cNvPicPr>
            <a:picLocks noChangeAspect="1"/>
          </p:cNvPicPr>
          <p:nvPr/>
        </p:nvPicPr>
        <p:blipFill>
          <a:blip r:embed="rId4"/>
          <a:stretch>
            <a:fillRect/>
          </a:stretch>
        </p:blipFill>
        <p:spPr>
          <a:xfrm>
            <a:off x="1168092" y="660677"/>
            <a:ext cx="6542697" cy="4324607"/>
          </a:xfrm>
          <a:prstGeom prst="rect">
            <a:avLst/>
          </a:prstGeom>
        </p:spPr>
      </p:pic>
    </p:spTree>
    <p:extLst>
      <p:ext uri="{BB962C8B-B14F-4D97-AF65-F5344CB8AC3E}">
        <p14:creationId xmlns:p14="http://schemas.microsoft.com/office/powerpoint/2010/main" val="26470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Dark">
  <a:themeElements>
    <a:clrScheme name="Custom 2">
      <a:dk1>
        <a:srgbClr val="474746"/>
      </a:dk1>
      <a:lt1>
        <a:sysClr val="window" lastClr="FFFFFF"/>
      </a:lt1>
      <a:dk2>
        <a:srgbClr val="6D6E6D"/>
      </a:dk2>
      <a:lt2>
        <a:srgbClr val="F8F8F8"/>
      </a:lt2>
      <a:accent1>
        <a:srgbClr val="FCB64C"/>
      </a:accent1>
      <a:accent2>
        <a:srgbClr val="F7A028"/>
      </a:accent2>
      <a:accent3>
        <a:srgbClr val="49A8F2"/>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AWS-Deck-Template-Dark</Template>
  <TotalTime>2910</TotalTime>
  <Words>1191</Words>
  <Application>Microsoft Office PowerPoint</Application>
  <PresentationFormat>On-screen Show (16:9)</PresentationFormat>
  <Paragraphs>97</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Helvetica Neue</vt:lpstr>
      <vt:lpstr>Lucida Console</vt:lpstr>
      <vt:lpstr>Times New Roman</vt:lpstr>
      <vt:lpstr>Wingdings</vt:lpstr>
      <vt:lpstr>DeckTemplate-AWS-Dark</vt:lpstr>
      <vt:lpstr>PowerPoint Presentation</vt:lpstr>
      <vt:lpstr>Overview of AWS</vt:lpstr>
      <vt:lpstr>Global Infrastructure</vt:lpstr>
      <vt:lpstr>Core AWS Services</vt:lpstr>
      <vt:lpstr>.NET / Windows Customer Examples</vt:lpstr>
      <vt:lpstr>AWS Tools for .NET Devs</vt:lpstr>
      <vt:lpstr>AWS Toolkit for Visual Studio</vt:lpstr>
      <vt:lpstr>AWS Toolkit for Visual Studio</vt:lpstr>
      <vt:lpstr>AWS Toolkit for Visual Studio</vt:lpstr>
      <vt:lpstr>AWS SDK for .NET</vt:lpstr>
      <vt:lpstr>AWS SDK for .NET</vt:lpstr>
      <vt:lpstr>Elastic Beanstalk</vt:lpstr>
      <vt:lpstr>CodeStar</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Davis, Kirk</cp:lastModifiedBy>
  <cp:revision>60</cp:revision>
  <dcterms:created xsi:type="dcterms:W3CDTF">2016-10-31T14:45:46Z</dcterms:created>
  <dcterms:modified xsi:type="dcterms:W3CDTF">2017-07-07T23:37:53Z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