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0" r:id="rId5"/>
    <p:sldId id="284" r:id="rId6"/>
    <p:sldId id="259" r:id="rId7"/>
    <p:sldId id="260" r:id="rId8"/>
    <p:sldId id="291" r:id="rId9"/>
    <p:sldId id="292" r:id="rId10"/>
    <p:sldId id="283" r:id="rId11"/>
    <p:sldId id="261" r:id="rId12"/>
    <p:sldId id="262" r:id="rId13"/>
    <p:sldId id="281" r:id="rId14"/>
    <p:sldId id="286" r:id="rId15"/>
    <p:sldId id="275" r:id="rId16"/>
    <p:sldId id="287" r:id="rId17"/>
    <p:sldId id="285" r:id="rId18"/>
    <p:sldId id="289" r:id="rId19"/>
    <p:sldId id="290" r:id="rId20"/>
    <p:sldId id="288" r:id="rId21"/>
    <p:sldId id="28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4CF"/>
    <a:srgbClr val="2E73B8"/>
    <a:srgbClr val="19486F"/>
    <a:srgbClr val="505153"/>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65745" autoAdjust="0"/>
  </p:normalViewPr>
  <p:slideViewPr>
    <p:cSldViewPr snapToGrid="0" showGuides="1">
      <p:cViewPr varScale="1">
        <p:scale>
          <a:sx n="75" d="100"/>
          <a:sy n="75" d="100"/>
        </p:scale>
        <p:origin x="1386" y="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25" d="100"/>
        <a:sy n="125" d="100"/>
      </p:scale>
      <p:origin x="0" y="-10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7/11/2017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23128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881429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CodeStar</a:t>
            </a:r>
            <a:r>
              <a:rPr lang="en-US" dirty="0" smtClean="0"/>
              <a:t> is a new service that essentially wraps up a lot of different services and components</a:t>
            </a:r>
            <a:r>
              <a:rPr lang="en-US" baseline="0" dirty="0" smtClean="0"/>
              <a:t> into a template, which helps get a new project off the ground quickly.</a:t>
            </a:r>
          </a:p>
          <a:p>
            <a:pPr marL="171450" indent="-171450">
              <a:buFont typeface="Arial" panose="020B0604020202020204" pitchFamily="34" charset="0"/>
              <a:buChar char="•"/>
            </a:pPr>
            <a:r>
              <a:rPr lang="en-US" baseline="0" dirty="0" smtClean="0"/>
              <a:t>When you create a new project, </a:t>
            </a:r>
            <a:r>
              <a:rPr lang="en-US" baseline="0" dirty="0" err="1" smtClean="0"/>
              <a:t>CodeStar</a:t>
            </a:r>
            <a:r>
              <a:rPr lang="en-US" baseline="0" dirty="0" smtClean="0"/>
              <a:t> will set up your source code repository, configure CodeBuild to build and test your code, CodeDeploy to handle the deployments, and CloudWatch for monitoring.</a:t>
            </a:r>
          </a:p>
          <a:p>
            <a:pPr marL="171450" indent="-171450">
              <a:buFont typeface="Arial" panose="020B0604020202020204" pitchFamily="34" charset="0"/>
              <a:buChar char="•"/>
            </a:pPr>
            <a:r>
              <a:rPr lang="en-US" baseline="0" dirty="0" smtClean="0"/>
              <a:t>You can choose Visual Studio for your project, and then connect Team Explorer to your </a:t>
            </a:r>
            <a:r>
              <a:rPr lang="en-US" baseline="0" dirty="0" err="1" smtClean="0"/>
              <a:t>CodeStar</a:t>
            </a:r>
            <a:r>
              <a:rPr lang="en-US" baseline="0" dirty="0" smtClean="0"/>
              <a:t> project’s </a:t>
            </a:r>
            <a:r>
              <a:rPr lang="en-US" baseline="0" dirty="0" err="1" smtClean="0"/>
              <a:t>CodeCommit</a:t>
            </a:r>
            <a:r>
              <a:rPr lang="en-US" baseline="0" dirty="0" smtClean="0"/>
              <a:t> </a:t>
            </a:r>
            <a:r>
              <a:rPr lang="en-US" baseline="0" dirty="0" err="1" smtClean="0"/>
              <a:t>git</a:t>
            </a:r>
            <a:r>
              <a:rPr lang="en-US" baseline="0" dirty="0" smtClean="0"/>
              <a:t> repo.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7456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74346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AWS, our</a:t>
            </a:r>
            <a:r>
              <a:rPr lang="en-US" baseline="0" dirty="0" smtClean="0"/>
              <a:t> footprint is global, spanning 5 continents and 16 regions, with highly redundant clusters of data centers in each region.  This footprint is expanding continuously as we increase capacity, redundancy and add new locations to meet the needs of our customers around the world.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41722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have added so many services in the past</a:t>
            </a:r>
            <a:r>
              <a:rPr lang="en-US" baseline="0" dirty="0" smtClean="0"/>
              <a:t> few years, it’s very hard to give a true overview, but a lot of our services can be grouped into categories like Compute, Storage, Databases, Networking, Messaging, and so on. </a:t>
            </a:r>
          </a:p>
          <a:p>
            <a:pPr marL="171450" indent="-171450">
              <a:buFont typeface="Arial" panose="020B0604020202020204" pitchFamily="34" charset="0"/>
              <a:buChar char="•"/>
            </a:pPr>
            <a:r>
              <a:rPr lang="en-US" baseline="0" dirty="0" smtClean="0"/>
              <a:t>This list is a few of the core services in each of the four key categories that most people start out using. EC2 stands for Elastic Compute Cloud, which is our service for launching and running virtual machines.</a:t>
            </a:r>
          </a:p>
          <a:p>
            <a:pPr marL="171450" indent="-171450">
              <a:buFont typeface="Arial" panose="020B0604020202020204" pitchFamily="34" charset="0"/>
              <a:buChar char="•"/>
            </a:pPr>
            <a:r>
              <a:rPr lang="en-US" dirty="0" smtClean="0"/>
              <a:t>Lambda is our serverless compute platform, which I’ll talk about again in a</a:t>
            </a:r>
            <a:r>
              <a:rPr lang="en-US" baseline="0" dirty="0" smtClean="0"/>
              <a:t> couple </a:t>
            </a:r>
            <a:r>
              <a:rPr lang="en-US" dirty="0" smtClean="0"/>
              <a:t>minutes. </a:t>
            </a:r>
          </a:p>
          <a:p>
            <a:pPr marL="171450" indent="-171450">
              <a:buFont typeface="Arial" panose="020B0604020202020204" pitchFamily="34" charset="0"/>
              <a:buChar char="•"/>
            </a:pPr>
            <a:r>
              <a:rPr lang="en-US" dirty="0" smtClean="0"/>
              <a:t>We have a range of database offerings, including</a:t>
            </a:r>
            <a:r>
              <a:rPr lang="en-US" baseline="0" dirty="0" smtClean="0"/>
              <a:t> our managed relational database service or RDS. With RDS, you can pick from popular engines like Microsoft SQL Server, Oracle, MySQL, and more, and then we manage the OS, patching,  and backups.  You don’t *have* to use RDS to run a database, you can launch an EC2 instance running SQL Server or some other database, if you really want to take care of all the admin stuff. </a:t>
            </a:r>
          </a:p>
          <a:p>
            <a:pPr marL="171450" indent="-171450">
              <a:buFont typeface="Arial" panose="020B0604020202020204" pitchFamily="34" charset="0"/>
              <a:buChar char="•"/>
            </a:pPr>
            <a:r>
              <a:rPr lang="en-US" baseline="0" dirty="0" smtClean="0"/>
              <a:t>We also have a NoSQL database called DynamoDB, which can scale to hold as much data as you want, and as much throughput as you want, again, and there’s no infrastructure to manage, no OS to patch, no cluster to resize. </a:t>
            </a:r>
          </a:p>
          <a:p>
            <a:pPr marL="171450" indent="-171450">
              <a:buFont typeface="Arial" panose="020B0604020202020204" pitchFamily="34" charset="0"/>
              <a:buChar char="•"/>
            </a:pPr>
            <a:r>
              <a:rPr lang="en-US" dirty="0" smtClean="0"/>
              <a:t>When you’re provisioning resources in AWS, you</a:t>
            </a:r>
            <a:r>
              <a:rPr lang="en-US" baseline="0" dirty="0" smtClean="0"/>
              <a:t> do it in a VPC, which stands for </a:t>
            </a:r>
            <a:r>
              <a:rPr lang="en-US" i="1" baseline="0" dirty="0" smtClean="0"/>
              <a:t>virtual private cloud</a:t>
            </a:r>
            <a:r>
              <a:rPr lang="en-US" baseline="0" dirty="0" smtClean="0"/>
              <a:t>. That’s essentially a private network, with it’s own private IP range, or CIDR block, subnets and route tables that you control completely. </a:t>
            </a:r>
          </a:p>
          <a:p>
            <a:pPr marL="171450" indent="-171450">
              <a:buFont typeface="Arial" panose="020B0604020202020204" pitchFamily="34" charset="0"/>
              <a:buChar char="•"/>
            </a:pPr>
            <a:r>
              <a:rPr lang="en-US" baseline="0" dirty="0" smtClean="0"/>
              <a:t>CloudFront is our CDN, which is great for caching and delivering content to users around the globe, and which also has a web-application firewall integrated with it. It does caching, obviously, but also a lot of other advanced features.</a:t>
            </a:r>
          </a:p>
          <a:p>
            <a:pPr marL="171450" indent="-171450">
              <a:buFont typeface="Arial" panose="020B0604020202020204" pitchFamily="34" charset="0"/>
              <a:buChar char="•"/>
            </a:pPr>
            <a:r>
              <a:rPr lang="en-US" baseline="0" dirty="0" smtClean="0"/>
              <a:t>We have other managed services, like SQS which is a managed queue, and SNS which is the simple notification service for doing pub-sub.  There are more than 70 services, so please, go sign up for a free account and take a look if you haven’t yet.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68952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EC2,</a:t>
            </a:r>
            <a:r>
              <a:rPr lang="en-US" baseline="0" dirty="0" smtClean="0"/>
              <a:t> or Elastic Compute Cloud, is our service for running virtual machines. We have preconfigured AMIs, or Amazon Machine Images that you can use to launch Linux or Windows Server instances, from the latest Windows Server 2016 back to Server 2003 if you’re feeling masochistic.  We even have Windows Server instances in the free tier, so you start playing around for free.</a:t>
            </a:r>
          </a:p>
          <a:p>
            <a:pPr marL="171450" indent="-171450">
              <a:buFont typeface="Arial" panose="020B0604020202020204" pitchFamily="34" charset="0"/>
              <a:buChar char="•"/>
            </a:pPr>
            <a:r>
              <a:rPr lang="en-US" baseline="0" dirty="0" smtClean="0"/>
              <a:t>We have a lot of different instance types, grouped into families, which are optimized for compute, memory, storage, I/O, or have dedicated GPUs. You can get an instance that has up to a couple TB of RAM, or even one with FPGA for extremely high-performance when running algorithms. </a:t>
            </a:r>
          </a:p>
          <a:p>
            <a:pPr marL="171450" indent="-171450">
              <a:buFont typeface="Arial" panose="020B0604020202020204" pitchFamily="34" charset="0"/>
              <a:buChar char="•"/>
            </a:pPr>
            <a:r>
              <a:rPr lang="en-US" baseline="0" dirty="0" smtClean="0"/>
              <a:t>With EC2, you can set up scaling rules for your instances, so that the number of running instances increases or decreases to track demand – this is incredibly useful for running web applications. We have load balancing as a managed service, including a lot of advanced features like path-based routing, integration with our container management platform, ECS, and integration with our web-application firewall, or WAF.</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95655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Lambda</a:t>
            </a:r>
            <a:r>
              <a:rPr lang="en-US" baseline="0" dirty="0" smtClean="0"/>
              <a:t> is a service where you essentially upload a function that gets invoked by any of a variety of triggers, including </a:t>
            </a:r>
            <a:r>
              <a:rPr lang="en-US" baseline="0" dirty="0" smtClean="0"/>
              <a:t>timers for scheduled invocations. </a:t>
            </a:r>
            <a:r>
              <a:rPr lang="en-US" baseline="0" dirty="0" smtClean="0"/>
              <a:t>And while we say it’s a function, it can be a set of functions that get called by the entry point, or handler function, that gets called when the Lambda is invoked</a:t>
            </a:r>
            <a:r>
              <a:rPr lang="en-US" baseline="0" dirty="0" smtClean="0"/>
              <a:t>. </a:t>
            </a:r>
          </a:p>
          <a:p>
            <a:pPr marL="171450" indent="-171450">
              <a:buFont typeface="Arial" panose="020B0604020202020204" pitchFamily="34" charset="0"/>
              <a:buChar char="•"/>
            </a:pPr>
            <a:r>
              <a:rPr lang="en-US" baseline="0" dirty="0" smtClean="0"/>
              <a:t>You can use C#, Node.js, Java or Python.</a:t>
            </a:r>
            <a:endParaRPr lang="en-US" baseline="0" dirty="0"/>
          </a:p>
          <a:p>
            <a:pPr marL="171450" indent="-171450">
              <a:buFont typeface="Arial" panose="020B0604020202020204" pitchFamily="34" charset="0"/>
              <a:buChar char="•"/>
            </a:pPr>
            <a:r>
              <a:rPr lang="en-US" baseline="0" dirty="0" smtClean="0"/>
              <a:t>We scale the underlying resources to run your Lambda functions, so you don’t have to worry about spinning up servers, or even launching containers, or the cleanup </a:t>
            </a:r>
            <a:r>
              <a:rPr lang="en-US" baseline="0" dirty="0" smtClean="0"/>
              <a:t>afterwards.</a:t>
            </a:r>
          </a:p>
          <a:p>
            <a:pPr marL="171450" indent="-171450">
              <a:buFont typeface="Arial" panose="020B0604020202020204" pitchFamily="34" charset="0"/>
              <a:buChar char="•"/>
            </a:pPr>
            <a:r>
              <a:rPr lang="en-US" baseline="0" dirty="0" smtClean="0"/>
              <a:t>We’ve </a:t>
            </a:r>
            <a:r>
              <a:rPr lang="en-US" baseline="0" dirty="0" smtClean="0"/>
              <a:t>had many customers lower the costs of some of their intermittent apps dramatically by moving to Lambda. Instead of paying for a small EC2 instance to be running </a:t>
            </a:r>
            <a:r>
              <a:rPr lang="en-US" baseline="0" dirty="0" smtClean="0"/>
              <a:t>around the clock to </a:t>
            </a:r>
            <a:r>
              <a:rPr lang="en-US" baseline="0" dirty="0" smtClean="0"/>
              <a:t>handle some function that needs to run at unpredictable intervals and scale, they can </a:t>
            </a:r>
            <a:r>
              <a:rPr lang="en-US" baseline="0" dirty="0" smtClean="0"/>
              <a:t>use Lambda </a:t>
            </a:r>
            <a:r>
              <a:rPr lang="en-US" baseline="0" dirty="0" smtClean="0"/>
              <a:t>functions that run on demand, and </a:t>
            </a:r>
            <a:r>
              <a:rPr lang="en-US" baseline="0" dirty="0" smtClean="0"/>
              <a:t>just pay </a:t>
            </a:r>
            <a:r>
              <a:rPr lang="en-US" baseline="0" dirty="0" smtClean="0"/>
              <a:t>for the time the function is </a:t>
            </a:r>
            <a:r>
              <a:rPr lang="en-US" baseline="0" dirty="0" smtClean="0"/>
              <a:t>running. </a:t>
            </a:r>
            <a:endParaRPr lang="en-US" baseline="0" dirty="0" smtClean="0"/>
          </a:p>
          <a:p>
            <a:pPr marL="171450" indent="-171450">
              <a:buFont typeface="Arial" panose="020B0604020202020204" pitchFamily="34" charset="0"/>
              <a:buChar char="•"/>
            </a:pPr>
            <a:r>
              <a:rPr lang="en-US" baseline="0" dirty="0" smtClean="0"/>
              <a:t>And since different Lambdas can scale independently of each other, and be deployed independently, Lambda is sort of the ultimate extension of a micro-services architecture, with each function being a micro-service.</a:t>
            </a:r>
            <a:endParaRPr lang="en-US" baseline="0" dirty="0" smtClean="0"/>
          </a:p>
        </p:txBody>
      </p:sp>
      <p:sp>
        <p:nvSpPr>
          <p:cNvPr id="4" name="Slide Number Placeholder 3"/>
          <p:cNvSpPr>
            <a:spLocks noGrp="1"/>
          </p:cNvSpPr>
          <p:nvPr>
            <p:ph type="sldNum" sz="quarter" idx="10"/>
          </p:nvPr>
        </p:nvSpPr>
        <p:spPr/>
        <p:txBody>
          <a:bodyPr/>
          <a:lstStyle/>
          <a:p>
            <a:fld id="{C9AECDCD-2FD5-4196-9596-C100DFB881F9}" type="slidenum">
              <a:rPr lang="en-SG" smtClean="0"/>
              <a:t>6</a:t>
            </a:fld>
            <a:endParaRPr lang="en-SG"/>
          </a:p>
        </p:txBody>
      </p:sp>
    </p:spTree>
    <p:extLst>
      <p:ext uri="{BB962C8B-B14F-4D97-AF65-F5344CB8AC3E}">
        <p14:creationId xmlns:p14="http://schemas.microsoft.com/office/powerpoint/2010/main" val="2608321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on a Microsoft stack. Their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a:t>
            </a:r>
            <a:endParaRPr lang="en-US" baseline="0" dirty="0" smtClean="0"/>
          </a:p>
          <a:p>
            <a:r>
              <a:rPr lang="en-US" b="1" baseline="0" dirty="0" smtClean="0"/>
              <a:t>ADVANCE TO SHOW</a:t>
            </a:r>
          </a:p>
          <a:p>
            <a:r>
              <a:rPr lang="en-US" baseline="0" dirty="0" smtClean="0"/>
              <a:t>If </a:t>
            </a:r>
            <a:r>
              <a:rPr lang="en-US" baseline="0" dirty="0" smtClean="0"/>
              <a:t>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To</a:t>
            </a:r>
            <a:r>
              <a:rPr lang="en-US" b="0" baseline="0" dirty="0" smtClean="0"/>
              <a:t> deploy your serverless .NET app, you can just right-click the project and choose “Deploy to Lambda” to pop open the deployment </a:t>
            </a:r>
            <a:r>
              <a:rPr lang="en-US" b="0" baseline="0" dirty="0" smtClean="0"/>
              <a:t>wizard, which looks like this. </a:t>
            </a:r>
            <a:r>
              <a:rPr lang="en-US" b="1" baseline="0" dirty="0" smtClean="0"/>
              <a:t>ADVANCE TO SHOW WIZARD</a:t>
            </a:r>
            <a:r>
              <a:rPr lang="en-US" b="0" baseline="0" dirty="0" smtClean="0"/>
              <a:t/>
            </a:r>
            <a:br>
              <a:rPr lang="en-US" b="0" baseline="0" dirty="0" smtClean="0"/>
            </a:br>
            <a:r>
              <a:rPr lang="en-US" b="0" baseline="0" dirty="0" smtClean="0"/>
              <a:t>This </a:t>
            </a:r>
            <a:r>
              <a:rPr lang="en-US" b="0" baseline="0" dirty="0" smtClean="0"/>
              <a:t>is especially useful for doing </a:t>
            </a:r>
            <a:r>
              <a:rPr lang="en-US" b="0" baseline="0" dirty="0" err="1" smtClean="0"/>
              <a:t>dev</a:t>
            </a:r>
            <a:r>
              <a:rPr lang="en-US" b="0" baseline="0" dirty="0" smtClean="0"/>
              <a:t> and test deployments where you want to iterate rapidly. </a:t>
            </a: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You </a:t>
            </a:r>
            <a:r>
              <a:rPr lang="en-US" b="0" baseline="0" dirty="0" smtClean="0"/>
              <a:t>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26689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a:ln w="12700">
            <a:solidFill>
              <a:schemeClr val="tx1"/>
            </a:solidFill>
          </a:ln>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a:ln w="12700">
            <a:solidFill>
              <a:schemeClr val="tx1"/>
            </a:solidFill>
          </a:ln>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a:ln w="12700">
            <a:solidFill>
              <a:schemeClr val="tx1"/>
            </a:solidFill>
          </a:ln>
        </p:spPr>
      </p:pic>
      <p:pic>
        <p:nvPicPr>
          <p:cNvPr id="7" name="Picture 6"/>
          <p:cNvPicPr>
            <a:picLocks noChangeAspect="1"/>
          </p:cNvPicPr>
          <p:nvPr/>
        </p:nvPicPr>
        <p:blipFill>
          <a:blip r:embed="rId4"/>
          <a:stretch>
            <a:fillRect/>
          </a:stretch>
        </p:blipFill>
        <p:spPr>
          <a:xfrm>
            <a:off x="1168092" y="660677"/>
            <a:ext cx="6542697" cy="4324607"/>
          </a:xfrm>
          <a:prstGeom prst="rect">
            <a:avLst/>
          </a:prstGeom>
          <a:ln w="12700">
            <a:solidFill>
              <a:schemeClr val="tx1"/>
            </a:solidFill>
          </a:ln>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3"/>
          <a:stretch>
            <a:fillRect/>
          </a:stretch>
        </p:blipFill>
        <p:spPr>
          <a:xfrm>
            <a:off x="914399" y="632234"/>
            <a:ext cx="7152227" cy="4511266"/>
          </a:xfrm>
          <a:prstGeom prst="rect">
            <a:avLst/>
          </a:prstGeom>
          <a:ln w="12700">
            <a:solidFill>
              <a:schemeClr val="tx1"/>
            </a:solidFill>
          </a:ln>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114936"/>
            <a:ext cx="7722286" cy="545741"/>
          </a:xfrm>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1" y="109310"/>
            <a:ext cx="408274" cy="571583"/>
          </a:xfrm>
          <a:prstGeom prst="rect">
            <a:avLst/>
          </a:prstGeom>
        </p:spPr>
      </p:pic>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14936"/>
            <a:ext cx="7597688" cy="545741"/>
          </a:xfrm>
        </p:spPr>
        <p:txBody>
          <a:bodyPr/>
          <a:lstStyle/>
          <a:p>
            <a:r>
              <a:rPr lang="en-US" dirty="0" err="1" smtClean="0"/>
              <a:t>CodeStar</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endParaRPr lang="en-US" dirty="0" smtClean="0"/>
          </a:p>
          <a:p>
            <a:pPr marL="342900" indent="-342900">
              <a:buClr>
                <a:schemeClr val="accent1">
                  <a:lumMod val="75000"/>
                </a:schemeClr>
              </a:buClr>
              <a:buFont typeface="Wingdings" panose="05000000000000000000" pitchFamily="2" charset="2"/>
              <a:buChar char="§"/>
            </a:pPr>
            <a:r>
              <a:rPr lang="en-US" dirty="0" smtClean="0"/>
              <a:t>Helps </a:t>
            </a:r>
            <a:r>
              <a:rPr lang="en-US" dirty="0" err="1" smtClean="0"/>
              <a:t>dev</a:t>
            </a:r>
            <a:r>
              <a:rPr lang="en-US" dirty="0" smtClean="0"/>
              <a:t> teams collaborate to build &amp; deploy software</a:t>
            </a:r>
            <a:endParaRPr lang="en-US" dirty="0"/>
          </a:p>
          <a:p>
            <a:pPr marL="342900" indent="-342900">
              <a:buClr>
                <a:schemeClr val="accent1">
                  <a:lumMod val="75000"/>
                </a:schemeClr>
              </a:buClr>
              <a:buFont typeface="Wingdings" panose="05000000000000000000" pitchFamily="2" charset="2"/>
              <a:buChar char="§"/>
            </a:pPr>
            <a:r>
              <a:rPr lang="en-US" dirty="0" smtClean="0"/>
              <a:t>Easily create a project using a template, which provisions all the services needed for the project</a:t>
            </a:r>
          </a:p>
          <a:p>
            <a:pPr marL="342900" indent="-342900">
              <a:buClr>
                <a:schemeClr val="accent1">
                  <a:lumMod val="75000"/>
                </a:schemeClr>
              </a:buClr>
              <a:buFont typeface="Wingdings" panose="05000000000000000000" pitchFamily="2" charset="2"/>
              <a:buChar char="§"/>
            </a:pPr>
            <a:r>
              <a:rPr lang="en-US" dirty="0" smtClean="0"/>
              <a:t>Dashboard tracks commits, build results, deployments</a:t>
            </a:r>
          </a:p>
          <a:p>
            <a:pPr marL="342900" indent="-342900">
              <a:buClr>
                <a:schemeClr val="accent1">
                  <a:lumMod val="75000"/>
                </a:schemeClr>
              </a:buClr>
              <a:buFont typeface="Wingdings" panose="05000000000000000000" pitchFamily="2" charset="2"/>
              <a:buChar char="§"/>
            </a:pPr>
            <a:r>
              <a:rPr lang="en-US" dirty="0" smtClean="0"/>
              <a:t>Auto-configuration of a continuous delivery pipeline</a:t>
            </a:r>
          </a:p>
          <a:p>
            <a:pPr marL="342900" indent="-342900">
              <a:buClr>
                <a:schemeClr val="accent1">
                  <a:lumMod val="75000"/>
                </a:schemeClr>
              </a:buClr>
              <a:buFont typeface="Wingdings" panose="05000000000000000000" pitchFamily="2" charset="2"/>
              <a:buChar char="§"/>
            </a:pPr>
            <a:r>
              <a:rPr lang="en-US" dirty="0" smtClean="0"/>
              <a:t>Integration with JIRA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0" y="0"/>
            <a:ext cx="775780" cy="767255"/>
          </a:xfrm>
          <a:prstGeom prst="rect">
            <a:avLst/>
          </a:prstGeom>
        </p:spPr>
      </p:pic>
    </p:spTree>
    <p:extLst>
      <p:ext uri="{BB962C8B-B14F-4D97-AF65-F5344CB8AC3E}">
        <p14:creationId xmlns:p14="http://schemas.microsoft.com/office/powerpoint/2010/main" val="1519975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CodeStar</a:t>
            </a:r>
            <a:r>
              <a:rPr lang="en-US" dirty="0" smtClean="0"/>
              <a:t> Project Templates</a:t>
            </a:r>
            <a:endParaRPr lang="en-US" dirty="0"/>
          </a:p>
        </p:txBody>
      </p:sp>
      <p:pic>
        <p:nvPicPr>
          <p:cNvPr id="4" name="Content Placeholder 3"/>
          <p:cNvPicPr>
            <a:picLocks noGrp="1" noChangeAspect="1"/>
          </p:cNvPicPr>
          <p:nvPr>
            <p:ph idx="1"/>
          </p:nvPr>
        </p:nvPicPr>
        <p:blipFill>
          <a:blip r:embed="rId2"/>
          <a:stretch>
            <a:fillRect/>
          </a:stretch>
        </p:blipFill>
        <p:spPr>
          <a:xfrm>
            <a:off x="336789" y="786367"/>
            <a:ext cx="6970780" cy="4136507"/>
          </a:xfrm>
          <a:prstGeom prst="rect">
            <a:avLst/>
          </a:prstGeom>
        </p:spPr>
      </p:pic>
      <p:pic>
        <p:nvPicPr>
          <p:cNvPr id="5" name="Picture 4"/>
          <p:cNvPicPr>
            <a:picLocks noChangeAspect="1"/>
          </p:cNvPicPr>
          <p:nvPr/>
        </p:nvPicPr>
        <p:blipFill>
          <a:blip r:embed="rId3"/>
          <a:stretch>
            <a:fillRect/>
          </a:stretch>
        </p:blipFill>
        <p:spPr>
          <a:xfrm>
            <a:off x="336789" y="693235"/>
            <a:ext cx="7053715" cy="4313064"/>
          </a:xfrm>
          <a:prstGeom prst="rect">
            <a:avLst/>
          </a:prstGeom>
        </p:spPr>
      </p:pic>
    </p:spTree>
    <p:extLst>
      <p:ext uri="{BB962C8B-B14F-4D97-AF65-F5344CB8AC3E}">
        <p14:creationId xmlns:p14="http://schemas.microsoft.com/office/powerpoint/2010/main" val="301815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670806"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2413813"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2413813"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47" name="Group 46"/>
          <p:cNvGrpSpPr/>
          <p:nvPr/>
        </p:nvGrpSpPr>
        <p:grpSpPr>
          <a:xfrm>
            <a:off x="168266" y="2446715"/>
            <a:ext cx="1300356" cy="990301"/>
            <a:chOff x="168266" y="2446715"/>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11" y="2446715"/>
              <a:ext cx="543466" cy="601994"/>
            </a:xfrm>
            <a:prstGeom prst="rect">
              <a:avLst/>
            </a:prstGeom>
          </p:spPr>
        </p:pic>
        <p:sp>
          <p:nvSpPr>
            <p:cNvPr id="9" name="TextBox 8"/>
            <p:cNvSpPr txBox="1"/>
            <p:nvPr/>
          </p:nvSpPr>
          <p:spPr>
            <a:xfrm>
              <a:off x="168266" y="3083073"/>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6052774" y="2330380"/>
            <a:ext cx="1895071" cy="1194824"/>
            <a:chOff x="5949292" y="1952859"/>
            <a:chExt cx="1895071" cy="119482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949292" y="2562908"/>
              <a:ext cx="1895071" cy="584775"/>
            </a:xfrm>
            <a:prstGeom prst="rect">
              <a:avLst/>
            </a:prstGeom>
            <a:noFill/>
          </p:spPr>
          <p:txBody>
            <a:bodyPr wrap="none" rtlCol="0">
              <a:spAutoFit/>
            </a:bodyPr>
            <a:lstStyle/>
            <a:p>
              <a:pPr algn="ctr"/>
              <a:r>
                <a:rPr lang="en-US" sz="1600" dirty="0" smtClean="0"/>
                <a:t>S3 Bucket</a:t>
              </a:r>
              <a:br>
                <a:rPr lang="en-US" sz="1600" dirty="0" smtClean="0"/>
              </a:br>
              <a:r>
                <a:rPr lang="en-US" sz="1600" dirty="0" err="1" smtClean="0"/>
                <a:t>HTML+JS+Images</a:t>
              </a:r>
              <a:endParaRPr lang="en-US" sz="1600" dirty="0"/>
            </a:p>
          </p:txBody>
        </p:sp>
      </p:grpSp>
      <p:sp>
        <p:nvSpPr>
          <p:cNvPr id="15" name="Rounded Rectangle 14"/>
          <p:cNvSpPr/>
          <p:nvPr/>
        </p:nvSpPr>
        <p:spPr>
          <a:xfrm>
            <a:off x="4481227"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44" name="Group 43"/>
          <p:cNvGrpSpPr/>
          <p:nvPr/>
        </p:nvGrpSpPr>
        <p:grpSpPr>
          <a:xfrm>
            <a:off x="2413813" y="3209239"/>
            <a:ext cx="2513986" cy="539473"/>
            <a:chOff x="2413813" y="3209239"/>
            <a:chExt cx="2513986" cy="539473"/>
          </a:xfrm>
        </p:grpSpPr>
        <p:sp>
          <p:nvSpPr>
            <p:cNvPr id="16" name="Rectangle 15"/>
            <p:cNvSpPr/>
            <p:nvPr/>
          </p:nvSpPr>
          <p:spPr>
            <a:xfrm>
              <a:off x="2413813"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46"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30" y="3748712"/>
            <a:ext cx="543466" cy="709038"/>
          </a:xfrm>
          <a:prstGeom prst="rect">
            <a:avLst/>
          </a:prstGeom>
        </p:spPr>
      </p:pic>
      <p:cxnSp>
        <p:nvCxnSpPr>
          <p:cNvPr id="20" name="Straight Arrow Connector 19"/>
          <p:cNvCxnSpPr>
            <a:stCxn id="18" idx="3"/>
          </p:cNvCxnSpPr>
          <p:nvPr/>
        </p:nvCxnSpPr>
        <p:spPr>
          <a:xfrm flipV="1">
            <a:off x="1532396"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74968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494409"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866770"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12204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506812"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512477"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506812"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004784" y="1701772"/>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227097"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693998"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161412" y="2894263"/>
            <a:ext cx="1165835" cy="58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260663" y="2442706"/>
            <a:ext cx="1085634" cy="268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927799"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747791"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446564"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35437" y="725944"/>
            <a:ext cx="1366015" cy="971824"/>
            <a:chOff x="135437" y="725944"/>
            <a:chExt cx="1366015" cy="971824"/>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82" y="1101455"/>
              <a:ext cx="525324" cy="596313"/>
            </a:xfrm>
            <a:prstGeom prst="rect">
              <a:avLst/>
            </a:prstGeom>
          </p:spPr>
        </p:pic>
        <p:sp>
          <p:nvSpPr>
            <p:cNvPr id="41" name="TextBox 40"/>
            <p:cNvSpPr txBox="1"/>
            <p:nvPr/>
          </p:nvSpPr>
          <p:spPr>
            <a:xfrm>
              <a:off x="135437" y="725944"/>
              <a:ext cx="1366015" cy="353943"/>
            </a:xfrm>
            <a:prstGeom prst="rect">
              <a:avLst/>
            </a:prstGeom>
            <a:noFill/>
          </p:spPr>
          <p:txBody>
            <a:bodyPr wrap="none" rtlCol="0">
              <a:spAutoFit/>
            </a:bodyPr>
            <a:lstStyle/>
            <a:p>
              <a:pPr algn="ctr"/>
              <a:r>
                <a:rPr lang="en-US" sz="1700" dirty="0" smtClean="0"/>
                <a:t>CloudWatch</a:t>
              </a:r>
              <a:endParaRPr lang="en-US" sz="1700" dirty="0"/>
            </a:p>
          </p:txBody>
        </p:sp>
      </p:grpSp>
      <p:grpSp>
        <p:nvGrpSpPr>
          <p:cNvPr id="39" name="Group 38"/>
          <p:cNvGrpSpPr/>
          <p:nvPr/>
        </p:nvGrpSpPr>
        <p:grpSpPr>
          <a:xfrm>
            <a:off x="672126" y="1810854"/>
            <a:ext cx="292636" cy="498561"/>
            <a:chOff x="637005" y="1769541"/>
            <a:chExt cx="292636" cy="498561"/>
          </a:xfrm>
        </p:grpSpPr>
        <p:sp>
          <p:nvSpPr>
            <p:cNvPr id="34" name="Rounded Rectangle 33"/>
            <p:cNvSpPr/>
            <p:nvPr/>
          </p:nvSpPr>
          <p:spPr>
            <a:xfrm>
              <a:off x="637005" y="1903445"/>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37005" y="203568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ounded Rectangle 55"/>
            <p:cNvSpPr/>
            <p:nvPr/>
          </p:nvSpPr>
          <p:spPr>
            <a:xfrm>
              <a:off x="637005" y="216792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Isosceles Triangle 35"/>
            <p:cNvSpPr/>
            <p:nvPr/>
          </p:nvSpPr>
          <p:spPr>
            <a:xfrm>
              <a:off x="637005" y="1769541"/>
              <a:ext cx="292636" cy="97391"/>
            </a:xfrm>
            <a:prstGeom prst="triangle">
              <a:avLst/>
            </a:prstGeom>
            <a:gradFill flip="none" rotWithShape="1">
              <a:gsLst>
                <a:gs pos="0">
                  <a:srgbClr val="19486F"/>
                </a:gs>
                <a:gs pos="48000">
                  <a:srgbClr val="2E73B8"/>
                </a:gs>
                <a:gs pos="100000">
                  <a:srgbClr val="5294C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6" y="1781643"/>
            <a:ext cx="313920" cy="326230"/>
          </a:xfrm>
          <a:prstGeom prst="rect">
            <a:avLst/>
          </a:prstGeom>
        </p:spPr>
      </p:pic>
      <p:sp>
        <p:nvSpPr>
          <p:cNvPr id="63" name="TextBox 62"/>
          <p:cNvSpPr txBox="1"/>
          <p:nvPr/>
        </p:nvSpPr>
        <p:spPr>
          <a:xfrm>
            <a:off x="931286" y="1994847"/>
            <a:ext cx="813043" cy="338554"/>
          </a:xfrm>
          <a:prstGeom prst="rect">
            <a:avLst/>
          </a:prstGeom>
          <a:noFill/>
        </p:spPr>
        <p:txBody>
          <a:bodyPr wrap="none" rtlCol="0">
            <a:spAutoFit/>
          </a:bodyPr>
          <a:lstStyle/>
          <a:p>
            <a:pPr algn="ctr"/>
            <a:r>
              <a:rPr lang="en-US" sz="1600" dirty="0" smtClean="0"/>
              <a:t>stream</a:t>
            </a:r>
            <a:endParaRPr lang="en-US" sz="1600" dirty="0"/>
          </a:p>
        </p:txBody>
      </p:sp>
      <p:cxnSp>
        <p:nvCxnSpPr>
          <p:cNvPr id="65" name="Straight Arrow Connector 64"/>
          <p:cNvCxnSpPr/>
          <p:nvPr/>
        </p:nvCxnSpPr>
        <p:spPr>
          <a:xfrm flipH="1" flipV="1">
            <a:off x="1141562" y="1588256"/>
            <a:ext cx="1165835" cy="58471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3"/>
          <a:stretch>
            <a:fillRect/>
          </a:stretch>
        </p:blipFill>
        <p:spPr>
          <a:xfrm>
            <a:off x="336788" y="956071"/>
            <a:ext cx="602549" cy="602549"/>
          </a:xfrm>
          <a:prstGeom prst="rect">
            <a:avLst/>
          </a:prstGeom>
        </p:spPr>
      </p:pic>
      <p:pic>
        <p:nvPicPr>
          <p:cNvPr id="8" name="Picture 7"/>
          <p:cNvPicPr>
            <a:picLocks noChangeAspect="1"/>
          </p:cNvPicPr>
          <p:nvPr/>
        </p:nvPicPr>
        <p:blipFill>
          <a:blip r:embed="rId4"/>
          <a:stretch>
            <a:fillRect/>
          </a:stretch>
        </p:blipFill>
        <p:spPr>
          <a:xfrm>
            <a:off x="336788" y="1745093"/>
            <a:ext cx="604204" cy="604204"/>
          </a:xfrm>
          <a:prstGeom prst="rect">
            <a:avLst/>
          </a:prstGeom>
        </p:spPr>
      </p:pic>
      <p:pic>
        <p:nvPicPr>
          <p:cNvPr id="9" name="Picture 8"/>
          <p:cNvPicPr>
            <a:picLocks noChangeAspect="1"/>
          </p:cNvPicPr>
          <p:nvPr/>
        </p:nvPicPr>
        <p:blipFill>
          <a:blip r:embed="rId5"/>
          <a:stretch>
            <a:fillRect/>
          </a:stretch>
        </p:blipFill>
        <p:spPr>
          <a:xfrm>
            <a:off x="345263" y="2535770"/>
            <a:ext cx="603504" cy="603504"/>
          </a:xfrm>
          <a:prstGeom prst="rect">
            <a:avLst/>
          </a:prstGeom>
        </p:spPr>
      </p:pic>
      <p:pic>
        <p:nvPicPr>
          <p:cNvPr id="10" name="Picture 9"/>
          <p:cNvPicPr>
            <a:picLocks noChangeAspect="1"/>
          </p:cNvPicPr>
          <p:nvPr/>
        </p:nvPicPr>
        <p:blipFill>
          <a:blip r:embed="rId6"/>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Virtual Machines </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r>
              <a:rPr lang="en-US" dirty="0" smtClean="0"/>
              <a:t>Many instance types to choose from: CPU, GPU, RAM and storage options</a:t>
            </a:r>
          </a:p>
          <a:p>
            <a:pPr marL="342900" indent="-342900">
              <a:buClr>
                <a:schemeClr val="accent1">
                  <a:lumMod val="75000"/>
                </a:schemeClr>
              </a:buClr>
              <a:buFont typeface="Wingdings" panose="05000000000000000000" pitchFamily="2" charset="2"/>
              <a:buChar char="§"/>
            </a:pPr>
            <a:r>
              <a:rPr lang="en-US" dirty="0" smtClean="0"/>
              <a:t>AMI = Amazon Machine Image, a preconfigured OS (or OS + other) image, both Windows and Linux</a:t>
            </a:r>
          </a:p>
          <a:p>
            <a:pPr marL="342900" indent="-342900">
              <a:buClr>
                <a:schemeClr val="accent1">
                  <a:lumMod val="75000"/>
                </a:schemeClr>
              </a:buClr>
              <a:buFont typeface="Wingdings" panose="05000000000000000000" pitchFamily="2" charset="2"/>
              <a:buChar char="§"/>
            </a:pPr>
            <a:r>
              <a:rPr lang="en-US" dirty="0" smtClean="0"/>
              <a:t>Easily enable auto-scaling, managed load balancing, security, backups (snapshots), logging, monitoring</a:t>
            </a:r>
          </a:p>
          <a:p>
            <a:pPr marL="342900" indent="-342900">
              <a:buClr>
                <a:schemeClr val="accent1">
                  <a:lumMod val="75000"/>
                </a:schemeClr>
              </a:buClr>
              <a:buFont typeface="Wingdings" panose="05000000000000000000" pitchFamily="2" charset="2"/>
              <a:buChar char="§"/>
            </a:pPr>
            <a:r>
              <a:rPr lang="en-US" dirty="0" smtClean="0"/>
              <a:t>There is a free tier!</a:t>
            </a:r>
            <a:endParaRPr lang="en-US" dirty="0"/>
          </a:p>
        </p:txBody>
      </p:sp>
    </p:spTree>
    <p:extLst>
      <p:ext uri="{BB962C8B-B14F-4D97-AF65-F5344CB8AC3E}">
        <p14:creationId xmlns:p14="http://schemas.microsoft.com/office/powerpoint/2010/main" val="102826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92902"/>
            <a:ext cx="8205304" cy="545741"/>
          </a:xfrm>
        </p:spPr>
        <p:txBody>
          <a:bodyPr/>
          <a:lstStyle/>
          <a:p>
            <a:r>
              <a:rPr lang="en-US" dirty="0" smtClean="0"/>
              <a:t>Lambda: Serverless Compute</a:t>
            </a:r>
            <a:endParaRPr lang="en-US" dirty="0"/>
          </a:p>
        </p:txBody>
      </p:sp>
      <p:sp>
        <p:nvSpPr>
          <p:cNvPr id="4" name="Content Placeholder 3"/>
          <p:cNvSpPr>
            <a:spLocks noGrp="1"/>
          </p:cNvSpPr>
          <p:nvPr>
            <p:ph idx="1"/>
          </p:nvPr>
        </p:nvSpPr>
        <p:spPr>
          <a:xfrm>
            <a:off x="336788" y="905160"/>
            <a:ext cx="8382929" cy="3553926"/>
          </a:xfrm>
        </p:spPr>
        <p:txBody>
          <a:bodyPr/>
          <a:lstStyle/>
          <a:p>
            <a:pPr marL="342900" indent="-342900">
              <a:buClr>
                <a:schemeClr val="accent2">
                  <a:lumMod val="75000"/>
                </a:schemeClr>
              </a:buClr>
              <a:buFont typeface="Wingdings" panose="05000000000000000000" pitchFamily="2" charset="2"/>
              <a:buChar char="§"/>
            </a:pPr>
            <a:r>
              <a:rPr lang="en-US" dirty="0"/>
              <a:t>Functions are the unit of deployment and </a:t>
            </a:r>
            <a:r>
              <a:rPr lang="en-US" dirty="0" smtClean="0"/>
              <a:t>scale</a:t>
            </a:r>
          </a:p>
          <a:p>
            <a:pPr marL="342900" indent="-342900">
              <a:buClr>
                <a:schemeClr val="accent2">
                  <a:lumMod val="75000"/>
                </a:schemeClr>
              </a:buClr>
              <a:buFont typeface="Wingdings" panose="05000000000000000000" pitchFamily="2" charset="2"/>
              <a:buChar char="§"/>
            </a:pPr>
            <a:r>
              <a:rPr lang="en-US" dirty="0" smtClean="0"/>
              <a:t>Write functions in C#, Node.js, Java, Python</a:t>
            </a:r>
            <a:endParaRPr lang="en-US" dirty="0" smtClean="0"/>
          </a:p>
          <a:p>
            <a:pPr marL="342900" indent="-342900">
              <a:buClr>
                <a:schemeClr val="accent2">
                  <a:lumMod val="75000"/>
                </a:schemeClr>
              </a:buClr>
              <a:buFont typeface="Wingdings" panose="05000000000000000000" pitchFamily="2" charset="2"/>
              <a:buChar char="§"/>
            </a:pPr>
            <a:r>
              <a:rPr lang="en-US" dirty="0"/>
              <a:t>Scales per </a:t>
            </a:r>
            <a:r>
              <a:rPr lang="en-US" dirty="0" smtClean="0"/>
              <a:t>request—users </a:t>
            </a:r>
            <a:r>
              <a:rPr lang="en-US" dirty="0"/>
              <a:t>cannot over or under-provision</a:t>
            </a:r>
          </a:p>
          <a:p>
            <a:pPr marL="342900" indent="-342900">
              <a:buClr>
                <a:schemeClr val="accent2">
                  <a:lumMod val="75000"/>
                </a:schemeClr>
              </a:buClr>
              <a:buFont typeface="Wingdings" panose="05000000000000000000" pitchFamily="2" charset="2"/>
              <a:buChar char="§"/>
            </a:pPr>
            <a:r>
              <a:rPr lang="en-US" dirty="0"/>
              <a:t>Never pay for </a:t>
            </a:r>
            <a:r>
              <a:rPr lang="en-US" dirty="0" smtClean="0"/>
              <a:t>idle</a:t>
            </a:r>
          </a:p>
          <a:p>
            <a:pPr marL="342900" indent="-342900">
              <a:buClr>
                <a:schemeClr val="accent2">
                  <a:lumMod val="75000"/>
                </a:schemeClr>
              </a:buClr>
              <a:buFont typeface="Wingdings" panose="05000000000000000000" pitchFamily="2" charset="2"/>
              <a:buChar char="§"/>
            </a:pPr>
            <a:r>
              <a:rPr lang="en-US" dirty="0" smtClean="0"/>
              <a:t>No OS to manage, no VMs, no containers to orchestrate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472" y="2786229"/>
            <a:ext cx="2162020" cy="2162020"/>
          </a:xfrm>
          <a:prstGeom prst="rect">
            <a:avLst/>
          </a:prstGeom>
        </p:spPr>
      </p:pic>
      <p:pic>
        <p:nvPicPr>
          <p:cNvPr id="6" name="Picture 6" descr="subsecond-me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17" y="2962940"/>
            <a:ext cx="2475454" cy="180859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295" y="354184"/>
            <a:ext cx="803911" cy="835435"/>
          </a:xfrm>
          <a:prstGeom prst="rect">
            <a:avLst/>
          </a:prstGeom>
        </p:spPr>
      </p:pic>
    </p:spTree>
    <p:extLst>
      <p:ext uri="{BB962C8B-B14F-4D97-AF65-F5344CB8AC3E}">
        <p14:creationId xmlns:p14="http://schemas.microsoft.com/office/powerpoint/2010/main" val="167451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a:ln w="12700">
            <a:solidFill>
              <a:schemeClr val="tx1"/>
            </a:solidFill>
          </a:ln>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AWS-Deck-Template-Dark</Template>
  <TotalTime>3285</TotalTime>
  <Words>2243</Words>
  <Application>Microsoft Office PowerPoint</Application>
  <PresentationFormat>On-screen Show (16:9)</PresentationFormat>
  <Paragraphs>144</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EC2: Virtual Machines </vt:lpstr>
      <vt:lpstr>Lambda: Serverless Compute</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CodeStar</vt:lpstr>
      <vt:lpstr>CodeStar Project Templates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91</cp:revision>
  <dcterms:created xsi:type="dcterms:W3CDTF">2016-10-31T14:45:46Z</dcterms:created>
  <dcterms:modified xsi:type="dcterms:W3CDTF">2017-07-11T22:27:28Z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