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Lst>
  <p:notesMasterIdLst>
    <p:notesMasterId r:id="rId23"/>
  </p:notesMasterIdLst>
  <p:sldIdLst>
    <p:sldId id="280" r:id="rId5"/>
    <p:sldId id="284" r:id="rId6"/>
    <p:sldId id="259" r:id="rId7"/>
    <p:sldId id="260" r:id="rId8"/>
    <p:sldId id="291" r:id="rId9"/>
    <p:sldId id="292" r:id="rId10"/>
    <p:sldId id="283" r:id="rId11"/>
    <p:sldId id="261" r:id="rId12"/>
    <p:sldId id="262" r:id="rId13"/>
    <p:sldId id="281" r:id="rId14"/>
    <p:sldId id="286" r:id="rId15"/>
    <p:sldId id="275" r:id="rId16"/>
    <p:sldId id="287" r:id="rId17"/>
    <p:sldId id="285" r:id="rId18"/>
    <p:sldId id="289" r:id="rId19"/>
    <p:sldId id="290" r:id="rId20"/>
    <p:sldId id="288" r:id="rId21"/>
    <p:sldId id="282" r:id="rId2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44">
          <p15:clr>
            <a:srgbClr val="A4A3A4"/>
          </p15:clr>
        </p15:guide>
        <p15:guide id="2" orient="horz" pos="2898">
          <p15:clr>
            <a:srgbClr val="A4A3A4"/>
          </p15:clr>
        </p15:guide>
        <p15:guide id="3" orient="horz" pos="2412">
          <p15:clr>
            <a:srgbClr val="A4A3A4"/>
          </p15:clr>
        </p15:guide>
        <p15:guide id="4" orient="horz" pos="3196">
          <p15:clr>
            <a:srgbClr val="A4A3A4"/>
          </p15:clr>
        </p15:guide>
        <p15:guide id="5" orient="horz" pos="1350">
          <p15:clr>
            <a:srgbClr val="A4A3A4"/>
          </p15:clr>
        </p15:guide>
        <p15:guide id="6" orient="horz" pos="1378">
          <p15:clr>
            <a:srgbClr val="A4A3A4"/>
          </p15:clr>
        </p15:guide>
        <p15:guide id="7" orient="horz" pos="2078">
          <p15:clr>
            <a:srgbClr val="A4A3A4"/>
          </p15:clr>
        </p15:guide>
        <p15:guide id="8" orient="horz" pos="125">
          <p15:clr>
            <a:srgbClr val="A4A3A4"/>
          </p15:clr>
        </p15:guide>
        <p15:guide id="9" orient="horz" pos="2106">
          <p15:clr>
            <a:srgbClr val="A4A3A4"/>
          </p15:clr>
        </p15:guide>
        <p15:guide id="10" orient="horz" pos="2859">
          <p15:clr>
            <a:srgbClr val="A4A3A4"/>
          </p15:clr>
        </p15:guide>
        <p15:guide id="11" pos="960">
          <p15:clr>
            <a:srgbClr val="A4A3A4"/>
          </p15:clr>
        </p15:guide>
        <p15:guide id="12" pos="1755">
          <p15:clr>
            <a:srgbClr val="A4A3A4"/>
          </p15:clr>
        </p15:guide>
        <p15:guide id="13" pos="2883">
          <p15:clr>
            <a:srgbClr val="A4A3A4"/>
          </p15:clr>
        </p15:guide>
        <p15:guide id="14" pos="2519">
          <p15:clr>
            <a:srgbClr val="A4A3A4"/>
          </p15:clr>
        </p15:guide>
        <p15:guide id="15" pos="4790">
          <p15:clr>
            <a:srgbClr val="A4A3A4"/>
          </p15:clr>
        </p15:guide>
        <p15:guide id="16" pos="2487">
          <p15:clr>
            <a:srgbClr val="A4A3A4"/>
          </p15:clr>
        </p15:guide>
        <p15:guide id="17" pos="1722">
          <p15:clr>
            <a:srgbClr val="A4A3A4"/>
          </p15:clr>
        </p15:guide>
        <p15:guide id="18" pos="987">
          <p15:clr>
            <a:srgbClr val="A4A3A4"/>
          </p15:clr>
        </p15:guide>
        <p15:guide id="19" pos="4818">
          <p15:clr>
            <a:srgbClr val="A4A3A4"/>
          </p15:clr>
        </p15:guide>
        <p15:guide id="20" pos="3257">
          <p15:clr>
            <a:srgbClr val="A4A3A4"/>
          </p15:clr>
        </p15:guide>
        <p15:guide id="21">
          <p15:clr>
            <a:srgbClr val="A4A3A4"/>
          </p15:clr>
        </p15:guide>
        <p15:guide id="22" pos="3285">
          <p15:clr>
            <a:srgbClr val="A4A3A4"/>
          </p15:clr>
        </p15:guide>
        <p15:guide id="23" pos="4022">
          <p15:clr>
            <a:srgbClr val="A4A3A4"/>
          </p15:clr>
        </p15:guide>
        <p15:guide id="24" pos="4053">
          <p15:clr>
            <a:srgbClr val="A4A3A4"/>
          </p15:clr>
        </p15:guide>
        <p15:guide id="25" pos="5544">
          <p15:clr>
            <a:srgbClr val="A4A3A4"/>
          </p15:clr>
        </p15:guide>
        <p15:guide id="26" pos="220">
          <p15:clr>
            <a:srgbClr val="A4A3A4"/>
          </p15:clr>
        </p15:guide>
        <p15:guide id="27" pos="348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talano, Alec" initials="" lastIdx="23" clrIdx="0"/>
  <p:cmAuthor id="1" name="Alec Catalano"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94CF"/>
    <a:srgbClr val="2E73B8"/>
    <a:srgbClr val="19486F"/>
    <a:srgbClr val="505153"/>
    <a:srgbClr val="595A5D"/>
    <a:srgbClr val="414042"/>
    <a:srgbClr val="DCDCDC"/>
    <a:srgbClr val="4F81BD"/>
    <a:srgbClr val="0C9B2E"/>
    <a:srgbClr val="FFFAD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27" autoAdjust="0"/>
    <p:restoredTop sz="68049" autoAdjust="0"/>
  </p:normalViewPr>
  <p:slideViewPr>
    <p:cSldViewPr snapToGrid="0" showGuides="1">
      <p:cViewPr varScale="1">
        <p:scale>
          <a:sx n="78" d="100"/>
          <a:sy n="78" d="100"/>
        </p:scale>
        <p:origin x="1326" y="84"/>
      </p:cViewPr>
      <p:guideLst>
        <p:guide orient="horz" pos="644"/>
        <p:guide orient="horz" pos="2898"/>
        <p:guide orient="horz" pos="2412"/>
        <p:guide orient="horz" pos="3196"/>
        <p:guide orient="horz" pos="1350"/>
        <p:guide orient="horz" pos="1378"/>
        <p:guide orient="horz" pos="2078"/>
        <p:guide orient="horz" pos="125"/>
        <p:guide orient="horz" pos="2106"/>
        <p:guide orient="horz" pos="2859"/>
        <p:guide pos="960"/>
        <p:guide pos="1755"/>
        <p:guide pos="2883"/>
        <p:guide pos="2519"/>
        <p:guide pos="4790"/>
        <p:guide pos="2487"/>
        <p:guide pos="1722"/>
        <p:guide pos="987"/>
        <p:guide pos="4818"/>
        <p:guide pos="3257"/>
        <p:guide/>
        <p:guide pos="3285"/>
        <p:guide pos="4022"/>
        <p:guide pos="4053"/>
        <p:guide pos="5544"/>
        <p:guide pos="220"/>
        <p:guide pos="3485"/>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a:defRPr>
            </a:lvl1pPr>
          </a:lstStyle>
          <a:p>
            <a:fld id="{0B25AC41-3BEC-9247-8322-91B80C013F2D}" type="datetimeFigureOut">
              <a:rPr lang="en-US" smtClean="0"/>
              <a:pPr/>
              <a:t>7/11/2017</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a:defRPr>
            </a:lvl1pPr>
          </a:lstStyle>
          <a:p>
            <a:fld id="{69C3F2ED-74C5-7D4F-8560-0CC253E9A436}" type="slidenum">
              <a:rPr lang="en-US" smtClean="0"/>
              <a:pPr/>
              <a:t>‹#›</a:t>
            </a:fld>
            <a:endParaRPr lang="en-US" dirty="0"/>
          </a:p>
        </p:txBody>
      </p:sp>
    </p:spTree>
    <p:extLst>
      <p:ext uri="{BB962C8B-B14F-4D97-AF65-F5344CB8AC3E}">
        <p14:creationId xmlns:p14="http://schemas.microsoft.com/office/powerpoint/2010/main" val="94353600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Arial"/>
        <a:ea typeface="+mn-ea"/>
        <a:cs typeface="+mn-cs"/>
      </a:defRPr>
    </a:lvl1pPr>
    <a:lvl2pPr marL="457200" algn="l" defTabSz="457200" rtl="0" eaLnBrk="1" latinLnBrk="0" hangingPunct="1">
      <a:defRPr sz="1200" kern="1200">
        <a:solidFill>
          <a:schemeClr val="tx1"/>
        </a:solidFill>
        <a:latin typeface="Arial"/>
        <a:ea typeface="+mn-ea"/>
        <a:cs typeface="+mn-cs"/>
      </a:defRPr>
    </a:lvl2pPr>
    <a:lvl3pPr marL="914400" algn="l" defTabSz="457200" rtl="0" eaLnBrk="1" latinLnBrk="0" hangingPunct="1">
      <a:defRPr sz="1200" kern="1200">
        <a:solidFill>
          <a:schemeClr val="tx1"/>
        </a:solidFill>
        <a:latin typeface="Arial"/>
        <a:ea typeface="+mn-ea"/>
        <a:cs typeface="+mn-cs"/>
      </a:defRPr>
    </a:lvl3pPr>
    <a:lvl4pPr marL="1371600" algn="l" defTabSz="457200" rtl="0" eaLnBrk="1" latinLnBrk="0" hangingPunct="1">
      <a:defRPr sz="1200" kern="1200">
        <a:solidFill>
          <a:schemeClr val="tx1"/>
        </a:solidFill>
        <a:latin typeface="Arial"/>
        <a:ea typeface="+mn-ea"/>
        <a:cs typeface="+mn-cs"/>
      </a:defRPr>
    </a:lvl4pPr>
    <a:lvl5pPr marL="1828800" algn="l" defTabSz="457200" rtl="0" eaLnBrk="1" latinLnBrk="0" hangingPunct="1">
      <a:defRPr sz="1200" kern="1200">
        <a:solidFill>
          <a:schemeClr val="tx1"/>
        </a:solidFill>
        <a:latin typeface="Arial"/>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AWS, our</a:t>
            </a:r>
            <a:r>
              <a:rPr lang="en-US" baseline="0" dirty="0" smtClean="0"/>
              <a:t> footprint is global, spanning 5 continents with highly redundant clusters of data centers in each region.  This footprint is expanding continuously as we increase capacity, redundancy and add new locations to meet the needs of our customers around the world.</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a:t>
            </a:fld>
            <a:endParaRPr lang="en-US" dirty="0"/>
          </a:p>
        </p:txBody>
      </p:sp>
    </p:spTree>
    <p:extLst>
      <p:ext uri="{BB962C8B-B14F-4D97-AF65-F5344CB8AC3E}">
        <p14:creationId xmlns:p14="http://schemas.microsoft.com/office/powerpoint/2010/main" val="14172214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13</a:t>
            </a:fld>
            <a:endParaRPr lang="en-US" dirty="0"/>
          </a:p>
        </p:txBody>
      </p:sp>
    </p:spTree>
    <p:extLst>
      <p:ext uri="{BB962C8B-B14F-4D97-AF65-F5344CB8AC3E}">
        <p14:creationId xmlns:p14="http://schemas.microsoft.com/office/powerpoint/2010/main" val="18814299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Elastic</a:t>
            </a:r>
            <a:r>
              <a:rPr lang="en-US" baseline="0" dirty="0" smtClean="0"/>
              <a:t> Beanstalk is a service for automatically provisioning and deploying a pre-configured stack for running and scaling applications on Amazon EC2. So it’s not for serverless apps, and so we’re not going to spend much time talking about it today, but for the many of you who are no doubt building ASP.NET MVC or even ye </a:t>
            </a:r>
            <a:r>
              <a:rPr lang="en-US" baseline="0" dirty="0" err="1" smtClean="0"/>
              <a:t>olde</a:t>
            </a:r>
            <a:r>
              <a:rPr lang="en-US" baseline="0" dirty="0" smtClean="0"/>
              <a:t> web forms, beanstalk takes a lot of the tedious work out of getting from code to a running a website that scales up and down.</a:t>
            </a:r>
          </a:p>
          <a:p>
            <a:r>
              <a:rPr lang="en-US" baseline="0" dirty="0" smtClean="0"/>
              <a:t>You can even include a SQL Server database which will get deployed and torn-down with the website, which is useful for </a:t>
            </a:r>
            <a:r>
              <a:rPr lang="en-US" baseline="0" dirty="0" err="1" smtClean="0"/>
              <a:t>dev</a:t>
            </a:r>
            <a:r>
              <a:rPr lang="en-US" baseline="0" dirty="0" smtClean="0"/>
              <a:t> and QA deployments</a:t>
            </a:r>
            <a:r>
              <a:rPr lang="en-US" baseline="0" smtClean="0"/>
              <a:t>. </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14</a:t>
            </a:fld>
            <a:endParaRPr lang="en-US" dirty="0"/>
          </a:p>
        </p:txBody>
      </p:sp>
    </p:spTree>
    <p:extLst>
      <p:ext uri="{BB962C8B-B14F-4D97-AF65-F5344CB8AC3E}">
        <p14:creationId xmlns:p14="http://schemas.microsoft.com/office/powerpoint/2010/main" val="40971391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err="1" smtClean="0"/>
              <a:t>CodeStar</a:t>
            </a:r>
            <a:r>
              <a:rPr lang="en-US" dirty="0" smtClean="0"/>
              <a:t> is a new service that essentially wraps up a lot of different services and components</a:t>
            </a:r>
            <a:r>
              <a:rPr lang="en-US" baseline="0" dirty="0" smtClean="0"/>
              <a:t> into a template, which helps get a new project off the ground quickly.</a:t>
            </a:r>
          </a:p>
          <a:p>
            <a:pPr marL="171450" indent="-171450">
              <a:buFont typeface="Arial" panose="020B0604020202020204" pitchFamily="34" charset="0"/>
              <a:buChar char="•"/>
            </a:pPr>
            <a:r>
              <a:rPr lang="en-US" baseline="0" dirty="0" smtClean="0"/>
              <a:t>When you create a new project, </a:t>
            </a:r>
            <a:r>
              <a:rPr lang="en-US" baseline="0" dirty="0" err="1" smtClean="0"/>
              <a:t>CodeStar</a:t>
            </a:r>
            <a:r>
              <a:rPr lang="en-US" baseline="0" dirty="0" smtClean="0"/>
              <a:t> will set up your source code repository, configure CodeBuild to build and test your code, CodeDeploy to handle the deployments, and CloudWatch for monitoring.</a:t>
            </a:r>
          </a:p>
          <a:p>
            <a:pPr marL="171450" indent="-171450">
              <a:buFont typeface="Arial" panose="020B0604020202020204" pitchFamily="34" charset="0"/>
              <a:buChar char="•"/>
            </a:pPr>
            <a:r>
              <a:rPr lang="en-US" baseline="0" dirty="0" smtClean="0"/>
              <a:t>You can choose Visual Studio for your project, and then connect Team Explorer to your </a:t>
            </a:r>
            <a:r>
              <a:rPr lang="en-US" baseline="0" dirty="0" err="1" smtClean="0"/>
              <a:t>CodeStar</a:t>
            </a:r>
            <a:r>
              <a:rPr lang="en-US" baseline="0" dirty="0" smtClean="0"/>
              <a:t> project’s </a:t>
            </a:r>
            <a:r>
              <a:rPr lang="en-US" baseline="0" dirty="0" err="1" smtClean="0"/>
              <a:t>CodeCommit</a:t>
            </a:r>
            <a:r>
              <a:rPr lang="en-US" baseline="0" dirty="0" smtClean="0"/>
              <a:t> </a:t>
            </a:r>
            <a:r>
              <a:rPr lang="en-US" baseline="0" dirty="0" err="1" smtClean="0"/>
              <a:t>git</a:t>
            </a:r>
            <a:r>
              <a:rPr lang="en-US" baseline="0" dirty="0" smtClean="0"/>
              <a:t> repo.</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15</a:t>
            </a:fld>
            <a:endParaRPr lang="en-US" dirty="0"/>
          </a:p>
        </p:txBody>
      </p:sp>
    </p:spTree>
    <p:extLst>
      <p:ext uri="{BB962C8B-B14F-4D97-AF65-F5344CB8AC3E}">
        <p14:creationId xmlns:p14="http://schemas.microsoft.com/office/powerpoint/2010/main" val="8745635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ONE ANIMATION</a:t>
            </a:r>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17</a:t>
            </a:fld>
            <a:endParaRPr lang="en-US" dirty="0"/>
          </a:p>
        </p:txBody>
      </p:sp>
    </p:spTree>
    <p:extLst>
      <p:ext uri="{BB962C8B-B14F-4D97-AF65-F5344CB8AC3E}">
        <p14:creationId xmlns:p14="http://schemas.microsoft.com/office/powerpoint/2010/main" val="743463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We have added so many services in the past</a:t>
            </a:r>
            <a:r>
              <a:rPr lang="en-US" baseline="0" dirty="0" smtClean="0"/>
              <a:t> few years, it’s very hard to give a true overview, but a lot of core services can be grouped into categories like Compute, Storage, Databases, Networking, Messaging, and so on. </a:t>
            </a:r>
          </a:p>
          <a:p>
            <a:pPr marL="171450" indent="-171450">
              <a:buFont typeface="Arial" panose="020B0604020202020204" pitchFamily="34" charset="0"/>
              <a:buChar char="•"/>
            </a:pPr>
            <a:r>
              <a:rPr lang="en-US" baseline="0" dirty="0" smtClean="0"/>
              <a:t>This list is a few of the core services in each of the four key categories that most people start out using. EC2 stands for Elastic Compute Cloud, which is our service for launching virtual machines.</a:t>
            </a:r>
          </a:p>
          <a:p>
            <a:pPr marL="171450" indent="-171450">
              <a:buFont typeface="Arial" panose="020B0604020202020204" pitchFamily="34" charset="0"/>
              <a:buChar char="•"/>
            </a:pPr>
            <a:r>
              <a:rPr lang="en-US" dirty="0" smtClean="0"/>
              <a:t>Lambda is our serverless compute service, which I’ll touch on again in a</a:t>
            </a:r>
            <a:r>
              <a:rPr lang="en-US" baseline="0" dirty="0" smtClean="0"/>
              <a:t> couple </a:t>
            </a:r>
            <a:r>
              <a:rPr lang="en-US" dirty="0" smtClean="0"/>
              <a:t>minutes. </a:t>
            </a:r>
          </a:p>
          <a:p>
            <a:pPr marL="171450" indent="-171450">
              <a:buFont typeface="Arial" panose="020B0604020202020204" pitchFamily="34" charset="0"/>
              <a:buChar char="•"/>
            </a:pPr>
            <a:r>
              <a:rPr lang="en-US" dirty="0" smtClean="0"/>
              <a:t>We have a range of database offerings, including</a:t>
            </a:r>
            <a:r>
              <a:rPr lang="en-US" baseline="0" dirty="0" smtClean="0"/>
              <a:t> our managed relational database service or RDS. With RDS, you can pick from popular engines like Microsoft SQL Server, Oracle, MySQL, and more, and then we manage the OS, patching, backups and so on.  You don’t *have* to use RDS, of course, you can launch a virtual machine running SQL Server or some other database if you really want to take care of all the admin stuff. </a:t>
            </a:r>
          </a:p>
          <a:p>
            <a:pPr marL="171450" indent="-171450">
              <a:buFont typeface="Arial" panose="020B0604020202020204" pitchFamily="34" charset="0"/>
              <a:buChar char="•"/>
            </a:pPr>
            <a:r>
              <a:rPr lang="en-US" baseline="0" dirty="0" smtClean="0"/>
              <a:t>We also have a NoSQL database called DynamoDB, which can scale to hold as much data as you want, and as much throughput as you want, again, and there’s no infrastructure to manage, no OS to patch. </a:t>
            </a:r>
          </a:p>
          <a:p>
            <a:pPr marL="171450" indent="-171450">
              <a:buFont typeface="Arial" panose="020B0604020202020204" pitchFamily="34" charset="0"/>
              <a:buChar char="•"/>
            </a:pPr>
            <a:r>
              <a:rPr lang="en-US" dirty="0" smtClean="0"/>
              <a:t>When you’re provisioning resources in AWS, you</a:t>
            </a:r>
            <a:r>
              <a:rPr lang="en-US" baseline="0" dirty="0" smtClean="0"/>
              <a:t> do it in a VPC, which is a virtual private cloud. That’s essentially a private network, with it’s own private IP range space, or CIDR block that you control completely. </a:t>
            </a:r>
          </a:p>
          <a:p>
            <a:pPr marL="171450" indent="-171450">
              <a:buFont typeface="Arial" panose="020B0604020202020204" pitchFamily="34" charset="0"/>
              <a:buChar char="•"/>
            </a:pPr>
            <a:r>
              <a:rPr lang="en-US" baseline="0" dirty="0" smtClean="0"/>
              <a:t>CloudFront is our CDN, which is great for caching and delivering content to users around the planet, and which also has a web-application firewall integrated with it. It does caching, obviously, but also a lot of other advanced features.</a:t>
            </a:r>
          </a:p>
          <a:p>
            <a:pPr marL="171450" indent="-171450">
              <a:buFont typeface="Arial" panose="020B0604020202020204" pitchFamily="34" charset="0"/>
              <a:buChar char="•"/>
            </a:pPr>
            <a:r>
              <a:rPr lang="en-US" baseline="0" dirty="0" smtClean="0"/>
              <a:t>We have other managed services, like SQS which is a managed queue, and SNS which is the simple notification service for doing pub-sub.  There are more than 70 services, so please, go sign up for a free account and take a look if you haven’t yet.</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4</a:t>
            </a:fld>
            <a:endParaRPr lang="en-US" dirty="0"/>
          </a:p>
        </p:txBody>
      </p:sp>
    </p:spTree>
    <p:extLst>
      <p:ext uri="{BB962C8B-B14F-4D97-AF65-F5344CB8AC3E}">
        <p14:creationId xmlns:p14="http://schemas.microsoft.com/office/powerpoint/2010/main" val="16895245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EC2,</a:t>
            </a:r>
            <a:r>
              <a:rPr lang="en-US" baseline="0" dirty="0" smtClean="0"/>
              <a:t> or Elastic Compute Cloud, is our service for running virtual machines. We have preconfigured AMIs, or Amazon Machine Images that you can use to launch Linux or Windows Server instances, from the latest Windows Server 2016 back to Server 2003 if you’re feeling masochistic.  We even have Windows Server instances in the free tier, so you start playing around for free.</a:t>
            </a:r>
          </a:p>
          <a:p>
            <a:pPr marL="171450" indent="-171450">
              <a:buFont typeface="Arial" panose="020B0604020202020204" pitchFamily="34" charset="0"/>
              <a:buChar char="•"/>
            </a:pPr>
            <a:r>
              <a:rPr lang="en-US" baseline="0" dirty="0" smtClean="0"/>
              <a:t>We have a lot of different instance types, grouped into families, which are optimized for compute, memory, storage, I/O, or have dedicated GPUs. You can get an instance that has up to a couple TB of RAM, or even one with FPGA for extremely high-performance when running algorithms. </a:t>
            </a:r>
          </a:p>
          <a:p>
            <a:pPr marL="171450" indent="-171450">
              <a:buFont typeface="Arial" panose="020B0604020202020204" pitchFamily="34" charset="0"/>
              <a:buChar char="•"/>
            </a:pPr>
            <a:r>
              <a:rPr lang="en-US" baseline="0" dirty="0" smtClean="0"/>
              <a:t>With EC2, you can set up scaling rules for your instances, so that the number of running instances increases or decreases to track demand – this is incredibly useful for running web applications. We have load balancing as a managed service, including a lot of advanced features like path-based routing, integration with our container management platform, ECS, and integration with our </a:t>
            </a:r>
            <a:r>
              <a:rPr lang="en-US" baseline="0" smtClean="0"/>
              <a:t>web-application firewall, or WAF.</a:t>
            </a:r>
            <a:endParaRPr lang="en-US" baseline="0" dirty="0" smtClean="0"/>
          </a:p>
        </p:txBody>
      </p:sp>
      <p:sp>
        <p:nvSpPr>
          <p:cNvPr id="4" name="Slide Number Placeholder 3"/>
          <p:cNvSpPr>
            <a:spLocks noGrp="1"/>
          </p:cNvSpPr>
          <p:nvPr>
            <p:ph type="sldNum" sz="quarter" idx="10"/>
          </p:nvPr>
        </p:nvSpPr>
        <p:spPr/>
        <p:txBody>
          <a:bodyPr/>
          <a:lstStyle/>
          <a:p>
            <a:fld id="{69C3F2ED-74C5-7D4F-8560-0CC253E9A436}" type="slidenum">
              <a:rPr lang="en-US" smtClean="0"/>
              <a:pPr/>
              <a:t>5</a:t>
            </a:fld>
            <a:endParaRPr lang="en-US" dirty="0"/>
          </a:p>
        </p:txBody>
      </p:sp>
    </p:spTree>
    <p:extLst>
      <p:ext uri="{BB962C8B-B14F-4D97-AF65-F5344CB8AC3E}">
        <p14:creationId xmlns:p14="http://schemas.microsoft.com/office/powerpoint/2010/main" val="9565566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Lambda</a:t>
            </a:r>
            <a:r>
              <a:rPr lang="en-US" baseline="0" dirty="0" smtClean="0"/>
              <a:t> is a service where you essentially upload a function that gets invoked by any of a variety of triggers, including </a:t>
            </a:r>
            <a:r>
              <a:rPr lang="en-US" baseline="0" dirty="0" smtClean="0"/>
              <a:t>timers for scheduled invocations. </a:t>
            </a:r>
            <a:r>
              <a:rPr lang="en-US" baseline="0" dirty="0" smtClean="0"/>
              <a:t>And while we say it’s a function, it can be a set of functions that get called by the entry point, or handler function, that gets called when the Lambda is invoked</a:t>
            </a:r>
            <a:r>
              <a:rPr lang="en-US" baseline="0" dirty="0" smtClean="0"/>
              <a:t>. </a:t>
            </a:r>
          </a:p>
          <a:p>
            <a:pPr marL="171450" indent="-171450">
              <a:buFont typeface="Arial" panose="020B0604020202020204" pitchFamily="34" charset="0"/>
              <a:buChar char="•"/>
            </a:pPr>
            <a:r>
              <a:rPr lang="en-US" baseline="0" dirty="0" smtClean="0"/>
              <a:t>You can use C#, Node.js, Java or Python.</a:t>
            </a:r>
            <a:endParaRPr lang="en-US" baseline="0" dirty="0"/>
          </a:p>
          <a:p>
            <a:pPr marL="171450" indent="-171450">
              <a:buFont typeface="Arial" panose="020B0604020202020204" pitchFamily="34" charset="0"/>
              <a:buChar char="•"/>
            </a:pPr>
            <a:r>
              <a:rPr lang="en-US" baseline="0" dirty="0" smtClean="0"/>
              <a:t>We scale the underlying resources to run your Lambda functions, so you don’t have to worry about spinning up servers, or even launching containers, or the cleanup </a:t>
            </a:r>
            <a:r>
              <a:rPr lang="en-US" baseline="0" dirty="0" smtClean="0"/>
              <a:t>afterwards.</a:t>
            </a:r>
          </a:p>
          <a:p>
            <a:pPr marL="171450" indent="-171450">
              <a:buFont typeface="Arial" panose="020B0604020202020204" pitchFamily="34" charset="0"/>
              <a:buChar char="•"/>
            </a:pPr>
            <a:r>
              <a:rPr lang="en-US" baseline="0" dirty="0" smtClean="0"/>
              <a:t>We’ve </a:t>
            </a:r>
            <a:r>
              <a:rPr lang="en-US" baseline="0" dirty="0" smtClean="0"/>
              <a:t>had many customers lower the costs of some of their intermittent apps dramatically by moving to Lambda. Instead of paying for a small EC2 instance to be running </a:t>
            </a:r>
            <a:r>
              <a:rPr lang="en-US" baseline="0" dirty="0" smtClean="0"/>
              <a:t>around the clock to </a:t>
            </a:r>
            <a:r>
              <a:rPr lang="en-US" baseline="0" dirty="0" smtClean="0"/>
              <a:t>handle some function that needs to run at unpredictable intervals and scale, they can </a:t>
            </a:r>
            <a:r>
              <a:rPr lang="en-US" baseline="0" dirty="0" smtClean="0"/>
              <a:t>use Lambda </a:t>
            </a:r>
            <a:r>
              <a:rPr lang="en-US" baseline="0" dirty="0" smtClean="0"/>
              <a:t>functions that run on demand, and </a:t>
            </a:r>
            <a:r>
              <a:rPr lang="en-US" baseline="0" dirty="0" smtClean="0"/>
              <a:t>just pay </a:t>
            </a:r>
            <a:r>
              <a:rPr lang="en-US" baseline="0" dirty="0" smtClean="0"/>
              <a:t>for the time the function is </a:t>
            </a:r>
            <a:r>
              <a:rPr lang="en-US" baseline="0" dirty="0" smtClean="0"/>
              <a:t>running. </a:t>
            </a:r>
            <a:endParaRPr lang="en-US" baseline="0" dirty="0" smtClean="0"/>
          </a:p>
          <a:p>
            <a:pPr marL="171450" indent="-171450">
              <a:buFont typeface="Arial" panose="020B0604020202020204" pitchFamily="34" charset="0"/>
              <a:buChar char="•"/>
            </a:pPr>
            <a:r>
              <a:rPr lang="en-US" baseline="0" dirty="0" smtClean="0"/>
              <a:t>And since different Lambdas can scale independently of each other, and be deployed independently, Lambda is sort of the ultimate extension of a micro-services architecture, with each function being a micro-service.</a:t>
            </a:r>
            <a:endParaRPr lang="en-US" baseline="0" dirty="0" smtClean="0"/>
          </a:p>
        </p:txBody>
      </p:sp>
      <p:sp>
        <p:nvSpPr>
          <p:cNvPr id="4" name="Slide Number Placeholder 3"/>
          <p:cNvSpPr>
            <a:spLocks noGrp="1"/>
          </p:cNvSpPr>
          <p:nvPr>
            <p:ph type="sldNum" sz="quarter" idx="10"/>
          </p:nvPr>
        </p:nvSpPr>
        <p:spPr/>
        <p:txBody>
          <a:bodyPr/>
          <a:lstStyle/>
          <a:p>
            <a:fld id="{C9AECDCD-2FD5-4196-9596-C100DFB881F9}" type="slidenum">
              <a:rPr lang="en-SG" smtClean="0"/>
              <a:t>6</a:t>
            </a:fld>
            <a:endParaRPr lang="en-SG"/>
          </a:p>
        </p:txBody>
      </p:sp>
    </p:spTree>
    <p:extLst>
      <p:ext uri="{BB962C8B-B14F-4D97-AF65-F5344CB8AC3E}">
        <p14:creationId xmlns:p14="http://schemas.microsoft.com/office/powerpoint/2010/main" val="26083212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Hess is an oil and gas</a:t>
            </a:r>
            <a:r>
              <a:rPr lang="en-US" baseline="0" dirty="0" smtClean="0"/>
              <a:t> company that decided to sell off their downstream businesses including retail, energy marketing and terminals. So they had to deliver to the buyer the complete IT infrastructure that supported all that – so they moved some 300 servers, including lots of Windows servers, Microsoft SQL Server, Oracle databases, storage and all the other bits into AWS in six months flat, and then handed it all off to the buyer.</a:t>
            </a:r>
          </a:p>
          <a:p>
            <a:pPr marL="171450" indent="-171450">
              <a:buFont typeface="Arial" panose="020B0604020202020204" pitchFamily="34" charset="0"/>
              <a:buChar char="•"/>
            </a:pPr>
            <a:r>
              <a:rPr lang="en-US" baseline="0" dirty="0" err="1" smtClean="0"/>
              <a:t>Infospace</a:t>
            </a:r>
            <a:r>
              <a:rPr lang="en-US" baseline="0" dirty="0" smtClean="0"/>
              <a:t> is a </a:t>
            </a:r>
            <a:r>
              <a:rPr lang="en-US" dirty="0" smtClean="0"/>
              <a:t>provider of </a:t>
            </a:r>
            <a:r>
              <a:rPr lang="en-US" dirty="0" err="1" smtClean="0"/>
              <a:t>metasearch</a:t>
            </a:r>
            <a:r>
              <a:rPr lang="en-US" dirty="0" smtClean="0"/>
              <a:t> and monetization solutions</a:t>
            </a:r>
            <a:r>
              <a:rPr lang="en-US" baseline="0" dirty="0" smtClean="0"/>
              <a:t> that was running in two </a:t>
            </a:r>
            <a:r>
              <a:rPr lang="en-US" baseline="0" dirty="0" err="1" smtClean="0"/>
              <a:t>colo</a:t>
            </a:r>
            <a:r>
              <a:rPr lang="en-US" baseline="0" dirty="0" smtClean="0"/>
              <a:t> facilities, on a Microsoft stack. Their entire search application is in .NET. Their </a:t>
            </a:r>
            <a:r>
              <a:rPr lang="en-US" baseline="0" dirty="0" err="1" smtClean="0"/>
              <a:t>colo</a:t>
            </a:r>
            <a:r>
              <a:rPr lang="en-US" baseline="0" dirty="0" smtClean="0"/>
              <a:t> contracts were coming up for renewal, and after looking at the costs of the status quo, they decided to move everything into AWS, and to extend their apps to take advantage of AWS services like CloudFront – our content-delivery network – and Route 53, our DNS management service. What they found was that they were able to speed up lot of aspects of their development lifecycle – it used to take a couple weeks to build, configure and deploy a new server into their colocation facility. In AWS, they use a pre-configured Windows AMI, or machine image, and Chef to automatically install and configure .NET, IIS and their app, in 20 minutes.</a:t>
            </a:r>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7</a:t>
            </a:fld>
            <a:endParaRPr lang="en-US" dirty="0"/>
          </a:p>
        </p:txBody>
      </p:sp>
    </p:spTree>
    <p:extLst>
      <p:ext uri="{BB962C8B-B14F-4D97-AF65-F5344CB8AC3E}">
        <p14:creationId xmlns:p14="http://schemas.microsoft.com/office/powerpoint/2010/main" val="13085981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The AWS Toolkit for Visual Studio is a plugin for the Visual Studio IDE that makes it easier for developers to develop, debug, and deploy .NET applications that use Amazon Web Services,</a:t>
            </a:r>
            <a:r>
              <a:rPr lang="en-US" sz="1200" baseline="0" dirty="0" smtClean="0"/>
              <a:t> or that run on AWS.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t>You can launch virtual machines, both Windows and Linux, launch managed databases, create NoSQL database tables on DynamoDB, query and scan those tables, create, deploy and test Lambda functions, and more.  </a:t>
            </a:r>
          </a:p>
          <a:p>
            <a:r>
              <a:rPr lang="en-US" dirty="0" smtClean="0"/>
              <a:t>Another</a:t>
            </a:r>
            <a:r>
              <a:rPr lang="en-US" baseline="0" dirty="0" smtClean="0"/>
              <a:t> great feature is that you can deploy your ASP.NET web applications using our Elastic Beanstalk service using the plugin’s deployment wizard. I’ll talk a little more about Elastic Beanstalk in a moment.</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9</a:t>
            </a:fld>
            <a:endParaRPr lang="en-US" dirty="0"/>
          </a:p>
        </p:txBody>
      </p:sp>
    </p:spTree>
    <p:extLst>
      <p:ext uri="{BB962C8B-B14F-4D97-AF65-F5344CB8AC3E}">
        <p14:creationId xmlns:p14="http://schemas.microsoft.com/office/powerpoint/2010/main" val="18543777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ONE ANIMATION</a:t>
            </a:r>
          </a:p>
          <a:p>
            <a:r>
              <a:rPr lang="en-US" dirty="0" smtClean="0"/>
              <a:t>The Toolkit</a:t>
            </a:r>
            <a:r>
              <a:rPr lang="en-US" baseline="0" dirty="0" smtClean="0"/>
              <a:t> also installs a number of new project templates to get you up and running quickly. There are projects for Lambda, for ASP.NET, console apps, and more. Much like any other template, they come with some boilerplate code, and the references you’ll need, and so on. </a:t>
            </a:r>
            <a:endParaRPr lang="en-US" baseline="0" dirty="0" smtClean="0"/>
          </a:p>
          <a:p>
            <a:r>
              <a:rPr lang="en-US" b="1" baseline="0" dirty="0" smtClean="0"/>
              <a:t>ADVANCE TO SHOW</a:t>
            </a:r>
          </a:p>
          <a:p>
            <a:r>
              <a:rPr lang="en-US" baseline="0" dirty="0" smtClean="0"/>
              <a:t>If </a:t>
            </a:r>
            <a:r>
              <a:rPr lang="en-US" baseline="0" dirty="0" smtClean="0"/>
              <a:t>you pick the serverless .NET project type, there’s currently three different templates you can pick from, an empty one, an ASP.NET Core Web API project, and a sample Blog API project that uses DynamoDB. </a:t>
            </a:r>
          </a:p>
          <a:p>
            <a:r>
              <a:rPr lang="en-US" baseline="0" dirty="0" smtClean="0"/>
              <a:t>The Toolkit is available for Visual Studio 2010 thru 2017.</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10</a:t>
            </a:fld>
            <a:endParaRPr lang="en-US" dirty="0"/>
          </a:p>
        </p:txBody>
      </p:sp>
    </p:spTree>
    <p:extLst>
      <p:ext uri="{BB962C8B-B14F-4D97-AF65-F5344CB8AC3E}">
        <p14:creationId xmlns:p14="http://schemas.microsoft.com/office/powerpoint/2010/main" val="1824080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smtClean="0"/>
              <a:t>ONE ANIMATION</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smtClean="0"/>
              <a:t>To</a:t>
            </a:r>
            <a:r>
              <a:rPr lang="en-US" b="0" baseline="0" dirty="0" smtClean="0"/>
              <a:t> deploy your serverless .NET app, you can just right-click the project and choose “Deploy to Lambda” to pop open the deployment </a:t>
            </a:r>
            <a:r>
              <a:rPr lang="en-US" b="0" baseline="0" dirty="0" smtClean="0"/>
              <a:t>wizard, which looks like this. </a:t>
            </a:r>
            <a:r>
              <a:rPr lang="en-US" b="1" baseline="0" dirty="0" smtClean="0"/>
              <a:t>ADVANCE TO SHOW WIZARD</a:t>
            </a:r>
            <a:r>
              <a:rPr lang="en-US" b="0" baseline="0" dirty="0" smtClean="0"/>
              <a:t/>
            </a:r>
            <a:br>
              <a:rPr lang="en-US" b="0" baseline="0" dirty="0" smtClean="0"/>
            </a:br>
            <a:r>
              <a:rPr lang="en-US" b="0" baseline="0" dirty="0" smtClean="0"/>
              <a:t>This </a:t>
            </a:r>
            <a:r>
              <a:rPr lang="en-US" b="0" baseline="0" dirty="0" smtClean="0"/>
              <a:t>is especially useful for doing </a:t>
            </a:r>
            <a:r>
              <a:rPr lang="en-US" b="0" baseline="0" dirty="0" err="1" smtClean="0"/>
              <a:t>dev</a:t>
            </a:r>
            <a:r>
              <a:rPr lang="en-US" b="0" baseline="0" dirty="0" smtClean="0"/>
              <a:t> and test deployments where you want to iterate rapidly. </a:t>
            </a:r>
            <a:endParaRPr lang="en-US" b="0" baseline="0" dirty="0" smtClean="0"/>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You </a:t>
            </a:r>
            <a:r>
              <a:rPr lang="en-US" b="0" baseline="0" dirty="0" smtClean="0"/>
              <a:t>can also automate deployments using Git and a CICD pipeline, and we have services like CodePipeline, CodeDeploy and CodeBuild that you can use for that, or you can use Bamboo or </a:t>
            </a:r>
            <a:r>
              <a:rPr lang="en-US" b="0" baseline="0" dirty="0" err="1" smtClean="0"/>
              <a:t>TeamCity</a:t>
            </a:r>
            <a:r>
              <a:rPr lang="en-US" b="0" baseline="0" dirty="0" smtClean="0"/>
              <a:t>, or other tools.</a:t>
            </a:r>
            <a:endParaRPr lang="en-US" b="0" dirty="0" smtClean="0"/>
          </a:p>
        </p:txBody>
      </p:sp>
      <p:sp>
        <p:nvSpPr>
          <p:cNvPr id="4" name="Slide Number Placeholder 3"/>
          <p:cNvSpPr>
            <a:spLocks noGrp="1"/>
          </p:cNvSpPr>
          <p:nvPr>
            <p:ph type="sldNum" sz="quarter" idx="10"/>
          </p:nvPr>
        </p:nvSpPr>
        <p:spPr/>
        <p:txBody>
          <a:bodyPr/>
          <a:lstStyle/>
          <a:p>
            <a:fld id="{69C3F2ED-74C5-7D4F-8560-0CC253E9A436}" type="slidenum">
              <a:rPr lang="en-US" smtClean="0"/>
              <a:pPr/>
              <a:t>11</a:t>
            </a:fld>
            <a:endParaRPr lang="en-US" dirty="0"/>
          </a:p>
        </p:txBody>
      </p:sp>
    </p:spTree>
    <p:extLst>
      <p:ext uri="{BB962C8B-B14F-4D97-AF65-F5344CB8AC3E}">
        <p14:creationId xmlns:p14="http://schemas.microsoft.com/office/powerpoint/2010/main" val="36266891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AWS SDK is the collection of .NET libraries we publish to make it easier to build .NET applications that use AWS services. That includes core services, like EC2 and S3, and services we’ve just launched recently like AWS Athena and X-Ray.</a:t>
            </a:r>
          </a:p>
          <a:p>
            <a:r>
              <a:rPr lang="en-US" baseline="0" dirty="0" smtClean="0"/>
              <a:t>There are also some other cool libraries, like the </a:t>
            </a:r>
            <a:r>
              <a:rPr lang="en-US" baseline="0" dirty="0" err="1" smtClean="0"/>
              <a:t>AWS.SessionProvider</a:t>
            </a:r>
            <a:r>
              <a:rPr lang="en-US" baseline="0" dirty="0" smtClean="0"/>
              <a:t> package which makes it trivially easy to use DynamoDB for your ASP.NET Website’s session state. You might want to do that to enable you to scale your web-server tier out and in without having to use sticky sessions, or setting up a separate state server.</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12</a:t>
            </a:fld>
            <a:endParaRPr lang="en-US" dirty="0"/>
          </a:p>
        </p:txBody>
      </p:sp>
    </p:spTree>
    <p:extLst>
      <p:ext uri="{BB962C8B-B14F-4D97-AF65-F5344CB8AC3E}">
        <p14:creationId xmlns:p14="http://schemas.microsoft.com/office/powerpoint/2010/main" val="16277656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Text Placeholder 11"/>
          <p:cNvSpPr>
            <a:spLocks noGrp="1"/>
          </p:cNvSpPr>
          <p:nvPr>
            <p:ph type="body" sz="quarter" idx="10" hasCustomPrompt="1"/>
          </p:nvPr>
        </p:nvSpPr>
        <p:spPr>
          <a:xfrm>
            <a:off x="487899" y="3482770"/>
            <a:ext cx="3683000" cy="433387"/>
          </a:xfrm>
        </p:spPr>
        <p:txBody>
          <a:bodyPr>
            <a:normAutofit/>
          </a:bodyPr>
          <a:lstStyle>
            <a:lvl1pPr marL="0" indent="0" algn="l">
              <a:buNone/>
              <a:defRPr sz="1600" baseline="0"/>
            </a:lvl1pPr>
          </a:lstStyle>
          <a:p>
            <a:pPr lvl="0"/>
            <a:r>
              <a:rPr lang="en-US" dirty="0" smtClean="0"/>
              <a:t>Click to edit Presenter, Team</a:t>
            </a:r>
            <a:endParaRPr lang="en-US" dirty="0"/>
          </a:p>
        </p:txBody>
      </p:sp>
      <p:sp>
        <p:nvSpPr>
          <p:cNvPr id="7" name="Text Placeholder 11"/>
          <p:cNvSpPr>
            <a:spLocks noGrp="1"/>
          </p:cNvSpPr>
          <p:nvPr>
            <p:ph type="body" sz="quarter" idx="11" hasCustomPrompt="1"/>
          </p:nvPr>
        </p:nvSpPr>
        <p:spPr>
          <a:xfrm>
            <a:off x="487899" y="3863771"/>
            <a:ext cx="3683000" cy="369888"/>
          </a:xfrm>
        </p:spPr>
        <p:txBody>
          <a:bodyPr>
            <a:normAutofit/>
          </a:bodyPr>
          <a:lstStyle>
            <a:lvl1pPr marL="0" indent="0" algn="l">
              <a:buNone/>
              <a:defRPr sz="1600" baseline="0">
                <a:solidFill>
                  <a:schemeClr val="accent6"/>
                </a:solidFill>
              </a:defRPr>
            </a:lvl1pPr>
          </a:lstStyle>
          <a:p>
            <a:pPr lvl="0"/>
            <a:r>
              <a:rPr lang="en-US" dirty="0" smtClean="0"/>
              <a:t>Click to edit Date</a:t>
            </a:r>
            <a:endParaRPr lang="en-US" dirty="0"/>
          </a:p>
        </p:txBody>
      </p:sp>
      <p:sp>
        <p:nvSpPr>
          <p:cNvPr id="10" name="Text Placeholder 8"/>
          <p:cNvSpPr>
            <a:spLocks noGrp="1"/>
          </p:cNvSpPr>
          <p:nvPr>
            <p:ph type="body" sz="quarter" idx="12" hasCustomPrompt="1"/>
          </p:nvPr>
        </p:nvSpPr>
        <p:spPr>
          <a:xfrm>
            <a:off x="487899" y="1250571"/>
            <a:ext cx="7324988" cy="744537"/>
          </a:xfrm>
        </p:spPr>
        <p:txBody>
          <a:bodyPr>
            <a:noAutofit/>
          </a:bodyPr>
          <a:lstStyle>
            <a:lvl1pPr marL="0" indent="0" algn="l">
              <a:buNone/>
              <a:defRPr sz="4000" b="1" baseline="0"/>
            </a:lvl1pPr>
          </a:lstStyle>
          <a:p>
            <a:pPr lvl="0"/>
            <a:r>
              <a:rPr lang="en-US" dirty="0" smtClean="0"/>
              <a:t>Click to edit Master title style</a:t>
            </a:r>
            <a:endParaRPr lang="en-US" dirty="0"/>
          </a:p>
        </p:txBody>
      </p:sp>
      <p:sp>
        <p:nvSpPr>
          <p:cNvPr id="12" name="Text Placeholder 11"/>
          <p:cNvSpPr>
            <a:spLocks noGrp="1"/>
          </p:cNvSpPr>
          <p:nvPr>
            <p:ph type="body" sz="quarter" idx="13"/>
          </p:nvPr>
        </p:nvSpPr>
        <p:spPr>
          <a:xfrm>
            <a:off x="487899" y="2000918"/>
            <a:ext cx="6041582" cy="487849"/>
          </a:xfrm>
        </p:spPr>
        <p:txBody>
          <a:bodyPr/>
          <a:lstStyle>
            <a:lvl1pPr marL="0" indent="0" algn="l">
              <a:buNone/>
              <a:defRPr/>
            </a:lvl1pPr>
          </a:lstStyle>
          <a:p>
            <a:pPr lvl="0"/>
            <a:r>
              <a:rPr lang="en-US" smtClean="0"/>
              <a:t>Click to edit Master text styles</a:t>
            </a:r>
          </a:p>
        </p:txBody>
      </p:sp>
      <p:sp>
        <p:nvSpPr>
          <p:cNvPr id="13" name="TextBox 12"/>
          <p:cNvSpPr txBox="1"/>
          <p:nvPr userDrawn="1"/>
        </p:nvSpPr>
        <p:spPr>
          <a:xfrm>
            <a:off x="489150" y="4891341"/>
            <a:ext cx="3027774" cy="107722"/>
          </a:xfrm>
          <a:prstGeom prst="rect">
            <a:avLst/>
          </a:prstGeom>
          <a:noFill/>
        </p:spPr>
        <p:txBody>
          <a:bodyPr wrap="square" lIns="0" tIns="0" rIns="0" bIns="0" rtlCol="0">
            <a:spAutoFit/>
          </a:bodyPr>
          <a:lstStyle/>
          <a:p>
            <a:r>
              <a:rPr lang="en-US" sz="700" dirty="0" smtClean="0">
                <a:solidFill>
                  <a:schemeClr val="tx1">
                    <a:lumMod val="50000"/>
                  </a:schemeClr>
                </a:solidFill>
              </a:rPr>
              <a:t>© 2016, Amazon Web Services, Inc. or its Affiliates. All rights reserved.</a:t>
            </a:r>
            <a:endParaRPr lang="en-US" sz="700" dirty="0">
              <a:solidFill>
                <a:schemeClr val="tx1">
                  <a:lumMod val="50000"/>
                </a:schemeClr>
              </a:solidFill>
            </a:endParaRPr>
          </a:p>
        </p:txBody>
      </p:sp>
      <p:pic>
        <p:nvPicPr>
          <p:cNvPr id="8" name="Picture 7" descr="500px-AWS_Logo_Web-Color-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19241" y="4671846"/>
            <a:ext cx="910897" cy="364359"/>
          </a:xfrm>
          <a:prstGeom prst="rect">
            <a:avLst/>
          </a:prstGeom>
        </p:spPr>
      </p:pic>
    </p:spTree>
    <p:extLst>
      <p:ext uri="{BB962C8B-B14F-4D97-AF65-F5344CB8AC3E}">
        <p14:creationId xmlns:p14="http://schemas.microsoft.com/office/powerpoint/2010/main" val="2005314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smtClean="0"/>
              <a:t>Click to edit Master title style</a:t>
            </a:r>
            <a:endParaRPr lang="en-US" dirty="0"/>
          </a:p>
        </p:txBody>
      </p:sp>
      <p:pic>
        <p:nvPicPr>
          <p:cNvPr id="3" name="Picture 2" descr="500px-AWS_Logo_Web-Color-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19241" y="4671846"/>
            <a:ext cx="910897" cy="364359"/>
          </a:xfrm>
          <a:prstGeom prst="rect">
            <a:avLst/>
          </a:prstGeom>
        </p:spPr>
      </p:pic>
    </p:spTree>
    <p:extLst>
      <p:ext uri="{BB962C8B-B14F-4D97-AF65-F5344CB8AC3E}">
        <p14:creationId xmlns:p14="http://schemas.microsoft.com/office/powerpoint/2010/main" val="467069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descr="500px-AWS_Logo_Web-Color-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19241" y="4671846"/>
            <a:ext cx="910897" cy="364359"/>
          </a:xfrm>
          <a:prstGeom prst="rect">
            <a:avLst/>
          </a:prstGeom>
        </p:spPr>
      </p:pic>
    </p:spTree>
    <p:extLst>
      <p:ext uri="{BB962C8B-B14F-4D97-AF65-F5344CB8AC3E}">
        <p14:creationId xmlns:p14="http://schemas.microsoft.com/office/powerpoint/2010/main" val="6540242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Header 2">
    <p:spTree>
      <p:nvGrpSpPr>
        <p:cNvPr id="1" name=""/>
        <p:cNvGrpSpPr/>
        <p:nvPr/>
      </p:nvGrpSpPr>
      <p:grpSpPr>
        <a:xfrm>
          <a:off x="0" y="0"/>
          <a:ext cx="0" cy="0"/>
          <a:chOff x="0" y="0"/>
          <a:chExt cx="0" cy="0"/>
        </a:xfrm>
      </p:grpSpPr>
      <p:sp>
        <p:nvSpPr>
          <p:cNvPr id="2" name="Title 1"/>
          <p:cNvSpPr>
            <a:spLocks noGrp="1"/>
          </p:cNvSpPr>
          <p:nvPr>
            <p:ph type="title"/>
          </p:nvPr>
        </p:nvSpPr>
        <p:spPr>
          <a:xfrm>
            <a:off x="3074459" y="1674428"/>
            <a:ext cx="6069541" cy="1250668"/>
          </a:xfrm>
        </p:spPr>
        <p:txBody>
          <a:bodyPr anchor="ctr" anchorCtr="0">
            <a:noAutofit/>
          </a:bodyPr>
          <a:lstStyle>
            <a:lvl1pPr>
              <a:defRPr sz="3000"/>
            </a:lvl1pPr>
          </a:lstStyle>
          <a:p>
            <a:r>
              <a:rPr lang="en-US" smtClean="0"/>
              <a:t>Click to edit Master title style</a:t>
            </a:r>
            <a:endParaRPr lang="en-US" dirty="0"/>
          </a:p>
        </p:txBody>
      </p:sp>
      <p:pic>
        <p:nvPicPr>
          <p:cNvPr id="3" name="Picture 2" descr="500px-AWS_Logo_Web-Color-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19241" y="4671846"/>
            <a:ext cx="910897" cy="364359"/>
          </a:xfrm>
          <a:prstGeom prst="rect">
            <a:avLst/>
          </a:prstGeom>
        </p:spPr>
      </p:pic>
    </p:spTree>
    <p:extLst>
      <p:ext uri="{BB962C8B-B14F-4D97-AF65-F5344CB8AC3E}">
        <p14:creationId xmlns:p14="http://schemas.microsoft.com/office/powerpoint/2010/main" val="40068826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0702" y="1550831"/>
            <a:ext cx="7772400" cy="1021556"/>
          </a:xfrm>
        </p:spPr>
        <p:txBody>
          <a:bodyPr anchor="ctr">
            <a:noAutofit/>
          </a:bodyPr>
          <a:lstStyle>
            <a:lvl1pPr algn="l">
              <a:defRPr sz="4000" b="1" cap="none"/>
            </a:lvl1pPr>
          </a:lstStyle>
          <a:p>
            <a:r>
              <a:rPr lang="en-US" dirty="0" smtClean="0"/>
              <a:t>Thank you!</a:t>
            </a:r>
            <a:endParaRPr lang="en-US" dirty="0"/>
          </a:p>
        </p:txBody>
      </p:sp>
      <p:sp>
        <p:nvSpPr>
          <p:cNvPr id="3" name="Text Placeholder 11"/>
          <p:cNvSpPr>
            <a:spLocks noGrp="1"/>
          </p:cNvSpPr>
          <p:nvPr>
            <p:ph type="body" sz="quarter" idx="10"/>
          </p:nvPr>
        </p:nvSpPr>
        <p:spPr>
          <a:xfrm>
            <a:off x="487899" y="3482770"/>
            <a:ext cx="3683000" cy="433387"/>
          </a:xfrm>
        </p:spPr>
        <p:txBody>
          <a:bodyPr>
            <a:normAutofit/>
          </a:bodyPr>
          <a:lstStyle>
            <a:lvl1pPr marL="0" indent="0" algn="l">
              <a:buNone/>
              <a:defRPr sz="1600" baseline="0"/>
            </a:lvl1pPr>
          </a:lstStyle>
          <a:p>
            <a:pPr lvl="0"/>
            <a:r>
              <a:rPr lang="en-US" smtClean="0"/>
              <a:t>Click to edit Master text styles</a:t>
            </a:r>
          </a:p>
        </p:txBody>
      </p:sp>
      <p:pic>
        <p:nvPicPr>
          <p:cNvPr id="4" name="Picture 3" descr="500px-AWS_Logo_Web-Color-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19241" y="4671846"/>
            <a:ext cx="910897" cy="364359"/>
          </a:xfrm>
          <a:prstGeom prst="rect">
            <a:avLst/>
          </a:prstGeom>
        </p:spPr>
      </p:pic>
    </p:spTree>
    <p:extLst>
      <p:ext uri="{BB962C8B-B14F-4D97-AF65-F5344CB8AC3E}">
        <p14:creationId xmlns:p14="http://schemas.microsoft.com/office/powerpoint/2010/main" val="212483756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chemeClr val="tx1">
                    <a:lumMod val="9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marL="0" indent="0">
              <a:buNone/>
              <a:defRPr>
                <a:solidFill>
                  <a:schemeClr val="tx1"/>
                </a:solidFill>
              </a:defRPr>
            </a:lvl1pPr>
            <a:lvl2pPr marL="742950" indent="-285750">
              <a:buFont typeface="Arial"/>
              <a:buChar char="•"/>
              <a:defRPr>
                <a:solidFill>
                  <a:schemeClr val="tx1"/>
                </a:solidFill>
              </a:defRPr>
            </a:lvl2pPr>
            <a:lvl3pPr marL="1143000" indent="-228600">
              <a:buFont typeface="Arial"/>
              <a:buChar cha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500px-AWS_Logo_Web-Color-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19241" y="4671846"/>
            <a:ext cx="910897" cy="364359"/>
          </a:xfrm>
          <a:prstGeom prst="rect">
            <a:avLst/>
          </a:prstGeom>
        </p:spPr>
      </p:pic>
    </p:spTree>
    <p:extLst>
      <p:ext uri="{BB962C8B-B14F-4D97-AF65-F5344CB8AC3E}">
        <p14:creationId xmlns:p14="http://schemas.microsoft.com/office/powerpoint/2010/main" val="3508459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de Snippe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chemeClr val="tx1">
                    <a:lumMod val="95000"/>
                  </a:schemeClr>
                </a:solidFill>
              </a:defRPr>
            </a:lvl1pPr>
          </a:lstStyle>
          <a:p>
            <a:r>
              <a:rPr lang="en-US" smtClean="0"/>
              <a:t>Click to edit Master title style</a:t>
            </a:r>
            <a:endParaRPr lang="en-US" dirty="0"/>
          </a:p>
        </p:txBody>
      </p:sp>
      <p:sp>
        <p:nvSpPr>
          <p:cNvPr id="6" name="Content Placeholder 3"/>
          <p:cNvSpPr>
            <a:spLocks noGrp="1"/>
          </p:cNvSpPr>
          <p:nvPr>
            <p:ph sz="quarter" idx="11" hasCustomPrompt="1"/>
          </p:nvPr>
        </p:nvSpPr>
        <p:spPr>
          <a:xfrm>
            <a:off x="336613" y="1010408"/>
            <a:ext cx="8207742" cy="3641926"/>
          </a:xfrm>
          <a:noFill/>
        </p:spPr>
        <p:txBody>
          <a:bodyPr/>
          <a:lstStyle>
            <a:lvl1pPr marL="0" indent="0">
              <a:buNone/>
              <a:defRPr lang="en-US" sz="1100">
                <a:solidFill>
                  <a:srgbClr val="3366FF"/>
                </a:solidFill>
                <a:effectLst/>
                <a:latin typeface="Lucida Console" panose="020B0609040504020204" pitchFamily="49" charset="0"/>
              </a:defRPr>
            </a:lvl1pPr>
            <a:lvl2pPr marL="457200" indent="0">
              <a:buNone/>
              <a:defRPr>
                <a:latin typeface="Lucida Console" panose="020B0609040504020204" pitchFamily="49" charset="0"/>
              </a:defRPr>
            </a:lvl2pPr>
            <a:lvl3pPr marL="914400" indent="0">
              <a:buNone/>
              <a:defRPr>
                <a:latin typeface="Lucida Console" panose="020B0609040504020204" pitchFamily="49" charset="0"/>
              </a:defRPr>
            </a:lvl3pPr>
            <a:lvl4pPr marL="1371600" indent="0">
              <a:buNone/>
              <a:defRPr>
                <a:latin typeface="Lucida Console" panose="020B0609040504020204" pitchFamily="49" charset="0"/>
              </a:defRPr>
            </a:lvl4pPr>
            <a:lvl5pPr marL="1828800" indent="0">
              <a:buNone/>
              <a:defRPr>
                <a:latin typeface="Lucida Console" panose="020B0609040504020204" pitchFamily="49" charset="0"/>
              </a:defRPr>
            </a:lvl5pPr>
          </a:lstStyle>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 Syntax Test file for 68k Assembly code</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 Some comments about this file</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.D0 00000000</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MS 2100 00000002</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MM 2000;DI</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 LEA.L $002100,A1</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 MOVE.L #2,-(A1)</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BSR $00002050</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MM 2050;DI</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MOVE.L (A1)+,D1</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MOVE.L (A1),D2</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ADD.L D1,D2</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MOVE.L D2,D0</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RTS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descr="500px-AWS_Logo_Web-Color-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19241" y="4681678"/>
            <a:ext cx="910897" cy="364359"/>
          </a:xfrm>
          <a:prstGeom prst="rect">
            <a:avLst/>
          </a:prstGeom>
        </p:spPr>
      </p:pic>
    </p:spTree>
    <p:extLst>
      <p:ext uri="{BB962C8B-B14F-4D97-AF65-F5344CB8AC3E}">
        <p14:creationId xmlns:p14="http://schemas.microsoft.com/office/powerpoint/2010/main" val="2636968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1">
    <p:spTree>
      <p:nvGrpSpPr>
        <p:cNvPr id="1" name=""/>
        <p:cNvGrpSpPr/>
        <p:nvPr/>
      </p:nvGrpSpPr>
      <p:grpSpPr>
        <a:xfrm>
          <a:off x="0" y="0"/>
          <a:ext cx="0" cy="0"/>
          <a:chOff x="0" y="0"/>
          <a:chExt cx="0" cy="0"/>
        </a:xfrm>
      </p:grpSpPr>
      <p:sp>
        <p:nvSpPr>
          <p:cNvPr id="2" name="Title 1"/>
          <p:cNvSpPr>
            <a:spLocks noGrp="1"/>
          </p:cNvSpPr>
          <p:nvPr>
            <p:ph type="title"/>
          </p:nvPr>
        </p:nvSpPr>
        <p:spPr>
          <a:xfrm>
            <a:off x="396394" y="1969202"/>
            <a:ext cx="7772400" cy="930105"/>
          </a:xfrm>
        </p:spPr>
        <p:txBody>
          <a:bodyPr anchor="ctr">
            <a:noAutofit/>
          </a:bodyPr>
          <a:lstStyle>
            <a:lvl1pPr algn="l">
              <a:defRPr sz="4000" b="1" cap="none">
                <a:solidFill>
                  <a:srgbClr val="F2F2F2"/>
                </a:solidFill>
              </a:defRPr>
            </a:lvl1pPr>
          </a:lstStyle>
          <a:p>
            <a:r>
              <a:rPr lang="en-US" smtClean="0"/>
              <a:t>Click to edit Master title style</a:t>
            </a:r>
            <a:endParaRPr lang="en-US" dirty="0"/>
          </a:p>
        </p:txBody>
      </p:sp>
      <p:pic>
        <p:nvPicPr>
          <p:cNvPr id="3" name="Picture 2" descr="500px-AWS_Logo_Web-Color-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19241" y="4671846"/>
            <a:ext cx="910897" cy="364359"/>
          </a:xfrm>
          <a:prstGeom prst="rect">
            <a:avLst/>
          </a:prstGeom>
        </p:spPr>
      </p:pic>
    </p:spTree>
    <p:extLst>
      <p:ext uri="{BB962C8B-B14F-4D97-AF65-F5344CB8AC3E}">
        <p14:creationId xmlns:p14="http://schemas.microsoft.com/office/powerpoint/2010/main" val="212483756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normAutofit/>
          </a:bodyPr>
          <a:lstStyle>
            <a:lvl1pPr>
              <a:defRPr sz="2800">
                <a:solidFill>
                  <a:srgbClr val="F2F2F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333575" y="1012507"/>
            <a:ext cx="4038600" cy="3472073"/>
          </a:xfrm>
        </p:spPr>
        <p:txBody>
          <a:bodyPr/>
          <a:lstStyle>
            <a:lvl1pPr>
              <a:defRPr sz="2200">
                <a:solidFill>
                  <a:schemeClr val="tx1"/>
                </a:solidFill>
              </a:defRPr>
            </a:lvl1pPr>
            <a:lvl2pPr>
              <a:defRPr sz="20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24575" y="1012507"/>
            <a:ext cx="4038600" cy="3472073"/>
          </a:xfrm>
        </p:spPr>
        <p:txBody>
          <a:bodyPr/>
          <a:lstStyle>
            <a:lvl1pPr>
              <a:defRPr sz="2200">
                <a:solidFill>
                  <a:schemeClr val="tx1"/>
                </a:solidFill>
              </a:defRPr>
            </a:lvl1pPr>
            <a:lvl2pPr>
              <a:defRPr sz="20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descr="500px-AWS_Logo_Web-Color-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19241" y="4671846"/>
            <a:ext cx="910897" cy="364359"/>
          </a:xfrm>
          <a:prstGeom prst="rect">
            <a:avLst/>
          </a:prstGeom>
        </p:spPr>
      </p:pic>
    </p:spTree>
    <p:extLst>
      <p:ext uri="{BB962C8B-B14F-4D97-AF65-F5344CB8AC3E}">
        <p14:creationId xmlns:p14="http://schemas.microsoft.com/office/powerpoint/2010/main" val="3833519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7743" y="1008053"/>
            <a:ext cx="4040188" cy="47982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37743" y="1487874"/>
            <a:ext cx="4040188"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itle 1"/>
          <p:cNvSpPr>
            <a:spLocks noGrp="1"/>
          </p:cNvSpPr>
          <p:nvPr>
            <p:ph type="title"/>
          </p:nvPr>
        </p:nvSpPr>
        <p:spPr>
          <a:xfrm>
            <a:off x="336789" y="114936"/>
            <a:ext cx="8205304" cy="545741"/>
          </a:xfrm>
        </p:spPr>
        <p:txBody>
          <a:bodyPr>
            <a:normAutofit/>
          </a:bodyPr>
          <a:lstStyle>
            <a:lvl1pPr>
              <a:defRPr sz="2800">
                <a:solidFill>
                  <a:schemeClr val="tx1">
                    <a:lumMod val="95000"/>
                  </a:schemeClr>
                </a:solidFill>
              </a:defRPr>
            </a:lvl1pPr>
          </a:lstStyle>
          <a:p>
            <a:r>
              <a:rPr lang="en-US" smtClean="0"/>
              <a:t>Click to edit Master title style</a:t>
            </a:r>
            <a:endParaRPr lang="en-US" dirty="0"/>
          </a:p>
        </p:txBody>
      </p:sp>
      <p:sp>
        <p:nvSpPr>
          <p:cNvPr id="15" name="Text Placeholder 4"/>
          <p:cNvSpPr>
            <a:spLocks noGrp="1"/>
          </p:cNvSpPr>
          <p:nvPr>
            <p:ph type="body" sz="quarter" idx="3"/>
          </p:nvPr>
        </p:nvSpPr>
        <p:spPr>
          <a:xfrm>
            <a:off x="4525569" y="1008053"/>
            <a:ext cx="4041775" cy="47982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Content Placeholder 5"/>
          <p:cNvSpPr>
            <a:spLocks noGrp="1"/>
          </p:cNvSpPr>
          <p:nvPr>
            <p:ph sz="quarter" idx="4"/>
          </p:nvPr>
        </p:nvSpPr>
        <p:spPr>
          <a:xfrm>
            <a:off x="4525569" y="1487874"/>
            <a:ext cx="4041775"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descr="500px-AWS_Logo_Web-Color-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19241" y="4671846"/>
            <a:ext cx="910897" cy="364359"/>
          </a:xfrm>
          <a:prstGeom prst="rect">
            <a:avLst/>
          </a:prstGeom>
        </p:spPr>
      </p:pic>
    </p:spTree>
    <p:extLst>
      <p:ext uri="{BB962C8B-B14F-4D97-AF65-F5344CB8AC3E}">
        <p14:creationId xmlns:p14="http://schemas.microsoft.com/office/powerpoint/2010/main" val="2901287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37518"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2"/>
          <p:cNvSpPr>
            <a:spLocks noGrp="1"/>
          </p:cNvSpPr>
          <p:nvPr>
            <p:ph sz="half" idx="10"/>
          </p:nvPr>
        </p:nvSpPr>
        <p:spPr>
          <a:xfrm>
            <a:off x="3231001"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Content Placeholder 2"/>
          <p:cNvSpPr>
            <a:spLocks noGrp="1"/>
          </p:cNvSpPr>
          <p:nvPr>
            <p:ph sz="half" idx="11"/>
          </p:nvPr>
        </p:nvSpPr>
        <p:spPr>
          <a:xfrm>
            <a:off x="6124485"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pic>
        <p:nvPicPr>
          <p:cNvPr id="6" name="Picture 5" descr="500px-AWS_Logo_Web-Color-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19241" y="4671846"/>
            <a:ext cx="910897" cy="364359"/>
          </a:xfrm>
          <a:prstGeom prst="rect">
            <a:avLst/>
          </a:prstGeom>
        </p:spPr>
      </p:pic>
    </p:spTree>
    <p:extLst>
      <p:ext uri="{BB962C8B-B14F-4D97-AF65-F5344CB8AC3E}">
        <p14:creationId xmlns:p14="http://schemas.microsoft.com/office/powerpoint/2010/main" val="826396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ur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smtClean="0"/>
              <a:t>Click to edit Master title style</a:t>
            </a:r>
            <a:endParaRPr lang="en-US" dirty="0"/>
          </a:p>
        </p:txBody>
      </p:sp>
      <p:sp>
        <p:nvSpPr>
          <p:cNvPr id="11" name="Text Placeholder 3"/>
          <p:cNvSpPr>
            <a:spLocks noGrp="1"/>
          </p:cNvSpPr>
          <p:nvPr>
            <p:ph type="body" sz="half" idx="2"/>
          </p:nvPr>
        </p:nvSpPr>
        <p:spPr>
          <a:xfrm>
            <a:off x="337742" y="3127084"/>
            <a:ext cx="1797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2" name="Text Placeholder 3"/>
          <p:cNvSpPr>
            <a:spLocks noGrp="1"/>
          </p:cNvSpPr>
          <p:nvPr>
            <p:ph type="body" sz="half" idx="11"/>
          </p:nvPr>
        </p:nvSpPr>
        <p:spPr>
          <a:xfrm>
            <a:off x="2496747" y="3127084"/>
            <a:ext cx="1797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ext Placeholder 3"/>
          <p:cNvSpPr>
            <a:spLocks noGrp="1"/>
          </p:cNvSpPr>
          <p:nvPr>
            <p:ph type="body" sz="half" idx="13"/>
          </p:nvPr>
        </p:nvSpPr>
        <p:spPr>
          <a:xfrm>
            <a:off x="4634585" y="3127084"/>
            <a:ext cx="1797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3"/>
          <p:cNvSpPr>
            <a:spLocks noGrp="1"/>
          </p:cNvSpPr>
          <p:nvPr>
            <p:ph type="body" sz="half" idx="15"/>
          </p:nvPr>
        </p:nvSpPr>
        <p:spPr>
          <a:xfrm>
            <a:off x="6990345" y="3127084"/>
            <a:ext cx="1797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Picture Placeholder 2"/>
          <p:cNvSpPr>
            <a:spLocks noGrp="1"/>
          </p:cNvSpPr>
          <p:nvPr>
            <p:ph type="pic" sz="quarter" idx="16"/>
          </p:nvPr>
        </p:nvSpPr>
        <p:spPr>
          <a:xfrm>
            <a:off x="337742" y="1604354"/>
            <a:ext cx="1797050" cy="1344612"/>
          </a:xfrm>
        </p:spPr>
        <p:txBody>
          <a:bodyPr>
            <a:normAutofit/>
          </a:bodyPr>
          <a:lstStyle>
            <a:lvl1pPr>
              <a:defRPr sz="1400">
                <a:solidFill>
                  <a:schemeClr val="accent6">
                    <a:lumMod val="60000"/>
                    <a:lumOff val="40000"/>
                  </a:schemeClr>
                </a:solidFill>
              </a:defRPr>
            </a:lvl1pPr>
          </a:lstStyle>
          <a:p>
            <a:r>
              <a:rPr lang="en-US" smtClean="0"/>
              <a:t>Drag picture to placeholder or click icon to add</a:t>
            </a:r>
            <a:endParaRPr lang="en-US" dirty="0"/>
          </a:p>
        </p:txBody>
      </p:sp>
      <p:sp>
        <p:nvSpPr>
          <p:cNvPr id="16" name="Picture Placeholder 2"/>
          <p:cNvSpPr>
            <a:spLocks noGrp="1"/>
          </p:cNvSpPr>
          <p:nvPr>
            <p:ph type="pic" sz="quarter" idx="17"/>
          </p:nvPr>
        </p:nvSpPr>
        <p:spPr>
          <a:xfrm>
            <a:off x="2496747" y="1604354"/>
            <a:ext cx="1797050" cy="1344612"/>
          </a:xfrm>
        </p:spPr>
        <p:txBody>
          <a:bodyPr>
            <a:normAutofit/>
          </a:bodyPr>
          <a:lstStyle>
            <a:lvl1pPr>
              <a:defRPr sz="1400">
                <a:solidFill>
                  <a:schemeClr val="accent6">
                    <a:lumMod val="60000"/>
                    <a:lumOff val="40000"/>
                  </a:schemeClr>
                </a:solidFill>
              </a:defRPr>
            </a:lvl1pPr>
          </a:lstStyle>
          <a:p>
            <a:r>
              <a:rPr lang="en-US" smtClean="0"/>
              <a:t>Drag picture to placeholder or click icon to add</a:t>
            </a:r>
            <a:endParaRPr lang="en-US" dirty="0"/>
          </a:p>
        </p:txBody>
      </p:sp>
      <p:sp>
        <p:nvSpPr>
          <p:cNvPr id="17" name="Picture Placeholder 2"/>
          <p:cNvSpPr>
            <a:spLocks noGrp="1"/>
          </p:cNvSpPr>
          <p:nvPr>
            <p:ph type="pic" sz="quarter" idx="18"/>
          </p:nvPr>
        </p:nvSpPr>
        <p:spPr>
          <a:xfrm>
            <a:off x="4634585" y="1604354"/>
            <a:ext cx="1797050" cy="1344612"/>
          </a:xfrm>
        </p:spPr>
        <p:txBody>
          <a:bodyPr>
            <a:normAutofit/>
          </a:bodyPr>
          <a:lstStyle>
            <a:lvl1pPr>
              <a:defRPr sz="1400">
                <a:solidFill>
                  <a:schemeClr val="accent6">
                    <a:lumMod val="60000"/>
                    <a:lumOff val="40000"/>
                  </a:schemeClr>
                </a:solidFill>
              </a:defRPr>
            </a:lvl1pPr>
          </a:lstStyle>
          <a:p>
            <a:r>
              <a:rPr lang="en-US" smtClean="0"/>
              <a:t>Drag picture to placeholder or click icon to add</a:t>
            </a:r>
            <a:endParaRPr lang="en-US" dirty="0"/>
          </a:p>
        </p:txBody>
      </p:sp>
      <p:sp>
        <p:nvSpPr>
          <p:cNvPr id="18" name="Picture Placeholder 2"/>
          <p:cNvSpPr>
            <a:spLocks noGrp="1"/>
          </p:cNvSpPr>
          <p:nvPr>
            <p:ph type="pic" sz="quarter" idx="19"/>
          </p:nvPr>
        </p:nvSpPr>
        <p:spPr>
          <a:xfrm>
            <a:off x="6990345" y="1604354"/>
            <a:ext cx="1797050" cy="1344612"/>
          </a:xfrm>
        </p:spPr>
        <p:txBody>
          <a:bodyPr>
            <a:normAutofit/>
          </a:bodyPr>
          <a:lstStyle>
            <a:lvl1pPr>
              <a:defRPr sz="1400">
                <a:solidFill>
                  <a:schemeClr val="accent6">
                    <a:lumMod val="60000"/>
                    <a:lumOff val="40000"/>
                  </a:schemeClr>
                </a:solidFill>
              </a:defRPr>
            </a:lvl1pPr>
          </a:lstStyle>
          <a:p>
            <a:r>
              <a:rPr lang="en-US" smtClean="0"/>
              <a:t>Drag picture to placeholder or click icon to add</a:t>
            </a:r>
            <a:endParaRPr lang="en-US" dirty="0"/>
          </a:p>
        </p:txBody>
      </p:sp>
      <p:pic>
        <p:nvPicPr>
          <p:cNvPr id="19" name="Picture 18" descr="500px-AWS_Logo_Web-Color-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19241" y="4671846"/>
            <a:ext cx="910897" cy="364359"/>
          </a:xfrm>
          <a:prstGeom prst="rect">
            <a:avLst/>
          </a:prstGeom>
        </p:spPr>
      </p:pic>
    </p:spTree>
    <p:extLst>
      <p:ext uri="{BB962C8B-B14F-4D97-AF65-F5344CB8AC3E}">
        <p14:creationId xmlns:p14="http://schemas.microsoft.com/office/powerpoint/2010/main" val="2302505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x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smtClean="0"/>
              <a:t>Click to edit Master title style</a:t>
            </a:r>
            <a:endParaRPr lang="en-US"/>
          </a:p>
        </p:txBody>
      </p:sp>
      <p:sp>
        <p:nvSpPr>
          <p:cNvPr id="3" name="Text Placeholder 3"/>
          <p:cNvSpPr>
            <a:spLocks noGrp="1"/>
          </p:cNvSpPr>
          <p:nvPr>
            <p:ph type="body" sz="half" idx="2"/>
          </p:nvPr>
        </p:nvSpPr>
        <p:spPr>
          <a:xfrm>
            <a:off x="339933" y="2151897"/>
            <a:ext cx="1924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Text Placeholder 3"/>
          <p:cNvSpPr>
            <a:spLocks noGrp="1"/>
          </p:cNvSpPr>
          <p:nvPr>
            <p:ph type="body" sz="half" idx="11"/>
          </p:nvPr>
        </p:nvSpPr>
        <p:spPr>
          <a:xfrm>
            <a:off x="3479308" y="2151897"/>
            <a:ext cx="1924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3"/>
          <p:cNvSpPr>
            <a:spLocks noGrp="1"/>
          </p:cNvSpPr>
          <p:nvPr>
            <p:ph type="body" sz="half" idx="13"/>
          </p:nvPr>
        </p:nvSpPr>
        <p:spPr>
          <a:xfrm>
            <a:off x="6624974" y="2151897"/>
            <a:ext cx="1924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Text Placeholder 3"/>
          <p:cNvSpPr>
            <a:spLocks noGrp="1"/>
          </p:cNvSpPr>
          <p:nvPr>
            <p:ph type="body" sz="half" idx="15"/>
          </p:nvPr>
        </p:nvSpPr>
        <p:spPr>
          <a:xfrm>
            <a:off x="339933" y="3963640"/>
            <a:ext cx="1924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Text Placeholder 3"/>
          <p:cNvSpPr>
            <a:spLocks noGrp="1"/>
          </p:cNvSpPr>
          <p:nvPr>
            <p:ph type="body" sz="half" idx="17"/>
          </p:nvPr>
        </p:nvSpPr>
        <p:spPr>
          <a:xfrm>
            <a:off x="3479308" y="3963640"/>
            <a:ext cx="1924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Text Placeholder 3"/>
          <p:cNvSpPr>
            <a:spLocks noGrp="1"/>
          </p:cNvSpPr>
          <p:nvPr>
            <p:ph type="body" sz="half" idx="19"/>
          </p:nvPr>
        </p:nvSpPr>
        <p:spPr>
          <a:xfrm>
            <a:off x="6624974" y="3963640"/>
            <a:ext cx="1924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Picture Placeholder 2"/>
          <p:cNvSpPr>
            <a:spLocks noGrp="1"/>
          </p:cNvSpPr>
          <p:nvPr>
            <p:ph type="pic" sz="quarter" idx="20"/>
          </p:nvPr>
        </p:nvSpPr>
        <p:spPr>
          <a:xfrm>
            <a:off x="339939" y="928298"/>
            <a:ext cx="1924050" cy="1100667"/>
          </a:xfrm>
        </p:spPr>
        <p:txBody>
          <a:bodyPr>
            <a:normAutofit/>
          </a:bodyPr>
          <a:lstStyle>
            <a:lvl1pPr>
              <a:defRPr sz="1400">
                <a:solidFill>
                  <a:srgbClr val="C2C2C1"/>
                </a:solidFill>
              </a:defRPr>
            </a:lvl1pPr>
          </a:lstStyle>
          <a:p>
            <a:r>
              <a:rPr lang="en-US" smtClean="0"/>
              <a:t>Drag picture to placeholder or click icon to add</a:t>
            </a:r>
            <a:endParaRPr lang="en-US" dirty="0"/>
          </a:p>
        </p:txBody>
      </p:sp>
      <p:sp>
        <p:nvSpPr>
          <p:cNvPr id="10" name="Picture Placeholder 2"/>
          <p:cNvSpPr>
            <a:spLocks noGrp="1"/>
          </p:cNvSpPr>
          <p:nvPr>
            <p:ph type="pic" sz="quarter" idx="21"/>
          </p:nvPr>
        </p:nvSpPr>
        <p:spPr>
          <a:xfrm>
            <a:off x="3479308" y="928298"/>
            <a:ext cx="1924050" cy="1100667"/>
          </a:xfrm>
        </p:spPr>
        <p:txBody>
          <a:bodyPr>
            <a:normAutofit/>
          </a:bodyPr>
          <a:lstStyle>
            <a:lvl1pPr>
              <a:defRPr sz="1400">
                <a:solidFill>
                  <a:srgbClr val="C2C2C1"/>
                </a:solidFill>
              </a:defRPr>
            </a:lvl1pPr>
          </a:lstStyle>
          <a:p>
            <a:r>
              <a:rPr lang="en-US" smtClean="0"/>
              <a:t>Drag picture to placeholder or click icon to add</a:t>
            </a:r>
            <a:endParaRPr lang="en-US" dirty="0"/>
          </a:p>
        </p:txBody>
      </p:sp>
      <p:sp>
        <p:nvSpPr>
          <p:cNvPr id="11" name="Picture Placeholder 2"/>
          <p:cNvSpPr>
            <a:spLocks noGrp="1"/>
          </p:cNvSpPr>
          <p:nvPr>
            <p:ph type="pic" sz="quarter" idx="22"/>
          </p:nvPr>
        </p:nvSpPr>
        <p:spPr>
          <a:xfrm>
            <a:off x="6624974" y="928298"/>
            <a:ext cx="1924050" cy="1100667"/>
          </a:xfrm>
        </p:spPr>
        <p:txBody>
          <a:bodyPr>
            <a:normAutofit/>
          </a:bodyPr>
          <a:lstStyle>
            <a:lvl1pPr>
              <a:defRPr sz="1400">
                <a:solidFill>
                  <a:srgbClr val="C2C2C1"/>
                </a:solidFill>
              </a:defRPr>
            </a:lvl1pPr>
          </a:lstStyle>
          <a:p>
            <a:r>
              <a:rPr lang="en-US" smtClean="0"/>
              <a:t>Drag picture to placeholder or click icon to add</a:t>
            </a:r>
            <a:endParaRPr lang="en-US" dirty="0"/>
          </a:p>
        </p:txBody>
      </p:sp>
      <p:sp>
        <p:nvSpPr>
          <p:cNvPr id="12" name="Picture Placeholder 2"/>
          <p:cNvSpPr>
            <a:spLocks noGrp="1"/>
          </p:cNvSpPr>
          <p:nvPr>
            <p:ph type="pic" sz="quarter" idx="23"/>
          </p:nvPr>
        </p:nvSpPr>
        <p:spPr>
          <a:xfrm>
            <a:off x="339939" y="2782372"/>
            <a:ext cx="1924050" cy="1100667"/>
          </a:xfrm>
        </p:spPr>
        <p:txBody>
          <a:bodyPr>
            <a:normAutofit/>
          </a:bodyPr>
          <a:lstStyle>
            <a:lvl1pPr>
              <a:defRPr sz="1400">
                <a:solidFill>
                  <a:srgbClr val="C2C2C1"/>
                </a:solidFill>
              </a:defRPr>
            </a:lvl1pPr>
          </a:lstStyle>
          <a:p>
            <a:r>
              <a:rPr lang="en-US" smtClean="0"/>
              <a:t>Drag picture to placeholder or click icon to add</a:t>
            </a:r>
            <a:endParaRPr lang="en-US" dirty="0"/>
          </a:p>
        </p:txBody>
      </p:sp>
      <p:sp>
        <p:nvSpPr>
          <p:cNvPr id="13" name="Picture Placeholder 2"/>
          <p:cNvSpPr>
            <a:spLocks noGrp="1"/>
          </p:cNvSpPr>
          <p:nvPr>
            <p:ph type="pic" sz="quarter" idx="24"/>
          </p:nvPr>
        </p:nvSpPr>
        <p:spPr>
          <a:xfrm>
            <a:off x="3479308" y="2782372"/>
            <a:ext cx="1924050" cy="1100667"/>
          </a:xfrm>
        </p:spPr>
        <p:txBody>
          <a:bodyPr>
            <a:normAutofit/>
          </a:bodyPr>
          <a:lstStyle>
            <a:lvl1pPr>
              <a:defRPr sz="1400">
                <a:solidFill>
                  <a:srgbClr val="C2C2C1"/>
                </a:solidFill>
              </a:defRPr>
            </a:lvl1pPr>
          </a:lstStyle>
          <a:p>
            <a:r>
              <a:rPr lang="en-US" smtClean="0"/>
              <a:t>Drag picture to placeholder or click icon to add</a:t>
            </a:r>
            <a:endParaRPr lang="en-US" dirty="0"/>
          </a:p>
        </p:txBody>
      </p:sp>
      <p:sp>
        <p:nvSpPr>
          <p:cNvPr id="14" name="Picture Placeholder 2"/>
          <p:cNvSpPr>
            <a:spLocks noGrp="1"/>
          </p:cNvSpPr>
          <p:nvPr>
            <p:ph type="pic" sz="quarter" idx="25"/>
          </p:nvPr>
        </p:nvSpPr>
        <p:spPr>
          <a:xfrm>
            <a:off x="6624974" y="2782372"/>
            <a:ext cx="1924050" cy="1100667"/>
          </a:xfrm>
        </p:spPr>
        <p:txBody>
          <a:bodyPr>
            <a:normAutofit/>
          </a:bodyPr>
          <a:lstStyle>
            <a:lvl1pPr>
              <a:defRPr sz="1400">
                <a:solidFill>
                  <a:srgbClr val="C2C2C1"/>
                </a:solidFill>
              </a:defRPr>
            </a:lvl1pPr>
          </a:lstStyle>
          <a:p>
            <a:r>
              <a:rPr lang="en-US" smtClean="0"/>
              <a:t>Drag picture to placeholder or click icon to add</a:t>
            </a:r>
            <a:endParaRPr lang="en-US" dirty="0"/>
          </a:p>
        </p:txBody>
      </p:sp>
      <p:pic>
        <p:nvPicPr>
          <p:cNvPr id="15" name="Picture 14" descr="500px-AWS_Logo_Web-Color-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19241" y="4671846"/>
            <a:ext cx="910897" cy="364359"/>
          </a:xfrm>
          <a:prstGeom prst="rect">
            <a:avLst/>
          </a:prstGeom>
        </p:spPr>
      </p:pic>
    </p:spTree>
    <p:extLst>
      <p:ext uri="{BB962C8B-B14F-4D97-AF65-F5344CB8AC3E}">
        <p14:creationId xmlns:p14="http://schemas.microsoft.com/office/powerpoint/2010/main" val="3273093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1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6789" y="114936"/>
            <a:ext cx="8205304" cy="85725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40592" y="1009332"/>
            <a:ext cx="8205304" cy="3553926"/>
          </a:xfrm>
          <a:prstGeom prst="rect">
            <a:avLst/>
          </a:prstGeom>
        </p:spPr>
        <p:txBody>
          <a:bodyPr vert="horz" lIns="91440" tIns="45720" rIns="91440" bIns="4572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311777"/>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92" r:id="rId3"/>
    <p:sldLayoutId id="2147483677" r:id="rId4"/>
    <p:sldLayoutId id="2147483678" r:id="rId5"/>
    <p:sldLayoutId id="2147483679" r:id="rId6"/>
    <p:sldLayoutId id="2147483689" r:id="rId7"/>
    <p:sldLayoutId id="2147483690" r:id="rId8"/>
    <p:sldLayoutId id="2147483691" r:id="rId9"/>
    <p:sldLayoutId id="2147483680" r:id="rId10"/>
    <p:sldLayoutId id="2147483681" r:id="rId11"/>
    <p:sldLayoutId id="2147483686" r:id="rId12"/>
    <p:sldLayoutId id="2147483687" r:id="rId13"/>
  </p:sldLayoutIdLst>
  <p:txStyles>
    <p:titleStyle>
      <a:lvl1pPr algn="l" defTabSz="457200" rtl="0" eaLnBrk="1" latinLnBrk="0" hangingPunct="1">
        <a:spcBef>
          <a:spcPct val="0"/>
        </a:spcBef>
        <a:buNone/>
        <a:defRPr sz="2800" b="1" i="0" kern="1200">
          <a:solidFill>
            <a:schemeClr val="tx1">
              <a:lumMod val="95000"/>
            </a:schemeClr>
          </a:solidFill>
          <a:latin typeface="Arial"/>
          <a:ea typeface="+mj-ea"/>
          <a:cs typeface="Arial"/>
        </a:defRPr>
      </a:lvl1pPr>
    </p:titleStyle>
    <p:bodyStyle>
      <a:lvl1pPr marL="0" indent="0" algn="l" defTabSz="457200" rtl="0" eaLnBrk="1" latinLnBrk="0" hangingPunct="1">
        <a:spcBef>
          <a:spcPct val="20000"/>
        </a:spcBef>
        <a:buFontTx/>
        <a:buNone/>
        <a:defRPr sz="2400" b="0" i="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9.png"/><Relationship Id="rId7"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2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87898" y="3482770"/>
            <a:ext cx="4813863" cy="433387"/>
          </a:xfrm>
        </p:spPr>
        <p:txBody>
          <a:bodyPr>
            <a:normAutofit/>
          </a:bodyPr>
          <a:lstStyle/>
          <a:p>
            <a:r>
              <a:rPr lang="en-US" dirty="0"/>
              <a:t>Kirk Davis &amp; Paul Fryer, AWS Solution Architects</a:t>
            </a:r>
          </a:p>
          <a:p>
            <a:endParaRPr lang="en-US" dirty="0"/>
          </a:p>
        </p:txBody>
      </p:sp>
      <p:sp>
        <p:nvSpPr>
          <p:cNvPr id="3" name="Text Placeholder 2"/>
          <p:cNvSpPr>
            <a:spLocks noGrp="1"/>
          </p:cNvSpPr>
          <p:nvPr>
            <p:ph type="body" sz="quarter" idx="11"/>
          </p:nvPr>
        </p:nvSpPr>
        <p:spPr/>
        <p:txBody>
          <a:bodyPr/>
          <a:lstStyle/>
          <a:p>
            <a:r>
              <a:rPr lang="en-US" dirty="0"/>
              <a:t>July 11, 2017</a:t>
            </a:r>
          </a:p>
          <a:p>
            <a:endParaRPr lang="en-US" dirty="0"/>
          </a:p>
        </p:txBody>
      </p:sp>
      <p:sp>
        <p:nvSpPr>
          <p:cNvPr id="4" name="Text Placeholder 3"/>
          <p:cNvSpPr>
            <a:spLocks noGrp="1"/>
          </p:cNvSpPr>
          <p:nvPr>
            <p:ph type="body" sz="quarter" idx="12"/>
          </p:nvPr>
        </p:nvSpPr>
        <p:spPr>
          <a:xfrm>
            <a:off x="487899" y="1250571"/>
            <a:ext cx="8524216" cy="744537"/>
          </a:xfrm>
        </p:spPr>
        <p:txBody>
          <a:bodyPr/>
          <a:lstStyle/>
          <a:p>
            <a:r>
              <a:rPr lang="en-US" sz="3600" dirty="0"/>
              <a:t>.NET Serverless Applications on AWS</a:t>
            </a:r>
          </a:p>
          <a:p>
            <a:endParaRPr lang="en-US" sz="2800" dirty="0"/>
          </a:p>
        </p:txBody>
      </p:sp>
      <p:sp>
        <p:nvSpPr>
          <p:cNvPr id="5" name="Text Placeholder 4"/>
          <p:cNvSpPr>
            <a:spLocks noGrp="1"/>
          </p:cNvSpPr>
          <p:nvPr>
            <p:ph type="body" sz="quarter" idx="13"/>
          </p:nvPr>
        </p:nvSpPr>
        <p:spPr/>
        <p:txBody>
          <a:bodyPr/>
          <a:lstStyle/>
          <a:p>
            <a:r>
              <a:rPr lang="en-US" dirty="0" smtClean="0"/>
              <a:t>Presentation &amp; Demo for PADNUG</a:t>
            </a:r>
            <a:endParaRPr lang="en-US" dirty="0"/>
          </a:p>
        </p:txBody>
      </p:sp>
    </p:spTree>
    <p:extLst>
      <p:ext uri="{BB962C8B-B14F-4D97-AF65-F5344CB8AC3E}">
        <p14:creationId xmlns:p14="http://schemas.microsoft.com/office/powerpoint/2010/main" val="10609881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AWS Toolkit for Visual Studio</a:t>
            </a:r>
          </a:p>
        </p:txBody>
      </p:sp>
      <p:pic>
        <p:nvPicPr>
          <p:cNvPr id="4" name="Picture 3"/>
          <p:cNvPicPr>
            <a:picLocks noChangeAspect="1"/>
          </p:cNvPicPr>
          <p:nvPr/>
        </p:nvPicPr>
        <p:blipFill>
          <a:blip r:embed="rId3"/>
          <a:stretch>
            <a:fillRect/>
          </a:stretch>
        </p:blipFill>
        <p:spPr>
          <a:xfrm>
            <a:off x="2918691" y="660677"/>
            <a:ext cx="6114471" cy="3997923"/>
          </a:xfrm>
          <a:prstGeom prst="rect">
            <a:avLst/>
          </a:prstGeom>
          <a:ln w="12700">
            <a:solidFill>
              <a:schemeClr val="tx1"/>
            </a:solidFill>
          </a:ln>
        </p:spPr>
      </p:pic>
      <p:sp>
        <p:nvSpPr>
          <p:cNvPr id="5" name="Content Placeholder 2"/>
          <p:cNvSpPr>
            <a:spLocks noGrp="1"/>
          </p:cNvSpPr>
          <p:nvPr>
            <p:ph sz="half" idx="4294967295"/>
          </p:nvPr>
        </p:nvSpPr>
        <p:spPr>
          <a:xfrm>
            <a:off x="337743" y="660677"/>
            <a:ext cx="2580948" cy="3997923"/>
          </a:xfrm>
          <a:prstGeom prst="rect">
            <a:avLst/>
          </a:prstGeom>
        </p:spPr>
        <p:txBody>
          <a:bodyPr/>
          <a:lstStyle/>
          <a:p>
            <a:r>
              <a:rPr lang="en-US" dirty="0" smtClean="0"/>
              <a:t>Lots of sample project templates in the New Project wizard.</a:t>
            </a:r>
          </a:p>
        </p:txBody>
      </p:sp>
      <p:pic>
        <p:nvPicPr>
          <p:cNvPr id="6" name="Picture 5"/>
          <p:cNvPicPr>
            <a:picLocks noChangeAspect="1"/>
          </p:cNvPicPr>
          <p:nvPr/>
        </p:nvPicPr>
        <p:blipFill>
          <a:blip r:embed="rId4"/>
          <a:stretch>
            <a:fillRect/>
          </a:stretch>
        </p:blipFill>
        <p:spPr>
          <a:xfrm>
            <a:off x="2778910" y="660677"/>
            <a:ext cx="6254252" cy="4133950"/>
          </a:xfrm>
          <a:prstGeom prst="rect">
            <a:avLst/>
          </a:prstGeom>
          <a:ln w="12700">
            <a:solidFill>
              <a:schemeClr val="tx1"/>
            </a:solidFill>
          </a:ln>
        </p:spPr>
      </p:pic>
    </p:spTree>
    <p:extLst>
      <p:ext uri="{BB962C8B-B14F-4D97-AF65-F5344CB8AC3E}">
        <p14:creationId xmlns:p14="http://schemas.microsoft.com/office/powerpoint/2010/main" val="3774072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AWS Toolkit for Visual Studio</a:t>
            </a:r>
          </a:p>
        </p:txBody>
      </p:sp>
      <p:pic>
        <p:nvPicPr>
          <p:cNvPr id="6" name="Picture 5"/>
          <p:cNvPicPr>
            <a:picLocks noChangeAspect="1"/>
          </p:cNvPicPr>
          <p:nvPr/>
        </p:nvPicPr>
        <p:blipFill>
          <a:blip r:embed="rId3"/>
          <a:stretch>
            <a:fillRect/>
          </a:stretch>
        </p:blipFill>
        <p:spPr>
          <a:xfrm>
            <a:off x="336788" y="818893"/>
            <a:ext cx="7574119" cy="3568172"/>
          </a:xfrm>
          <a:prstGeom prst="rect">
            <a:avLst/>
          </a:prstGeom>
          <a:ln w="12700">
            <a:solidFill>
              <a:schemeClr val="tx1"/>
            </a:solidFill>
          </a:ln>
        </p:spPr>
      </p:pic>
      <p:pic>
        <p:nvPicPr>
          <p:cNvPr id="7" name="Picture 6"/>
          <p:cNvPicPr>
            <a:picLocks noChangeAspect="1"/>
          </p:cNvPicPr>
          <p:nvPr/>
        </p:nvPicPr>
        <p:blipFill>
          <a:blip r:embed="rId4"/>
          <a:stretch>
            <a:fillRect/>
          </a:stretch>
        </p:blipFill>
        <p:spPr>
          <a:xfrm>
            <a:off x="1168092" y="660677"/>
            <a:ext cx="6542697" cy="4324607"/>
          </a:xfrm>
          <a:prstGeom prst="rect">
            <a:avLst/>
          </a:prstGeom>
          <a:ln w="12700">
            <a:solidFill>
              <a:schemeClr val="tx1"/>
            </a:solidFill>
          </a:ln>
        </p:spPr>
      </p:pic>
    </p:spTree>
    <p:extLst>
      <p:ext uri="{BB962C8B-B14F-4D97-AF65-F5344CB8AC3E}">
        <p14:creationId xmlns:p14="http://schemas.microsoft.com/office/powerpoint/2010/main" val="2647043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AWS SDK for .NET</a:t>
            </a:r>
          </a:p>
        </p:txBody>
      </p:sp>
      <p:sp>
        <p:nvSpPr>
          <p:cNvPr id="8" name="Content Placeholder 7"/>
          <p:cNvSpPr>
            <a:spLocks noGrp="1"/>
          </p:cNvSpPr>
          <p:nvPr>
            <p:ph idx="1"/>
          </p:nvPr>
        </p:nvSpPr>
        <p:spPr/>
        <p:txBody>
          <a:bodyPr/>
          <a:lstStyle/>
          <a:p>
            <a:r>
              <a:rPr lang="en-US" dirty="0" smtClean="0"/>
              <a:t>.NET assemblies to make it easier to program against the AWS APIs. </a:t>
            </a:r>
          </a:p>
          <a:p>
            <a:pPr marL="342900" indent="-342900">
              <a:buFont typeface="Arial" panose="020B0604020202020204" pitchFamily="34" charset="0"/>
              <a:buChar char="•"/>
            </a:pPr>
            <a:r>
              <a:rPr lang="en-US" dirty="0" smtClean="0"/>
              <a:t>.NET Framework 3.5 and later</a:t>
            </a:r>
          </a:p>
          <a:p>
            <a:pPr marL="342900" indent="-342900">
              <a:buFont typeface="Arial" panose="020B0604020202020204" pitchFamily="34" charset="0"/>
              <a:buChar char="•"/>
            </a:pPr>
            <a:r>
              <a:rPr lang="en-US" dirty="0" smtClean="0"/>
              <a:t>.NET Core</a:t>
            </a:r>
          </a:p>
          <a:p>
            <a:pPr marL="342900" indent="-342900">
              <a:buFont typeface="Arial" panose="020B0604020202020204" pitchFamily="34" charset="0"/>
              <a:buChar char="•"/>
            </a:pPr>
            <a:r>
              <a:rPr lang="en-US" dirty="0" smtClean="0"/>
              <a:t>Install the packages with NuGet (recommended)</a:t>
            </a:r>
          </a:p>
          <a:p>
            <a:pPr marL="342900" indent="-342900">
              <a:buFont typeface="Arial" panose="020B0604020202020204" pitchFamily="34" charset="0"/>
              <a:buChar char="•"/>
            </a:pPr>
            <a:r>
              <a:rPr lang="en-US" dirty="0" smtClean="0"/>
              <a:t>Available as .MSI installer (includes Toolkit)</a:t>
            </a:r>
          </a:p>
          <a:p>
            <a:pPr marL="342900" indent="-342900">
              <a:buFont typeface="Arial" panose="020B0604020202020204" pitchFamily="34" charset="0"/>
              <a:buChar char="•"/>
            </a:pPr>
            <a:r>
              <a:rPr lang="en-US" dirty="0" smtClean="0"/>
              <a:t>In NuGet, look for packages named ASWSDK.</a:t>
            </a:r>
            <a:endParaRPr lang="en-US" b="1" dirty="0"/>
          </a:p>
        </p:txBody>
      </p:sp>
      <p:sp>
        <p:nvSpPr>
          <p:cNvPr id="9" name="TextBox 8"/>
          <p:cNvSpPr txBox="1"/>
          <p:nvPr/>
        </p:nvSpPr>
        <p:spPr>
          <a:xfrm>
            <a:off x="6928022" y="3501081"/>
            <a:ext cx="423514" cy="830997"/>
          </a:xfrm>
          <a:prstGeom prst="rect">
            <a:avLst/>
          </a:prstGeom>
          <a:noFill/>
        </p:spPr>
        <p:txBody>
          <a:bodyPr wrap="none" rtlCol="0">
            <a:spAutoFit/>
          </a:bodyPr>
          <a:lstStyle/>
          <a:p>
            <a:r>
              <a:rPr lang="en-US" sz="4800" dirty="0" smtClean="0">
                <a:solidFill>
                  <a:schemeClr val="bg2">
                    <a:lumMod val="20000"/>
                    <a:lumOff val="80000"/>
                  </a:schemeClr>
                </a:solidFill>
              </a:rPr>
              <a:t>*</a:t>
            </a:r>
            <a:endParaRPr lang="en-US" sz="4800" dirty="0">
              <a:solidFill>
                <a:schemeClr val="bg2">
                  <a:lumMod val="20000"/>
                  <a:lumOff val="80000"/>
                </a:schemeClr>
              </a:solidFill>
            </a:endParaRPr>
          </a:p>
        </p:txBody>
      </p:sp>
    </p:spTree>
    <p:extLst>
      <p:ext uri="{BB962C8B-B14F-4D97-AF65-F5344CB8AC3E}">
        <p14:creationId xmlns:p14="http://schemas.microsoft.com/office/powerpoint/2010/main" val="17959324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AWS SDK for .NET</a:t>
            </a:r>
          </a:p>
        </p:txBody>
      </p:sp>
      <p:pic>
        <p:nvPicPr>
          <p:cNvPr id="4" name="Picture 3"/>
          <p:cNvPicPr>
            <a:picLocks noChangeAspect="1"/>
          </p:cNvPicPr>
          <p:nvPr/>
        </p:nvPicPr>
        <p:blipFill>
          <a:blip r:embed="rId3"/>
          <a:stretch>
            <a:fillRect/>
          </a:stretch>
        </p:blipFill>
        <p:spPr>
          <a:xfrm>
            <a:off x="914399" y="632234"/>
            <a:ext cx="7152227" cy="4511266"/>
          </a:xfrm>
          <a:prstGeom prst="rect">
            <a:avLst/>
          </a:prstGeom>
          <a:ln w="12700">
            <a:solidFill>
              <a:schemeClr val="tx1"/>
            </a:solidFill>
          </a:ln>
        </p:spPr>
      </p:pic>
    </p:spTree>
    <p:extLst>
      <p:ext uri="{BB962C8B-B14F-4D97-AF65-F5344CB8AC3E}">
        <p14:creationId xmlns:p14="http://schemas.microsoft.com/office/powerpoint/2010/main" val="10979789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31520" y="114936"/>
            <a:ext cx="7722286" cy="545741"/>
          </a:xfrm>
        </p:spPr>
        <p:txBody>
          <a:bodyPr/>
          <a:lstStyle/>
          <a:p>
            <a:r>
              <a:rPr lang="en-US" dirty="0" smtClean="0"/>
              <a:t>Elastic Beanstalk</a:t>
            </a:r>
            <a:endParaRPr lang="en-US" dirty="0"/>
          </a:p>
        </p:txBody>
      </p:sp>
      <p:sp>
        <p:nvSpPr>
          <p:cNvPr id="8" name="Content Placeholder 7"/>
          <p:cNvSpPr>
            <a:spLocks noGrp="1"/>
          </p:cNvSpPr>
          <p:nvPr>
            <p:ph idx="1"/>
          </p:nvPr>
        </p:nvSpPr>
        <p:spPr>
          <a:xfrm>
            <a:off x="340591" y="1009331"/>
            <a:ext cx="8675817" cy="3892277"/>
          </a:xfrm>
        </p:spPr>
        <p:txBody>
          <a:bodyPr/>
          <a:lstStyle/>
          <a:p>
            <a:r>
              <a:rPr lang="en-US" dirty="0"/>
              <a:t>Easy-to-use service for deploying </a:t>
            </a:r>
            <a:r>
              <a:rPr lang="en-US" dirty="0" smtClean="0"/>
              <a:t>&amp; scaling </a:t>
            </a:r>
            <a:r>
              <a:rPr lang="en-US" dirty="0"/>
              <a:t>web applications</a:t>
            </a:r>
          </a:p>
          <a:p>
            <a:pPr lvl="1" indent="-342900">
              <a:spcBef>
                <a:spcPts val="600"/>
              </a:spcBef>
              <a:spcAft>
                <a:spcPts val="300"/>
              </a:spcAft>
              <a:buClr>
                <a:schemeClr val="accent2">
                  <a:lumMod val="75000"/>
                </a:schemeClr>
              </a:buClr>
              <a:buFont typeface="Wingdings" panose="05000000000000000000" pitchFamily="2" charset="2"/>
              <a:buChar char="§"/>
            </a:pPr>
            <a:r>
              <a:rPr lang="en-US" dirty="0"/>
              <a:t>Supports multiple </a:t>
            </a:r>
            <a:r>
              <a:rPr lang="en-US" dirty="0" smtClean="0"/>
              <a:t>pre-configured stacks including IIS + ASP.NET</a:t>
            </a:r>
          </a:p>
          <a:p>
            <a:pPr lvl="1" indent="-342900">
              <a:spcBef>
                <a:spcPts val="600"/>
              </a:spcBef>
              <a:spcAft>
                <a:spcPts val="300"/>
              </a:spcAft>
              <a:buClr>
                <a:schemeClr val="accent2">
                  <a:lumMod val="75000"/>
                </a:schemeClr>
              </a:buClr>
              <a:buFont typeface="Wingdings" panose="05000000000000000000" pitchFamily="2" charset="2"/>
              <a:buChar char="§"/>
            </a:pPr>
            <a:r>
              <a:rPr lang="en-US" dirty="0" smtClean="0"/>
              <a:t>Supports inclusion of an RDS database, including MS SQL Server</a:t>
            </a:r>
            <a:endParaRPr lang="en-US" dirty="0"/>
          </a:p>
          <a:p>
            <a:pPr lvl="1" indent="-342900">
              <a:spcBef>
                <a:spcPts val="600"/>
              </a:spcBef>
              <a:spcAft>
                <a:spcPts val="300"/>
              </a:spcAft>
              <a:buClr>
                <a:schemeClr val="accent2">
                  <a:lumMod val="75000"/>
                </a:schemeClr>
              </a:buClr>
              <a:buFont typeface="Wingdings" panose="05000000000000000000" pitchFamily="2" charset="2"/>
              <a:buChar char="§"/>
            </a:pPr>
            <a:r>
              <a:rPr lang="en-US" dirty="0"/>
              <a:t>Automatically handles the deployment and scaling</a:t>
            </a:r>
          </a:p>
          <a:p>
            <a:pPr lvl="1" indent="-342900">
              <a:spcBef>
                <a:spcPts val="600"/>
              </a:spcBef>
              <a:spcAft>
                <a:spcPts val="300"/>
              </a:spcAft>
              <a:buClr>
                <a:schemeClr val="accent2">
                  <a:lumMod val="75000"/>
                </a:schemeClr>
              </a:buClr>
              <a:buFont typeface="Wingdings" panose="05000000000000000000" pitchFamily="2" charset="2"/>
              <a:buChar char="§"/>
            </a:pPr>
            <a:r>
              <a:rPr lang="en-US" dirty="0"/>
              <a:t>You retain full control of the resources</a:t>
            </a:r>
          </a:p>
          <a:p>
            <a:r>
              <a:rPr lang="en-US" dirty="0" smtClean="0"/>
              <a:t>Deployment options include</a:t>
            </a:r>
          </a:p>
          <a:p>
            <a:pPr lvl="1" indent="-342900">
              <a:spcBef>
                <a:spcPts val="600"/>
              </a:spcBef>
              <a:spcAft>
                <a:spcPts val="300"/>
              </a:spcAft>
              <a:buClr>
                <a:schemeClr val="accent2">
                  <a:lumMod val="75000"/>
                </a:schemeClr>
              </a:buClr>
              <a:buFont typeface="Wingdings" panose="05000000000000000000" pitchFamily="2" charset="2"/>
              <a:buChar char="§"/>
            </a:pPr>
            <a:r>
              <a:rPr lang="en-US" dirty="0"/>
              <a:t>Green/Blue deployments via URL </a:t>
            </a:r>
            <a:r>
              <a:rPr lang="en-US" dirty="0" smtClean="0"/>
              <a:t>swapping</a:t>
            </a:r>
          </a:p>
          <a:p>
            <a:pPr lvl="1" indent="-342900">
              <a:spcBef>
                <a:spcPts val="600"/>
              </a:spcBef>
              <a:spcAft>
                <a:spcPts val="300"/>
              </a:spcAft>
              <a:buClr>
                <a:schemeClr val="accent2">
                  <a:lumMod val="75000"/>
                </a:schemeClr>
              </a:buClr>
              <a:buFont typeface="Wingdings" panose="05000000000000000000" pitchFamily="2" charset="2"/>
              <a:buChar char="§"/>
            </a:pPr>
            <a:r>
              <a:rPr lang="en-US" dirty="0" smtClean="0"/>
              <a:t>Rolling deployments</a:t>
            </a:r>
          </a:p>
          <a:p>
            <a:pPr lvl="1" indent="-342900">
              <a:spcBef>
                <a:spcPts val="600"/>
              </a:spcBef>
              <a:spcAft>
                <a:spcPts val="300"/>
              </a:spcAft>
              <a:buClr>
                <a:schemeClr val="accent2">
                  <a:lumMod val="75000"/>
                </a:schemeClr>
              </a:buClr>
              <a:buFont typeface="Wingdings" panose="05000000000000000000" pitchFamily="2" charset="2"/>
              <a:buChar char="§"/>
            </a:pPr>
            <a:r>
              <a:rPr lang="en-US" dirty="0" smtClean="0"/>
              <a:t>Application versioning and rollbacks</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401" y="109310"/>
            <a:ext cx="408274" cy="571583"/>
          </a:xfrm>
          <a:prstGeom prst="rect">
            <a:avLst/>
          </a:prstGeom>
        </p:spPr>
      </p:pic>
    </p:spTree>
    <p:extLst>
      <p:ext uri="{BB962C8B-B14F-4D97-AF65-F5344CB8AC3E}">
        <p14:creationId xmlns:p14="http://schemas.microsoft.com/office/powerpoint/2010/main" val="21973960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520" y="114936"/>
            <a:ext cx="7597688" cy="545741"/>
          </a:xfrm>
        </p:spPr>
        <p:txBody>
          <a:bodyPr/>
          <a:lstStyle/>
          <a:p>
            <a:r>
              <a:rPr lang="en-US" dirty="0" err="1" smtClean="0"/>
              <a:t>CodeStar</a:t>
            </a:r>
            <a:endParaRPr lang="en-US" dirty="0"/>
          </a:p>
        </p:txBody>
      </p:sp>
      <p:sp>
        <p:nvSpPr>
          <p:cNvPr id="3" name="Content Placeholder 2"/>
          <p:cNvSpPr>
            <a:spLocks noGrp="1"/>
          </p:cNvSpPr>
          <p:nvPr>
            <p:ph idx="1"/>
          </p:nvPr>
        </p:nvSpPr>
        <p:spPr/>
        <p:txBody>
          <a:bodyPr/>
          <a:lstStyle/>
          <a:p>
            <a:pPr marL="342900" indent="-342900">
              <a:buClr>
                <a:schemeClr val="accent1">
                  <a:lumMod val="75000"/>
                </a:schemeClr>
              </a:buClr>
              <a:buFont typeface="Wingdings" panose="05000000000000000000" pitchFamily="2" charset="2"/>
              <a:buChar char="§"/>
            </a:pPr>
            <a:endParaRPr lang="en-US" dirty="0" smtClean="0"/>
          </a:p>
          <a:p>
            <a:pPr marL="342900" indent="-342900">
              <a:buClr>
                <a:schemeClr val="accent1">
                  <a:lumMod val="75000"/>
                </a:schemeClr>
              </a:buClr>
              <a:buFont typeface="Wingdings" panose="05000000000000000000" pitchFamily="2" charset="2"/>
              <a:buChar char="§"/>
            </a:pPr>
            <a:r>
              <a:rPr lang="en-US" dirty="0" smtClean="0"/>
              <a:t>Helps </a:t>
            </a:r>
            <a:r>
              <a:rPr lang="en-US" dirty="0" err="1" smtClean="0"/>
              <a:t>dev</a:t>
            </a:r>
            <a:r>
              <a:rPr lang="en-US" dirty="0" smtClean="0"/>
              <a:t> teams collaborate to build &amp; deploy software</a:t>
            </a:r>
            <a:endParaRPr lang="en-US" dirty="0"/>
          </a:p>
          <a:p>
            <a:pPr marL="342900" indent="-342900">
              <a:buClr>
                <a:schemeClr val="accent1">
                  <a:lumMod val="75000"/>
                </a:schemeClr>
              </a:buClr>
              <a:buFont typeface="Wingdings" panose="05000000000000000000" pitchFamily="2" charset="2"/>
              <a:buChar char="§"/>
            </a:pPr>
            <a:r>
              <a:rPr lang="en-US" dirty="0" smtClean="0"/>
              <a:t>Easily create a project using a template, which provisions all the services needed for the project</a:t>
            </a:r>
          </a:p>
          <a:p>
            <a:pPr marL="342900" indent="-342900">
              <a:buClr>
                <a:schemeClr val="accent1">
                  <a:lumMod val="75000"/>
                </a:schemeClr>
              </a:buClr>
              <a:buFont typeface="Wingdings" panose="05000000000000000000" pitchFamily="2" charset="2"/>
              <a:buChar char="§"/>
            </a:pPr>
            <a:r>
              <a:rPr lang="en-US" dirty="0" smtClean="0"/>
              <a:t>Dashboard tracks commits, build results, deployments</a:t>
            </a:r>
          </a:p>
          <a:p>
            <a:pPr marL="342900" indent="-342900">
              <a:buClr>
                <a:schemeClr val="accent1">
                  <a:lumMod val="75000"/>
                </a:schemeClr>
              </a:buClr>
              <a:buFont typeface="Wingdings" panose="05000000000000000000" pitchFamily="2" charset="2"/>
              <a:buChar char="§"/>
            </a:pPr>
            <a:r>
              <a:rPr lang="en-US" dirty="0" smtClean="0"/>
              <a:t>Auto-configuration of a continuous delivery pipeline</a:t>
            </a:r>
          </a:p>
          <a:p>
            <a:pPr marL="342900" indent="-342900">
              <a:buClr>
                <a:schemeClr val="accent1">
                  <a:lumMod val="75000"/>
                </a:schemeClr>
              </a:buClr>
              <a:buFont typeface="Wingdings" panose="05000000000000000000" pitchFamily="2" charset="2"/>
              <a:buChar char="§"/>
            </a:pPr>
            <a:r>
              <a:rPr lang="en-US" dirty="0" smtClean="0"/>
              <a:t>Integration with JIRA</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10" y="0"/>
            <a:ext cx="775780" cy="767255"/>
          </a:xfrm>
          <a:prstGeom prst="rect">
            <a:avLst/>
          </a:prstGeom>
        </p:spPr>
      </p:pic>
    </p:spTree>
    <p:extLst>
      <p:ext uri="{BB962C8B-B14F-4D97-AF65-F5344CB8AC3E}">
        <p14:creationId xmlns:p14="http://schemas.microsoft.com/office/powerpoint/2010/main" val="15199756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CodeStar</a:t>
            </a:r>
            <a:r>
              <a:rPr lang="en-US" dirty="0" smtClean="0"/>
              <a:t> Project Templates</a:t>
            </a:r>
            <a:endParaRPr lang="en-US" dirty="0"/>
          </a:p>
        </p:txBody>
      </p:sp>
      <p:pic>
        <p:nvPicPr>
          <p:cNvPr id="4" name="Content Placeholder 3"/>
          <p:cNvPicPr>
            <a:picLocks noGrp="1" noChangeAspect="1"/>
          </p:cNvPicPr>
          <p:nvPr>
            <p:ph idx="1"/>
          </p:nvPr>
        </p:nvPicPr>
        <p:blipFill>
          <a:blip r:embed="rId2"/>
          <a:stretch>
            <a:fillRect/>
          </a:stretch>
        </p:blipFill>
        <p:spPr>
          <a:xfrm>
            <a:off x="336789" y="786367"/>
            <a:ext cx="6970780" cy="4136507"/>
          </a:xfrm>
          <a:prstGeom prst="rect">
            <a:avLst/>
          </a:prstGeom>
        </p:spPr>
      </p:pic>
      <p:pic>
        <p:nvPicPr>
          <p:cNvPr id="5" name="Picture 4"/>
          <p:cNvPicPr>
            <a:picLocks noChangeAspect="1"/>
          </p:cNvPicPr>
          <p:nvPr/>
        </p:nvPicPr>
        <p:blipFill>
          <a:blip r:embed="rId3"/>
          <a:stretch>
            <a:fillRect/>
          </a:stretch>
        </p:blipFill>
        <p:spPr>
          <a:xfrm>
            <a:off x="336789" y="693235"/>
            <a:ext cx="7053715" cy="4313064"/>
          </a:xfrm>
          <a:prstGeom prst="rect">
            <a:avLst/>
          </a:prstGeom>
        </p:spPr>
      </p:pic>
    </p:spTree>
    <p:extLst>
      <p:ext uri="{BB962C8B-B14F-4D97-AF65-F5344CB8AC3E}">
        <p14:creationId xmlns:p14="http://schemas.microsoft.com/office/powerpoint/2010/main" val="3018153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9" name="Straight Connector 58"/>
          <p:cNvCxnSpPr>
            <a:stCxn id="4" idx="2"/>
            <a:endCxn id="5" idx="0"/>
          </p:cNvCxnSpPr>
          <p:nvPr/>
        </p:nvCxnSpPr>
        <p:spPr>
          <a:xfrm>
            <a:off x="3670806" y="1676173"/>
            <a:ext cx="0" cy="496797"/>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smtClean="0"/>
              <a:t>Demo</a:t>
            </a:r>
            <a:endParaRPr lang="en-US" dirty="0"/>
          </a:p>
        </p:txBody>
      </p:sp>
      <p:grpSp>
        <p:nvGrpSpPr>
          <p:cNvPr id="73" name="Group 72"/>
          <p:cNvGrpSpPr/>
          <p:nvPr/>
        </p:nvGrpSpPr>
        <p:grpSpPr>
          <a:xfrm>
            <a:off x="2413813" y="2172970"/>
            <a:ext cx="2513986" cy="540985"/>
            <a:chOff x="1877266" y="2172970"/>
            <a:chExt cx="2513986" cy="540985"/>
          </a:xfrm>
        </p:grpSpPr>
        <p:sp>
          <p:nvSpPr>
            <p:cNvPr id="5" name="Rectangle 4"/>
            <p:cNvSpPr/>
            <p:nvPr/>
          </p:nvSpPr>
          <p:spPr>
            <a:xfrm>
              <a:off x="1877266" y="2172970"/>
              <a:ext cx="2513986" cy="539473"/>
            </a:xfrm>
            <a:prstGeom prst="rect">
              <a:avLst/>
            </a:prstGeom>
            <a:solidFill>
              <a:schemeClr val="accent5">
                <a:lumMod val="40000"/>
                <a:lumOff val="60000"/>
              </a:schemeClr>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       </a:t>
              </a:r>
              <a:r>
                <a:rPr lang="en-US" sz="1700" dirty="0" smtClean="0">
                  <a:solidFill>
                    <a:schemeClr val="bg1"/>
                  </a:solidFill>
                </a:rPr>
                <a:t>Price Query (C#)</a:t>
              </a:r>
              <a:endParaRPr lang="en-US" sz="1700" dirty="0">
                <a:solidFill>
                  <a:schemeClr val="bg1"/>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7899" y="2174482"/>
              <a:ext cx="519115" cy="539473"/>
            </a:xfrm>
            <a:prstGeom prst="rect">
              <a:avLst/>
            </a:prstGeom>
          </p:spPr>
        </p:pic>
      </p:grpSp>
      <p:grpSp>
        <p:nvGrpSpPr>
          <p:cNvPr id="72" name="Group 71"/>
          <p:cNvGrpSpPr/>
          <p:nvPr/>
        </p:nvGrpSpPr>
        <p:grpSpPr>
          <a:xfrm>
            <a:off x="2413813" y="1136700"/>
            <a:ext cx="2513986" cy="539473"/>
            <a:chOff x="1877266" y="1136700"/>
            <a:chExt cx="2513986" cy="539473"/>
          </a:xfrm>
        </p:grpSpPr>
        <p:sp>
          <p:nvSpPr>
            <p:cNvPr id="4" name="Rectangle 3"/>
            <p:cNvSpPr/>
            <p:nvPr/>
          </p:nvSpPr>
          <p:spPr>
            <a:xfrm>
              <a:off x="1877266" y="1136700"/>
              <a:ext cx="2513986" cy="539473"/>
            </a:xfrm>
            <a:prstGeom prst="rect">
              <a:avLst/>
            </a:prstGeom>
            <a:solidFill>
              <a:schemeClr val="accent5">
                <a:lumMod val="40000"/>
                <a:lumOff val="60000"/>
              </a:schemeClr>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     </a:t>
              </a:r>
              <a:r>
                <a:rPr lang="en-US" sz="1700" dirty="0" smtClean="0">
                  <a:solidFill>
                    <a:schemeClr val="bg1"/>
                  </a:solidFill>
                </a:rPr>
                <a:t>API Gateway</a:t>
              </a:r>
              <a:endParaRPr lang="en-US" sz="1700" dirty="0">
                <a:solidFill>
                  <a:schemeClr val="bg1"/>
                </a:solidFill>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87899" y="1136700"/>
              <a:ext cx="449560" cy="539473"/>
            </a:xfrm>
            <a:prstGeom prst="rect">
              <a:avLst/>
            </a:prstGeom>
          </p:spPr>
        </p:pic>
      </p:grpSp>
      <p:grpSp>
        <p:nvGrpSpPr>
          <p:cNvPr id="47" name="Group 46"/>
          <p:cNvGrpSpPr/>
          <p:nvPr/>
        </p:nvGrpSpPr>
        <p:grpSpPr>
          <a:xfrm>
            <a:off x="168266" y="2446715"/>
            <a:ext cx="1300356" cy="990301"/>
            <a:chOff x="168266" y="2446715"/>
            <a:chExt cx="1300356" cy="990301"/>
          </a:xfrm>
        </p:grpSpPr>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6711" y="2446715"/>
              <a:ext cx="543466" cy="601994"/>
            </a:xfrm>
            <a:prstGeom prst="rect">
              <a:avLst/>
            </a:prstGeom>
          </p:spPr>
        </p:pic>
        <p:sp>
          <p:nvSpPr>
            <p:cNvPr id="9" name="TextBox 8"/>
            <p:cNvSpPr txBox="1"/>
            <p:nvPr/>
          </p:nvSpPr>
          <p:spPr>
            <a:xfrm>
              <a:off x="168266" y="3083073"/>
              <a:ext cx="1300356" cy="353943"/>
            </a:xfrm>
            <a:prstGeom prst="rect">
              <a:avLst/>
            </a:prstGeom>
            <a:noFill/>
          </p:spPr>
          <p:txBody>
            <a:bodyPr wrap="none" rtlCol="0">
              <a:spAutoFit/>
            </a:bodyPr>
            <a:lstStyle/>
            <a:p>
              <a:r>
                <a:rPr lang="en-US" sz="1700" dirty="0" smtClean="0"/>
                <a:t>DynamoDB</a:t>
              </a:r>
              <a:endParaRPr lang="en-US" sz="1700" dirty="0"/>
            </a:p>
          </p:txBody>
        </p:sp>
      </p:grpSp>
      <p:grpSp>
        <p:nvGrpSpPr>
          <p:cNvPr id="14" name="Group 13"/>
          <p:cNvGrpSpPr/>
          <p:nvPr/>
        </p:nvGrpSpPr>
        <p:grpSpPr>
          <a:xfrm>
            <a:off x="6052774" y="2330380"/>
            <a:ext cx="1895071" cy="1194824"/>
            <a:chOff x="5949292" y="1952859"/>
            <a:chExt cx="1895071" cy="1194824"/>
          </a:xfrm>
        </p:grpSpPr>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24955" y="1952859"/>
              <a:ext cx="543745" cy="563883"/>
            </a:xfrm>
            <a:prstGeom prst="rect">
              <a:avLst/>
            </a:prstGeom>
          </p:spPr>
        </p:pic>
        <p:sp>
          <p:nvSpPr>
            <p:cNvPr id="13" name="TextBox 12"/>
            <p:cNvSpPr txBox="1"/>
            <p:nvPr/>
          </p:nvSpPr>
          <p:spPr>
            <a:xfrm>
              <a:off x="5949292" y="2562908"/>
              <a:ext cx="1895071" cy="584775"/>
            </a:xfrm>
            <a:prstGeom prst="rect">
              <a:avLst/>
            </a:prstGeom>
            <a:noFill/>
          </p:spPr>
          <p:txBody>
            <a:bodyPr wrap="none" rtlCol="0">
              <a:spAutoFit/>
            </a:bodyPr>
            <a:lstStyle/>
            <a:p>
              <a:pPr algn="ctr"/>
              <a:r>
                <a:rPr lang="en-US" sz="1600" dirty="0" smtClean="0"/>
                <a:t>S3 Bucket</a:t>
              </a:r>
              <a:br>
                <a:rPr lang="en-US" sz="1600" dirty="0" smtClean="0"/>
              </a:br>
              <a:r>
                <a:rPr lang="en-US" sz="1600" dirty="0" err="1" smtClean="0"/>
                <a:t>HTML+JS+Images</a:t>
              </a:r>
              <a:endParaRPr lang="en-US" sz="1600" dirty="0"/>
            </a:p>
          </p:txBody>
        </p:sp>
      </p:grpSp>
      <p:sp>
        <p:nvSpPr>
          <p:cNvPr id="15" name="Rounded Rectangle 14"/>
          <p:cNvSpPr/>
          <p:nvPr/>
        </p:nvSpPr>
        <p:spPr>
          <a:xfrm>
            <a:off x="4481227" y="159325"/>
            <a:ext cx="1745870" cy="545741"/>
          </a:xfrm>
          <a:prstGeom prst="roundRect">
            <a:avLst/>
          </a:pr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Browser</a:t>
            </a:r>
            <a:endParaRPr lang="en-US" dirty="0">
              <a:solidFill>
                <a:schemeClr val="bg1"/>
              </a:solidFill>
            </a:endParaRPr>
          </a:p>
        </p:txBody>
      </p:sp>
      <p:grpSp>
        <p:nvGrpSpPr>
          <p:cNvPr id="44" name="Group 43"/>
          <p:cNvGrpSpPr/>
          <p:nvPr/>
        </p:nvGrpSpPr>
        <p:grpSpPr>
          <a:xfrm>
            <a:off x="2413813" y="3209239"/>
            <a:ext cx="2513986" cy="539473"/>
            <a:chOff x="2413813" y="3209239"/>
            <a:chExt cx="2513986" cy="539473"/>
          </a:xfrm>
        </p:grpSpPr>
        <p:sp>
          <p:nvSpPr>
            <p:cNvPr id="16" name="Rectangle 15"/>
            <p:cNvSpPr/>
            <p:nvPr/>
          </p:nvSpPr>
          <p:spPr>
            <a:xfrm>
              <a:off x="2413813" y="3209239"/>
              <a:ext cx="2513986" cy="539473"/>
            </a:xfrm>
            <a:prstGeom prst="rect">
              <a:avLst/>
            </a:prstGeom>
            <a:solidFill>
              <a:schemeClr val="accent5">
                <a:lumMod val="40000"/>
                <a:lumOff val="60000"/>
              </a:schemeClr>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       </a:t>
              </a:r>
              <a:r>
                <a:rPr lang="en-US" sz="1700" dirty="0" smtClean="0">
                  <a:solidFill>
                    <a:schemeClr val="bg1"/>
                  </a:solidFill>
                </a:rPr>
                <a:t>Sync Function (C#)</a:t>
              </a:r>
              <a:endParaRPr lang="en-US" sz="1700" dirty="0">
                <a:solidFill>
                  <a:schemeClr val="bg1"/>
                </a:solidFill>
              </a:endParaRPr>
            </a:p>
          </p:txBody>
        </p: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4446" y="3209239"/>
              <a:ext cx="519115" cy="539473"/>
            </a:xfrm>
            <a:prstGeom prst="rect">
              <a:avLst/>
            </a:prstGeom>
          </p:spPr>
        </p:pic>
      </p:grpSp>
      <p:pic>
        <p:nvPicPr>
          <p:cNvPr id="18" name="Picture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88930" y="3748712"/>
            <a:ext cx="543466" cy="709038"/>
          </a:xfrm>
          <a:prstGeom prst="rect">
            <a:avLst/>
          </a:prstGeom>
        </p:spPr>
      </p:pic>
      <p:cxnSp>
        <p:nvCxnSpPr>
          <p:cNvPr id="20" name="Straight Arrow Connector 19"/>
          <p:cNvCxnSpPr>
            <a:stCxn id="18" idx="3"/>
          </p:cNvCxnSpPr>
          <p:nvPr/>
        </p:nvCxnSpPr>
        <p:spPr>
          <a:xfrm flipV="1">
            <a:off x="1532396" y="3748712"/>
            <a:ext cx="881417" cy="354519"/>
          </a:xfrm>
          <a:prstGeom prst="straightConnector1">
            <a:avLst/>
          </a:prstGeom>
          <a:ln w="31750">
            <a:prstDash val="sysDash"/>
            <a:tailEnd type="triangle"/>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72081" y="4459954"/>
            <a:ext cx="1986378" cy="615553"/>
          </a:xfrm>
          <a:prstGeom prst="rect">
            <a:avLst/>
          </a:prstGeom>
          <a:noFill/>
        </p:spPr>
        <p:txBody>
          <a:bodyPr wrap="none" rtlCol="0">
            <a:spAutoFit/>
          </a:bodyPr>
          <a:lstStyle/>
          <a:p>
            <a:r>
              <a:rPr lang="en-US" sz="1700" dirty="0" smtClean="0"/>
              <a:t>CloudWatch Event</a:t>
            </a:r>
            <a:br>
              <a:rPr lang="en-US" sz="1700" dirty="0" smtClean="0"/>
            </a:br>
            <a:r>
              <a:rPr lang="en-US" sz="1700" dirty="0" smtClean="0"/>
              <a:t>(timer)</a:t>
            </a:r>
            <a:endParaRPr lang="en-US" sz="1700" dirty="0"/>
          </a:p>
        </p:txBody>
      </p:sp>
      <p:sp>
        <p:nvSpPr>
          <p:cNvPr id="24" name="Rounded Rectangle 23"/>
          <p:cNvSpPr/>
          <p:nvPr/>
        </p:nvSpPr>
        <p:spPr>
          <a:xfrm>
            <a:off x="2749687" y="4512698"/>
            <a:ext cx="1283785" cy="363743"/>
          </a:xfrm>
          <a:prstGeom prst="roundRect">
            <a:avLst>
              <a:gd name="adj" fmla="val 9818"/>
            </a:avLst>
          </a:prstGeom>
          <a:noFill/>
          <a:ln w="1905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dirty="0" smtClean="0">
                <a:solidFill>
                  <a:schemeClr val="tx1"/>
                </a:solidFill>
                <a:latin typeface="Helvetica Neue"/>
                <a:cs typeface="Helvetica Neue"/>
              </a:rPr>
              <a:t>us-east-1</a:t>
            </a:r>
            <a:endParaRPr lang="en-US" dirty="0">
              <a:solidFill>
                <a:schemeClr val="tx1"/>
              </a:solidFill>
              <a:latin typeface="Helvetica Neue"/>
              <a:cs typeface="Helvetica Neue"/>
            </a:endParaRPr>
          </a:p>
        </p:txBody>
      </p:sp>
      <p:sp>
        <p:nvSpPr>
          <p:cNvPr id="25" name="Rounded Rectangle 24"/>
          <p:cNvSpPr/>
          <p:nvPr/>
        </p:nvSpPr>
        <p:spPr>
          <a:xfrm>
            <a:off x="5494409" y="4512698"/>
            <a:ext cx="1283785" cy="363743"/>
          </a:xfrm>
          <a:prstGeom prst="roundRect">
            <a:avLst>
              <a:gd name="adj" fmla="val 9818"/>
            </a:avLst>
          </a:prstGeom>
          <a:noFill/>
          <a:ln w="1905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dirty="0" smtClean="0">
                <a:solidFill>
                  <a:schemeClr val="tx1"/>
                </a:solidFill>
                <a:latin typeface="Helvetica Neue"/>
                <a:cs typeface="Helvetica Neue"/>
              </a:rPr>
              <a:t>us-west-1</a:t>
            </a:r>
            <a:endParaRPr lang="en-US" dirty="0">
              <a:solidFill>
                <a:schemeClr val="tx1"/>
              </a:solidFill>
              <a:latin typeface="Helvetica Neue"/>
              <a:cs typeface="Helvetica Neue"/>
            </a:endParaRPr>
          </a:p>
        </p:txBody>
      </p:sp>
      <p:sp>
        <p:nvSpPr>
          <p:cNvPr id="26" name="Rounded Rectangle 25"/>
          <p:cNvSpPr/>
          <p:nvPr/>
        </p:nvSpPr>
        <p:spPr>
          <a:xfrm>
            <a:off x="6866770" y="4512698"/>
            <a:ext cx="1283785" cy="363743"/>
          </a:xfrm>
          <a:prstGeom prst="roundRect">
            <a:avLst>
              <a:gd name="adj" fmla="val 9818"/>
            </a:avLst>
          </a:prstGeom>
          <a:noFill/>
          <a:ln w="1905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dirty="0" smtClean="0">
                <a:solidFill>
                  <a:schemeClr val="tx1"/>
                </a:solidFill>
                <a:latin typeface="Helvetica Neue"/>
                <a:cs typeface="Helvetica Neue"/>
              </a:rPr>
              <a:t>us-west-2</a:t>
            </a:r>
            <a:endParaRPr lang="en-US" dirty="0">
              <a:solidFill>
                <a:schemeClr val="tx1"/>
              </a:solidFill>
              <a:latin typeface="Helvetica Neue"/>
              <a:cs typeface="Helvetica Neue"/>
            </a:endParaRPr>
          </a:p>
        </p:txBody>
      </p:sp>
      <p:sp>
        <p:nvSpPr>
          <p:cNvPr id="27" name="Rounded Rectangle 26"/>
          <p:cNvSpPr/>
          <p:nvPr/>
        </p:nvSpPr>
        <p:spPr>
          <a:xfrm>
            <a:off x="4122048" y="4512698"/>
            <a:ext cx="1283785" cy="363743"/>
          </a:xfrm>
          <a:prstGeom prst="roundRect">
            <a:avLst>
              <a:gd name="adj" fmla="val 9818"/>
            </a:avLst>
          </a:prstGeom>
          <a:noFill/>
          <a:ln w="1905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dirty="0" smtClean="0">
                <a:solidFill>
                  <a:schemeClr val="tx1"/>
                </a:solidFill>
                <a:latin typeface="Helvetica Neue"/>
                <a:cs typeface="Helvetica Neue"/>
              </a:rPr>
              <a:t>us-east-2</a:t>
            </a:r>
            <a:endParaRPr lang="en-US" dirty="0">
              <a:solidFill>
                <a:schemeClr val="tx1"/>
              </a:solidFill>
              <a:latin typeface="Helvetica Neue"/>
              <a:cs typeface="Helvetica Neue"/>
            </a:endParaRPr>
          </a:p>
        </p:txBody>
      </p:sp>
      <p:cxnSp>
        <p:nvCxnSpPr>
          <p:cNvPr id="31" name="Straight Arrow Connector 30"/>
          <p:cNvCxnSpPr/>
          <p:nvPr/>
        </p:nvCxnSpPr>
        <p:spPr>
          <a:xfrm>
            <a:off x="3506812" y="3848986"/>
            <a:ext cx="1122083" cy="608764"/>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a:off x="3512477" y="3848986"/>
            <a:ext cx="2530548" cy="608764"/>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endCxn id="26" idx="0"/>
          </p:cNvCxnSpPr>
          <p:nvPr/>
        </p:nvCxnSpPr>
        <p:spPr>
          <a:xfrm>
            <a:off x="3506812" y="3848986"/>
            <a:ext cx="4001851" cy="663712"/>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p:nvPr/>
        </p:nvCxnSpPr>
        <p:spPr>
          <a:xfrm flipH="1" flipV="1">
            <a:off x="7004784" y="1701772"/>
            <a:ext cx="1" cy="59681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flipH="1" flipV="1">
            <a:off x="6227097" y="733001"/>
            <a:ext cx="777688" cy="34965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flipV="1">
            <a:off x="3693998" y="705066"/>
            <a:ext cx="787229" cy="349647"/>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a:xfrm flipH="1" flipV="1">
            <a:off x="1161412" y="2894263"/>
            <a:ext cx="1165835" cy="58471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flipV="1">
            <a:off x="1260663" y="2442706"/>
            <a:ext cx="1085634" cy="26837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a:stCxn id="4" idx="3"/>
            <a:endCxn id="11" idx="1"/>
          </p:cNvCxnSpPr>
          <p:nvPr/>
        </p:nvCxnSpPr>
        <p:spPr>
          <a:xfrm>
            <a:off x="4927799" y="1406437"/>
            <a:ext cx="819992"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grpSp>
        <p:nvGrpSpPr>
          <p:cNvPr id="75" name="Group 74"/>
          <p:cNvGrpSpPr/>
          <p:nvPr/>
        </p:nvGrpSpPr>
        <p:grpSpPr>
          <a:xfrm>
            <a:off x="5747791" y="1136700"/>
            <a:ext cx="2513986" cy="539934"/>
            <a:chOff x="5211244" y="1136700"/>
            <a:chExt cx="2513986" cy="539934"/>
          </a:xfrm>
        </p:grpSpPr>
        <p:sp>
          <p:nvSpPr>
            <p:cNvPr id="11" name="Rectangle 10"/>
            <p:cNvSpPr/>
            <p:nvPr/>
          </p:nvSpPr>
          <p:spPr>
            <a:xfrm>
              <a:off x="5211244" y="1136700"/>
              <a:ext cx="2513986" cy="539473"/>
            </a:xfrm>
            <a:prstGeom prst="rect">
              <a:avLst/>
            </a:prstGeom>
            <a:solidFill>
              <a:schemeClr val="accent5">
                <a:lumMod val="40000"/>
                <a:lumOff val="60000"/>
              </a:schemeClr>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     </a:t>
              </a:r>
              <a:r>
                <a:rPr lang="en-US" sz="1700" dirty="0" smtClean="0">
                  <a:solidFill>
                    <a:schemeClr val="bg1"/>
                  </a:solidFill>
                </a:rPr>
                <a:t>CloudFront</a:t>
              </a:r>
              <a:endParaRPr lang="en-US" sz="1700" dirty="0">
                <a:solidFill>
                  <a:schemeClr val="bg1"/>
                </a:solidFill>
              </a:endParaRPr>
            </a:p>
          </p:txBody>
        </p:sp>
        <p:pic>
          <p:nvPicPr>
            <p:cNvPr id="71" name="Picture 7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329462" y="1137138"/>
              <a:ext cx="450019" cy="539496"/>
            </a:xfrm>
            <a:prstGeom prst="rect">
              <a:avLst/>
            </a:prstGeom>
          </p:spPr>
        </p:pic>
      </p:grpSp>
      <p:cxnSp>
        <p:nvCxnSpPr>
          <p:cNvPr id="29" name="Straight Arrow Connector 28"/>
          <p:cNvCxnSpPr/>
          <p:nvPr/>
        </p:nvCxnSpPr>
        <p:spPr>
          <a:xfrm flipH="1">
            <a:off x="3446564" y="3848986"/>
            <a:ext cx="60248" cy="615143"/>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grpSp>
        <p:nvGrpSpPr>
          <p:cNvPr id="48" name="Group 47"/>
          <p:cNvGrpSpPr/>
          <p:nvPr/>
        </p:nvGrpSpPr>
        <p:grpSpPr>
          <a:xfrm>
            <a:off x="135437" y="725944"/>
            <a:ext cx="1366015" cy="971824"/>
            <a:chOff x="135437" y="725944"/>
            <a:chExt cx="1366015" cy="971824"/>
          </a:xfrm>
        </p:grpSpPr>
        <p:pic>
          <p:nvPicPr>
            <p:cNvPr id="40" name="Picture 3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55782" y="1101455"/>
              <a:ext cx="525324" cy="596313"/>
            </a:xfrm>
            <a:prstGeom prst="rect">
              <a:avLst/>
            </a:prstGeom>
          </p:spPr>
        </p:pic>
        <p:sp>
          <p:nvSpPr>
            <p:cNvPr id="41" name="TextBox 40"/>
            <p:cNvSpPr txBox="1"/>
            <p:nvPr/>
          </p:nvSpPr>
          <p:spPr>
            <a:xfrm>
              <a:off x="135437" y="725944"/>
              <a:ext cx="1366015" cy="353943"/>
            </a:xfrm>
            <a:prstGeom prst="rect">
              <a:avLst/>
            </a:prstGeom>
            <a:noFill/>
          </p:spPr>
          <p:txBody>
            <a:bodyPr wrap="none" rtlCol="0">
              <a:spAutoFit/>
            </a:bodyPr>
            <a:lstStyle/>
            <a:p>
              <a:pPr algn="ctr"/>
              <a:r>
                <a:rPr lang="en-US" sz="1700" dirty="0" smtClean="0"/>
                <a:t>CloudWatch</a:t>
              </a:r>
              <a:endParaRPr lang="en-US" sz="1700" dirty="0"/>
            </a:p>
          </p:txBody>
        </p:sp>
      </p:grpSp>
      <p:grpSp>
        <p:nvGrpSpPr>
          <p:cNvPr id="39" name="Group 38"/>
          <p:cNvGrpSpPr/>
          <p:nvPr/>
        </p:nvGrpSpPr>
        <p:grpSpPr>
          <a:xfrm>
            <a:off x="672126" y="1810854"/>
            <a:ext cx="292636" cy="498561"/>
            <a:chOff x="637005" y="1769541"/>
            <a:chExt cx="292636" cy="498561"/>
          </a:xfrm>
        </p:grpSpPr>
        <p:sp>
          <p:nvSpPr>
            <p:cNvPr id="34" name="Rounded Rectangle 33"/>
            <p:cNvSpPr/>
            <p:nvPr/>
          </p:nvSpPr>
          <p:spPr>
            <a:xfrm>
              <a:off x="637005" y="1903445"/>
              <a:ext cx="292636" cy="100178"/>
            </a:xfrm>
            <a:prstGeom prst="roundRect">
              <a:avLst/>
            </a:prstGeom>
            <a:gradFill flip="none" rotWithShape="1">
              <a:gsLst>
                <a:gs pos="0">
                  <a:srgbClr val="19486F"/>
                </a:gs>
                <a:gs pos="48000">
                  <a:srgbClr val="2E73B8"/>
                </a:gs>
                <a:gs pos="100000">
                  <a:srgbClr val="5294CF"/>
                </a:gs>
              </a:gsLst>
              <a:lin ang="0" scaled="1"/>
              <a:tileRect/>
            </a:gradFill>
            <a:ln w="635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4" name="Rounded Rectangle 53"/>
            <p:cNvSpPr/>
            <p:nvPr/>
          </p:nvSpPr>
          <p:spPr>
            <a:xfrm>
              <a:off x="637005" y="2035684"/>
              <a:ext cx="292636" cy="100178"/>
            </a:xfrm>
            <a:prstGeom prst="roundRect">
              <a:avLst/>
            </a:prstGeom>
            <a:gradFill flip="none" rotWithShape="1">
              <a:gsLst>
                <a:gs pos="0">
                  <a:srgbClr val="19486F"/>
                </a:gs>
                <a:gs pos="48000">
                  <a:srgbClr val="2E73B8"/>
                </a:gs>
                <a:gs pos="100000">
                  <a:srgbClr val="5294CF"/>
                </a:gs>
              </a:gsLst>
              <a:lin ang="0" scaled="1"/>
              <a:tileRect/>
            </a:gradFill>
            <a:ln w="635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6" name="Rounded Rectangle 55"/>
            <p:cNvSpPr/>
            <p:nvPr/>
          </p:nvSpPr>
          <p:spPr>
            <a:xfrm>
              <a:off x="637005" y="2167924"/>
              <a:ext cx="292636" cy="100178"/>
            </a:xfrm>
            <a:prstGeom prst="roundRect">
              <a:avLst/>
            </a:prstGeom>
            <a:gradFill flip="none" rotWithShape="1">
              <a:gsLst>
                <a:gs pos="0">
                  <a:srgbClr val="19486F"/>
                </a:gs>
                <a:gs pos="48000">
                  <a:srgbClr val="2E73B8"/>
                </a:gs>
                <a:gs pos="100000">
                  <a:srgbClr val="5294CF"/>
                </a:gs>
              </a:gsLst>
              <a:lin ang="0" scaled="1"/>
              <a:tileRect/>
            </a:gradFill>
            <a:ln w="635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6" name="Isosceles Triangle 35"/>
            <p:cNvSpPr/>
            <p:nvPr/>
          </p:nvSpPr>
          <p:spPr>
            <a:xfrm>
              <a:off x="637005" y="1769541"/>
              <a:ext cx="292636" cy="97391"/>
            </a:xfrm>
            <a:prstGeom prst="triangle">
              <a:avLst/>
            </a:prstGeom>
            <a:gradFill flip="none" rotWithShape="1">
              <a:gsLst>
                <a:gs pos="0">
                  <a:srgbClr val="19486F"/>
                </a:gs>
                <a:gs pos="48000">
                  <a:srgbClr val="2E73B8"/>
                </a:gs>
                <a:gs pos="100000">
                  <a:srgbClr val="5294CF"/>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61" name="Picture 6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826" y="1781643"/>
            <a:ext cx="313920" cy="326230"/>
          </a:xfrm>
          <a:prstGeom prst="rect">
            <a:avLst/>
          </a:prstGeom>
        </p:spPr>
      </p:pic>
      <p:sp>
        <p:nvSpPr>
          <p:cNvPr id="63" name="TextBox 62"/>
          <p:cNvSpPr txBox="1"/>
          <p:nvPr/>
        </p:nvSpPr>
        <p:spPr>
          <a:xfrm>
            <a:off x="931286" y="1994847"/>
            <a:ext cx="813043" cy="338554"/>
          </a:xfrm>
          <a:prstGeom prst="rect">
            <a:avLst/>
          </a:prstGeom>
          <a:noFill/>
        </p:spPr>
        <p:txBody>
          <a:bodyPr wrap="none" rtlCol="0">
            <a:spAutoFit/>
          </a:bodyPr>
          <a:lstStyle/>
          <a:p>
            <a:pPr algn="ctr"/>
            <a:r>
              <a:rPr lang="en-US" sz="1600" dirty="0" smtClean="0"/>
              <a:t>stream</a:t>
            </a:r>
            <a:endParaRPr lang="en-US" sz="1600" dirty="0"/>
          </a:p>
        </p:txBody>
      </p:sp>
      <p:cxnSp>
        <p:nvCxnSpPr>
          <p:cNvPr id="65" name="Straight Arrow Connector 64"/>
          <p:cNvCxnSpPr/>
          <p:nvPr/>
        </p:nvCxnSpPr>
        <p:spPr>
          <a:xfrm flipH="1" flipV="1">
            <a:off x="1141562" y="1588256"/>
            <a:ext cx="1165835" cy="584713"/>
          </a:xfrm>
          <a:prstGeom prst="straightConnector1">
            <a:avLst/>
          </a:prstGeom>
          <a:ln>
            <a:headEnd type="triangle"/>
            <a:tailEnd type="non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99102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par>
                                <p:cTn id="8" presetID="10" presetClass="exit" presetSubtype="0" fill="hold" nodeType="withEffect">
                                  <p:stCondLst>
                                    <p:cond delay="0"/>
                                  </p:stCondLst>
                                  <p:childTnLst>
                                    <p:animEffect transition="out" filter="fade">
                                      <p:cBhvr>
                                        <p:cTn id="9" dur="500"/>
                                        <p:tgtEl>
                                          <p:spTgt spid="50"/>
                                        </p:tgtEl>
                                      </p:cBhvr>
                                    </p:animEffect>
                                    <p:set>
                                      <p:cBhvr>
                                        <p:cTn id="10" dur="1" fill="hold">
                                          <p:stCondLst>
                                            <p:cond delay="499"/>
                                          </p:stCondLst>
                                        </p:cTn>
                                        <p:tgtEl>
                                          <p:spTgt spid="5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endParaRPr lang="en-US" dirty="0"/>
          </a:p>
        </p:txBody>
      </p:sp>
    </p:spTree>
    <p:extLst>
      <p:ext uri="{BB962C8B-B14F-4D97-AF65-F5344CB8AC3E}">
        <p14:creationId xmlns:p14="http://schemas.microsoft.com/office/powerpoint/2010/main" val="26827709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AWS</a:t>
            </a:r>
            <a:endParaRPr lang="en-US" dirty="0"/>
          </a:p>
        </p:txBody>
      </p:sp>
    </p:spTree>
    <p:extLst>
      <p:ext uri="{BB962C8B-B14F-4D97-AF65-F5344CB8AC3E}">
        <p14:creationId xmlns:p14="http://schemas.microsoft.com/office/powerpoint/2010/main" val="13177533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Global Infrastructure</a:t>
            </a:r>
            <a:endParaRPr lang="en-US" dirty="0"/>
          </a:p>
        </p:txBody>
      </p:sp>
      <p:sp>
        <p:nvSpPr>
          <p:cNvPr id="6" name="Content Placeholder 2"/>
          <p:cNvSpPr txBox="1">
            <a:spLocks/>
          </p:cNvSpPr>
          <p:nvPr/>
        </p:nvSpPr>
        <p:spPr>
          <a:xfrm>
            <a:off x="457200" y="2092920"/>
            <a:ext cx="4000499" cy="2893784"/>
          </a:xfrm>
          <a:prstGeom prst="rect">
            <a:avLst/>
          </a:prstGeom>
        </p:spPr>
        <p:txBody>
          <a:bodyPr>
            <a:noAutofit/>
          </a:bodyPr>
          <a:lstStyle>
            <a:lvl1pPr marL="0" indent="0" algn="l" defTabSz="457200" rtl="0" eaLnBrk="1" latinLnBrk="0" hangingPunct="1">
              <a:spcBef>
                <a:spcPct val="20000"/>
              </a:spcBef>
              <a:buFontTx/>
              <a:buNone/>
              <a:defRPr sz="2400" b="0" i="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70000"/>
              </a:lnSpc>
            </a:pPr>
            <a:endParaRPr lang="en-US" sz="1600" b="1" dirty="0" smtClean="0">
              <a:solidFill>
                <a:srgbClr val="595A5D"/>
              </a:solidFill>
              <a:latin typeface="+mn-lt"/>
            </a:endParaRPr>
          </a:p>
          <a:p>
            <a:pPr>
              <a:lnSpc>
                <a:spcPct val="70000"/>
              </a:lnSpc>
              <a:spcBef>
                <a:spcPts val="600"/>
              </a:spcBef>
            </a:pPr>
            <a:r>
              <a:rPr lang="en-US" sz="1800" b="1" dirty="0" smtClean="0">
                <a:latin typeface="+mn-lt"/>
              </a:rPr>
              <a:t>Growing Footprint</a:t>
            </a:r>
          </a:p>
          <a:p>
            <a:pPr>
              <a:lnSpc>
                <a:spcPct val="70000"/>
              </a:lnSpc>
              <a:spcBef>
                <a:spcPts val="600"/>
              </a:spcBef>
            </a:pPr>
            <a:r>
              <a:rPr lang="en-US" sz="1600" dirty="0" smtClean="0">
                <a:latin typeface="+mn-lt"/>
              </a:rPr>
              <a:t>16 Regions + 3 Upcoming</a:t>
            </a:r>
          </a:p>
          <a:p>
            <a:pPr>
              <a:lnSpc>
                <a:spcPct val="70000"/>
              </a:lnSpc>
              <a:spcBef>
                <a:spcPts val="600"/>
              </a:spcBef>
            </a:pPr>
            <a:r>
              <a:rPr lang="en-US" sz="1600" dirty="0" smtClean="0">
                <a:latin typeface="+mn-lt"/>
              </a:rPr>
              <a:t>42 Availability Zones</a:t>
            </a:r>
          </a:p>
          <a:p>
            <a:pPr>
              <a:lnSpc>
                <a:spcPct val="70000"/>
              </a:lnSpc>
              <a:spcBef>
                <a:spcPts val="600"/>
              </a:spcBef>
            </a:pPr>
            <a:r>
              <a:rPr lang="en-US" sz="1600" dirty="0" smtClean="0">
                <a:latin typeface="+mn-lt"/>
              </a:rPr>
              <a:t>74+ Edge Locations</a:t>
            </a:r>
          </a:p>
          <a:p>
            <a:pPr>
              <a:lnSpc>
                <a:spcPct val="70000"/>
              </a:lnSpc>
              <a:spcBef>
                <a:spcPts val="600"/>
              </a:spcBef>
            </a:pPr>
            <a:endParaRPr lang="en-US" sz="1600" dirty="0" smtClean="0">
              <a:latin typeface="+mn-lt"/>
            </a:endParaRPr>
          </a:p>
          <a:p>
            <a:pPr>
              <a:lnSpc>
                <a:spcPct val="70000"/>
              </a:lnSpc>
              <a:spcBef>
                <a:spcPts val="600"/>
              </a:spcBef>
            </a:pPr>
            <a:r>
              <a:rPr lang="en-US" sz="1800" b="1" dirty="0" smtClean="0">
                <a:latin typeface="+mn-lt"/>
              </a:rPr>
              <a:t>Millions of Active Customers</a:t>
            </a:r>
          </a:p>
          <a:p>
            <a:pPr>
              <a:lnSpc>
                <a:spcPct val="70000"/>
              </a:lnSpc>
              <a:spcBef>
                <a:spcPts val="600"/>
              </a:spcBef>
            </a:pPr>
            <a:r>
              <a:rPr lang="en-US" sz="1600" dirty="0" smtClean="0">
                <a:latin typeface="+mn-lt"/>
              </a:rPr>
              <a:t>190 countries</a:t>
            </a:r>
          </a:p>
          <a:p>
            <a:pPr>
              <a:lnSpc>
                <a:spcPct val="70000"/>
              </a:lnSpc>
              <a:spcBef>
                <a:spcPts val="600"/>
              </a:spcBef>
            </a:pPr>
            <a:r>
              <a:rPr lang="en-US" sz="1600" dirty="0" smtClean="0">
                <a:latin typeface="+mn-lt"/>
              </a:rPr>
              <a:t>900+ Government Agencies</a:t>
            </a:r>
          </a:p>
          <a:p>
            <a:pPr>
              <a:lnSpc>
                <a:spcPct val="70000"/>
              </a:lnSpc>
              <a:spcBef>
                <a:spcPts val="600"/>
              </a:spcBef>
            </a:pPr>
            <a:r>
              <a:rPr lang="en-US" sz="1600" dirty="0" smtClean="0">
                <a:latin typeface="+mn-lt"/>
              </a:rPr>
              <a:t>3,400+ Educational Institutions</a:t>
            </a:r>
          </a:p>
          <a:p>
            <a:pPr>
              <a:lnSpc>
                <a:spcPct val="70000"/>
              </a:lnSpc>
              <a:spcBef>
                <a:spcPts val="600"/>
              </a:spcBef>
            </a:pPr>
            <a:r>
              <a:rPr lang="en-US" sz="1600" dirty="0" smtClean="0">
                <a:latin typeface="+mn-lt"/>
              </a:rPr>
              <a:t>1,000+ Financial Services Organizations</a:t>
            </a:r>
          </a:p>
          <a:p>
            <a:pPr>
              <a:lnSpc>
                <a:spcPct val="70000"/>
              </a:lnSpc>
            </a:pPr>
            <a:endParaRPr lang="en-US" sz="1600" dirty="0">
              <a:latin typeface="+mn-lt"/>
            </a:endParaRPr>
          </a:p>
        </p:txBody>
      </p:sp>
      <p:sp>
        <p:nvSpPr>
          <p:cNvPr id="7" name="Rectangle 6"/>
          <p:cNvSpPr/>
          <p:nvPr/>
        </p:nvSpPr>
        <p:spPr>
          <a:xfrm>
            <a:off x="457200" y="829123"/>
            <a:ext cx="4088423" cy="830997"/>
          </a:xfrm>
          <a:prstGeom prst="rect">
            <a:avLst/>
          </a:prstGeom>
        </p:spPr>
        <p:txBody>
          <a:bodyPr wrap="square">
            <a:spAutoFit/>
          </a:bodyPr>
          <a:lstStyle/>
          <a:p>
            <a:pPr marL="0" indent="0">
              <a:buNone/>
            </a:pPr>
            <a:r>
              <a:rPr lang="en-US" sz="1600" dirty="0" smtClean="0">
                <a:solidFill>
                  <a:srgbClr val="FFAA2F"/>
                </a:solidFill>
                <a:cs typeface="Arial"/>
              </a:rPr>
              <a:t>Every day</a:t>
            </a:r>
            <a:r>
              <a:rPr lang="en-US" sz="1600" dirty="0">
                <a:solidFill>
                  <a:srgbClr val="FFAA2F"/>
                </a:solidFill>
                <a:cs typeface="Arial"/>
              </a:rPr>
              <a:t>, AWS adds enough new server capacity to support Amazon.com when it was a </a:t>
            </a:r>
            <a:r>
              <a:rPr lang="en-US" sz="1600" dirty="0" smtClean="0">
                <a:solidFill>
                  <a:srgbClr val="FFAA2F"/>
                </a:solidFill>
                <a:cs typeface="Arial"/>
              </a:rPr>
              <a:t>$8.5 </a:t>
            </a:r>
            <a:r>
              <a:rPr lang="en-US" sz="1600" dirty="0">
                <a:solidFill>
                  <a:srgbClr val="FFAA2F"/>
                </a:solidFill>
                <a:cs typeface="Arial"/>
              </a:rPr>
              <a:t>billion global </a:t>
            </a:r>
            <a:r>
              <a:rPr lang="en-US" sz="1600" dirty="0" smtClean="0">
                <a:solidFill>
                  <a:srgbClr val="FFAA2F"/>
                </a:solidFill>
                <a:cs typeface="Arial"/>
              </a:rPr>
              <a:t>enterprise.</a:t>
            </a:r>
            <a:endParaRPr lang="en-US" sz="1600" dirty="0">
              <a:solidFill>
                <a:srgbClr val="FFAA2F"/>
              </a:solidFill>
              <a:cs typeface="Arial"/>
            </a:endParaRPr>
          </a:p>
        </p:txBody>
      </p:sp>
      <p:pic>
        <p:nvPicPr>
          <p:cNvPr id="8" name="Picture 2" descr="AWS Global Infrastru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1381615"/>
            <a:ext cx="5840003" cy="3309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21367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AWS Services</a:t>
            </a:r>
            <a:endParaRPr lang="en-US" dirty="0"/>
          </a:p>
        </p:txBody>
      </p:sp>
      <p:sp>
        <p:nvSpPr>
          <p:cNvPr id="3" name="Content Placeholder 2"/>
          <p:cNvSpPr>
            <a:spLocks noGrp="1"/>
          </p:cNvSpPr>
          <p:nvPr>
            <p:ph idx="1"/>
          </p:nvPr>
        </p:nvSpPr>
        <p:spPr>
          <a:xfrm>
            <a:off x="1194953" y="998940"/>
            <a:ext cx="7735405" cy="3820397"/>
          </a:xfrm>
        </p:spPr>
        <p:txBody>
          <a:bodyPr/>
          <a:lstStyle/>
          <a:p>
            <a:pPr>
              <a:spcBef>
                <a:spcPts val="1200"/>
              </a:spcBef>
              <a:spcAft>
                <a:spcPts val="1500"/>
              </a:spcAft>
            </a:pPr>
            <a:r>
              <a:rPr lang="en-US" sz="2800" dirty="0" smtClean="0"/>
              <a:t>Compute: EC2, Lambda</a:t>
            </a:r>
          </a:p>
          <a:p>
            <a:pPr>
              <a:spcBef>
                <a:spcPts val="1200"/>
              </a:spcBef>
              <a:spcAft>
                <a:spcPts val="1500"/>
              </a:spcAft>
            </a:pPr>
            <a:r>
              <a:rPr lang="en-US" sz="2800" dirty="0" smtClean="0"/>
              <a:t>Storage: S3, EBS, EFS</a:t>
            </a:r>
          </a:p>
          <a:p>
            <a:pPr>
              <a:spcBef>
                <a:spcPts val="1200"/>
              </a:spcBef>
              <a:spcAft>
                <a:spcPts val="1500"/>
              </a:spcAft>
            </a:pPr>
            <a:r>
              <a:rPr lang="en-US" sz="2800" dirty="0" smtClean="0"/>
              <a:t>Database</a:t>
            </a:r>
            <a:r>
              <a:rPr lang="en-US" sz="2800" dirty="0"/>
              <a:t>: </a:t>
            </a:r>
            <a:r>
              <a:rPr lang="en-US" sz="2800" dirty="0" smtClean="0"/>
              <a:t>RDS</a:t>
            </a:r>
            <a:r>
              <a:rPr lang="en-US" sz="2800" dirty="0"/>
              <a:t>, </a:t>
            </a:r>
            <a:r>
              <a:rPr lang="en-US" sz="2800" dirty="0" smtClean="0"/>
              <a:t>DynamoDB, </a:t>
            </a:r>
            <a:r>
              <a:rPr lang="en-US" sz="2800" dirty="0" err="1" smtClean="0"/>
              <a:t>ElastiCache</a:t>
            </a:r>
            <a:endParaRPr lang="en-US" sz="2800" dirty="0"/>
          </a:p>
          <a:p>
            <a:pPr>
              <a:spcBef>
                <a:spcPts val="1200"/>
              </a:spcBef>
              <a:spcAft>
                <a:spcPts val="1500"/>
              </a:spcAft>
            </a:pPr>
            <a:r>
              <a:rPr lang="en-US" sz="2800" dirty="0" smtClean="0"/>
              <a:t>Networking: VPC, Direct Connect, CloudFront</a:t>
            </a:r>
          </a:p>
          <a:p>
            <a:pPr>
              <a:spcBef>
                <a:spcPts val="1200"/>
              </a:spcBef>
              <a:spcAft>
                <a:spcPts val="1500"/>
              </a:spcAft>
            </a:pPr>
            <a:r>
              <a:rPr lang="en-US" sz="2800" dirty="0" smtClean="0"/>
              <a:t>More: SQS, SNS, Athena, Redshift, Kinesis</a:t>
            </a:r>
          </a:p>
        </p:txBody>
      </p:sp>
      <p:pic>
        <p:nvPicPr>
          <p:cNvPr id="7" name="Picture 6"/>
          <p:cNvPicPr>
            <a:picLocks noChangeAspect="1"/>
          </p:cNvPicPr>
          <p:nvPr/>
        </p:nvPicPr>
        <p:blipFill>
          <a:blip r:embed="rId3"/>
          <a:stretch>
            <a:fillRect/>
          </a:stretch>
        </p:blipFill>
        <p:spPr>
          <a:xfrm>
            <a:off x="336788" y="956071"/>
            <a:ext cx="602549" cy="602549"/>
          </a:xfrm>
          <a:prstGeom prst="rect">
            <a:avLst/>
          </a:prstGeom>
        </p:spPr>
      </p:pic>
      <p:pic>
        <p:nvPicPr>
          <p:cNvPr id="8" name="Picture 7"/>
          <p:cNvPicPr>
            <a:picLocks noChangeAspect="1"/>
          </p:cNvPicPr>
          <p:nvPr/>
        </p:nvPicPr>
        <p:blipFill>
          <a:blip r:embed="rId4"/>
          <a:stretch>
            <a:fillRect/>
          </a:stretch>
        </p:blipFill>
        <p:spPr>
          <a:xfrm>
            <a:off x="336788" y="1745093"/>
            <a:ext cx="604204" cy="604204"/>
          </a:xfrm>
          <a:prstGeom prst="rect">
            <a:avLst/>
          </a:prstGeom>
        </p:spPr>
      </p:pic>
      <p:pic>
        <p:nvPicPr>
          <p:cNvPr id="9" name="Picture 8"/>
          <p:cNvPicPr>
            <a:picLocks noChangeAspect="1"/>
          </p:cNvPicPr>
          <p:nvPr/>
        </p:nvPicPr>
        <p:blipFill>
          <a:blip r:embed="rId5"/>
          <a:stretch>
            <a:fillRect/>
          </a:stretch>
        </p:blipFill>
        <p:spPr>
          <a:xfrm>
            <a:off x="345263" y="2535770"/>
            <a:ext cx="603504" cy="603504"/>
          </a:xfrm>
          <a:prstGeom prst="rect">
            <a:avLst/>
          </a:prstGeom>
        </p:spPr>
      </p:pic>
      <p:pic>
        <p:nvPicPr>
          <p:cNvPr id="10" name="Picture 9"/>
          <p:cNvPicPr>
            <a:picLocks noChangeAspect="1"/>
          </p:cNvPicPr>
          <p:nvPr/>
        </p:nvPicPr>
        <p:blipFill>
          <a:blip r:embed="rId6"/>
          <a:stretch>
            <a:fillRect/>
          </a:stretch>
        </p:blipFill>
        <p:spPr>
          <a:xfrm>
            <a:off x="345263" y="3321288"/>
            <a:ext cx="602549" cy="602549"/>
          </a:xfrm>
          <a:prstGeom prst="rect">
            <a:avLst/>
          </a:prstGeom>
        </p:spPr>
      </p:pic>
    </p:spTree>
    <p:extLst>
      <p:ext uri="{BB962C8B-B14F-4D97-AF65-F5344CB8AC3E}">
        <p14:creationId xmlns:p14="http://schemas.microsoft.com/office/powerpoint/2010/main" val="23997987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EC2: Virtual Machines </a:t>
            </a:r>
            <a:endParaRPr lang="en-US" dirty="0"/>
          </a:p>
        </p:txBody>
      </p:sp>
      <p:sp>
        <p:nvSpPr>
          <p:cNvPr id="3" name="Content Placeholder 2"/>
          <p:cNvSpPr>
            <a:spLocks noGrp="1"/>
          </p:cNvSpPr>
          <p:nvPr>
            <p:ph idx="1"/>
          </p:nvPr>
        </p:nvSpPr>
        <p:spPr/>
        <p:txBody>
          <a:bodyPr/>
          <a:lstStyle/>
          <a:p>
            <a:pPr marL="342900" indent="-342900">
              <a:buClr>
                <a:schemeClr val="accent1">
                  <a:lumMod val="75000"/>
                </a:schemeClr>
              </a:buClr>
              <a:buFont typeface="Wingdings" panose="05000000000000000000" pitchFamily="2" charset="2"/>
              <a:buChar char="§"/>
            </a:pPr>
            <a:r>
              <a:rPr lang="en-US" dirty="0" smtClean="0"/>
              <a:t>Many instance types to choose from: CPU, GPU, RAM and storage options</a:t>
            </a:r>
          </a:p>
          <a:p>
            <a:pPr marL="342900" indent="-342900">
              <a:buClr>
                <a:schemeClr val="accent1">
                  <a:lumMod val="75000"/>
                </a:schemeClr>
              </a:buClr>
              <a:buFont typeface="Wingdings" panose="05000000000000000000" pitchFamily="2" charset="2"/>
              <a:buChar char="§"/>
            </a:pPr>
            <a:r>
              <a:rPr lang="en-US" dirty="0" smtClean="0"/>
              <a:t>AMI = Amazon Machine Image, a preconfigured OS (or OS + other) image, both Windows and Linux</a:t>
            </a:r>
          </a:p>
          <a:p>
            <a:pPr marL="342900" indent="-342900">
              <a:buClr>
                <a:schemeClr val="accent1">
                  <a:lumMod val="75000"/>
                </a:schemeClr>
              </a:buClr>
              <a:buFont typeface="Wingdings" panose="05000000000000000000" pitchFamily="2" charset="2"/>
              <a:buChar char="§"/>
            </a:pPr>
            <a:r>
              <a:rPr lang="en-US" dirty="0" smtClean="0"/>
              <a:t>Easily enable auto-scaling, managed load balancing, security, backups (snapshots), logging, monitoring</a:t>
            </a:r>
          </a:p>
          <a:p>
            <a:pPr marL="342900" indent="-342900">
              <a:buClr>
                <a:schemeClr val="accent1">
                  <a:lumMod val="75000"/>
                </a:schemeClr>
              </a:buClr>
              <a:buFont typeface="Wingdings" panose="05000000000000000000" pitchFamily="2" charset="2"/>
              <a:buChar char="§"/>
            </a:pPr>
            <a:r>
              <a:rPr lang="en-US" dirty="0" smtClean="0"/>
              <a:t>There is a free tier!</a:t>
            </a:r>
            <a:endParaRPr lang="en-US" dirty="0"/>
          </a:p>
        </p:txBody>
      </p:sp>
    </p:spTree>
    <p:extLst>
      <p:ext uri="{BB962C8B-B14F-4D97-AF65-F5344CB8AC3E}">
        <p14:creationId xmlns:p14="http://schemas.microsoft.com/office/powerpoint/2010/main" val="1028266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36789" y="92902"/>
            <a:ext cx="8205304" cy="545741"/>
          </a:xfrm>
        </p:spPr>
        <p:txBody>
          <a:bodyPr/>
          <a:lstStyle/>
          <a:p>
            <a:r>
              <a:rPr lang="en-US" dirty="0" smtClean="0"/>
              <a:t>Lambda: Serverless Compute</a:t>
            </a:r>
            <a:endParaRPr lang="en-US" dirty="0"/>
          </a:p>
        </p:txBody>
      </p:sp>
      <p:sp>
        <p:nvSpPr>
          <p:cNvPr id="4" name="Content Placeholder 3"/>
          <p:cNvSpPr>
            <a:spLocks noGrp="1"/>
          </p:cNvSpPr>
          <p:nvPr>
            <p:ph idx="1"/>
          </p:nvPr>
        </p:nvSpPr>
        <p:spPr>
          <a:xfrm>
            <a:off x="336788" y="905160"/>
            <a:ext cx="8382929" cy="3553926"/>
          </a:xfrm>
        </p:spPr>
        <p:txBody>
          <a:bodyPr/>
          <a:lstStyle/>
          <a:p>
            <a:pPr marL="342900" indent="-342900">
              <a:buClr>
                <a:schemeClr val="accent2">
                  <a:lumMod val="75000"/>
                </a:schemeClr>
              </a:buClr>
              <a:buFont typeface="Wingdings" panose="05000000000000000000" pitchFamily="2" charset="2"/>
              <a:buChar char="§"/>
            </a:pPr>
            <a:r>
              <a:rPr lang="en-US" dirty="0"/>
              <a:t>Functions are the unit of deployment and </a:t>
            </a:r>
            <a:r>
              <a:rPr lang="en-US" dirty="0" smtClean="0"/>
              <a:t>scale</a:t>
            </a:r>
          </a:p>
          <a:p>
            <a:pPr marL="342900" indent="-342900">
              <a:buClr>
                <a:schemeClr val="accent2">
                  <a:lumMod val="75000"/>
                </a:schemeClr>
              </a:buClr>
              <a:buFont typeface="Wingdings" panose="05000000000000000000" pitchFamily="2" charset="2"/>
              <a:buChar char="§"/>
            </a:pPr>
            <a:r>
              <a:rPr lang="en-US" dirty="0" smtClean="0"/>
              <a:t>Write functions in C#, Node.js, Java, Python</a:t>
            </a:r>
            <a:endParaRPr lang="en-US" dirty="0" smtClean="0"/>
          </a:p>
          <a:p>
            <a:pPr marL="342900" indent="-342900">
              <a:buClr>
                <a:schemeClr val="accent2">
                  <a:lumMod val="75000"/>
                </a:schemeClr>
              </a:buClr>
              <a:buFont typeface="Wingdings" panose="05000000000000000000" pitchFamily="2" charset="2"/>
              <a:buChar char="§"/>
            </a:pPr>
            <a:r>
              <a:rPr lang="en-US" dirty="0"/>
              <a:t>Scales per </a:t>
            </a:r>
            <a:r>
              <a:rPr lang="en-US" dirty="0" smtClean="0"/>
              <a:t>request—users </a:t>
            </a:r>
            <a:r>
              <a:rPr lang="en-US" dirty="0"/>
              <a:t>cannot over or under-provision</a:t>
            </a:r>
          </a:p>
          <a:p>
            <a:pPr marL="342900" indent="-342900">
              <a:buClr>
                <a:schemeClr val="accent2">
                  <a:lumMod val="75000"/>
                </a:schemeClr>
              </a:buClr>
              <a:buFont typeface="Wingdings" panose="05000000000000000000" pitchFamily="2" charset="2"/>
              <a:buChar char="§"/>
            </a:pPr>
            <a:r>
              <a:rPr lang="en-US" dirty="0"/>
              <a:t>Never pay for </a:t>
            </a:r>
            <a:r>
              <a:rPr lang="en-US" dirty="0" smtClean="0"/>
              <a:t>idle</a:t>
            </a:r>
          </a:p>
          <a:p>
            <a:pPr marL="342900" indent="-342900">
              <a:buClr>
                <a:schemeClr val="accent2">
                  <a:lumMod val="75000"/>
                </a:schemeClr>
              </a:buClr>
              <a:buFont typeface="Wingdings" panose="05000000000000000000" pitchFamily="2" charset="2"/>
              <a:buChar char="§"/>
            </a:pPr>
            <a:r>
              <a:rPr lang="en-US" dirty="0" smtClean="0"/>
              <a:t>No OS to manage, no VMs, no containers to orchestrate</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3472" y="2786229"/>
            <a:ext cx="2162020" cy="2162020"/>
          </a:xfrm>
          <a:prstGeom prst="rect">
            <a:avLst/>
          </a:prstGeom>
        </p:spPr>
      </p:pic>
      <p:pic>
        <p:nvPicPr>
          <p:cNvPr id="6" name="Picture 6" descr="subsecond-meter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1417" y="2962940"/>
            <a:ext cx="2475454" cy="1808598"/>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22295" y="354184"/>
            <a:ext cx="803911" cy="835435"/>
          </a:xfrm>
          <a:prstGeom prst="rect">
            <a:avLst/>
          </a:prstGeom>
        </p:spPr>
      </p:pic>
    </p:spTree>
    <p:extLst>
      <p:ext uri="{BB962C8B-B14F-4D97-AF65-F5344CB8AC3E}">
        <p14:creationId xmlns:p14="http://schemas.microsoft.com/office/powerpoint/2010/main" val="16745143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 / Windows Customer Examples</a:t>
            </a:r>
            <a:endParaRPr lang="en-US" dirty="0"/>
          </a:p>
        </p:txBody>
      </p:sp>
      <p:sp>
        <p:nvSpPr>
          <p:cNvPr id="3" name="Content Placeholder 2"/>
          <p:cNvSpPr>
            <a:spLocks noGrp="1"/>
          </p:cNvSpPr>
          <p:nvPr>
            <p:ph idx="1"/>
          </p:nvPr>
        </p:nvSpPr>
        <p:spPr>
          <a:xfrm>
            <a:off x="2238376" y="1009332"/>
            <a:ext cx="6307520" cy="1391962"/>
          </a:xfrm>
        </p:spPr>
        <p:txBody>
          <a:bodyPr/>
          <a:lstStyle/>
          <a:p>
            <a:r>
              <a:rPr lang="en-US" sz="2200" dirty="0" smtClean="0"/>
              <a:t>Moved 300 servers, including .NET applications, Windows Server &amp; SQL Server, plus other infrastructure to AWS in 6 months.</a:t>
            </a:r>
          </a:p>
          <a:p>
            <a:endParaRPr lang="en-US" dirty="0"/>
          </a:p>
          <a:p>
            <a:endParaRPr lang="en-US"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447154" y="1120649"/>
            <a:ext cx="1426678" cy="848162"/>
          </a:xfrm>
          <a:prstGeom prst="rect">
            <a:avLst/>
          </a:prstGeom>
        </p:spPr>
      </p:pic>
      <p:grpSp>
        <p:nvGrpSpPr>
          <p:cNvPr id="7" name="Group 6"/>
          <p:cNvGrpSpPr/>
          <p:nvPr/>
        </p:nvGrpSpPr>
        <p:grpSpPr>
          <a:xfrm>
            <a:off x="447154" y="2985070"/>
            <a:ext cx="2423046" cy="647700"/>
            <a:chOff x="447154" y="3397250"/>
            <a:chExt cx="2423046" cy="647700"/>
          </a:xfrm>
        </p:grpSpPr>
        <p:sp>
          <p:nvSpPr>
            <p:cNvPr id="6" name="Rectangle 5"/>
            <p:cNvSpPr/>
            <p:nvPr/>
          </p:nvSpPr>
          <p:spPr>
            <a:xfrm>
              <a:off x="447154" y="3397250"/>
              <a:ext cx="2423046" cy="6477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6045" y="3408451"/>
              <a:ext cx="2404155" cy="630149"/>
            </a:xfrm>
            <a:prstGeom prst="rect">
              <a:avLst/>
            </a:prstGeom>
          </p:spPr>
        </p:pic>
      </p:grpSp>
      <p:sp>
        <p:nvSpPr>
          <p:cNvPr id="8" name="TextBox 7"/>
          <p:cNvSpPr txBox="1"/>
          <p:nvPr/>
        </p:nvSpPr>
        <p:spPr>
          <a:xfrm>
            <a:off x="3013544" y="2878372"/>
            <a:ext cx="5995284" cy="1785104"/>
          </a:xfrm>
          <a:prstGeom prst="rect">
            <a:avLst/>
          </a:prstGeom>
          <a:noFill/>
        </p:spPr>
        <p:txBody>
          <a:bodyPr wrap="square" rtlCol="0">
            <a:spAutoFit/>
          </a:bodyPr>
          <a:lstStyle/>
          <a:p>
            <a:r>
              <a:rPr lang="en-US" sz="2200" dirty="0" smtClean="0"/>
              <a:t>Migrated their complete datacenter footprint to AWS in six months, taking advantage of the automation and services available with AWS to speed up deployments. They’re running on Windows, IIS and .NET (including ASP.NET)</a:t>
            </a:r>
            <a:endParaRPr lang="en-US" sz="2200" dirty="0"/>
          </a:p>
        </p:txBody>
      </p:sp>
    </p:spTree>
    <p:extLst>
      <p:ext uri="{BB962C8B-B14F-4D97-AF65-F5344CB8AC3E}">
        <p14:creationId xmlns:p14="http://schemas.microsoft.com/office/powerpoint/2010/main" val="42317052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AWS Tools for .NET Devs</a:t>
            </a:r>
            <a:endParaRPr lang="en-US" dirty="0"/>
          </a:p>
        </p:txBody>
      </p:sp>
    </p:spTree>
    <p:extLst>
      <p:ext uri="{BB962C8B-B14F-4D97-AF65-F5344CB8AC3E}">
        <p14:creationId xmlns:p14="http://schemas.microsoft.com/office/powerpoint/2010/main" val="19161822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AWS Toolkit for Visual Studio</a:t>
            </a:r>
            <a:endParaRPr lang="en-US" dirty="0"/>
          </a:p>
        </p:txBody>
      </p:sp>
      <p:sp>
        <p:nvSpPr>
          <p:cNvPr id="4" name="Content Placeholder 3"/>
          <p:cNvSpPr>
            <a:spLocks noGrp="1"/>
          </p:cNvSpPr>
          <p:nvPr>
            <p:ph sz="half" idx="2"/>
          </p:nvPr>
        </p:nvSpPr>
        <p:spPr>
          <a:xfrm>
            <a:off x="4524574" y="831273"/>
            <a:ext cx="4462407" cy="3896571"/>
          </a:xfrm>
        </p:spPr>
        <p:txBody>
          <a:bodyPr/>
          <a:lstStyle/>
          <a:p>
            <a:pPr marL="342900" indent="-342900">
              <a:buFont typeface="Arial" panose="020B0604020202020204" pitchFamily="34" charset="0"/>
              <a:buChar char="•"/>
            </a:pPr>
            <a:r>
              <a:rPr lang="en-US" dirty="0" smtClean="0"/>
              <a:t>See your AWS resources</a:t>
            </a:r>
          </a:p>
          <a:p>
            <a:pPr marL="342900" indent="-342900">
              <a:buFont typeface="Arial" panose="020B0604020202020204" pitchFamily="34" charset="0"/>
              <a:buChar char="•"/>
            </a:pPr>
            <a:r>
              <a:rPr lang="en-US" dirty="0" smtClean="0"/>
              <a:t>Launch VMs, databases, create DynamoDB tables, more</a:t>
            </a:r>
          </a:p>
          <a:p>
            <a:pPr marL="342900" indent="-342900">
              <a:buFont typeface="Arial" panose="020B0604020202020204" pitchFamily="34" charset="0"/>
              <a:buChar char="•"/>
            </a:pPr>
            <a:r>
              <a:rPr lang="en-US" b="1" dirty="0" smtClean="0"/>
              <a:t>ASP.NET and Lambda deployment wizards</a:t>
            </a:r>
          </a:p>
          <a:p>
            <a:pPr marL="342900" indent="-342900">
              <a:buFont typeface="Arial" panose="020B0604020202020204" pitchFamily="34" charset="0"/>
              <a:buChar char="•"/>
            </a:pPr>
            <a:r>
              <a:rPr lang="en-US" dirty="0" smtClean="0"/>
              <a:t>Scan DynamoDB tables</a:t>
            </a:r>
          </a:p>
          <a:p>
            <a:pPr marL="342900" indent="-342900">
              <a:buFont typeface="Arial" panose="020B0604020202020204" pitchFamily="34" charset="0"/>
              <a:buChar char="•"/>
            </a:pPr>
            <a:r>
              <a:rPr lang="en-US" dirty="0" smtClean="0"/>
              <a:t>Test your Lambda functions</a:t>
            </a:r>
          </a:p>
          <a:p>
            <a:pPr marL="342900" indent="-342900">
              <a:buFont typeface="Arial" panose="020B0604020202020204" pitchFamily="34" charset="0"/>
              <a:buChar char="•"/>
            </a:pPr>
            <a:r>
              <a:rPr lang="en-US" dirty="0" smtClean="0"/>
              <a:t>Manage CloudFormation stacks</a:t>
            </a:r>
          </a:p>
          <a:p>
            <a:pPr marL="342900" indent="-342900">
              <a:buFont typeface="Arial" panose="020B0604020202020204" pitchFamily="34" charset="0"/>
              <a:buChar char="•"/>
            </a:pPr>
            <a:r>
              <a:rPr lang="en-US" dirty="0" smtClean="0"/>
              <a:t>More!</a:t>
            </a:r>
            <a:endParaRPr lang="en-US" dirty="0"/>
          </a:p>
        </p:txBody>
      </p:sp>
      <p:pic>
        <p:nvPicPr>
          <p:cNvPr id="6" name="Picture 5"/>
          <p:cNvPicPr>
            <a:picLocks noChangeAspect="1"/>
          </p:cNvPicPr>
          <p:nvPr/>
        </p:nvPicPr>
        <p:blipFill>
          <a:blip r:embed="rId3"/>
          <a:stretch>
            <a:fillRect/>
          </a:stretch>
        </p:blipFill>
        <p:spPr>
          <a:xfrm>
            <a:off x="336789" y="831272"/>
            <a:ext cx="3877043" cy="4060169"/>
          </a:xfrm>
          <a:prstGeom prst="rect">
            <a:avLst/>
          </a:prstGeom>
          <a:ln w="12700">
            <a:solidFill>
              <a:schemeClr val="tx1"/>
            </a:solidFill>
          </a:ln>
        </p:spPr>
      </p:pic>
    </p:spTree>
    <p:extLst>
      <p:ext uri="{BB962C8B-B14F-4D97-AF65-F5344CB8AC3E}">
        <p14:creationId xmlns:p14="http://schemas.microsoft.com/office/powerpoint/2010/main" val="8609580"/>
      </p:ext>
    </p:extLst>
  </p:cSld>
  <p:clrMapOvr>
    <a:masterClrMapping/>
  </p:clrMapOvr>
  <p:timing>
    <p:tnLst>
      <p:par>
        <p:cTn id="1" dur="indefinite" restart="never" nodeType="tmRoot"/>
      </p:par>
    </p:tnLst>
  </p:timing>
</p:sld>
</file>

<file path=ppt/theme/theme1.xml><?xml version="1.0" encoding="utf-8"?>
<a:theme xmlns:a="http://schemas.openxmlformats.org/drawingml/2006/main" name="DeckTemplate-AWS-Dark">
  <a:themeElements>
    <a:clrScheme name="Custom 2">
      <a:dk1>
        <a:srgbClr val="474746"/>
      </a:dk1>
      <a:lt1>
        <a:sysClr val="window" lastClr="FFFFFF"/>
      </a:lt1>
      <a:dk2>
        <a:srgbClr val="6D6E6D"/>
      </a:dk2>
      <a:lt2>
        <a:srgbClr val="F8F8F8"/>
      </a:lt2>
      <a:accent1>
        <a:srgbClr val="FCB64C"/>
      </a:accent1>
      <a:accent2>
        <a:srgbClr val="F7A028"/>
      </a:accent2>
      <a:accent3>
        <a:srgbClr val="49A8F2"/>
      </a:accent3>
      <a:accent4>
        <a:srgbClr val="7BC233"/>
      </a:accent4>
      <a:accent5>
        <a:srgbClr val="FDD645"/>
      </a:accent5>
      <a:accent6>
        <a:srgbClr val="999A98"/>
      </a:accent6>
      <a:hlink>
        <a:srgbClr val="686CEA"/>
      </a:hlink>
      <a:folHlink>
        <a:srgbClr val="9F52C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50000"/>
          </a:schemeClr>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WS_Deck_Template.potx" id="{956C5B2E-0233-4212-9383-50A039694C0C}" vid="{0176EEA5-D87D-4097-B356-86DC884F45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26A3D6C04DFD740953BA1B2B9E62D60" ma:contentTypeVersion="0" ma:contentTypeDescription="Create a new document." ma:contentTypeScope="" ma:versionID="26617cd14cd3af163c0e97ff614e520a">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705B35A6-8B52-46A5-AE45-B98C6459DC10}">
  <ds:schemaRefs>
    <ds:schemaRef ds:uri="http://schemas.microsoft.com/sharepoint/v3/contenttype/forms"/>
  </ds:schemaRefs>
</ds:datastoreItem>
</file>

<file path=customXml/itemProps2.xml><?xml version="1.0" encoding="utf-8"?>
<ds:datastoreItem xmlns:ds="http://schemas.openxmlformats.org/officeDocument/2006/customXml" ds:itemID="{51A3258A-222C-4488-825E-7520D001FB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C597C89A-FD0C-431E-81F6-90225B937683}">
  <ds:schemaRef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dcmitype/"/>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AWS-Deck-Template-Dark</Template>
  <TotalTime>3265</TotalTime>
  <Words>2227</Words>
  <Application>Microsoft Office PowerPoint</Application>
  <PresentationFormat>On-screen Show (16:9)</PresentationFormat>
  <Paragraphs>143</Paragraphs>
  <Slides>18</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Consolas</vt:lpstr>
      <vt:lpstr>Helvetica Neue</vt:lpstr>
      <vt:lpstr>Lucida Console</vt:lpstr>
      <vt:lpstr>Times New Roman</vt:lpstr>
      <vt:lpstr>Wingdings</vt:lpstr>
      <vt:lpstr>DeckTemplate-AWS-Dark</vt:lpstr>
      <vt:lpstr>PowerPoint Presentation</vt:lpstr>
      <vt:lpstr>Overview of AWS</vt:lpstr>
      <vt:lpstr>Global Infrastructure</vt:lpstr>
      <vt:lpstr>Core AWS Services</vt:lpstr>
      <vt:lpstr>EC2: Virtual Machines </vt:lpstr>
      <vt:lpstr>Lambda: Serverless Compute</vt:lpstr>
      <vt:lpstr>.NET / Windows Customer Examples</vt:lpstr>
      <vt:lpstr>AWS Tools for .NET Devs</vt:lpstr>
      <vt:lpstr>AWS Toolkit for Visual Studio</vt:lpstr>
      <vt:lpstr>AWS Toolkit for Visual Studio</vt:lpstr>
      <vt:lpstr>AWS Toolkit for Visual Studio</vt:lpstr>
      <vt:lpstr>AWS SDK for .NET</vt:lpstr>
      <vt:lpstr>AWS SDK for .NET</vt:lpstr>
      <vt:lpstr>Elastic Beanstalk</vt:lpstr>
      <vt:lpstr>CodeStar</vt:lpstr>
      <vt:lpstr>CodeStar Project Templates</vt:lpstr>
      <vt:lpstr>Demo</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Davis, Kirk</cp:lastModifiedBy>
  <cp:revision>87</cp:revision>
  <dcterms:created xsi:type="dcterms:W3CDTF">2016-10-31T14:45:46Z</dcterms:created>
  <dcterms:modified xsi:type="dcterms:W3CDTF">2017-07-11T22:07:28Z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0x010100D26A3D6C04DFD740953BA1B2B9E62D60</vt:lpwstr>
  </property>
</Properties>
</file>