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4" r:id="rId8"/>
    <p:sldId id="265"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8" d="100"/>
          <a:sy n="88" d="100"/>
        </p:scale>
        <p:origin x="24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6/21/2018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6/21/2018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6/21/2018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7EF0C-3356-48A8-8212-B63A8536F519}"/>
              </a:ext>
            </a:extLst>
          </p:cNvPr>
          <p:cNvSpPr>
            <a:spLocks noGrp="1"/>
          </p:cNvSpPr>
          <p:nvPr>
            <p:ph type="ctrTitle"/>
          </p:nvPr>
        </p:nvSpPr>
        <p:spPr>
          <a:xfrm>
            <a:off x="2417779" y="802298"/>
            <a:ext cx="8637073" cy="1407501"/>
          </a:xfrm>
        </p:spPr>
        <p:txBody>
          <a:bodyPr>
            <a:normAutofit/>
          </a:bodyPr>
          <a:lstStyle/>
          <a:p>
            <a:pPr algn="ctr"/>
            <a:r>
              <a:rPr lang="en-US" sz="3200" dirty="0"/>
              <a:t>Data Visualization of </a:t>
            </a:r>
            <a:br>
              <a:rPr lang="en-US" sz="3200" dirty="0"/>
            </a:br>
            <a:r>
              <a:rPr lang="en-US" sz="3200" dirty="0"/>
              <a:t>US Bureau of labor and statistics</a:t>
            </a:r>
            <a:br>
              <a:rPr lang="en-US" sz="3200" dirty="0"/>
            </a:br>
            <a:r>
              <a:rPr lang="en-US" sz="2400" dirty="0"/>
              <a:t>June 23, 2018</a:t>
            </a:r>
          </a:p>
        </p:txBody>
      </p:sp>
      <p:sp>
        <p:nvSpPr>
          <p:cNvPr id="3" name="Subtitle 2">
            <a:extLst>
              <a:ext uri="{FF2B5EF4-FFF2-40B4-BE49-F238E27FC236}">
                <a16:creationId xmlns:a16="http://schemas.microsoft.com/office/drawing/2014/main" id="{7947857D-168B-4B73-9623-95A3F1C71283}"/>
              </a:ext>
            </a:extLst>
          </p:cNvPr>
          <p:cNvSpPr>
            <a:spLocks noGrp="1"/>
          </p:cNvSpPr>
          <p:nvPr>
            <p:ph type="subTitle" idx="1"/>
          </p:nvPr>
        </p:nvSpPr>
        <p:spPr>
          <a:xfrm>
            <a:off x="2417780" y="3531204"/>
            <a:ext cx="8637072" cy="1617739"/>
          </a:xfrm>
        </p:spPr>
        <p:txBody>
          <a:bodyPr>
            <a:normAutofit fontScale="62500" lnSpcReduction="20000"/>
          </a:bodyPr>
          <a:lstStyle/>
          <a:p>
            <a:r>
              <a:rPr lang="en-US" sz="2600" dirty="0"/>
              <a:t>By:</a:t>
            </a:r>
          </a:p>
          <a:p>
            <a:r>
              <a:rPr lang="en-US" sz="2600" dirty="0"/>
              <a:t>Paul G. Arias</a:t>
            </a:r>
          </a:p>
          <a:p>
            <a:r>
              <a:rPr lang="en-US" sz="2600" dirty="0"/>
              <a:t>JAN Olechowski</a:t>
            </a:r>
          </a:p>
          <a:p>
            <a:r>
              <a:rPr lang="en-US" sz="2600" dirty="0"/>
              <a:t>Anthony Cusumano</a:t>
            </a:r>
          </a:p>
          <a:p>
            <a:endParaRPr lang="en-US" dirty="0"/>
          </a:p>
        </p:txBody>
      </p:sp>
    </p:spTree>
    <p:extLst>
      <p:ext uri="{BB962C8B-B14F-4D97-AF65-F5344CB8AC3E}">
        <p14:creationId xmlns:p14="http://schemas.microsoft.com/office/powerpoint/2010/main" val="2491698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C4C8A-259F-4FD9-A2FB-A2CC694EB86B}"/>
              </a:ext>
            </a:extLst>
          </p:cNvPr>
          <p:cNvSpPr>
            <a:spLocks noGrp="1"/>
          </p:cNvSpPr>
          <p:nvPr>
            <p:ph type="title"/>
          </p:nvPr>
        </p:nvSpPr>
        <p:spPr/>
        <p:txBody>
          <a:bodyPr/>
          <a:lstStyle/>
          <a:p>
            <a:pPr algn="ctr"/>
            <a:r>
              <a:rPr lang="en-US" dirty="0"/>
              <a:t>Motivation: </a:t>
            </a:r>
            <a:br>
              <a:rPr lang="en-US" dirty="0"/>
            </a:br>
            <a:endParaRPr lang="en-US" dirty="0"/>
          </a:p>
        </p:txBody>
      </p:sp>
      <p:sp>
        <p:nvSpPr>
          <p:cNvPr id="3" name="Content Placeholder 2">
            <a:extLst>
              <a:ext uri="{FF2B5EF4-FFF2-40B4-BE49-F238E27FC236}">
                <a16:creationId xmlns:a16="http://schemas.microsoft.com/office/drawing/2014/main" id="{0BE70B07-9DEB-4501-A3D5-134DB1496906}"/>
              </a:ext>
            </a:extLst>
          </p:cNvPr>
          <p:cNvSpPr>
            <a:spLocks noGrp="1"/>
          </p:cNvSpPr>
          <p:nvPr>
            <p:ph idx="1"/>
          </p:nvPr>
        </p:nvSpPr>
        <p:spPr>
          <a:xfrm>
            <a:off x="1451579" y="2015732"/>
            <a:ext cx="9603275" cy="3877068"/>
          </a:xfrm>
        </p:spPr>
        <p:txBody>
          <a:bodyPr>
            <a:normAutofit fontScale="92500" lnSpcReduction="10000"/>
          </a:bodyPr>
          <a:lstStyle/>
          <a:p>
            <a:r>
              <a:rPr lang="en-US" sz="2800" dirty="0"/>
              <a:t>To build a website with appeal that would look interesting and inviting to tell a story about the current job market.</a:t>
            </a:r>
          </a:p>
          <a:p>
            <a:r>
              <a:rPr lang="en-US" sz="2800" dirty="0"/>
              <a:t>Where are people currently employed and what are they doing?</a:t>
            </a:r>
          </a:p>
          <a:p>
            <a:r>
              <a:rPr lang="en-US" sz="2800" dirty="0"/>
              <a:t>The challenge being to display this data in a way that is both enticing and exciting.</a:t>
            </a:r>
          </a:p>
          <a:p>
            <a:r>
              <a:rPr lang="en-US" sz="2800" dirty="0"/>
              <a:t>Doing so, takes you on a journey of wonder and intrigue.</a:t>
            </a:r>
          </a:p>
          <a:p>
            <a:r>
              <a:rPr lang="en-US" sz="2800" dirty="0"/>
              <a:t>Along the way it tells you an enjoyable and page-turning data story.</a:t>
            </a:r>
          </a:p>
          <a:p>
            <a:endParaRPr lang="en-US" dirty="0"/>
          </a:p>
        </p:txBody>
      </p:sp>
    </p:spTree>
    <p:extLst>
      <p:ext uri="{BB962C8B-B14F-4D97-AF65-F5344CB8AC3E}">
        <p14:creationId xmlns:p14="http://schemas.microsoft.com/office/powerpoint/2010/main" val="2511819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C4C8A-259F-4FD9-A2FB-A2CC694EB86B}"/>
              </a:ext>
            </a:extLst>
          </p:cNvPr>
          <p:cNvSpPr>
            <a:spLocks noGrp="1"/>
          </p:cNvSpPr>
          <p:nvPr>
            <p:ph type="title"/>
          </p:nvPr>
        </p:nvSpPr>
        <p:spPr/>
        <p:txBody>
          <a:bodyPr/>
          <a:lstStyle/>
          <a:p>
            <a:pPr algn="ctr"/>
            <a:r>
              <a:rPr lang="en-US" dirty="0"/>
              <a:t>Motivation: </a:t>
            </a:r>
            <a:br>
              <a:rPr lang="en-US" dirty="0"/>
            </a:br>
            <a:endParaRPr lang="en-US" dirty="0"/>
          </a:p>
        </p:txBody>
      </p:sp>
      <p:sp>
        <p:nvSpPr>
          <p:cNvPr id="3" name="Content Placeholder 2">
            <a:extLst>
              <a:ext uri="{FF2B5EF4-FFF2-40B4-BE49-F238E27FC236}">
                <a16:creationId xmlns:a16="http://schemas.microsoft.com/office/drawing/2014/main" id="{0BE70B07-9DEB-4501-A3D5-134DB1496906}"/>
              </a:ext>
            </a:extLst>
          </p:cNvPr>
          <p:cNvSpPr>
            <a:spLocks noGrp="1"/>
          </p:cNvSpPr>
          <p:nvPr>
            <p:ph idx="1"/>
          </p:nvPr>
        </p:nvSpPr>
        <p:spPr>
          <a:xfrm>
            <a:off x="1451579" y="2015732"/>
            <a:ext cx="9603275" cy="3877068"/>
          </a:xfrm>
        </p:spPr>
        <p:txBody>
          <a:bodyPr>
            <a:normAutofit lnSpcReduction="10000"/>
          </a:bodyPr>
          <a:lstStyle/>
          <a:p>
            <a:r>
              <a:rPr lang="en-US" sz="2800" dirty="0"/>
              <a:t>Ever been to a website that seemed so busy and so full of data it just left you confused?</a:t>
            </a:r>
          </a:p>
          <a:p>
            <a:r>
              <a:rPr lang="en-US" sz="2800" dirty="0"/>
              <a:t>Or worse yet, you are surfing the web and you came upon a very dry and boring site. How long did you stay before you went on?</a:t>
            </a:r>
          </a:p>
          <a:p>
            <a:r>
              <a:rPr lang="en-US" sz="2800" dirty="0"/>
              <a:t>Ever research the job market? No doubt one of your stops was the Bureau of Labor and Statistics website.</a:t>
            </a:r>
          </a:p>
          <a:p>
            <a:endParaRPr lang="en-US" dirty="0"/>
          </a:p>
        </p:txBody>
      </p:sp>
    </p:spTree>
    <p:extLst>
      <p:ext uri="{BB962C8B-B14F-4D97-AF65-F5344CB8AC3E}">
        <p14:creationId xmlns:p14="http://schemas.microsoft.com/office/powerpoint/2010/main" val="2041657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6839BB8-D3EC-4FFF-90A9-4A14A4ABA91A}"/>
              </a:ext>
            </a:extLst>
          </p:cNvPr>
          <p:cNvPicPr>
            <a:picLocks noChangeAspect="1"/>
          </p:cNvPicPr>
          <p:nvPr/>
        </p:nvPicPr>
        <p:blipFill>
          <a:blip r:embed="rId2"/>
          <a:stretch>
            <a:fillRect/>
          </a:stretch>
        </p:blipFill>
        <p:spPr>
          <a:xfrm>
            <a:off x="1168400" y="0"/>
            <a:ext cx="10388600" cy="6096000"/>
          </a:xfrm>
          <a:prstGeom prst="rect">
            <a:avLst/>
          </a:prstGeom>
        </p:spPr>
      </p:pic>
    </p:spTree>
    <p:extLst>
      <p:ext uri="{BB962C8B-B14F-4D97-AF65-F5344CB8AC3E}">
        <p14:creationId xmlns:p14="http://schemas.microsoft.com/office/powerpoint/2010/main" val="2542317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6C652-77D6-47D7-9B80-13B89EA84C2D}"/>
              </a:ext>
            </a:extLst>
          </p:cNvPr>
          <p:cNvSpPr>
            <a:spLocks noGrp="1"/>
          </p:cNvSpPr>
          <p:nvPr>
            <p:ph type="title"/>
          </p:nvPr>
        </p:nvSpPr>
        <p:spPr>
          <a:xfrm>
            <a:off x="1446585" y="348413"/>
            <a:ext cx="3273099" cy="1641762"/>
          </a:xfrm>
        </p:spPr>
        <p:txBody>
          <a:bodyPr/>
          <a:lstStyle/>
          <a:p>
            <a:r>
              <a:rPr lang="en-US" dirty="0"/>
              <a:t>US DEPARTMENT OF LABOR –BUREAU OF LABOR STATISTICS WEBSITE</a:t>
            </a:r>
          </a:p>
        </p:txBody>
      </p:sp>
      <p:sp>
        <p:nvSpPr>
          <p:cNvPr id="4" name="Text Placeholder 3">
            <a:extLst>
              <a:ext uri="{FF2B5EF4-FFF2-40B4-BE49-F238E27FC236}">
                <a16:creationId xmlns:a16="http://schemas.microsoft.com/office/drawing/2014/main" id="{211CABC4-CCF2-4825-99F0-8D2C3D2B3A57}"/>
              </a:ext>
            </a:extLst>
          </p:cNvPr>
          <p:cNvSpPr>
            <a:spLocks noGrp="1"/>
          </p:cNvSpPr>
          <p:nvPr>
            <p:ph type="body" sz="half" idx="2"/>
          </p:nvPr>
        </p:nvSpPr>
        <p:spPr>
          <a:xfrm>
            <a:off x="1432221" y="2432605"/>
            <a:ext cx="3275013" cy="2999366"/>
          </a:xfrm>
        </p:spPr>
        <p:txBody>
          <a:bodyPr>
            <a:normAutofit/>
          </a:bodyPr>
          <a:lstStyle/>
          <a:p>
            <a:r>
              <a:rPr lang="en-US" sz="2000" dirty="0"/>
              <a:t>What comes to mind when you see a site like this?</a:t>
            </a:r>
          </a:p>
          <a:p>
            <a:pPr marL="342900" indent="-342900">
              <a:buFont typeface="Arial" panose="020B0604020202020204" pitchFamily="34" charset="0"/>
              <a:buChar char="•"/>
            </a:pPr>
            <a:r>
              <a:rPr lang="en-US" sz="2000" dirty="0"/>
              <a:t>Busy</a:t>
            </a:r>
          </a:p>
          <a:p>
            <a:pPr marL="342900" indent="-342900">
              <a:buFont typeface="Arial" panose="020B0604020202020204" pitchFamily="34" charset="0"/>
              <a:buChar char="•"/>
            </a:pPr>
            <a:r>
              <a:rPr lang="en-US" sz="2000" dirty="0"/>
              <a:t>Confusing</a:t>
            </a:r>
          </a:p>
          <a:p>
            <a:pPr marL="342900" indent="-342900">
              <a:buFont typeface="Arial" panose="020B0604020202020204" pitchFamily="34" charset="0"/>
              <a:buChar char="•"/>
            </a:pPr>
            <a:r>
              <a:rPr lang="en-US" sz="2000" dirty="0"/>
              <a:t>Where to begin?</a:t>
            </a:r>
          </a:p>
          <a:p>
            <a:pPr marL="342900" indent="-342900">
              <a:buFont typeface="Arial" panose="020B0604020202020204" pitchFamily="34" charset="0"/>
              <a:buChar char="•"/>
            </a:pPr>
            <a:r>
              <a:rPr lang="en-US" sz="2000" dirty="0"/>
              <a:t>Next website?</a:t>
            </a:r>
          </a:p>
        </p:txBody>
      </p:sp>
      <p:pic>
        <p:nvPicPr>
          <p:cNvPr id="5" name="Content Placeholder 4">
            <a:extLst>
              <a:ext uri="{FF2B5EF4-FFF2-40B4-BE49-F238E27FC236}">
                <a16:creationId xmlns:a16="http://schemas.microsoft.com/office/drawing/2014/main" id="{EC2E4958-C94B-4881-A520-F7730DF23EA0}"/>
              </a:ext>
            </a:extLst>
          </p:cNvPr>
          <p:cNvPicPr>
            <a:picLocks noGrp="1" noChangeAspect="1"/>
          </p:cNvPicPr>
          <p:nvPr>
            <p:ph idx="1"/>
          </p:nvPr>
        </p:nvPicPr>
        <p:blipFill>
          <a:blip r:embed="rId2"/>
          <a:stretch>
            <a:fillRect/>
          </a:stretch>
        </p:blipFill>
        <p:spPr>
          <a:xfrm>
            <a:off x="5061857" y="195943"/>
            <a:ext cx="7010400" cy="5791200"/>
          </a:xfrm>
          <a:prstGeom prst="rect">
            <a:avLst/>
          </a:prstGeom>
        </p:spPr>
      </p:pic>
    </p:spTree>
    <p:extLst>
      <p:ext uri="{BB962C8B-B14F-4D97-AF65-F5344CB8AC3E}">
        <p14:creationId xmlns:p14="http://schemas.microsoft.com/office/powerpoint/2010/main" val="3362905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CBDF74-75E1-4FEC-B719-525AD918183D}"/>
              </a:ext>
            </a:extLst>
          </p:cNvPr>
          <p:cNvSpPr/>
          <p:nvPr/>
        </p:nvSpPr>
        <p:spPr>
          <a:xfrm>
            <a:off x="2558144" y="1928566"/>
            <a:ext cx="6096000" cy="3416320"/>
          </a:xfrm>
          <a:prstGeom prst="rect">
            <a:avLst/>
          </a:prstGeom>
        </p:spPr>
        <p:txBody>
          <a:bodyPr>
            <a:spAutoFit/>
          </a:bodyPr>
          <a:lstStyle/>
          <a:p>
            <a:r>
              <a:rPr lang="en-US" sz="3600" dirty="0"/>
              <a:t>Well my friends one of the things we do as Data Analysts is tell a story with our data and we create dazzling visualizations to make even a boring website’s information like this shine.</a:t>
            </a:r>
          </a:p>
        </p:txBody>
      </p:sp>
      <p:sp>
        <p:nvSpPr>
          <p:cNvPr id="3" name="Star: 5 Points 2">
            <a:extLst>
              <a:ext uri="{FF2B5EF4-FFF2-40B4-BE49-F238E27FC236}">
                <a16:creationId xmlns:a16="http://schemas.microsoft.com/office/drawing/2014/main" id="{8BDD592A-5C91-4A31-9364-6E2C11A66A61}"/>
              </a:ext>
            </a:extLst>
          </p:cNvPr>
          <p:cNvSpPr/>
          <p:nvPr/>
        </p:nvSpPr>
        <p:spPr>
          <a:xfrm>
            <a:off x="957943" y="4430486"/>
            <a:ext cx="914400" cy="9144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tar: 5 Points 3">
            <a:extLst>
              <a:ext uri="{FF2B5EF4-FFF2-40B4-BE49-F238E27FC236}">
                <a16:creationId xmlns:a16="http://schemas.microsoft.com/office/drawing/2014/main" id="{0A5D4F33-788E-431F-A4B2-D6EF8B998753}"/>
              </a:ext>
            </a:extLst>
          </p:cNvPr>
          <p:cNvSpPr/>
          <p:nvPr/>
        </p:nvSpPr>
        <p:spPr>
          <a:xfrm>
            <a:off x="1230086" y="3233057"/>
            <a:ext cx="914400" cy="9144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tar: 5 Points 4">
            <a:extLst>
              <a:ext uri="{FF2B5EF4-FFF2-40B4-BE49-F238E27FC236}">
                <a16:creationId xmlns:a16="http://schemas.microsoft.com/office/drawing/2014/main" id="{1252575F-CBC3-42D6-A417-995B2A46F602}"/>
              </a:ext>
            </a:extLst>
          </p:cNvPr>
          <p:cNvSpPr/>
          <p:nvPr/>
        </p:nvSpPr>
        <p:spPr>
          <a:xfrm>
            <a:off x="8828315" y="4702629"/>
            <a:ext cx="914400" cy="9144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tar: 5 Points 5">
            <a:extLst>
              <a:ext uri="{FF2B5EF4-FFF2-40B4-BE49-F238E27FC236}">
                <a16:creationId xmlns:a16="http://schemas.microsoft.com/office/drawing/2014/main" id="{F81E8EAB-A772-4695-A916-C19BC8F3577B}"/>
              </a:ext>
            </a:extLst>
          </p:cNvPr>
          <p:cNvSpPr/>
          <p:nvPr/>
        </p:nvSpPr>
        <p:spPr>
          <a:xfrm>
            <a:off x="10265229" y="3233057"/>
            <a:ext cx="914400" cy="9144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tar: 5 Points 6">
            <a:extLst>
              <a:ext uri="{FF2B5EF4-FFF2-40B4-BE49-F238E27FC236}">
                <a16:creationId xmlns:a16="http://schemas.microsoft.com/office/drawing/2014/main" id="{AE0F0360-B90C-4F33-B582-92196F8B71C9}"/>
              </a:ext>
            </a:extLst>
          </p:cNvPr>
          <p:cNvSpPr/>
          <p:nvPr/>
        </p:nvSpPr>
        <p:spPr>
          <a:xfrm>
            <a:off x="9470571" y="2024743"/>
            <a:ext cx="914400" cy="9144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tar: 5 Points 7">
            <a:extLst>
              <a:ext uri="{FF2B5EF4-FFF2-40B4-BE49-F238E27FC236}">
                <a16:creationId xmlns:a16="http://schemas.microsoft.com/office/drawing/2014/main" id="{5F38EE91-5E49-49B0-B289-F817268DCE92}"/>
              </a:ext>
            </a:extLst>
          </p:cNvPr>
          <p:cNvSpPr/>
          <p:nvPr/>
        </p:nvSpPr>
        <p:spPr>
          <a:xfrm>
            <a:off x="7968343" y="1066800"/>
            <a:ext cx="914400" cy="9144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tar: 5 Points 8">
            <a:extLst>
              <a:ext uri="{FF2B5EF4-FFF2-40B4-BE49-F238E27FC236}">
                <a16:creationId xmlns:a16="http://schemas.microsoft.com/office/drawing/2014/main" id="{2E9A8E85-8557-418F-95B9-163020CB7244}"/>
              </a:ext>
            </a:extLst>
          </p:cNvPr>
          <p:cNvSpPr/>
          <p:nvPr/>
        </p:nvSpPr>
        <p:spPr>
          <a:xfrm>
            <a:off x="6596743" y="391161"/>
            <a:ext cx="914400" cy="9144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tar: 5 Points 9">
            <a:extLst>
              <a:ext uri="{FF2B5EF4-FFF2-40B4-BE49-F238E27FC236}">
                <a16:creationId xmlns:a16="http://schemas.microsoft.com/office/drawing/2014/main" id="{0981D3FD-1A2C-40D5-B51C-CEC78A671E80}"/>
              </a:ext>
            </a:extLst>
          </p:cNvPr>
          <p:cNvSpPr/>
          <p:nvPr/>
        </p:nvSpPr>
        <p:spPr>
          <a:xfrm>
            <a:off x="5236029" y="336732"/>
            <a:ext cx="914400" cy="9144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30401429-EE45-4CBE-A434-5E93BCB7E016}"/>
              </a:ext>
            </a:extLst>
          </p:cNvPr>
          <p:cNvSpPr/>
          <p:nvPr/>
        </p:nvSpPr>
        <p:spPr>
          <a:xfrm>
            <a:off x="3559629" y="359229"/>
            <a:ext cx="914400" cy="9144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tar: 5 Points 12">
            <a:extLst>
              <a:ext uri="{FF2B5EF4-FFF2-40B4-BE49-F238E27FC236}">
                <a16:creationId xmlns:a16="http://schemas.microsoft.com/office/drawing/2014/main" id="{438CB60E-46B0-4D52-B6E7-F1143DDDA15B}"/>
              </a:ext>
            </a:extLst>
          </p:cNvPr>
          <p:cNvSpPr/>
          <p:nvPr/>
        </p:nvSpPr>
        <p:spPr>
          <a:xfrm>
            <a:off x="10047514" y="940527"/>
            <a:ext cx="914400" cy="9144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tar: 5 Points 13">
            <a:extLst>
              <a:ext uri="{FF2B5EF4-FFF2-40B4-BE49-F238E27FC236}">
                <a16:creationId xmlns:a16="http://schemas.microsoft.com/office/drawing/2014/main" id="{E6850D9A-01F3-4747-94EE-438F80DC7129}"/>
              </a:ext>
            </a:extLst>
          </p:cNvPr>
          <p:cNvSpPr/>
          <p:nvPr/>
        </p:nvSpPr>
        <p:spPr>
          <a:xfrm>
            <a:off x="2041072" y="368664"/>
            <a:ext cx="914400" cy="9144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tar: 5 Points 14">
            <a:extLst>
              <a:ext uri="{FF2B5EF4-FFF2-40B4-BE49-F238E27FC236}">
                <a16:creationId xmlns:a16="http://schemas.microsoft.com/office/drawing/2014/main" id="{69A8ADCF-B5EB-4B1B-8712-D032BBB1CC59}"/>
              </a:ext>
            </a:extLst>
          </p:cNvPr>
          <p:cNvSpPr/>
          <p:nvPr/>
        </p:nvSpPr>
        <p:spPr>
          <a:xfrm>
            <a:off x="609600" y="940527"/>
            <a:ext cx="914400" cy="9144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tar: 5 Points 15">
            <a:extLst>
              <a:ext uri="{FF2B5EF4-FFF2-40B4-BE49-F238E27FC236}">
                <a16:creationId xmlns:a16="http://schemas.microsoft.com/office/drawing/2014/main" id="{0A8D1A47-D24C-4EFD-A37A-44738B7EA3A4}"/>
              </a:ext>
            </a:extLst>
          </p:cNvPr>
          <p:cNvSpPr/>
          <p:nvPr/>
        </p:nvSpPr>
        <p:spPr>
          <a:xfrm>
            <a:off x="185057" y="2228306"/>
            <a:ext cx="914400" cy="9144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2082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0F016-DDC2-4CF8-B846-8CB19302E58B}"/>
              </a:ext>
            </a:extLst>
          </p:cNvPr>
          <p:cNvSpPr>
            <a:spLocks noGrp="1"/>
          </p:cNvSpPr>
          <p:nvPr>
            <p:ph type="title"/>
          </p:nvPr>
        </p:nvSpPr>
        <p:spPr/>
        <p:txBody>
          <a:bodyPr/>
          <a:lstStyle/>
          <a:p>
            <a:r>
              <a:rPr lang="en-US" sz="2800" dirty="0"/>
              <a:t>CHECK THIs out</a:t>
            </a:r>
            <a:r>
              <a:rPr lang="en-US" dirty="0"/>
              <a:t>:   </a:t>
            </a:r>
            <a:r>
              <a:rPr lang="en-US" cap="none" dirty="0"/>
              <a:t>https://ublsrudatasci.herokuapp.com/</a:t>
            </a:r>
            <a:endParaRPr lang="en-US" dirty="0"/>
          </a:p>
        </p:txBody>
      </p:sp>
      <p:sp>
        <p:nvSpPr>
          <p:cNvPr id="3" name="Text Placeholder 2">
            <a:extLst>
              <a:ext uri="{FF2B5EF4-FFF2-40B4-BE49-F238E27FC236}">
                <a16:creationId xmlns:a16="http://schemas.microsoft.com/office/drawing/2014/main" id="{48D74CE0-BD34-4A6C-92B7-F98B34C64F97}"/>
              </a:ext>
            </a:extLst>
          </p:cNvPr>
          <p:cNvSpPr>
            <a:spLocks noGrp="1"/>
          </p:cNvSpPr>
          <p:nvPr>
            <p:ph type="body" idx="1"/>
          </p:nvPr>
        </p:nvSpPr>
        <p:spPr/>
        <p:txBody>
          <a:bodyPr/>
          <a:lstStyle/>
          <a:p>
            <a:endParaRPr lang="en-US"/>
          </a:p>
        </p:txBody>
      </p:sp>
      <p:pic>
        <p:nvPicPr>
          <p:cNvPr id="7" name="Content Placeholder 6">
            <a:extLst>
              <a:ext uri="{FF2B5EF4-FFF2-40B4-BE49-F238E27FC236}">
                <a16:creationId xmlns:a16="http://schemas.microsoft.com/office/drawing/2014/main" id="{F8D66349-33C4-437E-A787-9F695CB198D3}"/>
              </a:ext>
            </a:extLst>
          </p:cNvPr>
          <p:cNvPicPr>
            <a:picLocks noGrp="1" noChangeAspect="1"/>
          </p:cNvPicPr>
          <p:nvPr>
            <p:ph sz="half" idx="2"/>
          </p:nvPr>
        </p:nvPicPr>
        <p:blipFill>
          <a:blip r:embed="rId2"/>
          <a:stretch>
            <a:fillRect/>
          </a:stretch>
        </p:blipFill>
        <p:spPr>
          <a:xfrm>
            <a:off x="1447191" y="2009473"/>
            <a:ext cx="4645152" cy="3449389"/>
          </a:xfrm>
          <a:prstGeom prst="rect">
            <a:avLst/>
          </a:prstGeom>
        </p:spPr>
      </p:pic>
      <p:sp>
        <p:nvSpPr>
          <p:cNvPr id="5" name="Text Placeholder 4">
            <a:extLst>
              <a:ext uri="{FF2B5EF4-FFF2-40B4-BE49-F238E27FC236}">
                <a16:creationId xmlns:a16="http://schemas.microsoft.com/office/drawing/2014/main" id="{EA131CB1-BD60-4F0D-AC11-364291253D52}"/>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2A605C1B-DBAE-47B2-9F2D-543E296A38AD}"/>
              </a:ext>
            </a:extLst>
          </p:cNvPr>
          <p:cNvSpPr>
            <a:spLocks noGrp="1"/>
          </p:cNvSpPr>
          <p:nvPr>
            <p:ph sz="quarter" idx="4"/>
          </p:nvPr>
        </p:nvSpPr>
        <p:spPr/>
        <p:txBody>
          <a:bodyPr/>
          <a:lstStyle/>
          <a:p>
            <a:endParaRPr lang="en-US"/>
          </a:p>
        </p:txBody>
      </p:sp>
      <p:pic>
        <p:nvPicPr>
          <p:cNvPr id="8" name="Picture 7">
            <a:extLst>
              <a:ext uri="{FF2B5EF4-FFF2-40B4-BE49-F238E27FC236}">
                <a16:creationId xmlns:a16="http://schemas.microsoft.com/office/drawing/2014/main" id="{126F4C8B-0AB9-4FF8-A090-E6BA04795D85}"/>
              </a:ext>
            </a:extLst>
          </p:cNvPr>
          <p:cNvPicPr>
            <a:picLocks noChangeAspect="1"/>
          </p:cNvPicPr>
          <p:nvPr/>
        </p:nvPicPr>
        <p:blipFill>
          <a:blip r:embed="rId3"/>
          <a:stretch>
            <a:fillRect/>
          </a:stretch>
        </p:blipFill>
        <p:spPr>
          <a:xfrm>
            <a:off x="6412362" y="2019549"/>
            <a:ext cx="4642490" cy="3449389"/>
          </a:xfrm>
          <a:prstGeom prst="rect">
            <a:avLst/>
          </a:prstGeom>
        </p:spPr>
      </p:pic>
    </p:spTree>
    <p:extLst>
      <p:ext uri="{BB962C8B-B14F-4D97-AF65-F5344CB8AC3E}">
        <p14:creationId xmlns:p14="http://schemas.microsoft.com/office/powerpoint/2010/main" val="3857358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61D51C7-8BF7-4F76-B7A5-582AB4BCF42C}"/>
              </a:ext>
            </a:extLst>
          </p:cNvPr>
          <p:cNvSpPr/>
          <p:nvPr/>
        </p:nvSpPr>
        <p:spPr>
          <a:xfrm>
            <a:off x="6705599" y="1710461"/>
            <a:ext cx="3853543" cy="4247317"/>
          </a:xfrm>
          <a:prstGeom prst="rect">
            <a:avLst/>
          </a:prstGeom>
        </p:spPr>
        <p:txBody>
          <a:bodyPr wrap="square">
            <a:spAutoFit/>
          </a:bodyPr>
          <a:lstStyle/>
          <a:p>
            <a:endParaRPr lang="en-US" dirty="0"/>
          </a:p>
          <a:p>
            <a:r>
              <a:rPr lang="en-US" dirty="0"/>
              <a:t>How many of you if you came upon a site like this while surfing the web will at least click around a bit? </a:t>
            </a:r>
          </a:p>
          <a:p>
            <a:endParaRPr lang="en-US" dirty="0"/>
          </a:p>
          <a:p>
            <a:r>
              <a:rPr lang="en-US" dirty="0"/>
              <a:t>Check out the trends and job markets? What parts of the country have which jobs?</a:t>
            </a:r>
          </a:p>
          <a:p>
            <a:endParaRPr lang="en-US" dirty="0"/>
          </a:p>
          <a:p>
            <a:r>
              <a:rPr lang="en-US" dirty="0"/>
              <a:t>Exactly! It's got what I call website appeal. Makes you want to click around it all day. Right?</a:t>
            </a:r>
          </a:p>
          <a:p>
            <a:endParaRPr lang="en-US" dirty="0"/>
          </a:p>
          <a:p>
            <a:endParaRPr lang="en-US" dirty="0"/>
          </a:p>
          <a:p>
            <a:endParaRPr lang="en-US" dirty="0"/>
          </a:p>
        </p:txBody>
      </p:sp>
      <p:pic>
        <p:nvPicPr>
          <p:cNvPr id="4" name="Picture 3">
            <a:extLst>
              <a:ext uri="{FF2B5EF4-FFF2-40B4-BE49-F238E27FC236}">
                <a16:creationId xmlns:a16="http://schemas.microsoft.com/office/drawing/2014/main" id="{B5F826A4-E06C-46B8-83D6-2C80D2ACE97D}"/>
              </a:ext>
            </a:extLst>
          </p:cNvPr>
          <p:cNvPicPr>
            <a:picLocks noChangeAspect="1"/>
          </p:cNvPicPr>
          <p:nvPr/>
        </p:nvPicPr>
        <p:blipFill>
          <a:blip r:embed="rId2"/>
          <a:stretch>
            <a:fillRect/>
          </a:stretch>
        </p:blipFill>
        <p:spPr>
          <a:xfrm>
            <a:off x="700769" y="1710461"/>
            <a:ext cx="5286374" cy="4045360"/>
          </a:xfrm>
          <a:prstGeom prst="rect">
            <a:avLst/>
          </a:prstGeom>
        </p:spPr>
      </p:pic>
      <p:sp>
        <p:nvSpPr>
          <p:cNvPr id="5" name="Rectangle 4">
            <a:extLst>
              <a:ext uri="{FF2B5EF4-FFF2-40B4-BE49-F238E27FC236}">
                <a16:creationId xmlns:a16="http://schemas.microsoft.com/office/drawing/2014/main" id="{B0A7A58E-D60E-4AD2-97AD-9E46C05858EB}"/>
              </a:ext>
            </a:extLst>
          </p:cNvPr>
          <p:cNvSpPr/>
          <p:nvPr/>
        </p:nvSpPr>
        <p:spPr>
          <a:xfrm>
            <a:off x="700769" y="0"/>
            <a:ext cx="10189027" cy="1477328"/>
          </a:xfrm>
          <a:prstGeom prst="rect">
            <a:avLst/>
          </a:prstGeom>
        </p:spPr>
        <p:txBody>
          <a:bodyPr wrap="square">
            <a:spAutoFit/>
          </a:bodyPr>
          <a:lstStyle/>
          <a:p>
            <a:r>
              <a:rPr lang="en-US" dirty="0"/>
              <a:t>This looks so cool! Right? So what is it? </a:t>
            </a:r>
          </a:p>
          <a:p>
            <a:endParaRPr lang="en-US" dirty="0"/>
          </a:p>
          <a:p>
            <a:r>
              <a:rPr lang="en-US" dirty="0"/>
              <a:t>It says United States Labor Statistics but is clearly not the same site. </a:t>
            </a:r>
          </a:p>
          <a:p>
            <a:endParaRPr lang="en-US" dirty="0"/>
          </a:p>
          <a:p>
            <a:r>
              <a:rPr lang="en-US" dirty="0"/>
              <a:t>Check out the maps and diagrams! Very interesting? Right? </a:t>
            </a:r>
          </a:p>
        </p:txBody>
      </p:sp>
    </p:spTree>
    <p:extLst>
      <p:ext uri="{BB962C8B-B14F-4D97-AF65-F5344CB8AC3E}">
        <p14:creationId xmlns:p14="http://schemas.microsoft.com/office/powerpoint/2010/main" val="1372174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F8961BB-509C-4116-A752-363A1A16F2E5}"/>
              </a:ext>
            </a:extLst>
          </p:cNvPr>
          <p:cNvSpPr/>
          <p:nvPr/>
        </p:nvSpPr>
        <p:spPr>
          <a:xfrm>
            <a:off x="1034143" y="630427"/>
            <a:ext cx="9579428" cy="4801314"/>
          </a:xfrm>
          <a:prstGeom prst="rect">
            <a:avLst/>
          </a:prstGeom>
        </p:spPr>
        <p:txBody>
          <a:bodyPr wrap="square">
            <a:spAutoFit/>
          </a:bodyPr>
          <a:lstStyle/>
          <a:p>
            <a:r>
              <a:rPr lang="en-US" dirty="0"/>
              <a:t>Let me go over some of the cool parts for you. So if you hover any state it says the name of the state and when you click it, an exciting starburst comes up. How great is that? Super right?</a:t>
            </a:r>
          </a:p>
          <a:p>
            <a:endParaRPr lang="en-US" dirty="0"/>
          </a:p>
          <a:p>
            <a:r>
              <a:rPr lang="en-US" dirty="0"/>
              <a:t>Hovering over this starburst shows us a hierarchy of job categories in that state by employment and the lower lever shows jobs and employment numbers within it.  Cool huh?</a:t>
            </a:r>
          </a:p>
          <a:p>
            <a:endParaRPr lang="en-US" dirty="0"/>
          </a:p>
          <a:p>
            <a:r>
              <a:rPr lang="en-US" dirty="0"/>
              <a:t>For my part, I am interested in those in the analyst space. It is so easy to get to, as you can see.  </a:t>
            </a:r>
          </a:p>
          <a:p>
            <a:endParaRPr lang="en-US" dirty="0"/>
          </a:p>
          <a:p>
            <a:r>
              <a:rPr lang="en-US" dirty="0"/>
              <a:t>My part of the code was in producing SQLite databases and csv files from the BLS website and providing that data for these to query. My colleagues here can tell you about the code and development and will conclude with final thoughts. </a:t>
            </a:r>
          </a:p>
          <a:p>
            <a:endParaRPr lang="en-US" dirty="0"/>
          </a:p>
          <a:p>
            <a:r>
              <a:rPr lang="en-US" dirty="0"/>
              <a:t>**************************************************************************************************</a:t>
            </a:r>
          </a:p>
          <a:p>
            <a:endParaRPr lang="en-US" dirty="0"/>
          </a:p>
          <a:p>
            <a:r>
              <a:rPr lang="en-US" b="1" dirty="0"/>
              <a:t>This screen will mainly exist be on an index card I will have at time of presentation as we cut to the actual website and I click around showing some detailed information and then introducing you to continue</a:t>
            </a:r>
            <a:r>
              <a:rPr lang="en-US" dirty="0"/>
              <a:t>.]</a:t>
            </a:r>
          </a:p>
        </p:txBody>
      </p:sp>
    </p:spTree>
    <p:extLst>
      <p:ext uri="{BB962C8B-B14F-4D97-AF65-F5344CB8AC3E}">
        <p14:creationId xmlns:p14="http://schemas.microsoft.com/office/powerpoint/2010/main" val="28405815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123</TotalTime>
  <Words>530</Words>
  <Application>Microsoft Office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Gill Sans MT</vt:lpstr>
      <vt:lpstr>Gallery</vt:lpstr>
      <vt:lpstr>Data Visualization of  US Bureau of labor and statistics June 23, 2018</vt:lpstr>
      <vt:lpstr>Motivation:  </vt:lpstr>
      <vt:lpstr>Motivation:  </vt:lpstr>
      <vt:lpstr>PowerPoint Presentation</vt:lpstr>
      <vt:lpstr>US DEPARTMENT OF LABOR –BUREAU OF LABOR STATISTICS WEBSITE</vt:lpstr>
      <vt:lpstr>PowerPoint Presentation</vt:lpstr>
      <vt:lpstr>CHECK THIs out:   https://ublsrudatasci.herokuapp.com/</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of  US Bureau of labor and statistics June 23, 2018</dc:title>
  <dc:creator>Anthony Cusumano</dc:creator>
  <cp:lastModifiedBy>Anthony Cusumano</cp:lastModifiedBy>
  <cp:revision>12</cp:revision>
  <dcterms:created xsi:type="dcterms:W3CDTF">2018-06-21T23:18:01Z</dcterms:created>
  <dcterms:modified xsi:type="dcterms:W3CDTF">2018-06-22T01:21:37Z</dcterms:modified>
</cp:coreProperties>
</file>