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70" r:id="rId14"/>
    <p:sldId id="271" r:id="rId15"/>
    <p:sldId id="268"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53" d="100"/>
          <a:sy n="53" d="100"/>
        </p:scale>
        <p:origin x="108"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A3D718-6A24-43D6-AF34-6822406C831A}"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85176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3D718-6A24-43D6-AF34-6822406C831A}"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66731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3D718-6A24-43D6-AF34-6822406C831A}"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412565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3D718-6A24-43D6-AF34-6822406C831A}"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216486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A3D718-6A24-43D6-AF34-6822406C831A}"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8401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A3D718-6A24-43D6-AF34-6822406C831A}"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218165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A3D718-6A24-43D6-AF34-6822406C831A}"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233371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A3D718-6A24-43D6-AF34-6822406C831A}"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294104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3D718-6A24-43D6-AF34-6822406C831A}"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3592407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3D718-6A24-43D6-AF34-6822406C831A}"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342968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3D718-6A24-43D6-AF34-6822406C831A}"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D49D6-11B0-454E-89E8-AF7DF47FC6F9}" type="slidenum">
              <a:rPr lang="en-US" smtClean="0"/>
              <a:t>‹#›</a:t>
            </a:fld>
            <a:endParaRPr lang="en-US"/>
          </a:p>
        </p:txBody>
      </p:sp>
    </p:spTree>
    <p:extLst>
      <p:ext uri="{BB962C8B-B14F-4D97-AF65-F5344CB8AC3E}">
        <p14:creationId xmlns:p14="http://schemas.microsoft.com/office/powerpoint/2010/main" val="230056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D718-6A24-43D6-AF34-6822406C831A}" type="datetimeFigureOut">
              <a:rPr lang="en-US" smtClean="0"/>
              <a:t>9/12/2023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D49D6-11B0-454E-89E8-AF7DF47FC6F9}" type="slidenum">
              <a:rPr lang="en-US" smtClean="0"/>
              <a:t>‹#›</a:t>
            </a:fld>
            <a:endParaRPr lang="en-US"/>
          </a:p>
        </p:txBody>
      </p:sp>
    </p:spTree>
    <p:extLst>
      <p:ext uri="{BB962C8B-B14F-4D97-AF65-F5344CB8AC3E}">
        <p14:creationId xmlns:p14="http://schemas.microsoft.com/office/powerpoint/2010/main" val="1462197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43199"/>
            <a:ext cx="5238045" cy="913519"/>
          </a:xfrm>
        </p:spPr>
        <p:txBody>
          <a:bodyPr>
            <a:normAutofit fontScale="90000"/>
          </a:bodyPr>
          <a:lstStyle/>
          <a:p>
            <a:r>
              <a:rPr lang="en-US" dirty="0" smtClean="0"/>
              <a:t>AWS Fundamental</a:t>
            </a:r>
            <a:endParaRPr lang="en-US" dirty="0"/>
          </a:p>
        </p:txBody>
      </p:sp>
      <p:sp>
        <p:nvSpPr>
          <p:cNvPr id="3" name="Subtitle 2"/>
          <p:cNvSpPr>
            <a:spLocks noGrp="1"/>
          </p:cNvSpPr>
          <p:nvPr>
            <p:ph type="subTitle" idx="1"/>
          </p:nvPr>
        </p:nvSpPr>
        <p:spPr>
          <a:xfrm>
            <a:off x="0" y="3828168"/>
            <a:ext cx="2594610" cy="412362"/>
          </a:xfrm>
        </p:spPr>
        <p:txBody>
          <a:bodyPr>
            <a:normAutofit/>
          </a:bodyPr>
          <a:lstStyle/>
          <a:p>
            <a:r>
              <a:rPr lang="en-US" sz="1800" dirty="0" smtClean="0"/>
              <a:t>Prepared By: </a:t>
            </a:r>
            <a:r>
              <a:rPr lang="en-US" sz="1800" dirty="0" err="1" smtClean="0"/>
              <a:t>Gourab</a:t>
            </a:r>
            <a:r>
              <a:rPr lang="en-US" sz="1800" dirty="0" smtClean="0"/>
              <a:t> Paul</a:t>
            </a:r>
          </a:p>
          <a:p>
            <a:endParaRPr lang="en-US" dirty="0" smtClean="0"/>
          </a:p>
        </p:txBody>
      </p:sp>
    </p:spTree>
    <p:extLst>
      <p:ext uri="{BB962C8B-B14F-4D97-AF65-F5344CB8AC3E}">
        <p14:creationId xmlns:p14="http://schemas.microsoft.com/office/powerpoint/2010/main" val="1989745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65810"/>
          </a:xfrm>
        </p:spPr>
        <p:txBody>
          <a:bodyPr/>
          <a:lstStyle/>
          <a:p>
            <a:r>
              <a:rPr lang="en-US" dirty="0" smtClean="0"/>
              <a:t>AWS-Global Infrastructure</a:t>
            </a:r>
            <a:endParaRPr lang="en-US" dirty="0"/>
          </a:p>
        </p:txBody>
      </p:sp>
      <p:pic>
        <p:nvPicPr>
          <p:cNvPr id="4" name="Content Placeholder 3"/>
          <p:cNvPicPr>
            <a:picLocks noGrp="1" noChangeAspect="1"/>
          </p:cNvPicPr>
          <p:nvPr>
            <p:ph idx="1"/>
          </p:nvPr>
        </p:nvPicPr>
        <p:blipFill>
          <a:blip r:embed="rId2"/>
          <a:stretch>
            <a:fillRect/>
          </a:stretch>
        </p:blipFill>
        <p:spPr>
          <a:xfrm>
            <a:off x="2786062" y="4400550"/>
            <a:ext cx="5362575" cy="2457450"/>
          </a:xfrm>
          <a:prstGeom prst="rect">
            <a:avLst/>
          </a:prstGeom>
        </p:spPr>
      </p:pic>
      <p:sp>
        <p:nvSpPr>
          <p:cNvPr id="5" name="TextBox 4"/>
          <p:cNvSpPr txBox="1"/>
          <p:nvPr/>
        </p:nvSpPr>
        <p:spPr>
          <a:xfrm>
            <a:off x="0" y="1623060"/>
            <a:ext cx="1219200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t>Availability Zones:</a:t>
            </a:r>
            <a:r>
              <a:rPr lang="en-US" dirty="0" smtClean="0"/>
              <a:t> can be a several data center, but if they are close together, they act as one availability zone.</a:t>
            </a:r>
          </a:p>
          <a:p>
            <a:pPr marL="285750" indent="-285750" algn="just">
              <a:buFont typeface="Arial" panose="020B0604020202020204" pitchFamily="34" charset="0"/>
              <a:buChar char="•"/>
            </a:pPr>
            <a:r>
              <a:rPr lang="en-US" b="1" dirty="0" smtClean="0"/>
              <a:t>Region:</a:t>
            </a:r>
            <a:r>
              <a:rPr lang="en-US" dirty="0" smtClean="0"/>
              <a:t> A region is a collection of data centers which are completely isolated from other regions and consist of more than two availability zones connected to each other through links. It’s an geographical area of datacenters.</a:t>
            </a:r>
          </a:p>
          <a:p>
            <a:pPr marL="285750" indent="-285750" algn="just">
              <a:buFont typeface="Arial" panose="020B0604020202020204" pitchFamily="34" charset="0"/>
              <a:buChar char="•"/>
            </a:pPr>
            <a:r>
              <a:rPr lang="en-US" b="1" dirty="0" smtClean="0"/>
              <a:t>Edges locations: </a:t>
            </a:r>
            <a:r>
              <a:rPr lang="en-US" dirty="0" smtClean="0"/>
              <a:t>is not a region but a small location that AWS have. It is used for caching the content. Consists of </a:t>
            </a:r>
            <a:r>
              <a:rPr lang="en-US" dirty="0" err="1" smtClean="0"/>
              <a:t>CloudFront</a:t>
            </a:r>
            <a:r>
              <a:rPr lang="en-US" dirty="0" smtClean="0"/>
              <a:t>, Amazon’s Content Delivery Network (CDN).</a:t>
            </a:r>
          </a:p>
          <a:p>
            <a:pPr marL="285750" indent="-285750" algn="just">
              <a:buFont typeface="Arial" panose="020B0604020202020204" pitchFamily="34" charset="0"/>
              <a:buChar char="•"/>
            </a:pPr>
            <a:r>
              <a:rPr lang="en-US" b="1" dirty="0" smtClean="0"/>
              <a:t>Regional Edge Cache: </a:t>
            </a:r>
            <a:r>
              <a:rPr lang="en-GB" dirty="0"/>
              <a:t>Regional Edge cache lies between </a:t>
            </a:r>
            <a:r>
              <a:rPr lang="en-GB" dirty="0" err="1"/>
              <a:t>CloudFront</a:t>
            </a:r>
            <a:r>
              <a:rPr lang="en-GB" dirty="0"/>
              <a:t> Origin servers and the edge </a:t>
            </a:r>
            <a:r>
              <a:rPr lang="en-GB" dirty="0" smtClean="0"/>
              <a:t>locations</a:t>
            </a:r>
            <a:r>
              <a:rPr lang="en-US" dirty="0" smtClean="0"/>
              <a:t>. </a:t>
            </a:r>
            <a:r>
              <a:rPr lang="en-GB" dirty="0" smtClean="0"/>
              <a:t>Data </a:t>
            </a:r>
            <a:r>
              <a:rPr lang="en-GB" dirty="0"/>
              <a:t>is removed from the cache at the edge location while the data is retained at the Regional Edge </a:t>
            </a:r>
            <a:r>
              <a:rPr lang="en-GB" dirty="0" smtClean="0"/>
              <a:t>Caches. When </a:t>
            </a:r>
            <a:r>
              <a:rPr lang="en-GB" dirty="0"/>
              <a:t>the user requests the data, then data is no longer available at the edge location. Therefore, the edge </a:t>
            </a:r>
            <a:r>
              <a:rPr lang="en-GB" dirty="0" smtClean="0"/>
              <a:t>location retrieves </a:t>
            </a:r>
            <a:r>
              <a:rPr lang="en-GB" dirty="0"/>
              <a:t>the cached data from the Regional edge cache instead of the Origin servers that have high latency</a:t>
            </a:r>
            <a:endParaRPr lang="en-US" dirty="0"/>
          </a:p>
        </p:txBody>
      </p:sp>
    </p:spTree>
    <p:extLst>
      <p:ext uri="{BB962C8B-B14F-4D97-AF65-F5344CB8AC3E}">
        <p14:creationId xmlns:p14="http://schemas.microsoft.com/office/powerpoint/2010/main" val="460283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40080"/>
          </a:xfrm>
        </p:spPr>
        <p:txBody>
          <a:bodyPr>
            <a:normAutofit fontScale="90000"/>
          </a:bodyPr>
          <a:lstStyle/>
          <a:p>
            <a:r>
              <a:rPr lang="en-US" dirty="0" smtClean="0"/>
              <a:t>AWS-Account ID and Pricing</a:t>
            </a:r>
            <a:endParaRPr lang="en-US" dirty="0"/>
          </a:p>
        </p:txBody>
      </p:sp>
      <p:sp>
        <p:nvSpPr>
          <p:cNvPr id="3" name="Content Placeholder 2"/>
          <p:cNvSpPr>
            <a:spLocks noGrp="1"/>
          </p:cNvSpPr>
          <p:nvPr>
            <p:ph idx="1"/>
          </p:nvPr>
        </p:nvSpPr>
        <p:spPr>
          <a:xfrm>
            <a:off x="0" y="640082"/>
            <a:ext cx="12192000" cy="6217918"/>
          </a:xfrm>
        </p:spPr>
        <p:txBody>
          <a:bodyPr/>
          <a:lstStyle/>
          <a:p>
            <a:r>
              <a:rPr lang="en-US" dirty="0" smtClean="0"/>
              <a:t>AWS assigns two types of unique ID to each user’s account,</a:t>
            </a:r>
          </a:p>
          <a:p>
            <a:pPr lvl="1"/>
            <a:r>
              <a:rPr lang="en-US" dirty="0" smtClean="0"/>
              <a:t>An AWS Account (12-digit number)</a:t>
            </a:r>
          </a:p>
          <a:p>
            <a:pPr lvl="2"/>
            <a:r>
              <a:rPr lang="en-US" dirty="0" smtClean="0"/>
              <a:t>used to construct Amazon Resource Names (ARNs)</a:t>
            </a:r>
          </a:p>
          <a:p>
            <a:pPr lvl="1"/>
            <a:r>
              <a:rPr lang="en-US" dirty="0" smtClean="0"/>
              <a:t>A canonical user ID (64-digit hexadecimal encoded a 256-number)</a:t>
            </a:r>
          </a:p>
          <a:p>
            <a:pPr lvl="2"/>
            <a:r>
              <a:rPr lang="en-GB" dirty="0"/>
              <a:t>A canonical user ID is used in an Amazon S3 bucket policy for cross-account access means that AWS account can access the resources in another AWS account. For example, if you want AWS account access to your bucket, you need to specify the canonical user ID to your bucket's policy</a:t>
            </a:r>
            <a:endParaRPr lang="en-US" dirty="0"/>
          </a:p>
          <a:p>
            <a:r>
              <a:rPr lang="en-US" dirty="0" smtClean="0"/>
              <a:t>AWS pricing:</a:t>
            </a:r>
          </a:p>
          <a:p>
            <a:pPr lvl="1"/>
            <a:r>
              <a:rPr lang="en-US" dirty="0" smtClean="0"/>
              <a:t>Compute</a:t>
            </a:r>
          </a:p>
          <a:p>
            <a:pPr lvl="1"/>
            <a:r>
              <a:rPr lang="en-US" dirty="0" smtClean="0"/>
              <a:t>Storage</a:t>
            </a:r>
          </a:p>
          <a:p>
            <a:pPr lvl="1"/>
            <a:r>
              <a:rPr lang="en-US" dirty="0" smtClean="0"/>
              <a:t>Data Transfer</a:t>
            </a:r>
            <a:endParaRPr lang="en-US" dirty="0"/>
          </a:p>
        </p:txBody>
      </p:sp>
    </p:spTree>
    <p:extLst>
      <p:ext uri="{BB962C8B-B14F-4D97-AF65-F5344CB8AC3E}">
        <p14:creationId xmlns:p14="http://schemas.microsoft.com/office/powerpoint/2010/main" val="3540304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8659"/>
          </a:xfrm>
        </p:spPr>
        <p:txBody>
          <a:bodyPr/>
          <a:lstStyle/>
          <a:p>
            <a:r>
              <a:rPr lang="en-US" dirty="0" smtClean="0"/>
              <a:t>AWS-IAM</a:t>
            </a:r>
            <a:endParaRPr lang="en-US" dirty="0"/>
          </a:p>
        </p:txBody>
      </p:sp>
      <p:sp>
        <p:nvSpPr>
          <p:cNvPr id="3" name="Content Placeholder 2"/>
          <p:cNvSpPr>
            <a:spLocks noGrp="1"/>
          </p:cNvSpPr>
          <p:nvPr>
            <p:ph idx="1"/>
          </p:nvPr>
        </p:nvSpPr>
        <p:spPr>
          <a:xfrm>
            <a:off x="0" y="708660"/>
            <a:ext cx="12192000" cy="6149339"/>
          </a:xfrm>
        </p:spPr>
        <p:txBody>
          <a:bodyPr>
            <a:normAutofit fontScale="92500" lnSpcReduction="10000"/>
          </a:bodyPr>
          <a:lstStyle/>
          <a:p>
            <a:r>
              <a:rPr lang="en-US" dirty="0" smtClean="0"/>
              <a:t>IAM – Identity Access Management</a:t>
            </a:r>
          </a:p>
          <a:p>
            <a:r>
              <a:rPr lang="en-US" dirty="0" smtClean="0"/>
              <a:t>Allows us to manage users and their level of access to the different parts of AWS platforms. It’s a web service that enables AWS’s customers to manage users and user permissions in AWS.</a:t>
            </a:r>
          </a:p>
          <a:p>
            <a:r>
              <a:rPr lang="en-US" dirty="0" smtClean="0"/>
              <a:t>Enables the organization to create multiple users, each with its own security credentials, controlled and billed to a single AWS account.</a:t>
            </a:r>
          </a:p>
          <a:p>
            <a:r>
              <a:rPr lang="en-US" dirty="0" smtClean="0"/>
              <a:t>Features</a:t>
            </a:r>
          </a:p>
          <a:p>
            <a:pPr lvl="1"/>
            <a:r>
              <a:rPr lang="en-US" dirty="0" smtClean="0"/>
              <a:t>Centralized control of AWS account</a:t>
            </a:r>
          </a:p>
          <a:p>
            <a:pPr lvl="1"/>
            <a:r>
              <a:rPr lang="en-US" dirty="0" smtClean="0"/>
              <a:t>Shared Access to AWS account</a:t>
            </a:r>
          </a:p>
          <a:p>
            <a:pPr lvl="1"/>
            <a:r>
              <a:rPr lang="en-US" dirty="0" smtClean="0"/>
              <a:t>Granular permissions: </a:t>
            </a:r>
            <a:r>
              <a:rPr lang="en-GB" dirty="0"/>
              <a:t>used to set a permission that user can use a particular service but not other services</a:t>
            </a:r>
            <a:r>
              <a:rPr lang="en-GB" dirty="0" smtClean="0"/>
              <a:t>.</a:t>
            </a:r>
          </a:p>
          <a:p>
            <a:pPr lvl="1"/>
            <a:r>
              <a:rPr lang="en-GB" dirty="0" smtClean="0"/>
              <a:t>Identity Federation and Multifactor Authentication</a:t>
            </a:r>
          </a:p>
          <a:p>
            <a:pPr lvl="1"/>
            <a:r>
              <a:rPr lang="en-GB" dirty="0" smtClean="0"/>
              <a:t>Networking Controls and Provide temporary access for users/devices and services where necessary</a:t>
            </a:r>
          </a:p>
          <a:p>
            <a:pPr lvl="1"/>
            <a:r>
              <a:rPr lang="en-GB" dirty="0" smtClean="0"/>
              <a:t>Integrates with many different AWS services</a:t>
            </a:r>
          </a:p>
          <a:p>
            <a:pPr lvl="1"/>
            <a:r>
              <a:rPr lang="en-GB" dirty="0" smtClean="0"/>
              <a:t>Supports PCI (Payment Card Industry) DSS (Data Security Standard) Compliance</a:t>
            </a:r>
          </a:p>
          <a:p>
            <a:pPr lvl="1"/>
            <a:r>
              <a:rPr lang="en-GB" dirty="0" smtClean="0"/>
              <a:t>Eventually Consistent and Free to Use</a:t>
            </a:r>
            <a:endParaRPr lang="en-US" dirty="0"/>
          </a:p>
        </p:txBody>
      </p:sp>
    </p:spTree>
    <p:extLst>
      <p:ext uri="{BB962C8B-B14F-4D97-AF65-F5344CB8AC3E}">
        <p14:creationId xmlns:p14="http://schemas.microsoft.com/office/powerpoint/2010/main" val="602781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015216" cy="677332"/>
          </a:xfrm>
        </p:spPr>
        <p:txBody>
          <a:bodyPr>
            <a:normAutofit fontScale="90000"/>
          </a:bodyPr>
          <a:lstStyle/>
          <a:p>
            <a:r>
              <a:rPr lang="en-US" dirty="0" smtClean="0"/>
              <a:t>AWS- IAM Identities</a:t>
            </a:r>
            <a:endParaRPr lang="en-US" dirty="0"/>
          </a:p>
        </p:txBody>
      </p:sp>
      <p:sp>
        <p:nvSpPr>
          <p:cNvPr id="3" name="Content Placeholder 2"/>
          <p:cNvSpPr>
            <a:spLocks noGrp="1"/>
          </p:cNvSpPr>
          <p:nvPr>
            <p:ph idx="1"/>
          </p:nvPr>
        </p:nvSpPr>
        <p:spPr>
          <a:xfrm>
            <a:off x="0" y="765810"/>
            <a:ext cx="12192000" cy="5943600"/>
          </a:xfrm>
        </p:spPr>
        <p:txBody>
          <a:bodyPr/>
          <a:lstStyle/>
          <a:p>
            <a:r>
              <a:rPr lang="en-GB" dirty="0"/>
              <a:t>IAM identities are created to provide authentication for people and processes in </a:t>
            </a:r>
            <a:r>
              <a:rPr lang="en-GB" dirty="0" smtClean="0"/>
              <a:t>users AWS account.</a:t>
            </a:r>
          </a:p>
          <a:p>
            <a:r>
              <a:rPr lang="en-GB" dirty="0" smtClean="0"/>
              <a:t>IAM Identities: Users, Groups, Roles</a:t>
            </a:r>
          </a:p>
          <a:p>
            <a:endParaRPr lang="en-US" dirty="0"/>
          </a:p>
        </p:txBody>
      </p:sp>
      <p:pic>
        <p:nvPicPr>
          <p:cNvPr id="4" name="Picture 3"/>
          <p:cNvPicPr>
            <a:picLocks noChangeAspect="1"/>
          </p:cNvPicPr>
          <p:nvPr/>
        </p:nvPicPr>
        <p:blipFill>
          <a:blip r:embed="rId2"/>
          <a:stretch>
            <a:fillRect/>
          </a:stretch>
        </p:blipFill>
        <p:spPr>
          <a:xfrm>
            <a:off x="2959650" y="2577560"/>
            <a:ext cx="6272699" cy="2617280"/>
          </a:xfrm>
          <a:prstGeom prst="rect">
            <a:avLst/>
          </a:prstGeom>
        </p:spPr>
      </p:pic>
    </p:spTree>
    <p:extLst>
      <p:ext uri="{BB962C8B-B14F-4D97-AF65-F5344CB8AC3E}">
        <p14:creationId xmlns:p14="http://schemas.microsoft.com/office/powerpoint/2010/main" val="3285617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51509"/>
          </a:xfrm>
        </p:spPr>
        <p:txBody>
          <a:bodyPr>
            <a:normAutofit fontScale="90000"/>
          </a:bodyPr>
          <a:lstStyle/>
          <a:p>
            <a:r>
              <a:rPr lang="en-US" dirty="0" smtClean="0"/>
              <a:t>AWS-IAM Roles</a:t>
            </a:r>
            <a:endParaRPr lang="en-US" dirty="0"/>
          </a:p>
        </p:txBody>
      </p:sp>
      <p:sp>
        <p:nvSpPr>
          <p:cNvPr id="3" name="Content Placeholder 2"/>
          <p:cNvSpPr>
            <a:spLocks noGrp="1"/>
          </p:cNvSpPr>
          <p:nvPr>
            <p:ph idx="1"/>
          </p:nvPr>
        </p:nvSpPr>
        <p:spPr>
          <a:xfrm>
            <a:off x="0" y="651510"/>
            <a:ext cx="12192000" cy="6206490"/>
          </a:xfrm>
        </p:spPr>
        <p:txBody>
          <a:bodyPr>
            <a:normAutofit/>
          </a:bodyPr>
          <a:lstStyle/>
          <a:p>
            <a:r>
              <a:rPr lang="en-US" dirty="0" smtClean="0"/>
              <a:t>Delegation: </a:t>
            </a:r>
            <a:r>
              <a:rPr lang="en-GB" dirty="0"/>
              <a:t>a process of granting the permissions to the user to allow the access to the AWS resources that you control</a:t>
            </a:r>
            <a:r>
              <a:rPr lang="en-GB" dirty="0" smtClean="0"/>
              <a:t>.</a:t>
            </a:r>
          </a:p>
          <a:p>
            <a:pPr lvl="1"/>
            <a:r>
              <a:rPr lang="en-GB" dirty="0" smtClean="0"/>
              <a:t>The trusting and trusted account can be of three types:</a:t>
            </a:r>
          </a:p>
          <a:p>
            <a:pPr lvl="2"/>
            <a:r>
              <a:rPr lang="en-GB" dirty="0" smtClean="0"/>
              <a:t>Same account</a:t>
            </a:r>
          </a:p>
          <a:p>
            <a:pPr lvl="2"/>
            <a:r>
              <a:rPr lang="en-GB" dirty="0" smtClean="0"/>
              <a:t>Two different accounts under the same organization control</a:t>
            </a:r>
          </a:p>
          <a:p>
            <a:pPr lvl="2"/>
            <a:r>
              <a:rPr lang="en-GB" dirty="0" smtClean="0"/>
              <a:t>Two different accounts owned by different organizations.</a:t>
            </a:r>
          </a:p>
          <a:p>
            <a:r>
              <a:rPr lang="en-GB" dirty="0" smtClean="0"/>
              <a:t>Permission Policy: </a:t>
            </a:r>
            <a:r>
              <a:rPr lang="en-GB" dirty="0"/>
              <a:t>grants the user with a role the needed permissions to carry out the intended tasks</a:t>
            </a:r>
            <a:r>
              <a:rPr lang="en-GB" dirty="0" smtClean="0"/>
              <a:t>.</a:t>
            </a:r>
          </a:p>
          <a:p>
            <a:r>
              <a:rPr lang="en-GB" dirty="0" smtClean="0"/>
              <a:t>Trust Policy</a:t>
            </a:r>
          </a:p>
          <a:p>
            <a:pPr lvl="1"/>
            <a:r>
              <a:rPr lang="en-GB" dirty="0" smtClean="0"/>
              <a:t>Federation</a:t>
            </a:r>
          </a:p>
          <a:p>
            <a:pPr lvl="1"/>
            <a:r>
              <a:rPr lang="en-GB" dirty="0" smtClean="0"/>
              <a:t>Trust Policy</a:t>
            </a:r>
          </a:p>
          <a:p>
            <a:pPr lvl="1"/>
            <a:r>
              <a:rPr lang="en-GB" dirty="0" smtClean="0"/>
              <a:t>Permissions Policy</a:t>
            </a:r>
          </a:p>
          <a:p>
            <a:pPr lvl="1"/>
            <a:r>
              <a:rPr lang="en-GB" dirty="0" smtClean="0"/>
              <a:t>Permission Boundary</a:t>
            </a:r>
          </a:p>
          <a:p>
            <a:pPr lvl="1"/>
            <a:r>
              <a:rPr lang="en-GB" dirty="0" smtClean="0"/>
              <a:t>Principal</a:t>
            </a:r>
          </a:p>
          <a:p>
            <a:r>
              <a:rPr lang="en-GB" dirty="0" smtClean="0"/>
              <a:t>Cross-account access</a:t>
            </a:r>
          </a:p>
          <a:p>
            <a:endParaRPr lang="en-GB" dirty="0" smtClean="0"/>
          </a:p>
          <a:p>
            <a:pPr lvl="1"/>
            <a:endParaRPr lang="en-US" dirty="0"/>
          </a:p>
        </p:txBody>
      </p:sp>
    </p:spTree>
    <p:extLst>
      <p:ext uri="{BB962C8B-B14F-4D97-AF65-F5344CB8AC3E}">
        <p14:creationId xmlns:p14="http://schemas.microsoft.com/office/powerpoint/2010/main" val="3687327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1501"/>
          </a:xfrm>
        </p:spPr>
        <p:txBody>
          <a:bodyPr>
            <a:normAutofit fontScale="90000"/>
          </a:bodyPr>
          <a:lstStyle/>
          <a:p>
            <a:r>
              <a:rPr lang="en-US" dirty="0" smtClean="0"/>
              <a:t>AWS-SAML (Security Assertion Markup Language)</a:t>
            </a:r>
            <a:endParaRPr lang="en-US" dirty="0"/>
          </a:p>
        </p:txBody>
      </p:sp>
      <p:sp>
        <p:nvSpPr>
          <p:cNvPr id="3" name="Content Placeholder 2"/>
          <p:cNvSpPr>
            <a:spLocks noGrp="1"/>
          </p:cNvSpPr>
          <p:nvPr>
            <p:ph idx="1"/>
          </p:nvPr>
        </p:nvSpPr>
        <p:spPr>
          <a:xfrm>
            <a:off x="0" y="768096"/>
            <a:ext cx="12192000" cy="6089904"/>
          </a:xfrm>
        </p:spPr>
        <p:txBody>
          <a:bodyPr>
            <a:normAutofit fontScale="85000" lnSpcReduction="20000"/>
          </a:bodyPr>
          <a:lstStyle/>
          <a:p>
            <a:r>
              <a:rPr lang="en-US" dirty="0" smtClean="0"/>
              <a:t>Users need to enter a username and password to login in any application</a:t>
            </a:r>
          </a:p>
          <a:p>
            <a:r>
              <a:rPr lang="en-US" dirty="0" smtClean="0"/>
              <a:t>It’s is a Xml-based framework that allows the identity providers to provide authorization credentials to the service provider, and a technique of achieving Single Sign-On (SSO).</a:t>
            </a:r>
          </a:p>
          <a:p>
            <a:r>
              <a:rPr lang="en-GB" dirty="0"/>
              <a:t>SAML provides a service known as Single Sign-On means that users have to log in once and can use the same credentials to log in to another service provider.</a:t>
            </a:r>
          </a:p>
          <a:p>
            <a:r>
              <a:rPr lang="en-GB" dirty="0"/>
              <a:t>With SAML, both the service provider and identity provider exist separately, but centralizes the user management and provides access to the SaaS solutions.</a:t>
            </a:r>
          </a:p>
          <a:p>
            <a:r>
              <a:rPr lang="en-US" dirty="0" smtClean="0"/>
              <a:t>Advantage:</a:t>
            </a:r>
          </a:p>
          <a:p>
            <a:pPr lvl="1"/>
            <a:r>
              <a:rPr lang="en-US" dirty="0" smtClean="0"/>
              <a:t>SAML SSO</a:t>
            </a:r>
          </a:p>
          <a:p>
            <a:pPr lvl="1"/>
            <a:r>
              <a:rPr lang="en-US" dirty="0" smtClean="0"/>
              <a:t>Open Standard SSO</a:t>
            </a:r>
          </a:p>
          <a:p>
            <a:pPr lvl="1"/>
            <a:r>
              <a:rPr lang="en-US" dirty="0" smtClean="0"/>
              <a:t>Strong Security</a:t>
            </a:r>
          </a:p>
          <a:p>
            <a:pPr lvl="1"/>
            <a:r>
              <a:rPr lang="en-US" dirty="0" smtClean="0"/>
              <a:t>Improved online experience for end users</a:t>
            </a:r>
          </a:p>
          <a:p>
            <a:pPr lvl="1"/>
            <a:r>
              <a:rPr lang="en-US" dirty="0" smtClean="0"/>
              <a:t>Reduced administrative cost for service providers</a:t>
            </a:r>
          </a:p>
          <a:p>
            <a:pPr lvl="1"/>
            <a:r>
              <a:rPr lang="en-US" dirty="0" smtClean="0"/>
              <a:t>Risk transference</a:t>
            </a:r>
          </a:p>
          <a:p>
            <a:r>
              <a:rPr lang="en-US" dirty="0" smtClean="0"/>
              <a:t>Two types:</a:t>
            </a:r>
          </a:p>
          <a:p>
            <a:pPr lvl="1"/>
            <a:r>
              <a:rPr lang="en-US" dirty="0" smtClean="0"/>
              <a:t>Service Provider: </a:t>
            </a:r>
            <a:r>
              <a:rPr lang="en-GB" dirty="0" smtClean="0"/>
              <a:t>Service provider requires the authentication from the identity provider that grants the access to the user.</a:t>
            </a:r>
          </a:p>
          <a:p>
            <a:pPr lvl="1"/>
            <a:r>
              <a:rPr lang="en-GB" dirty="0" smtClean="0"/>
              <a:t>Identity Provider: An identity provider is an entity within a system that sends the authentication to the service provider is about who they are along with the user access rights. It maintains a directory of the user and provides an authentication mechanism.</a:t>
            </a:r>
            <a:endParaRPr lang="en-US" dirty="0" smtClean="0"/>
          </a:p>
          <a:p>
            <a:endParaRPr lang="en-US" dirty="0" smtClean="0"/>
          </a:p>
          <a:p>
            <a:endParaRPr lang="en-US" dirty="0" smtClean="0"/>
          </a:p>
        </p:txBody>
      </p:sp>
    </p:spTree>
    <p:extLst>
      <p:ext uri="{BB962C8B-B14F-4D97-AF65-F5344CB8AC3E}">
        <p14:creationId xmlns:p14="http://schemas.microsoft.com/office/powerpoint/2010/main" val="1378756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74370"/>
            <a:ext cx="12192000" cy="6183630"/>
          </a:xfrm>
        </p:spPr>
        <p:txBody>
          <a:bodyPr/>
          <a:lstStyle/>
          <a:p>
            <a:r>
              <a:rPr lang="en-GB" dirty="0"/>
              <a:t>A SAML Assertion is an XML document that the identity provider sends to the service provider containing user </a:t>
            </a:r>
            <a:r>
              <a:rPr lang="en-GB" dirty="0" smtClean="0"/>
              <a:t>authorization. Three types of SAML Assertion,</a:t>
            </a:r>
          </a:p>
          <a:p>
            <a:pPr lvl="1"/>
            <a:r>
              <a:rPr lang="en-GB" dirty="0" smtClean="0"/>
              <a:t>Authentication</a:t>
            </a:r>
          </a:p>
          <a:p>
            <a:pPr lvl="1"/>
            <a:r>
              <a:rPr lang="en-GB" dirty="0" smtClean="0"/>
              <a:t>Attribute</a:t>
            </a:r>
          </a:p>
          <a:p>
            <a:pPr lvl="1"/>
            <a:r>
              <a:rPr lang="en-GB" dirty="0" smtClean="0"/>
              <a:t>Decision</a:t>
            </a:r>
            <a:endParaRPr lang="en-US" dirty="0" smtClean="0"/>
          </a:p>
        </p:txBody>
      </p:sp>
      <p:sp>
        <p:nvSpPr>
          <p:cNvPr id="4" name="Title 1"/>
          <p:cNvSpPr>
            <a:spLocks noGrp="1"/>
          </p:cNvSpPr>
          <p:nvPr>
            <p:ph type="title"/>
          </p:nvPr>
        </p:nvSpPr>
        <p:spPr>
          <a:xfrm>
            <a:off x="0" y="0"/>
            <a:ext cx="12192000" cy="571501"/>
          </a:xfrm>
        </p:spPr>
        <p:txBody>
          <a:bodyPr>
            <a:normAutofit fontScale="90000"/>
          </a:bodyPr>
          <a:lstStyle/>
          <a:p>
            <a:r>
              <a:rPr lang="en-US" dirty="0" smtClean="0"/>
              <a:t>AWS-SAML (Security Assertion Markup Language)</a:t>
            </a:r>
            <a:endParaRPr lang="en-US" dirty="0"/>
          </a:p>
        </p:txBody>
      </p:sp>
      <p:pic>
        <p:nvPicPr>
          <p:cNvPr id="5" name="Picture 4"/>
          <p:cNvPicPr>
            <a:picLocks noChangeAspect="1"/>
          </p:cNvPicPr>
          <p:nvPr/>
        </p:nvPicPr>
        <p:blipFill>
          <a:blip r:embed="rId2"/>
          <a:stretch>
            <a:fillRect/>
          </a:stretch>
        </p:blipFill>
        <p:spPr>
          <a:xfrm>
            <a:off x="2670049" y="1609724"/>
            <a:ext cx="9521952" cy="4516755"/>
          </a:xfrm>
          <a:prstGeom prst="rect">
            <a:avLst/>
          </a:prstGeom>
        </p:spPr>
      </p:pic>
      <p:sp>
        <p:nvSpPr>
          <p:cNvPr id="6" name="TextBox 5"/>
          <p:cNvSpPr txBox="1"/>
          <p:nvPr/>
        </p:nvSpPr>
        <p:spPr>
          <a:xfrm>
            <a:off x="6499584" y="6126479"/>
            <a:ext cx="1862882" cy="369332"/>
          </a:xfrm>
          <a:prstGeom prst="rect">
            <a:avLst/>
          </a:prstGeom>
          <a:noFill/>
        </p:spPr>
        <p:txBody>
          <a:bodyPr wrap="none" rtlCol="0">
            <a:spAutoFit/>
          </a:bodyPr>
          <a:lstStyle/>
          <a:p>
            <a:r>
              <a:rPr lang="en-GB" dirty="0" smtClean="0"/>
              <a:t>Working of SAML:</a:t>
            </a:r>
          </a:p>
        </p:txBody>
      </p:sp>
    </p:spTree>
    <p:extLst>
      <p:ext uri="{BB962C8B-B14F-4D97-AF65-F5344CB8AC3E}">
        <p14:creationId xmlns:p14="http://schemas.microsoft.com/office/powerpoint/2010/main" val="324750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74370"/>
          </a:xfrm>
        </p:spPr>
        <p:txBody>
          <a:bodyPr>
            <a:normAutofit fontScale="90000"/>
          </a:bodyPr>
          <a:lstStyle/>
          <a:p>
            <a:r>
              <a:rPr lang="en-US" dirty="0" smtClean="0"/>
              <a:t>AWS-EC2 (Elastic Compute Cloud)</a:t>
            </a:r>
            <a:endParaRPr lang="en-US" dirty="0"/>
          </a:p>
        </p:txBody>
      </p:sp>
      <p:sp>
        <p:nvSpPr>
          <p:cNvPr id="3" name="Content Placeholder 2"/>
          <p:cNvSpPr>
            <a:spLocks noGrp="1"/>
          </p:cNvSpPr>
          <p:nvPr>
            <p:ph idx="1"/>
          </p:nvPr>
        </p:nvSpPr>
        <p:spPr>
          <a:xfrm>
            <a:off x="0" y="674372"/>
            <a:ext cx="12192000" cy="6183628"/>
          </a:xfrm>
        </p:spPr>
        <p:txBody>
          <a:bodyPr/>
          <a:lstStyle/>
          <a:p>
            <a:r>
              <a:rPr lang="en-US" dirty="0" smtClean="0"/>
              <a:t>Amazon EC2 is a web service that provides resizable compute capacity in the cloud.</a:t>
            </a:r>
          </a:p>
          <a:p>
            <a:r>
              <a:rPr lang="en-US" dirty="0" smtClean="0"/>
              <a:t>It’s reduces the time required to obtain and boot new user instances to minutes rather than in older days, if you  need a server then you had to put a purchase order and cabling is done to get a new server which is a very time consuming process. Amazon has provided an EC which is a virtual machine in the cloud that completely change the industry.</a:t>
            </a:r>
          </a:p>
          <a:p>
            <a:r>
              <a:rPr lang="en-US" dirty="0" smtClean="0"/>
              <a:t>We can scale the compute capacity up and down as per the computing requirement changes, and pay only for the resources that we actually use. </a:t>
            </a:r>
          </a:p>
          <a:p>
            <a:r>
              <a:rPr lang="en-US" dirty="0" smtClean="0"/>
              <a:t>It also provides the developers with the tools to build resilient applications that isolate themselves from some common scenarios.</a:t>
            </a:r>
            <a:endParaRPr lang="en-US" dirty="0"/>
          </a:p>
        </p:txBody>
      </p:sp>
    </p:spTree>
    <p:extLst>
      <p:ext uri="{BB962C8B-B14F-4D97-AF65-F5344CB8AC3E}">
        <p14:creationId xmlns:p14="http://schemas.microsoft.com/office/powerpoint/2010/main" val="4008066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74415" cy="1325563"/>
          </a:xfrm>
        </p:spPr>
        <p:txBody>
          <a:bodyPr/>
          <a:lstStyle/>
          <a:p>
            <a:r>
              <a:rPr lang="en-US" dirty="0" smtClean="0"/>
              <a:t>AWS-EC2 Pricing Options</a:t>
            </a:r>
            <a:endParaRPr lang="en-US" dirty="0"/>
          </a:p>
        </p:txBody>
      </p:sp>
      <p:sp>
        <p:nvSpPr>
          <p:cNvPr id="3" name="Content Placeholder 2"/>
          <p:cNvSpPr>
            <a:spLocks noGrp="1"/>
          </p:cNvSpPr>
          <p:nvPr>
            <p:ph idx="1"/>
          </p:nvPr>
        </p:nvSpPr>
        <p:spPr>
          <a:xfrm>
            <a:off x="1" y="1325563"/>
            <a:ext cx="7174522" cy="5532437"/>
          </a:xfrm>
        </p:spPr>
        <p:txBody>
          <a:bodyPr>
            <a:normAutofit lnSpcReduction="10000"/>
          </a:bodyPr>
          <a:lstStyle/>
          <a:p>
            <a:r>
              <a:rPr lang="en-US" dirty="0" smtClean="0"/>
              <a:t>On Demand </a:t>
            </a:r>
          </a:p>
          <a:p>
            <a:pPr lvl="1"/>
            <a:r>
              <a:rPr lang="en-US" dirty="0" smtClean="0"/>
              <a:t>Allow to pay a fixed rate by the hour or even by the second with no commitment</a:t>
            </a:r>
          </a:p>
          <a:p>
            <a:pPr lvl="1"/>
            <a:r>
              <a:rPr lang="en-US" dirty="0" smtClean="0"/>
              <a:t>Linux instance is by the second and windows instance is by the hour.</a:t>
            </a:r>
          </a:p>
          <a:p>
            <a:pPr lvl="1"/>
            <a:r>
              <a:rPr lang="en-US" dirty="0" smtClean="0"/>
              <a:t>On demand is perfect for the users who want low cost and flexibility of Amazon EC2 without any up-front investment or long-term commitment.</a:t>
            </a:r>
          </a:p>
          <a:p>
            <a:pPr lvl="1"/>
            <a:r>
              <a:rPr lang="en-US" dirty="0" smtClean="0"/>
              <a:t>Suitable for the applications with short term, spiky or unpredictable workloads that cannot be interrupted.</a:t>
            </a:r>
          </a:p>
          <a:p>
            <a:pPr lvl="1"/>
            <a:r>
              <a:rPr lang="en-US" dirty="0" smtClean="0"/>
              <a:t>It is useful for the applications that have been developed or tested on Amazon EC2 for the first time.</a:t>
            </a:r>
          </a:p>
          <a:p>
            <a:pPr lvl="1"/>
            <a:r>
              <a:rPr lang="en-US" dirty="0" smtClean="0"/>
              <a:t>On Demand instance is recommended when you are not sure which instance type is required for your performance needs.</a:t>
            </a:r>
            <a:endParaRPr lang="en-US" dirty="0"/>
          </a:p>
        </p:txBody>
      </p:sp>
      <p:pic>
        <p:nvPicPr>
          <p:cNvPr id="4" name="Picture 3"/>
          <p:cNvPicPr>
            <a:picLocks noChangeAspect="1"/>
          </p:cNvPicPr>
          <p:nvPr/>
        </p:nvPicPr>
        <p:blipFill>
          <a:blip r:embed="rId2"/>
          <a:stretch>
            <a:fillRect/>
          </a:stretch>
        </p:blipFill>
        <p:spPr>
          <a:xfrm>
            <a:off x="7174523" y="1038394"/>
            <a:ext cx="4736123" cy="5819606"/>
          </a:xfrm>
          <a:prstGeom prst="rect">
            <a:avLst/>
          </a:prstGeom>
        </p:spPr>
      </p:pic>
    </p:spTree>
    <p:extLst>
      <p:ext uri="{BB962C8B-B14F-4D97-AF65-F5344CB8AC3E}">
        <p14:creationId xmlns:p14="http://schemas.microsoft.com/office/powerpoint/2010/main" val="1287732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325562"/>
            <a:ext cx="12174415" cy="5532437"/>
          </a:xfrm>
        </p:spPr>
        <p:txBody>
          <a:bodyPr/>
          <a:lstStyle/>
          <a:p>
            <a:r>
              <a:rPr lang="en-US" dirty="0" smtClean="0"/>
              <a:t>Reserved</a:t>
            </a:r>
          </a:p>
          <a:p>
            <a:pPr lvl="1"/>
            <a:r>
              <a:rPr lang="en-US" dirty="0"/>
              <a:t>It’s like a contract with Amazon. The contract can be for 1 or 3 years in length.</a:t>
            </a:r>
          </a:p>
          <a:p>
            <a:pPr lvl="1"/>
            <a:r>
              <a:rPr lang="en-US" dirty="0"/>
              <a:t>Give discount on the hourly charge for an instance.</a:t>
            </a:r>
          </a:p>
          <a:p>
            <a:pPr lvl="1"/>
            <a:r>
              <a:rPr lang="en-US" dirty="0"/>
              <a:t>Used for those application that require reserved capacity.</a:t>
            </a:r>
          </a:p>
          <a:p>
            <a:pPr lvl="1"/>
            <a:r>
              <a:rPr lang="en-US" dirty="0"/>
              <a:t>Users can make up-front payments to reduce their total computing costs.</a:t>
            </a:r>
          </a:p>
          <a:p>
            <a:r>
              <a:rPr lang="en-US" dirty="0" smtClean="0"/>
              <a:t>Types</a:t>
            </a:r>
          </a:p>
          <a:p>
            <a:pPr lvl="1"/>
            <a:r>
              <a:rPr lang="en-US" dirty="0" smtClean="0"/>
              <a:t>Standard Reserved Instances: useful when application is at the steady state and provide up to 75% of on demand.</a:t>
            </a:r>
          </a:p>
          <a:p>
            <a:pPr lvl="1"/>
            <a:r>
              <a:rPr lang="en-US" dirty="0" smtClean="0"/>
              <a:t>Convertible Reserved Instances: provides the feature that has the capability to change the attributes of RI as long as the exchange results in the creation of Reserved Instances of equal or greater value. It also useful for the steady state applications.</a:t>
            </a:r>
          </a:p>
          <a:p>
            <a:pPr lvl="1"/>
            <a:r>
              <a:rPr lang="en-US" dirty="0" smtClean="0"/>
              <a:t>Schedule Reserved Instances: available to launch within the specified time window user reserve. Allow to match user capacity reservation to a predictable recurring schedule that only requires a fraction of a day, a week, or a month.</a:t>
            </a:r>
            <a:endParaRPr lang="en-US" dirty="0"/>
          </a:p>
          <a:p>
            <a:endParaRPr lang="en-US" dirty="0" smtClean="0"/>
          </a:p>
        </p:txBody>
      </p:sp>
      <p:sp>
        <p:nvSpPr>
          <p:cNvPr id="4" name="Title 1"/>
          <p:cNvSpPr>
            <a:spLocks noGrp="1"/>
          </p:cNvSpPr>
          <p:nvPr>
            <p:ph type="title"/>
          </p:nvPr>
        </p:nvSpPr>
        <p:spPr>
          <a:xfrm>
            <a:off x="0" y="0"/>
            <a:ext cx="12174415" cy="1325563"/>
          </a:xfrm>
        </p:spPr>
        <p:txBody>
          <a:bodyPr/>
          <a:lstStyle/>
          <a:p>
            <a:r>
              <a:rPr lang="en-US" dirty="0" smtClean="0"/>
              <a:t>AWS-EC2 Pricing Options</a:t>
            </a:r>
            <a:endParaRPr lang="en-US" dirty="0"/>
          </a:p>
        </p:txBody>
      </p:sp>
    </p:spTree>
    <p:extLst>
      <p:ext uri="{BB962C8B-B14F-4D97-AF65-F5344CB8AC3E}">
        <p14:creationId xmlns:p14="http://schemas.microsoft.com/office/powerpoint/2010/main" val="3768165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7230"/>
          </a:xfrm>
        </p:spPr>
        <p:txBody>
          <a:bodyPr/>
          <a:lstStyle/>
          <a:p>
            <a:r>
              <a:rPr lang="en-US" dirty="0" smtClean="0"/>
              <a:t>Cloud Computing</a:t>
            </a:r>
            <a:endParaRPr lang="en-US" dirty="0"/>
          </a:p>
        </p:txBody>
      </p:sp>
      <p:sp>
        <p:nvSpPr>
          <p:cNvPr id="3" name="Content Placeholder 2"/>
          <p:cNvSpPr>
            <a:spLocks noGrp="1"/>
          </p:cNvSpPr>
          <p:nvPr>
            <p:ph idx="1"/>
          </p:nvPr>
        </p:nvSpPr>
        <p:spPr>
          <a:xfrm>
            <a:off x="0" y="697230"/>
            <a:ext cx="11353800" cy="5479733"/>
          </a:xfrm>
        </p:spPr>
        <p:txBody>
          <a:bodyPr/>
          <a:lstStyle/>
          <a:p>
            <a:r>
              <a:rPr lang="en-US" dirty="0" smtClean="0"/>
              <a:t>Traditional Computing</a:t>
            </a:r>
          </a:p>
          <a:p>
            <a:pPr lvl="1"/>
            <a:r>
              <a:rPr lang="en-US" dirty="0" smtClean="0"/>
              <a:t>Also known as on-remises computing</a:t>
            </a:r>
          </a:p>
          <a:p>
            <a:pPr lvl="2"/>
            <a:r>
              <a:rPr lang="en-US" dirty="0" smtClean="0"/>
              <a:t>Means users have physical servers and hardware at their workplace.</a:t>
            </a:r>
          </a:p>
          <a:p>
            <a:pPr lvl="2"/>
            <a:r>
              <a:rPr lang="en-US" dirty="0" smtClean="0"/>
              <a:t>Users buy and maintain this equipment and they need IT experts to set it up and keep running.</a:t>
            </a:r>
          </a:p>
          <a:p>
            <a:pPr lvl="1"/>
            <a:r>
              <a:rPr lang="en-US" dirty="0" smtClean="0"/>
              <a:t>Key Features of Traditional Computing</a:t>
            </a:r>
          </a:p>
          <a:p>
            <a:pPr lvl="2"/>
            <a:r>
              <a:rPr lang="en-US" dirty="0" smtClean="0"/>
              <a:t>Control: user have full control over his infrastructure, can modify as he need</a:t>
            </a:r>
          </a:p>
          <a:p>
            <a:pPr lvl="2"/>
            <a:r>
              <a:rPr lang="en-US" dirty="0" smtClean="0"/>
              <a:t>Security: users are responsible for securing their data and system</a:t>
            </a:r>
          </a:p>
          <a:p>
            <a:pPr lvl="2"/>
            <a:r>
              <a:rPr lang="en-US" dirty="0" smtClean="0"/>
              <a:t>Scalability: expanding this infrastructure can be time consuming and expensive</a:t>
            </a:r>
            <a:endParaRPr lang="en-US" dirty="0"/>
          </a:p>
          <a:p>
            <a:endParaRPr lang="en-US" dirty="0" smtClean="0"/>
          </a:p>
          <a:p>
            <a:endParaRPr lang="en-US" dirty="0" smtClean="0"/>
          </a:p>
        </p:txBody>
      </p:sp>
    </p:spTree>
    <p:extLst>
      <p:ext uri="{BB962C8B-B14F-4D97-AF65-F5344CB8AC3E}">
        <p14:creationId xmlns:p14="http://schemas.microsoft.com/office/powerpoint/2010/main" val="414685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25563"/>
            <a:ext cx="12174415" cy="5532437"/>
          </a:xfrm>
        </p:spPr>
        <p:txBody>
          <a:bodyPr>
            <a:normAutofit/>
          </a:bodyPr>
          <a:lstStyle/>
          <a:p>
            <a:r>
              <a:rPr lang="en-US" dirty="0" smtClean="0"/>
              <a:t>Allow user to bid for a price whatever price that user want for instance capacity and providing better saving if your applications have flexible start and end times.</a:t>
            </a:r>
          </a:p>
          <a:p>
            <a:r>
              <a:rPr lang="en-US" dirty="0" smtClean="0"/>
              <a:t>Spot Instances are useful for those applications that have flexible start and end times.</a:t>
            </a:r>
          </a:p>
          <a:p>
            <a:r>
              <a:rPr lang="en-US" dirty="0" smtClean="0"/>
              <a:t>It is useful for those applications that are feasible at very low compute price.</a:t>
            </a:r>
          </a:p>
          <a:p>
            <a:r>
              <a:rPr lang="en-US" dirty="0" smtClean="0"/>
              <a:t>Useful for those users who have an urgent need for large amounts of additional computing capacity.</a:t>
            </a:r>
          </a:p>
          <a:p>
            <a:r>
              <a:rPr lang="en-US" dirty="0" smtClean="0"/>
              <a:t>Provide less discounts as compared to On Demand prices.</a:t>
            </a:r>
          </a:p>
          <a:p>
            <a:r>
              <a:rPr lang="en-US" dirty="0" smtClean="0"/>
              <a:t>Used to optimize user costs on the AWS cloud and scale our application’s throughput up to 10x</a:t>
            </a:r>
          </a:p>
          <a:p>
            <a:r>
              <a:rPr lang="en-US" dirty="0" smtClean="0"/>
              <a:t>It will continue to exist until you terminate these instances.</a:t>
            </a:r>
            <a:endParaRPr lang="en-US" dirty="0"/>
          </a:p>
        </p:txBody>
      </p:sp>
      <p:sp>
        <p:nvSpPr>
          <p:cNvPr id="5" name="Title 1"/>
          <p:cNvSpPr>
            <a:spLocks noGrp="1"/>
          </p:cNvSpPr>
          <p:nvPr>
            <p:ph type="title"/>
          </p:nvPr>
        </p:nvSpPr>
        <p:spPr>
          <a:xfrm>
            <a:off x="0" y="0"/>
            <a:ext cx="12174415" cy="1325563"/>
          </a:xfrm>
        </p:spPr>
        <p:txBody>
          <a:bodyPr/>
          <a:lstStyle/>
          <a:p>
            <a:r>
              <a:rPr lang="en-US" dirty="0" smtClean="0"/>
              <a:t>AWS-EC2 Pricing Spot Instances</a:t>
            </a:r>
            <a:endParaRPr lang="en-US" dirty="0"/>
          </a:p>
        </p:txBody>
      </p:sp>
    </p:spTree>
    <p:extLst>
      <p:ext uri="{BB962C8B-B14F-4D97-AF65-F5344CB8AC3E}">
        <p14:creationId xmlns:p14="http://schemas.microsoft.com/office/powerpoint/2010/main" val="4022005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325562"/>
            <a:ext cx="12174415" cy="5532437"/>
          </a:xfrm>
        </p:spPr>
        <p:txBody>
          <a:bodyPr/>
          <a:lstStyle/>
          <a:p>
            <a:r>
              <a:rPr lang="en-US" dirty="0" smtClean="0"/>
              <a:t>It’s a physical server with EC2 instance capacity which is fully dedicated to your use.</a:t>
            </a:r>
          </a:p>
          <a:p>
            <a:r>
              <a:rPr lang="en-US" dirty="0" smtClean="0"/>
              <a:t>Can help user to reduce costs by allowing user to use user’s existing server-bound software licenses. Like, VMware, SQL, etc.</a:t>
            </a:r>
          </a:p>
          <a:p>
            <a:r>
              <a:rPr lang="en-US" dirty="0" smtClean="0"/>
              <a:t>Dedicated hosts are used to address compliance requirements and reduces host by allowing to use your existing server-bound server licenses</a:t>
            </a:r>
          </a:p>
          <a:p>
            <a:r>
              <a:rPr lang="en-US" dirty="0" smtClean="0"/>
              <a:t>Can be purchased as a Reservation for up to 70% off on-demand price.</a:t>
            </a:r>
            <a:endParaRPr lang="en-US" dirty="0"/>
          </a:p>
        </p:txBody>
      </p:sp>
      <p:sp>
        <p:nvSpPr>
          <p:cNvPr id="4" name="Title 1"/>
          <p:cNvSpPr>
            <a:spLocks noGrp="1"/>
          </p:cNvSpPr>
          <p:nvPr>
            <p:ph type="title"/>
          </p:nvPr>
        </p:nvSpPr>
        <p:spPr>
          <a:xfrm>
            <a:off x="0" y="0"/>
            <a:ext cx="12174415" cy="1325563"/>
          </a:xfrm>
        </p:spPr>
        <p:txBody>
          <a:bodyPr/>
          <a:lstStyle/>
          <a:p>
            <a:r>
              <a:rPr lang="en-US" dirty="0" smtClean="0"/>
              <a:t>AWS-EC2 Dedicated Hosts</a:t>
            </a:r>
            <a:endParaRPr lang="en-US" dirty="0"/>
          </a:p>
        </p:txBody>
      </p:sp>
    </p:spTree>
    <p:extLst>
      <p:ext uri="{BB962C8B-B14F-4D97-AF65-F5344CB8AC3E}">
        <p14:creationId xmlns:p14="http://schemas.microsoft.com/office/powerpoint/2010/main" val="3781500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325562"/>
            <a:ext cx="12174415" cy="5532437"/>
          </a:xfrm>
        </p:spPr>
        <p:txBody>
          <a:bodyPr/>
          <a:lstStyle/>
          <a:p>
            <a:r>
              <a:rPr lang="en-US" dirty="0" smtClean="0"/>
              <a:t>EC2 is a virtual server in a cloud while EBS is a virtual disk in a cloud.</a:t>
            </a:r>
          </a:p>
          <a:p>
            <a:r>
              <a:rPr lang="en-US" dirty="0" smtClean="0"/>
              <a:t>Allows user to create storage volumes and attach them to the EC2 instances.</a:t>
            </a:r>
          </a:p>
          <a:p>
            <a:r>
              <a:rPr lang="en-US" dirty="0" smtClean="0"/>
              <a:t>Placed in a specific availability zone and they are automatically replicated to protect you from the failure of a single component.</a:t>
            </a:r>
          </a:p>
          <a:p>
            <a:r>
              <a:rPr lang="en-US" dirty="0" smtClean="0"/>
              <a:t>EBS volume does not exit on one disk it spreads across the Availability Zone. EBS volume is a disk which is attached to an EC2 instance.</a:t>
            </a:r>
          </a:p>
          <a:p>
            <a:r>
              <a:rPr lang="en-US" dirty="0" smtClean="0"/>
              <a:t>EBS volume attached to the EC2 instance where windows or Linux is installed known as Root device of volume.</a:t>
            </a:r>
            <a:endParaRPr lang="en-US" dirty="0"/>
          </a:p>
        </p:txBody>
      </p:sp>
      <p:sp>
        <p:nvSpPr>
          <p:cNvPr id="4" name="Title 1"/>
          <p:cNvSpPr>
            <a:spLocks noGrp="1"/>
          </p:cNvSpPr>
          <p:nvPr>
            <p:ph type="title"/>
          </p:nvPr>
        </p:nvSpPr>
        <p:spPr>
          <a:xfrm>
            <a:off x="0" y="0"/>
            <a:ext cx="12174415" cy="1325563"/>
          </a:xfrm>
        </p:spPr>
        <p:txBody>
          <a:bodyPr/>
          <a:lstStyle/>
          <a:p>
            <a:r>
              <a:rPr lang="en-US" dirty="0" smtClean="0"/>
              <a:t>AWS-EBS (Elastic Block Store)</a:t>
            </a:r>
            <a:endParaRPr lang="en-US" dirty="0"/>
          </a:p>
        </p:txBody>
      </p:sp>
    </p:spTree>
    <p:extLst>
      <p:ext uri="{BB962C8B-B14F-4D97-AF65-F5344CB8AC3E}">
        <p14:creationId xmlns:p14="http://schemas.microsoft.com/office/powerpoint/2010/main" val="2102367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008186"/>
            <a:ext cx="12174415" cy="5849814"/>
          </a:xfrm>
        </p:spPr>
        <p:txBody>
          <a:bodyPr/>
          <a:lstStyle/>
          <a:p>
            <a:r>
              <a:rPr lang="en-US" dirty="0" smtClean="0"/>
              <a:t>Two types of volume</a:t>
            </a:r>
          </a:p>
          <a:p>
            <a:r>
              <a:rPr lang="en-US" dirty="0" smtClean="0"/>
              <a:t>SSD-Backed Volumes</a:t>
            </a:r>
          </a:p>
          <a:p>
            <a:pPr lvl="1"/>
            <a:r>
              <a:rPr lang="en-US" dirty="0" smtClean="0"/>
              <a:t>Two Types: General Purpose SSD (refer as GP2), Provisioned Purpose SSD (refer as IO1)</a:t>
            </a:r>
          </a:p>
          <a:p>
            <a:r>
              <a:rPr lang="en-US" dirty="0" smtClean="0"/>
              <a:t>HDD-Backed Volumes</a:t>
            </a:r>
          </a:p>
          <a:p>
            <a:pPr lvl="1"/>
            <a:r>
              <a:rPr lang="en-US" dirty="0" smtClean="0"/>
              <a:t>Three types:</a:t>
            </a:r>
          </a:p>
          <a:p>
            <a:pPr lvl="2"/>
            <a:r>
              <a:rPr lang="en-US" dirty="0" smtClean="0"/>
              <a:t>Throughput Optimized HDD (ST1), </a:t>
            </a:r>
            <a:r>
              <a:rPr lang="en-GB" dirty="0"/>
              <a:t>low-cost HDD designed for those applications that require higher throughput up to 500 MB/s</a:t>
            </a:r>
            <a:endParaRPr lang="en-US" dirty="0" smtClean="0"/>
          </a:p>
          <a:p>
            <a:pPr lvl="2"/>
            <a:r>
              <a:rPr lang="en-US" dirty="0" smtClean="0"/>
              <a:t>Cold HDD (SC1), </a:t>
            </a:r>
            <a:r>
              <a:rPr lang="en-GB" dirty="0"/>
              <a:t>lowest cost storage designed for the applications where the workloads are infrequently accessed.</a:t>
            </a:r>
            <a:endParaRPr lang="en-US" dirty="0" smtClean="0"/>
          </a:p>
          <a:p>
            <a:pPr lvl="2"/>
            <a:r>
              <a:rPr lang="en-US" dirty="0" smtClean="0"/>
              <a:t>Magnetic Volume, </a:t>
            </a:r>
            <a:r>
              <a:rPr lang="en-GB" dirty="0"/>
              <a:t>lowest cost storage per gigabyte of all EBS volume types</a:t>
            </a:r>
            <a:endParaRPr lang="en-US" dirty="0"/>
          </a:p>
          <a:p>
            <a:endParaRPr lang="en-US" dirty="0"/>
          </a:p>
          <a:p>
            <a:endParaRPr lang="en-US" dirty="0" smtClean="0"/>
          </a:p>
        </p:txBody>
      </p:sp>
      <p:sp>
        <p:nvSpPr>
          <p:cNvPr id="5" name="Title 1"/>
          <p:cNvSpPr>
            <a:spLocks noGrp="1"/>
          </p:cNvSpPr>
          <p:nvPr>
            <p:ph type="title"/>
          </p:nvPr>
        </p:nvSpPr>
        <p:spPr>
          <a:xfrm>
            <a:off x="0" y="0"/>
            <a:ext cx="12174415" cy="1008185"/>
          </a:xfrm>
        </p:spPr>
        <p:txBody>
          <a:bodyPr/>
          <a:lstStyle/>
          <a:p>
            <a:r>
              <a:rPr lang="en-US" dirty="0" smtClean="0"/>
              <a:t>AWS-EBS Volume Types</a:t>
            </a:r>
            <a:endParaRPr lang="en-US" dirty="0"/>
          </a:p>
        </p:txBody>
      </p:sp>
    </p:spTree>
    <p:extLst>
      <p:ext uri="{BB962C8B-B14F-4D97-AF65-F5344CB8AC3E}">
        <p14:creationId xmlns:p14="http://schemas.microsoft.com/office/powerpoint/2010/main" val="1166292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34107335"/>
              </p:ext>
            </p:extLst>
          </p:nvPr>
        </p:nvGraphicFramePr>
        <p:xfrm>
          <a:off x="-1" y="857958"/>
          <a:ext cx="12174417" cy="5984303"/>
        </p:xfrm>
        <a:graphic>
          <a:graphicData uri="http://schemas.openxmlformats.org/drawingml/2006/table">
            <a:tbl>
              <a:tblPr/>
              <a:tblGrid>
                <a:gridCol w="1428751"/>
                <a:gridCol w="5394960"/>
                <a:gridCol w="5350706"/>
              </a:tblGrid>
              <a:tr h="376482">
                <a:tc>
                  <a:txBody>
                    <a:bodyPr/>
                    <a:lstStyle/>
                    <a:p>
                      <a:pPr fontAlgn="b"/>
                      <a:r>
                        <a:rPr lang="en-US" sz="1400" b="1" dirty="0">
                          <a:solidFill>
                            <a:schemeClr val="tx1"/>
                          </a:solidFill>
                          <a:effectLst/>
                        </a:rPr>
                        <a:t>Feature</a:t>
                      </a:r>
                    </a:p>
                  </a:txBody>
                  <a:tcPr marL="37331" marR="37331" marT="18665" marB="1866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1400" b="1">
                          <a:solidFill>
                            <a:schemeClr val="tx1"/>
                          </a:solidFill>
                          <a:effectLst/>
                        </a:rPr>
                        <a:t>EC2 Instances</a:t>
                      </a:r>
                    </a:p>
                  </a:txBody>
                  <a:tcPr marL="37331" marR="37331" marT="18665" marB="1866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1400" b="1">
                          <a:solidFill>
                            <a:schemeClr val="tx1"/>
                          </a:solidFill>
                          <a:effectLst/>
                        </a:rPr>
                        <a:t>EBS Volumes</a:t>
                      </a:r>
                    </a:p>
                  </a:txBody>
                  <a:tcPr marL="37331" marR="37331" marT="18665" marB="1866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65845">
                <a:tc>
                  <a:txBody>
                    <a:bodyPr/>
                    <a:lstStyle/>
                    <a:p>
                      <a:pPr fontAlgn="base"/>
                      <a:r>
                        <a:rPr lang="en-US" sz="1400" b="1">
                          <a:solidFill>
                            <a:schemeClr val="tx1"/>
                          </a:solidFill>
                          <a:effectLst/>
                        </a:rPr>
                        <a:t>Primary Purpose</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Virtual machines for running applications and services</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1400">
                          <a:solidFill>
                            <a:schemeClr val="tx1"/>
                          </a:solidFill>
                          <a:effectLst/>
                        </a:rPr>
                        <a:t>Block storage for data storage and persistence</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349947">
                <a:tc>
                  <a:txBody>
                    <a:bodyPr/>
                    <a:lstStyle/>
                    <a:p>
                      <a:pPr fontAlgn="base"/>
                      <a:r>
                        <a:rPr lang="en-US" sz="1400" b="1">
                          <a:solidFill>
                            <a:schemeClr val="tx1"/>
                          </a:solidFill>
                          <a:effectLst/>
                        </a:rPr>
                        <a:t>Resource Type</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1400">
                          <a:solidFill>
                            <a:schemeClr val="tx1"/>
                          </a:solidFill>
                          <a:effectLst/>
                        </a:rPr>
                        <a:t>Compute resources (CPU, RAM)</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1400">
                          <a:solidFill>
                            <a:schemeClr val="tx1"/>
                          </a:solidFill>
                          <a:effectLst/>
                        </a:rPr>
                        <a:t>Storage resources</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65845">
                <a:tc>
                  <a:txBody>
                    <a:bodyPr/>
                    <a:lstStyle/>
                    <a:p>
                      <a:pPr fontAlgn="base"/>
                      <a:r>
                        <a:rPr lang="en-US" sz="1400" b="1">
                          <a:solidFill>
                            <a:schemeClr val="tx1"/>
                          </a:solidFill>
                          <a:effectLst/>
                        </a:rPr>
                        <a:t>Instance Types</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Various instance types optimized for different workloads</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EBS volumes can be attached to any EC2 instance</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559917">
                <a:tc>
                  <a:txBody>
                    <a:bodyPr/>
                    <a:lstStyle/>
                    <a:p>
                      <a:pPr fontAlgn="base"/>
                      <a:r>
                        <a:rPr lang="en-US" sz="1400" b="1">
                          <a:solidFill>
                            <a:schemeClr val="tx1"/>
                          </a:solidFill>
                          <a:effectLst/>
                        </a:rPr>
                        <a:t>Scalability</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Easily scalable by launching additional instances</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Scalable by increasing volume size or attaching more volumes</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65845">
                <a:tc>
                  <a:txBody>
                    <a:bodyPr/>
                    <a:lstStyle/>
                    <a:p>
                      <a:pPr fontAlgn="base"/>
                      <a:r>
                        <a:rPr lang="en-US" sz="1400" b="1">
                          <a:solidFill>
                            <a:schemeClr val="tx1"/>
                          </a:solidFill>
                          <a:effectLst/>
                        </a:rPr>
                        <a:t>Data Persistence</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Data is typically not persisted if the instance is terminated</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Data persists independently of the instance</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559917">
                <a:tc>
                  <a:txBody>
                    <a:bodyPr/>
                    <a:lstStyle/>
                    <a:p>
                      <a:pPr fontAlgn="base"/>
                      <a:r>
                        <a:rPr lang="en-US" sz="1400" b="1">
                          <a:solidFill>
                            <a:schemeClr val="tx1"/>
                          </a:solidFill>
                          <a:effectLst/>
                        </a:rPr>
                        <a:t>Performance</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Performance depends on the instance type and specifications</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Performance depends on volume type and size</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54932">
                <a:tc>
                  <a:txBody>
                    <a:bodyPr/>
                    <a:lstStyle/>
                    <a:p>
                      <a:pPr fontAlgn="base"/>
                      <a:r>
                        <a:rPr lang="en-US" sz="1400" b="1">
                          <a:solidFill>
                            <a:schemeClr val="tx1"/>
                          </a:solidFill>
                          <a:effectLst/>
                        </a:rPr>
                        <a:t>Storage Capacity</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Limited storage capacity per instance type</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Scalable storage capacity up to 16 TB per volume</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54932">
                <a:tc>
                  <a:txBody>
                    <a:bodyPr/>
                    <a:lstStyle/>
                    <a:p>
                      <a:pPr fontAlgn="base"/>
                      <a:r>
                        <a:rPr lang="en-US" sz="1400" b="1">
                          <a:solidFill>
                            <a:schemeClr val="tx1"/>
                          </a:solidFill>
                          <a:effectLst/>
                        </a:rPr>
                        <a:t>Data Backups</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Data must be manually backed up or snapshotting</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Supports automated snapshots for data backups</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559917">
                <a:tc>
                  <a:txBody>
                    <a:bodyPr/>
                    <a:lstStyle/>
                    <a:p>
                      <a:pPr fontAlgn="base"/>
                      <a:r>
                        <a:rPr lang="en-US" sz="1400" b="1">
                          <a:solidFill>
                            <a:schemeClr val="tx1"/>
                          </a:solidFill>
                          <a:effectLst/>
                        </a:rPr>
                        <a:t>High Availability</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EC2 instances can be part of Auto Scaling groups for high availability</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EBS volumes can be backed up and replicated for data redundancy</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65845">
                <a:tc>
                  <a:txBody>
                    <a:bodyPr/>
                    <a:lstStyle/>
                    <a:p>
                      <a:pPr fontAlgn="base"/>
                      <a:r>
                        <a:rPr lang="en-US" sz="1400" b="1">
                          <a:solidFill>
                            <a:schemeClr val="tx1"/>
                          </a:solidFill>
                          <a:effectLst/>
                        </a:rPr>
                        <a:t>Data Durability</a:t>
                      </a:r>
                      <a:endParaRPr lang="en-US" sz="140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Data durability is tied to instance termination</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EBS volumes offer higher data durability and reliability</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349947">
                <a:tc>
                  <a:txBody>
                    <a:bodyPr/>
                    <a:lstStyle/>
                    <a:p>
                      <a:pPr fontAlgn="base"/>
                      <a:r>
                        <a:rPr lang="en-US" sz="1400" b="1" dirty="0">
                          <a:solidFill>
                            <a:schemeClr val="tx1"/>
                          </a:solidFill>
                          <a:effectLst/>
                        </a:rPr>
                        <a:t>Cost</a:t>
                      </a:r>
                      <a:endParaRPr lang="en-US" sz="1400" dirty="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dirty="0">
                          <a:solidFill>
                            <a:schemeClr val="tx1"/>
                          </a:solidFill>
                          <a:effectLst/>
                        </a:rPr>
                        <a:t>Pay for compute resources (per hour)</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Pay for storage capacity (per GB-month)</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54932">
                <a:tc>
                  <a:txBody>
                    <a:bodyPr/>
                    <a:lstStyle/>
                    <a:p>
                      <a:pPr fontAlgn="base"/>
                      <a:r>
                        <a:rPr lang="en-US" sz="1400" b="1" dirty="0">
                          <a:solidFill>
                            <a:schemeClr val="tx1"/>
                          </a:solidFill>
                          <a:effectLst/>
                        </a:rPr>
                        <a:t>Use Cases</a:t>
                      </a:r>
                      <a:endParaRPr lang="en-US" sz="1400" dirty="0">
                        <a:solidFill>
                          <a:schemeClr val="tx1"/>
                        </a:solidFill>
                        <a:effectLst/>
                      </a:endParaRP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dirty="0">
                          <a:solidFill>
                            <a:schemeClr val="tx1"/>
                          </a:solidFill>
                          <a:effectLst/>
                        </a:rPr>
                        <a:t>Running applications, web servers, databases, etc.</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1400" dirty="0">
                          <a:solidFill>
                            <a:schemeClr val="tx1"/>
                          </a:solidFill>
                          <a:effectLst/>
                        </a:rPr>
                        <a:t>Storing data for databases, file systems, etc.</a:t>
                      </a:r>
                    </a:p>
                  </a:txBody>
                  <a:tcPr marL="37331" marR="37331" marT="18665" marB="1866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r>
            </a:tbl>
          </a:graphicData>
        </a:graphic>
      </p:graphicFrame>
      <p:sp>
        <p:nvSpPr>
          <p:cNvPr id="5" name="Title 1"/>
          <p:cNvSpPr>
            <a:spLocks noGrp="1"/>
          </p:cNvSpPr>
          <p:nvPr>
            <p:ph type="title"/>
          </p:nvPr>
        </p:nvSpPr>
        <p:spPr>
          <a:xfrm>
            <a:off x="0" y="1"/>
            <a:ext cx="12174415" cy="560070"/>
          </a:xfrm>
        </p:spPr>
        <p:txBody>
          <a:bodyPr>
            <a:normAutofit fontScale="90000"/>
          </a:bodyPr>
          <a:lstStyle/>
          <a:p>
            <a:r>
              <a:rPr lang="en-US" dirty="0" smtClean="0"/>
              <a:t>AWS-EC2 vs EBS</a:t>
            </a:r>
            <a:endParaRPr lang="en-US" dirty="0"/>
          </a:p>
        </p:txBody>
      </p:sp>
    </p:spTree>
    <p:extLst>
      <p:ext uri="{BB962C8B-B14F-4D97-AF65-F5344CB8AC3E}">
        <p14:creationId xmlns:p14="http://schemas.microsoft.com/office/powerpoint/2010/main" val="2886898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773724"/>
            <a:ext cx="12174416" cy="3578820"/>
          </a:xfrm>
        </p:spPr>
        <p:txBody>
          <a:bodyPr>
            <a:normAutofit lnSpcReduction="10000"/>
          </a:bodyPr>
          <a:lstStyle/>
          <a:p>
            <a:r>
              <a:rPr lang="en-US" dirty="0" smtClean="0"/>
              <a:t>A virtual image to create a virtual machine within an EC2 instance.</a:t>
            </a:r>
          </a:p>
          <a:p>
            <a:r>
              <a:rPr lang="en-US" dirty="0" smtClean="0"/>
              <a:t>Can create multiple instance using single AMI or different when user need instances with the same or different configuration.</a:t>
            </a:r>
          </a:p>
          <a:p>
            <a:r>
              <a:rPr lang="en-US" dirty="0" smtClean="0"/>
              <a:t>Provide a template for the root volume of an instance</a:t>
            </a:r>
          </a:p>
          <a:p>
            <a:r>
              <a:rPr lang="en-US" dirty="0" smtClean="0"/>
              <a:t>EBS-backend Instances</a:t>
            </a:r>
          </a:p>
          <a:p>
            <a:pPr lvl="1"/>
            <a:r>
              <a:rPr lang="en-GB" dirty="0"/>
              <a:t>EBS is nothing but a volume that provides you persistent storage</a:t>
            </a:r>
            <a:endParaRPr lang="en-US" i="1" dirty="0" smtClean="0"/>
          </a:p>
          <a:p>
            <a:r>
              <a:rPr lang="en-US" dirty="0"/>
              <a:t>Instance Store - backed Instances</a:t>
            </a:r>
          </a:p>
          <a:p>
            <a:pPr lvl="1"/>
            <a:r>
              <a:rPr lang="en-GB" dirty="0"/>
              <a:t>As soon as the instance is terminated, all the data will be lost</a:t>
            </a:r>
            <a:endParaRPr lang="en-US" dirty="0" smtClean="0"/>
          </a:p>
          <a:p>
            <a:endParaRPr lang="en-US" dirty="0" smtClean="0"/>
          </a:p>
          <a:p>
            <a:endParaRPr lang="en-US" dirty="0"/>
          </a:p>
        </p:txBody>
      </p:sp>
      <p:sp>
        <p:nvSpPr>
          <p:cNvPr id="4" name="Title 1"/>
          <p:cNvSpPr>
            <a:spLocks noGrp="1"/>
          </p:cNvSpPr>
          <p:nvPr>
            <p:ph type="title"/>
          </p:nvPr>
        </p:nvSpPr>
        <p:spPr>
          <a:xfrm>
            <a:off x="0" y="0"/>
            <a:ext cx="12174415" cy="773723"/>
          </a:xfrm>
        </p:spPr>
        <p:txBody>
          <a:bodyPr/>
          <a:lstStyle/>
          <a:p>
            <a:r>
              <a:rPr lang="en-US" dirty="0" smtClean="0"/>
              <a:t>AWS-AMI (Amazon Machine Images)</a:t>
            </a:r>
            <a:endParaRPr lang="en-US" dirty="0"/>
          </a:p>
        </p:txBody>
      </p:sp>
      <p:pic>
        <p:nvPicPr>
          <p:cNvPr id="5" name="Picture 4"/>
          <p:cNvPicPr>
            <a:picLocks noChangeAspect="1"/>
          </p:cNvPicPr>
          <p:nvPr/>
        </p:nvPicPr>
        <p:blipFill>
          <a:blip r:embed="rId2"/>
          <a:stretch>
            <a:fillRect/>
          </a:stretch>
        </p:blipFill>
        <p:spPr>
          <a:xfrm>
            <a:off x="3328416" y="4187952"/>
            <a:ext cx="5646155" cy="2670048"/>
          </a:xfrm>
          <a:prstGeom prst="rect">
            <a:avLst/>
          </a:prstGeom>
        </p:spPr>
      </p:pic>
    </p:spTree>
    <p:extLst>
      <p:ext uri="{BB962C8B-B14F-4D97-AF65-F5344CB8AC3E}">
        <p14:creationId xmlns:p14="http://schemas.microsoft.com/office/powerpoint/2010/main" val="3645910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173511883"/>
              </p:ext>
            </p:extLst>
          </p:nvPr>
        </p:nvGraphicFramePr>
        <p:xfrm>
          <a:off x="331470" y="1470342"/>
          <a:ext cx="11075670" cy="4215973"/>
        </p:xfrm>
        <a:graphic>
          <a:graphicData uri="http://schemas.openxmlformats.org/drawingml/2006/table">
            <a:tbl>
              <a:tblPr/>
              <a:tblGrid>
                <a:gridCol w="1887569"/>
                <a:gridCol w="5046128"/>
                <a:gridCol w="4141973"/>
              </a:tblGrid>
              <a:tr h="358458">
                <a:tc>
                  <a:txBody>
                    <a:bodyPr/>
                    <a:lstStyle/>
                    <a:p>
                      <a:pPr fontAlgn="b"/>
                      <a:r>
                        <a:rPr lang="en-US" sz="1400" b="1" dirty="0">
                          <a:solidFill>
                            <a:schemeClr val="bg1"/>
                          </a:solidFill>
                          <a:effectLst/>
                        </a:rPr>
                        <a:t>Feature</a:t>
                      </a:r>
                    </a:p>
                  </a:txBody>
                  <a:tcPr marL="42256" marR="42256" marT="21128" marB="2112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fontAlgn="b"/>
                      <a:r>
                        <a:rPr lang="en-US" sz="1400" b="1">
                          <a:solidFill>
                            <a:schemeClr val="bg1"/>
                          </a:solidFill>
                          <a:effectLst/>
                        </a:rPr>
                        <a:t>Instance Store-Backed Instances</a:t>
                      </a:r>
                    </a:p>
                  </a:txBody>
                  <a:tcPr marL="42256" marR="42256" marT="21128" marB="2112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C000"/>
                    </a:solidFill>
                  </a:tcPr>
                </a:tc>
                <a:tc>
                  <a:txBody>
                    <a:bodyPr/>
                    <a:lstStyle/>
                    <a:p>
                      <a:pPr fontAlgn="b"/>
                      <a:r>
                        <a:rPr lang="en-US" sz="1400" b="1" dirty="0">
                          <a:solidFill>
                            <a:schemeClr val="bg1"/>
                          </a:solidFill>
                          <a:effectLst/>
                        </a:rPr>
                        <a:t>EBS-Backed Instances</a:t>
                      </a:r>
                    </a:p>
                  </a:txBody>
                  <a:tcPr marL="42256" marR="42256" marT="21128" marB="2112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C000"/>
                    </a:solidFill>
                  </a:tcPr>
                </a:tc>
              </a:tr>
              <a:tr h="468630">
                <a:tc>
                  <a:txBody>
                    <a:bodyPr/>
                    <a:lstStyle/>
                    <a:p>
                      <a:pPr fontAlgn="base"/>
                      <a:r>
                        <a:rPr lang="en-US" sz="1400" b="1">
                          <a:solidFill>
                            <a:schemeClr val="bg1"/>
                          </a:solidFill>
                          <a:effectLst/>
                        </a:rPr>
                        <a:t>Storage Type</a:t>
                      </a:r>
                      <a:endParaRPr lang="en-US" sz="1400">
                        <a:solidFill>
                          <a:schemeClr val="bg1"/>
                        </a:solidFill>
                        <a:effectLst/>
                      </a:endParaRP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fontAlgn="base"/>
                      <a:r>
                        <a:rPr lang="en-GB" sz="1400">
                          <a:solidFill>
                            <a:schemeClr val="bg1"/>
                          </a:solidFill>
                          <a:effectLst/>
                        </a:rPr>
                        <a:t>Instance store uses ephemeral, temporary storage directly attached to the physical host.</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c>
                  <a:txBody>
                    <a:bodyPr/>
                    <a:lstStyle/>
                    <a:p>
                      <a:pPr fontAlgn="base"/>
                      <a:r>
                        <a:rPr lang="en-GB" sz="1400">
                          <a:solidFill>
                            <a:schemeClr val="bg1"/>
                          </a:solidFill>
                          <a:effectLst/>
                        </a:rPr>
                        <a:t>EBS instances use network-attached block storage volumes.</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r>
              <a:tr h="421181">
                <a:tc>
                  <a:txBody>
                    <a:bodyPr/>
                    <a:lstStyle/>
                    <a:p>
                      <a:pPr fontAlgn="base"/>
                      <a:r>
                        <a:rPr lang="en-US" sz="1400" b="1">
                          <a:solidFill>
                            <a:schemeClr val="bg1"/>
                          </a:solidFill>
                          <a:effectLst/>
                        </a:rPr>
                        <a:t>Data Persistence</a:t>
                      </a:r>
                      <a:endParaRPr lang="en-US" sz="1400">
                        <a:solidFill>
                          <a:schemeClr val="bg1"/>
                        </a:solidFill>
                        <a:effectLst/>
                      </a:endParaRP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fontAlgn="base"/>
                      <a:r>
                        <a:rPr lang="en-GB" sz="1400" dirty="0">
                          <a:solidFill>
                            <a:schemeClr val="bg1"/>
                          </a:solidFill>
                          <a:effectLst/>
                        </a:rPr>
                        <a:t>Data on instance store is volatile and is lost if the instance is stopped or terminated.</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c>
                  <a:txBody>
                    <a:bodyPr/>
                    <a:lstStyle/>
                    <a:p>
                      <a:pPr fontAlgn="base"/>
                      <a:r>
                        <a:rPr lang="en-GB" sz="1400">
                          <a:solidFill>
                            <a:schemeClr val="bg1"/>
                          </a:solidFill>
                          <a:effectLst/>
                        </a:rPr>
                        <a:t>Data on EBS volumes persists even if the instance is stopped or terminated.</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r>
              <a:tr h="305152">
                <a:tc>
                  <a:txBody>
                    <a:bodyPr/>
                    <a:lstStyle/>
                    <a:p>
                      <a:pPr fontAlgn="base"/>
                      <a:r>
                        <a:rPr lang="en-US" sz="1400" b="1">
                          <a:solidFill>
                            <a:schemeClr val="bg1"/>
                          </a:solidFill>
                          <a:effectLst/>
                        </a:rPr>
                        <a:t>Data Durability</a:t>
                      </a:r>
                      <a:endParaRPr lang="en-US" sz="1400">
                        <a:solidFill>
                          <a:schemeClr val="bg1"/>
                        </a:solidFill>
                        <a:effectLst/>
                      </a:endParaRP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fontAlgn="base"/>
                      <a:r>
                        <a:rPr lang="en-GB" sz="1400">
                          <a:solidFill>
                            <a:schemeClr val="bg1"/>
                          </a:solidFill>
                          <a:effectLst/>
                        </a:rPr>
                        <a:t>Lower data durability as data is not replicated.</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c>
                  <a:txBody>
                    <a:bodyPr/>
                    <a:lstStyle/>
                    <a:p>
                      <a:pPr fontAlgn="base"/>
                      <a:r>
                        <a:rPr lang="en-GB" sz="1400">
                          <a:solidFill>
                            <a:schemeClr val="bg1"/>
                          </a:solidFill>
                          <a:effectLst/>
                        </a:rPr>
                        <a:t>Higher data durability with options for replication and snapshots.</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r>
              <a:tr h="474873">
                <a:tc>
                  <a:txBody>
                    <a:bodyPr/>
                    <a:lstStyle/>
                    <a:p>
                      <a:pPr fontAlgn="base"/>
                      <a:r>
                        <a:rPr lang="en-US" sz="1400" b="1">
                          <a:solidFill>
                            <a:schemeClr val="bg1"/>
                          </a:solidFill>
                          <a:effectLst/>
                        </a:rPr>
                        <a:t>Boot Volume</a:t>
                      </a:r>
                      <a:endParaRPr lang="en-US" sz="1400">
                        <a:solidFill>
                          <a:schemeClr val="bg1"/>
                        </a:solidFill>
                        <a:effectLst/>
                      </a:endParaRP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fontAlgn="base"/>
                      <a:r>
                        <a:rPr lang="en-GB" sz="1400">
                          <a:solidFill>
                            <a:schemeClr val="bg1"/>
                          </a:solidFill>
                          <a:effectLst/>
                        </a:rPr>
                        <a:t>Instance store can be used as a boot volume, but it's not commonly recommended for important data.</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c>
                  <a:txBody>
                    <a:bodyPr/>
                    <a:lstStyle/>
                    <a:p>
                      <a:pPr fontAlgn="base"/>
                      <a:r>
                        <a:rPr lang="en-GB" sz="1400">
                          <a:solidFill>
                            <a:schemeClr val="bg1"/>
                          </a:solidFill>
                          <a:effectLst/>
                        </a:rPr>
                        <a:t>EBS volumes are commonly used as boot volumes, providing data persistence and backups.</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r>
              <a:tr h="346376">
                <a:tc>
                  <a:txBody>
                    <a:bodyPr/>
                    <a:lstStyle/>
                    <a:p>
                      <a:pPr fontAlgn="base"/>
                      <a:r>
                        <a:rPr lang="en-US" sz="1400" b="1">
                          <a:solidFill>
                            <a:schemeClr val="bg1"/>
                          </a:solidFill>
                          <a:effectLst/>
                        </a:rPr>
                        <a:t>Performance</a:t>
                      </a:r>
                      <a:endParaRPr lang="en-US" sz="1400">
                        <a:solidFill>
                          <a:schemeClr val="bg1"/>
                        </a:solidFill>
                        <a:effectLst/>
                      </a:endParaRP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fontAlgn="base"/>
                      <a:r>
                        <a:rPr lang="en-GB" sz="1400" dirty="0">
                          <a:solidFill>
                            <a:schemeClr val="bg1"/>
                          </a:solidFill>
                          <a:effectLst/>
                        </a:rPr>
                        <a:t>Typically provides high I/O performance due to local storage.</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c>
                  <a:txBody>
                    <a:bodyPr/>
                    <a:lstStyle/>
                    <a:p>
                      <a:pPr fontAlgn="base"/>
                      <a:r>
                        <a:rPr lang="en-GB" sz="1400">
                          <a:solidFill>
                            <a:schemeClr val="bg1"/>
                          </a:solidFill>
                          <a:effectLst/>
                        </a:rPr>
                        <a:t>Performance can vary based on EBS volume type, with some latency due to network access.</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r>
              <a:tr h="516097">
                <a:tc>
                  <a:txBody>
                    <a:bodyPr/>
                    <a:lstStyle/>
                    <a:p>
                      <a:pPr fontAlgn="base"/>
                      <a:r>
                        <a:rPr lang="en-US" sz="1400" b="1">
                          <a:solidFill>
                            <a:schemeClr val="bg1"/>
                          </a:solidFill>
                          <a:effectLst/>
                        </a:rPr>
                        <a:t>Use Cases</a:t>
                      </a:r>
                      <a:endParaRPr lang="en-US" sz="1400">
                        <a:solidFill>
                          <a:schemeClr val="bg1"/>
                        </a:solidFill>
                        <a:effectLst/>
                      </a:endParaRP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fontAlgn="base"/>
                      <a:r>
                        <a:rPr lang="en-GB" sz="1400">
                          <a:solidFill>
                            <a:schemeClr val="bg1"/>
                          </a:solidFill>
                          <a:effectLst/>
                        </a:rPr>
                        <a:t>- Stateful workloads that can tolerate data loss. - Temporary storage for processing data.</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c>
                  <a:txBody>
                    <a:bodyPr/>
                    <a:lstStyle/>
                    <a:p>
                      <a:pPr fontAlgn="base"/>
                      <a:r>
                        <a:rPr lang="en-GB" sz="1400">
                          <a:solidFill>
                            <a:schemeClr val="bg1"/>
                          </a:solidFill>
                          <a:effectLst/>
                        </a:rPr>
                        <a:t>- Production workloads requiring data persistence. - Databases, web servers, and application hosting.</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r>
              <a:tr h="490470">
                <a:tc>
                  <a:txBody>
                    <a:bodyPr/>
                    <a:lstStyle/>
                    <a:p>
                      <a:pPr fontAlgn="base"/>
                      <a:r>
                        <a:rPr lang="en-US" sz="1400" b="1">
                          <a:solidFill>
                            <a:schemeClr val="bg1"/>
                          </a:solidFill>
                          <a:effectLst/>
                        </a:rPr>
                        <a:t>Snapshot Capabilities</a:t>
                      </a:r>
                      <a:endParaRPr lang="en-US" sz="1400">
                        <a:solidFill>
                          <a:schemeClr val="bg1"/>
                        </a:solidFill>
                        <a:effectLst/>
                      </a:endParaRP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fontAlgn="base"/>
                      <a:r>
                        <a:rPr lang="en-GB" sz="1400">
                          <a:solidFill>
                            <a:schemeClr val="bg1"/>
                          </a:solidFill>
                          <a:effectLst/>
                        </a:rPr>
                        <a:t>Cannot create EBS snapshots for backup and recovery.</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c>
                  <a:txBody>
                    <a:bodyPr/>
                    <a:lstStyle/>
                    <a:p>
                      <a:pPr fontAlgn="base"/>
                      <a:r>
                        <a:rPr lang="en-GB" sz="1400">
                          <a:solidFill>
                            <a:schemeClr val="bg1"/>
                          </a:solidFill>
                          <a:effectLst/>
                        </a:rPr>
                        <a:t>EBS volumes support creating snapshots for data backups and disaster recovery.</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2"/>
                    </a:solidFill>
                  </a:tcPr>
                </a:tc>
              </a:tr>
              <a:tr h="500171">
                <a:tc>
                  <a:txBody>
                    <a:bodyPr/>
                    <a:lstStyle/>
                    <a:p>
                      <a:pPr fontAlgn="base"/>
                      <a:r>
                        <a:rPr lang="en-US" sz="1400" b="1" dirty="0">
                          <a:solidFill>
                            <a:schemeClr val="bg1"/>
                          </a:solidFill>
                          <a:effectLst/>
                        </a:rPr>
                        <a:t>Cost Implications</a:t>
                      </a:r>
                      <a:endParaRPr lang="en-US" sz="1400" dirty="0">
                        <a:solidFill>
                          <a:schemeClr val="bg1"/>
                        </a:solidFill>
                        <a:effectLst/>
                      </a:endParaRP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00B0F0"/>
                    </a:solidFill>
                  </a:tcPr>
                </a:tc>
                <a:tc>
                  <a:txBody>
                    <a:bodyPr/>
                    <a:lstStyle/>
                    <a:p>
                      <a:pPr fontAlgn="base"/>
                      <a:r>
                        <a:rPr lang="en-GB" sz="1400">
                          <a:solidFill>
                            <a:schemeClr val="bg1"/>
                          </a:solidFill>
                          <a:effectLst/>
                        </a:rPr>
                        <a:t>Often cheaper in terms of instance cost, but lacks data persistence.</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2"/>
                    </a:solidFill>
                  </a:tcPr>
                </a:tc>
                <a:tc>
                  <a:txBody>
                    <a:bodyPr/>
                    <a:lstStyle/>
                    <a:p>
                      <a:pPr fontAlgn="base"/>
                      <a:r>
                        <a:rPr lang="en-GB" sz="1400" dirty="0">
                          <a:solidFill>
                            <a:schemeClr val="bg1"/>
                          </a:solidFill>
                          <a:effectLst/>
                        </a:rPr>
                        <a:t>May incur additional EBS volume costs, but provides data persistence and backup features</a:t>
                      </a:r>
                    </a:p>
                  </a:txBody>
                  <a:tcPr marL="42256" marR="42256" marT="21128" marB="2112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2"/>
                    </a:solidFill>
                  </a:tcPr>
                </a:tc>
              </a:tr>
            </a:tbl>
          </a:graphicData>
        </a:graphic>
      </p:graphicFrame>
      <p:sp>
        <p:nvSpPr>
          <p:cNvPr id="6" name="Title 1"/>
          <p:cNvSpPr>
            <a:spLocks noGrp="1"/>
          </p:cNvSpPr>
          <p:nvPr>
            <p:ph type="title"/>
          </p:nvPr>
        </p:nvSpPr>
        <p:spPr>
          <a:xfrm>
            <a:off x="0" y="0"/>
            <a:ext cx="12174415" cy="773723"/>
          </a:xfrm>
        </p:spPr>
        <p:txBody>
          <a:bodyPr/>
          <a:lstStyle/>
          <a:p>
            <a:r>
              <a:rPr lang="en-US" dirty="0" smtClean="0"/>
              <a:t>AWS-AMI:</a:t>
            </a:r>
            <a:r>
              <a:rPr lang="en-GB" dirty="0" smtClean="0"/>
              <a:t>Instance </a:t>
            </a:r>
            <a:r>
              <a:rPr lang="en-GB" dirty="0"/>
              <a:t>store </a:t>
            </a:r>
            <a:r>
              <a:rPr lang="en-GB" dirty="0" smtClean="0"/>
              <a:t>vs </a:t>
            </a:r>
            <a:r>
              <a:rPr lang="en-GB" dirty="0"/>
              <a:t>EBS - backed instance</a:t>
            </a:r>
            <a:endParaRPr lang="en-US" dirty="0"/>
          </a:p>
        </p:txBody>
      </p:sp>
    </p:spTree>
    <p:extLst>
      <p:ext uri="{BB962C8B-B14F-4D97-AF65-F5344CB8AC3E}">
        <p14:creationId xmlns:p14="http://schemas.microsoft.com/office/powerpoint/2010/main" val="4174986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40080"/>
            <a:ext cx="12174415" cy="6217919"/>
          </a:xfrm>
        </p:spPr>
        <p:txBody>
          <a:bodyPr/>
          <a:lstStyle/>
          <a:p>
            <a:r>
              <a:rPr lang="en-US" dirty="0" smtClean="0"/>
              <a:t>A virtual machine or appliance that balances web application load that could be HTTP or HTTPs traffic that user are getting  in.</a:t>
            </a:r>
          </a:p>
          <a:p>
            <a:r>
              <a:rPr lang="en-US" dirty="0" smtClean="0"/>
              <a:t>It balances a load of multiple web servers so that no web server gets overwhelmed.</a:t>
            </a:r>
          </a:p>
          <a:p>
            <a:r>
              <a:rPr lang="en-US" dirty="0" smtClean="0"/>
              <a:t>Application Load Balancer</a:t>
            </a:r>
          </a:p>
          <a:p>
            <a:pPr lvl="1"/>
            <a:r>
              <a:rPr lang="en-GB" dirty="0" smtClean="0"/>
              <a:t>Operate at layer 7 of the OSI layer, and identifies </a:t>
            </a:r>
            <a:r>
              <a:rPr lang="en-GB" dirty="0"/>
              <a:t>the incoming traffic and forwards it to the right resources. For example, if a URL has /</a:t>
            </a:r>
            <a:r>
              <a:rPr lang="en-GB" b="1" dirty="0"/>
              <a:t>API</a:t>
            </a:r>
            <a:r>
              <a:rPr lang="en-GB" dirty="0"/>
              <a:t> extensions, then it is routed to the appropriate application resources</a:t>
            </a:r>
          </a:p>
          <a:p>
            <a:r>
              <a:rPr lang="en-US" dirty="0" smtClean="0"/>
              <a:t>Network Load Balancer</a:t>
            </a:r>
            <a:endParaRPr lang="en-US" dirty="0"/>
          </a:p>
          <a:p>
            <a:pPr lvl="1"/>
            <a:r>
              <a:rPr lang="en-US" dirty="0" smtClean="0"/>
              <a:t>Operated at the layer 4 of the OSI model, and makes routing decisions </a:t>
            </a:r>
            <a:r>
              <a:rPr lang="en-US" dirty="0" err="1" smtClean="0"/>
              <a:t>aat</a:t>
            </a:r>
            <a:r>
              <a:rPr lang="en-US" dirty="0" smtClean="0"/>
              <a:t> the transport layer (TCP/SSH), can handle millions of requests per second.</a:t>
            </a:r>
          </a:p>
          <a:p>
            <a:r>
              <a:rPr lang="en-US" dirty="0" smtClean="0"/>
              <a:t>Classic </a:t>
            </a:r>
            <a:r>
              <a:rPr lang="en-US" smtClean="0"/>
              <a:t>Load Balancer</a:t>
            </a:r>
            <a:endParaRPr lang="en-US" dirty="0" smtClean="0"/>
          </a:p>
        </p:txBody>
      </p:sp>
      <p:sp>
        <p:nvSpPr>
          <p:cNvPr id="5" name="Title 1"/>
          <p:cNvSpPr>
            <a:spLocks noGrp="1"/>
          </p:cNvSpPr>
          <p:nvPr>
            <p:ph type="title"/>
          </p:nvPr>
        </p:nvSpPr>
        <p:spPr>
          <a:xfrm>
            <a:off x="0" y="1"/>
            <a:ext cx="12174415" cy="640080"/>
          </a:xfrm>
        </p:spPr>
        <p:txBody>
          <a:bodyPr>
            <a:normAutofit fontScale="90000"/>
          </a:bodyPr>
          <a:lstStyle/>
          <a:p>
            <a:r>
              <a:rPr lang="en-US" dirty="0" smtClean="0"/>
              <a:t>AWS-Load Balancing</a:t>
            </a:r>
            <a:endParaRPr lang="en-US" dirty="0"/>
          </a:p>
        </p:txBody>
      </p:sp>
    </p:spTree>
    <p:extLst>
      <p:ext uri="{BB962C8B-B14F-4D97-AF65-F5344CB8AC3E}">
        <p14:creationId xmlns:p14="http://schemas.microsoft.com/office/powerpoint/2010/main" val="264857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20090"/>
          </a:xfrm>
        </p:spPr>
        <p:txBody>
          <a:bodyPr/>
          <a:lstStyle/>
          <a:p>
            <a:r>
              <a:rPr lang="en-US" dirty="0" smtClean="0"/>
              <a:t>Cloud Computing</a:t>
            </a:r>
            <a:endParaRPr lang="en-US" dirty="0"/>
          </a:p>
        </p:txBody>
      </p:sp>
      <p:sp>
        <p:nvSpPr>
          <p:cNvPr id="3" name="Content Placeholder 2"/>
          <p:cNvSpPr>
            <a:spLocks noGrp="1"/>
          </p:cNvSpPr>
          <p:nvPr>
            <p:ph idx="1"/>
          </p:nvPr>
        </p:nvSpPr>
        <p:spPr>
          <a:xfrm>
            <a:off x="0" y="720092"/>
            <a:ext cx="12192000" cy="6137908"/>
          </a:xfrm>
        </p:spPr>
        <p:txBody>
          <a:bodyPr>
            <a:normAutofit/>
          </a:bodyPr>
          <a:lstStyle/>
          <a:p>
            <a:r>
              <a:rPr lang="en-US" dirty="0" smtClean="0"/>
              <a:t>Virtual Infrastructure</a:t>
            </a:r>
          </a:p>
          <a:p>
            <a:pPr lvl="1"/>
            <a:r>
              <a:rPr lang="en-US" dirty="0" smtClean="0"/>
              <a:t>Instead of owning and managing physical equipment user can use services and resources provided over the internet by cloud service providers (CSPs).</a:t>
            </a:r>
          </a:p>
          <a:p>
            <a:r>
              <a:rPr lang="en-US" dirty="0" smtClean="0"/>
              <a:t>Key Features</a:t>
            </a:r>
          </a:p>
          <a:p>
            <a:pPr lvl="1"/>
            <a:r>
              <a:rPr lang="en-US" dirty="0" smtClean="0"/>
              <a:t>Scalability: users can adjust their need of resources without buying more hardware</a:t>
            </a:r>
          </a:p>
          <a:p>
            <a:pPr lvl="1"/>
            <a:r>
              <a:rPr lang="en-US" dirty="0" smtClean="0"/>
              <a:t>Cost-Efficiency: follows a pay-as-you-go model. Users can only pay what they use, eliminating the need for large upfront investment. Also reduce maintenance cost.</a:t>
            </a:r>
          </a:p>
          <a:p>
            <a:pPr lvl="1"/>
            <a:r>
              <a:rPr lang="en-US" dirty="0" smtClean="0"/>
              <a:t>Accessibility and Collaboration: allow users to access their resources from anywhere</a:t>
            </a:r>
          </a:p>
          <a:p>
            <a:pPr lvl="1"/>
            <a:r>
              <a:rPr lang="en-US" dirty="0" smtClean="0"/>
              <a:t>Security and Reliable: cloud providers prioritize security and invest in strong measures to protect users data.</a:t>
            </a:r>
          </a:p>
          <a:p>
            <a:pPr lvl="1"/>
            <a:r>
              <a:rPr lang="en-US" dirty="0" smtClean="0"/>
              <a:t>Rapid provisioning and Scalability</a:t>
            </a:r>
          </a:p>
          <a:p>
            <a:pPr lvl="1"/>
            <a:r>
              <a:rPr lang="en-US" dirty="0" smtClean="0"/>
              <a:t>Cost Effectiveness</a:t>
            </a:r>
          </a:p>
          <a:p>
            <a:pPr lvl="1"/>
            <a:r>
              <a:rPr lang="en-US" dirty="0" smtClean="0"/>
              <a:t>Collaborative Development and Teamwork</a:t>
            </a:r>
          </a:p>
          <a:p>
            <a:pPr lvl="1"/>
            <a:r>
              <a:rPr lang="en-US" dirty="0" smtClean="0"/>
              <a:t>Focus on Application Development</a:t>
            </a:r>
          </a:p>
          <a:p>
            <a:pPr lvl="1"/>
            <a:endParaRPr lang="en-US" dirty="0"/>
          </a:p>
        </p:txBody>
      </p:sp>
    </p:spTree>
    <p:extLst>
      <p:ext uri="{BB962C8B-B14F-4D97-AF65-F5344CB8AC3E}">
        <p14:creationId xmlns:p14="http://schemas.microsoft.com/office/powerpoint/2010/main" val="4150998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887200" cy="708660"/>
          </a:xfrm>
        </p:spPr>
        <p:txBody>
          <a:bodyPr/>
          <a:lstStyle/>
          <a:p>
            <a:r>
              <a:rPr lang="en-US" dirty="0" smtClean="0"/>
              <a:t>Cloud Computing </a:t>
            </a:r>
            <a:endParaRPr lang="en-US" dirty="0"/>
          </a:p>
        </p:txBody>
      </p:sp>
      <p:sp>
        <p:nvSpPr>
          <p:cNvPr id="3" name="Content Placeholder 2"/>
          <p:cNvSpPr>
            <a:spLocks noGrp="1"/>
          </p:cNvSpPr>
          <p:nvPr>
            <p:ph idx="1"/>
          </p:nvPr>
        </p:nvSpPr>
        <p:spPr>
          <a:xfrm>
            <a:off x="0" y="708661"/>
            <a:ext cx="11887200" cy="4968240"/>
          </a:xfrm>
        </p:spPr>
        <p:txBody>
          <a:bodyPr/>
          <a:lstStyle/>
          <a:p>
            <a:r>
              <a:rPr lang="en-US" dirty="0" smtClean="0"/>
              <a:t>Choosing the Right Path</a:t>
            </a:r>
          </a:p>
          <a:p>
            <a:pPr lvl="1"/>
            <a:r>
              <a:rPr lang="en-US" dirty="0" smtClean="0"/>
              <a:t>Budget: </a:t>
            </a:r>
          </a:p>
          <a:p>
            <a:pPr lvl="1"/>
            <a:r>
              <a:rPr lang="en-US" dirty="0" smtClean="0"/>
              <a:t>Scalability Needs</a:t>
            </a:r>
          </a:p>
          <a:p>
            <a:pPr lvl="1"/>
            <a:r>
              <a:rPr lang="en-US" dirty="0" smtClean="0"/>
              <a:t>Expertise</a:t>
            </a:r>
          </a:p>
          <a:p>
            <a:pPr lvl="1"/>
            <a:r>
              <a:rPr lang="en-US" dirty="0" smtClean="0"/>
              <a:t>Security Requirements</a:t>
            </a:r>
          </a:p>
          <a:p>
            <a:r>
              <a:rPr lang="en-GB" dirty="0"/>
              <a:t>Traditional computing provides control and customization, while cloud computing offers scalability, cost-efficiency, and accessibility. </a:t>
            </a:r>
            <a:endParaRPr lang="en-US" dirty="0" smtClean="0"/>
          </a:p>
          <a:p>
            <a:endParaRPr lang="en-US" dirty="0" smtClean="0"/>
          </a:p>
        </p:txBody>
      </p:sp>
    </p:spTree>
    <p:extLst>
      <p:ext uri="{BB962C8B-B14F-4D97-AF65-F5344CB8AC3E}">
        <p14:creationId xmlns:p14="http://schemas.microsoft.com/office/powerpoint/2010/main" val="1696781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2950"/>
          </a:xfrm>
        </p:spPr>
        <p:txBody>
          <a:bodyPr/>
          <a:lstStyle/>
          <a:p>
            <a:r>
              <a:rPr lang="en-US" dirty="0" smtClean="0"/>
              <a:t>Cloud Computing: IaaS vs PaaS vs SaaS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4033776"/>
              </p:ext>
            </p:extLst>
          </p:nvPr>
        </p:nvGraphicFramePr>
        <p:xfrm>
          <a:off x="125730" y="881303"/>
          <a:ext cx="11864341" cy="5736667"/>
        </p:xfrm>
        <a:graphic>
          <a:graphicData uri="http://schemas.openxmlformats.org/drawingml/2006/table">
            <a:tbl>
              <a:tblPr/>
              <a:tblGrid>
                <a:gridCol w="2051901"/>
                <a:gridCol w="3679665"/>
                <a:gridCol w="3278456"/>
                <a:gridCol w="2854319"/>
              </a:tblGrid>
              <a:tr h="230583">
                <a:tc>
                  <a:txBody>
                    <a:bodyPr/>
                    <a:lstStyle/>
                    <a:p>
                      <a:pPr fontAlgn="b"/>
                      <a:r>
                        <a:rPr lang="en-US" sz="1400" b="1" dirty="0">
                          <a:solidFill>
                            <a:schemeClr val="tx1"/>
                          </a:solidFill>
                          <a:effectLst/>
                        </a:rPr>
                        <a:t>Aspect</a:t>
                      </a:r>
                    </a:p>
                  </a:txBody>
                  <a:tcPr marL="18837" marR="18837" marT="9418" marB="941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1400" b="1">
                          <a:solidFill>
                            <a:schemeClr val="tx1"/>
                          </a:solidFill>
                          <a:effectLst/>
                        </a:rPr>
                        <a:t>IaaS (Infrastructure as a Service)</a:t>
                      </a:r>
                    </a:p>
                  </a:txBody>
                  <a:tcPr marL="18837" marR="18837" marT="9418" marB="941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1400" b="1">
                          <a:solidFill>
                            <a:schemeClr val="tx1"/>
                          </a:solidFill>
                          <a:effectLst/>
                        </a:rPr>
                        <a:t>PaaS (Platform as a Service)</a:t>
                      </a:r>
                    </a:p>
                  </a:txBody>
                  <a:tcPr marL="18837" marR="18837" marT="9418" marB="941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1400" b="1">
                          <a:solidFill>
                            <a:schemeClr val="tx1"/>
                          </a:solidFill>
                          <a:effectLst/>
                        </a:rPr>
                        <a:t>SaaS (Software as a Service)</a:t>
                      </a:r>
                    </a:p>
                  </a:txBody>
                  <a:tcPr marL="18837" marR="18837" marT="9418" marB="941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42461">
                <a:tc>
                  <a:txBody>
                    <a:bodyPr/>
                    <a:lstStyle/>
                    <a:p>
                      <a:pPr fontAlgn="base"/>
                      <a:r>
                        <a:rPr lang="en-US" sz="1400" b="1" dirty="0">
                          <a:solidFill>
                            <a:schemeClr val="tx1"/>
                          </a:solidFill>
                          <a:effectLst/>
                        </a:rPr>
                        <a:t>Service Definition</a:t>
                      </a:r>
                      <a:endParaRPr lang="en-US" sz="1400" dirty="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1400" dirty="0">
                          <a:solidFill>
                            <a:schemeClr val="tx1"/>
                          </a:solidFill>
                          <a:effectLst/>
                        </a:rPr>
                        <a:t>Provides virtualized computing resources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Provides a platform for application development and deployment</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Delivers software applications over the internet</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654339">
                <a:tc>
                  <a:txBody>
                    <a:bodyPr/>
                    <a:lstStyle/>
                    <a:p>
                      <a:pPr fontAlgn="base"/>
                      <a:r>
                        <a:rPr lang="en-US" sz="1400" b="1" dirty="0">
                          <a:solidFill>
                            <a:schemeClr val="tx1"/>
                          </a:solidFill>
                          <a:effectLst/>
                        </a:rPr>
                        <a:t>User Responsibility</a:t>
                      </a:r>
                      <a:endParaRPr lang="en-US" sz="1400" dirty="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dirty="0">
                          <a:solidFill>
                            <a:schemeClr val="tx1"/>
                          </a:solidFill>
                          <a:effectLst/>
                        </a:rPr>
                        <a:t>Users manage and control the infrastructure, including OS, middleware, and applications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Users manage applications and data, while the cloud provider handles the underlying infrastructure</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Users consume the software application without managing infrastructure or development</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42461">
                <a:tc>
                  <a:txBody>
                    <a:bodyPr/>
                    <a:lstStyle/>
                    <a:p>
                      <a:pPr fontAlgn="base"/>
                      <a:r>
                        <a:rPr lang="en-US" sz="1400" b="1">
                          <a:solidFill>
                            <a:schemeClr val="tx1"/>
                          </a:solidFill>
                          <a:effectLst/>
                        </a:rPr>
                        <a:t>Flexibility and Customization</a:t>
                      </a:r>
                      <a:endParaRPr lang="en-US" sz="140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High level of customization and control</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dirty="0">
                          <a:solidFill>
                            <a:schemeClr val="tx1"/>
                          </a:solidFill>
                          <a:effectLst/>
                        </a:rPr>
                        <a:t>Limited customization, focusing on application development</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Little to no customization of the software application</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378539">
                <a:tc>
                  <a:txBody>
                    <a:bodyPr/>
                    <a:lstStyle/>
                    <a:p>
                      <a:pPr fontAlgn="base"/>
                      <a:r>
                        <a:rPr lang="en-US" sz="1400" b="1">
                          <a:solidFill>
                            <a:schemeClr val="tx1"/>
                          </a:solidFill>
                          <a:effectLst/>
                        </a:rPr>
                        <a:t>Development Focus</a:t>
                      </a:r>
                      <a:endParaRPr lang="en-US" sz="140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1400">
                          <a:solidFill>
                            <a:schemeClr val="tx1"/>
                          </a:solidFill>
                          <a:effectLst/>
                        </a:rPr>
                        <a:t>Infrastructure setup and management</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1400">
                          <a:solidFill>
                            <a:schemeClr val="tx1"/>
                          </a:solidFill>
                          <a:effectLst/>
                        </a:rPr>
                        <a:t>Application development and deployment</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1400">
                          <a:solidFill>
                            <a:schemeClr val="tx1"/>
                          </a:solidFill>
                          <a:effectLst/>
                        </a:rPr>
                        <a:t>Application usage and configuration</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559809">
                <a:tc>
                  <a:txBody>
                    <a:bodyPr/>
                    <a:lstStyle/>
                    <a:p>
                      <a:pPr fontAlgn="base"/>
                      <a:r>
                        <a:rPr lang="en-US" sz="1400" b="1">
                          <a:solidFill>
                            <a:schemeClr val="tx1"/>
                          </a:solidFill>
                          <a:effectLst/>
                        </a:rPr>
                        <a:t>Scalability</a:t>
                      </a:r>
                      <a:endParaRPr lang="en-US" sz="140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Users can scale virtual machines and resources as needed</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Scalability is managed by the platform provider, offering auto-scaling</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Scalability is handled by the SaaS provider</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42461">
                <a:tc>
                  <a:txBody>
                    <a:bodyPr/>
                    <a:lstStyle/>
                    <a:p>
                      <a:pPr fontAlgn="base"/>
                      <a:r>
                        <a:rPr lang="en-US" sz="1400" b="1">
                          <a:solidFill>
                            <a:schemeClr val="tx1"/>
                          </a:solidFill>
                          <a:effectLst/>
                        </a:rPr>
                        <a:t>Examples</a:t>
                      </a:r>
                      <a:endParaRPr lang="en-US" sz="140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AWS EC2, Google Compute Engine, Azure Virtual Machines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Google App Engine, AWS Elastic Beanstalk, Heroku</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Google Workspace, Microsoft 365, Salesforce</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559809">
                <a:tc>
                  <a:txBody>
                    <a:bodyPr/>
                    <a:lstStyle/>
                    <a:p>
                      <a:pPr fontAlgn="base"/>
                      <a:r>
                        <a:rPr lang="en-US" sz="1400" b="1">
                          <a:solidFill>
                            <a:schemeClr val="tx1"/>
                          </a:solidFill>
                          <a:effectLst/>
                        </a:rPr>
                        <a:t>Use Cases</a:t>
                      </a:r>
                      <a:endParaRPr lang="en-US" sz="140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Best suited for IT administrators and DevOps teams requiring full control over infrastructure</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Ideal for developers who want to focus on coding without infrastructure concerns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Great for end-users seeking ready-to-use software solutions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559809">
                <a:tc>
                  <a:txBody>
                    <a:bodyPr/>
                    <a:lstStyle/>
                    <a:p>
                      <a:pPr fontAlgn="base"/>
                      <a:r>
                        <a:rPr lang="en-US" sz="1400" b="1">
                          <a:solidFill>
                            <a:schemeClr val="tx1"/>
                          </a:solidFill>
                          <a:effectLst/>
                        </a:rPr>
                        <a:t>Deployment Time</a:t>
                      </a:r>
                      <a:endParaRPr lang="en-US" sz="140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Longer deployment time, as users need to set up and configure infrastructure</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Shorter deployment time, as the platform provides pre-configured environments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Almost instant deployment, as the software is already configured</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559809">
                <a:tc>
                  <a:txBody>
                    <a:bodyPr/>
                    <a:lstStyle/>
                    <a:p>
                      <a:pPr fontAlgn="base"/>
                      <a:r>
                        <a:rPr lang="en-US" sz="1400" b="1">
                          <a:solidFill>
                            <a:schemeClr val="tx1"/>
                          </a:solidFill>
                          <a:effectLst/>
                        </a:rPr>
                        <a:t>Maintenance</a:t>
                      </a:r>
                      <a:endParaRPr lang="en-US" sz="140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Users are responsible for maintenance tasks like patching and updates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Platform provider manages underlying maintenance tasks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SaaS provider handles maintenance and updates</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42461">
                <a:tc>
                  <a:txBody>
                    <a:bodyPr/>
                    <a:lstStyle/>
                    <a:p>
                      <a:pPr fontAlgn="base"/>
                      <a:r>
                        <a:rPr lang="en-US" sz="1400" b="1">
                          <a:solidFill>
                            <a:schemeClr val="tx1"/>
                          </a:solidFill>
                          <a:effectLst/>
                        </a:rPr>
                        <a:t>Cost Structure</a:t>
                      </a:r>
                      <a:endParaRPr lang="en-US" sz="140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Pay for the resources you use (compute, storage, etc.)</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Pay for platform resources and services, often a subscription model</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Typically subscription-based pricing per user or usage</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442461">
                <a:tc>
                  <a:txBody>
                    <a:bodyPr/>
                    <a:lstStyle/>
                    <a:p>
                      <a:pPr fontAlgn="base"/>
                      <a:r>
                        <a:rPr lang="en-US" sz="1400" b="1" dirty="0">
                          <a:solidFill>
                            <a:schemeClr val="tx1"/>
                          </a:solidFill>
                          <a:effectLst/>
                        </a:rPr>
                        <a:t>Examples in Practice</a:t>
                      </a:r>
                      <a:endParaRPr lang="en-US" sz="1400" dirty="0">
                        <a:solidFill>
                          <a:schemeClr val="tx1"/>
                        </a:solidFill>
                        <a:effectLst/>
                      </a:endParaRP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Running a virtual server for hosting a website</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a:solidFill>
                            <a:schemeClr val="tx1"/>
                          </a:solidFill>
                          <a:effectLst/>
                        </a:rPr>
                        <a:t>Developing and deploying a web application on a platform</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GB" sz="1400" dirty="0">
                          <a:solidFill>
                            <a:schemeClr val="tx1"/>
                          </a:solidFill>
                          <a:effectLst/>
                        </a:rPr>
                        <a:t>Using email, word processing, or CRM software in a web browser</a:t>
                      </a:r>
                    </a:p>
                  </a:txBody>
                  <a:tcPr marL="18837" marR="18837" marT="9418" marB="94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03722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8933"/>
          </a:xfrm>
        </p:spPr>
        <p:txBody>
          <a:bodyPr/>
          <a:lstStyle/>
          <a:p>
            <a:r>
              <a:rPr lang="en-US" dirty="0" smtClean="0"/>
              <a:t>AWS (Amazon Web Service)</a:t>
            </a:r>
            <a:endParaRPr lang="en-US" dirty="0"/>
          </a:p>
        </p:txBody>
      </p:sp>
      <p:sp>
        <p:nvSpPr>
          <p:cNvPr id="3" name="Content Placeholder 2"/>
          <p:cNvSpPr>
            <a:spLocks noGrp="1"/>
          </p:cNvSpPr>
          <p:nvPr>
            <p:ph idx="1"/>
          </p:nvPr>
        </p:nvSpPr>
        <p:spPr>
          <a:xfrm>
            <a:off x="0" y="778934"/>
            <a:ext cx="10515600" cy="6079066"/>
          </a:xfrm>
        </p:spPr>
        <p:txBody>
          <a:bodyPr>
            <a:normAutofit/>
          </a:bodyPr>
          <a:lstStyle/>
          <a:p>
            <a:r>
              <a:rPr lang="en-US" dirty="0" smtClean="0"/>
              <a:t>AWS uses distributed IT Infrastructure to provide different IT resources on demand.</a:t>
            </a:r>
          </a:p>
          <a:p>
            <a:r>
              <a:rPr lang="en-US" dirty="0" smtClean="0"/>
              <a:t>It’s provide different services such as infrastructure as a service (IaaS), Platform as a Service (PaaS) and packaged Software as a Service (SaaS).</a:t>
            </a:r>
          </a:p>
          <a:p>
            <a:r>
              <a:rPr lang="en-US" dirty="0" smtClean="0"/>
              <a:t>Based on the concept of Pay-As-You-Go, AWS provides the services to the customers.</a:t>
            </a:r>
          </a:p>
          <a:p>
            <a:r>
              <a:rPr lang="en-US" dirty="0" smtClean="0"/>
              <a:t>AWS provides services to customers when required without any </a:t>
            </a:r>
            <a:r>
              <a:rPr lang="en-US" dirty="0"/>
              <a:t>p</a:t>
            </a:r>
            <a:r>
              <a:rPr lang="en-US" dirty="0" smtClean="0"/>
              <a:t>rior commitment or upfront investment. Pay-As-You-Go enables the customers to procure services from AWS.</a:t>
            </a:r>
          </a:p>
          <a:p>
            <a:pPr lvl="1"/>
            <a:r>
              <a:rPr lang="en-US" dirty="0" smtClean="0"/>
              <a:t>Computing</a:t>
            </a:r>
          </a:p>
          <a:p>
            <a:pPr lvl="1"/>
            <a:r>
              <a:rPr lang="en-US" dirty="0" smtClean="0"/>
              <a:t>Programming models</a:t>
            </a:r>
          </a:p>
          <a:p>
            <a:pPr lvl="1"/>
            <a:r>
              <a:rPr lang="en-US" dirty="0" smtClean="0"/>
              <a:t>Database Storage</a:t>
            </a:r>
          </a:p>
          <a:p>
            <a:pPr lvl="1"/>
            <a:r>
              <a:rPr lang="en-US" dirty="0" smtClean="0"/>
              <a:t>Networking</a:t>
            </a:r>
          </a:p>
          <a:p>
            <a:endParaRPr lang="en-US" dirty="0"/>
          </a:p>
        </p:txBody>
      </p:sp>
    </p:spTree>
    <p:extLst>
      <p:ext uri="{BB962C8B-B14F-4D97-AF65-F5344CB8AC3E}">
        <p14:creationId xmlns:p14="http://schemas.microsoft.com/office/powerpoint/2010/main" val="3361374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90222"/>
          </a:xfrm>
        </p:spPr>
        <p:txBody>
          <a:bodyPr/>
          <a:lstStyle/>
          <a:p>
            <a:r>
              <a:rPr lang="en-US" dirty="0" smtClean="0"/>
              <a:t>AWS</a:t>
            </a:r>
            <a:endParaRPr lang="en-US" dirty="0"/>
          </a:p>
        </p:txBody>
      </p:sp>
      <p:sp>
        <p:nvSpPr>
          <p:cNvPr id="3" name="Content Placeholder 2"/>
          <p:cNvSpPr>
            <a:spLocks noGrp="1"/>
          </p:cNvSpPr>
          <p:nvPr>
            <p:ph idx="1"/>
          </p:nvPr>
        </p:nvSpPr>
        <p:spPr>
          <a:xfrm>
            <a:off x="0" y="790223"/>
            <a:ext cx="7394955" cy="1975280"/>
          </a:xfrm>
        </p:spPr>
        <p:txBody>
          <a:bodyPr>
            <a:normAutofit lnSpcReduction="10000"/>
          </a:bodyPr>
          <a:lstStyle/>
          <a:p>
            <a:r>
              <a:rPr lang="en-US" dirty="0" smtClean="0"/>
              <a:t>Advantages</a:t>
            </a:r>
          </a:p>
          <a:p>
            <a:pPr lvl="1"/>
            <a:r>
              <a:rPr lang="en-US" dirty="0" smtClean="0"/>
              <a:t>Flexibility</a:t>
            </a:r>
          </a:p>
          <a:p>
            <a:pPr lvl="1"/>
            <a:r>
              <a:rPr lang="en-US" dirty="0" smtClean="0"/>
              <a:t>Cost-Effectiveness</a:t>
            </a:r>
          </a:p>
          <a:p>
            <a:pPr lvl="1"/>
            <a:r>
              <a:rPr lang="en-US" dirty="0" smtClean="0"/>
              <a:t>Scalability/Elasticity</a:t>
            </a:r>
          </a:p>
          <a:p>
            <a:pPr lvl="1"/>
            <a:r>
              <a:rPr lang="en-US" dirty="0" smtClean="0"/>
              <a:t>Security</a:t>
            </a:r>
            <a:endParaRPr lang="en-US" dirty="0"/>
          </a:p>
        </p:txBody>
      </p:sp>
      <p:pic>
        <p:nvPicPr>
          <p:cNvPr id="4" name="Picture 3"/>
          <p:cNvPicPr>
            <a:picLocks noChangeAspect="1"/>
          </p:cNvPicPr>
          <p:nvPr/>
        </p:nvPicPr>
        <p:blipFill>
          <a:blip r:embed="rId2"/>
          <a:stretch>
            <a:fillRect/>
          </a:stretch>
        </p:blipFill>
        <p:spPr>
          <a:xfrm>
            <a:off x="3367668" y="790223"/>
            <a:ext cx="9094424" cy="6067777"/>
          </a:xfrm>
          <a:prstGeom prst="rect">
            <a:avLst/>
          </a:prstGeom>
        </p:spPr>
      </p:pic>
    </p:spTree>
    <p:extLst>
      <p:ext uri="{BB962C8B-B14F-4D97-AF65-F5344CB8AC3E}">
        <p14:creationId xmlns:p14="http://schemas.microsoft.com/office/powerpoint/2010/main" val="379382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54380"/>
          </a:xfrm>
        </p:spPr>
        <p:txBody>
          <a:bodyPr/>
          <a:lstStyle/>
          <a:p>
            <a:r>
              <a:rPr lang="en-US" dirty="0" smtClean="0"/>
              <a:t>AWS</a:t>
            </a:r>
            <a:endParaRPr lang="en-US" dirty="0"/>
          </a:p>
        </p:txBody>
      </p:sp>
      <p:sp>
        <p:nvSpPr>
          <p:cNvPr id="3" name="Content Placeholder 2"/>
          <p:cNvSpPr>
            <a:spLocks noGrp="1"/>
          </p:cNvSpPr>
          <p:nvPr>
            <p:ph idx="1"/>
          </p:nvPr>
        </p:nvSpPr>
        <p:spPr>
          <a:xfrm>
            <a:off x="0" y="754382"/>
            <a:ext cx="12192000" cy="6103618"/>
          </a:xfrm>
        </p:spPr>
        <p:txBody>
          <a:bodyPr/>
          <a:lstStyle/>
          <a:p>
            <a:r>
              <a:rPr lang="en-US" dirty="0" smtClean="0"/>
              <a:t>History</a:t>
            </a:r>
            <a:endParaRPr lang="en-US" dirty="0"/>
          </a:p>
        </p:txBody>
      </p:sp>
      <p:pic>
        <p:nvPicPr>
          <p:cNvPr id="4" name="Picture 3"/>
          <p:cNvPicPr>
            <a:picLocks noChangeAspect="1"/>
          </p:cNvPicPr>
          <p:nvPr/>
        </p:nvPicPr>
        <p:blipFill>
          <a:blip r:embed="rId2"/>
          <a:stretch>
            <a:fillRect/>
          </a:stretch>
        </p:blipFill>
        <p:spPr>
          <a:xfrm>
            <a:off x="2584873" y="2058353"/>
            <a:ext cx="6705600" cy="3495675"/>
          </a:xfrm>
          <a:prstGeom prst="rect">
            <a:avLst/>
          </a:prstGeom>
        </p:spPr>
      </p:pic>
    </p:spTree>
    <p:extLst>
      <p:ext uri="{BB962C8B-B14F-4D97-AF65-F5344CB8AC3E}">
        <p14:creationId xmlns:p14="http://schemas.microsoft.com/office/powerpoint/2010/main" val="1235028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88670"/>
          </a:xfrm>
        </p:spPr>
        <p:txBody>
          <a:bodyPr/>
          <a:lstStyle/>
          <a:p>
            <a:r>
              <a:rPr lang="en-US" dirty="0" smtClean="0"/>
              <a:t>AWS-Features</a:t>
            </a:r>
            <a:endParaRPr lang="en-US" dirty="0"/>
          </a:p>
        </p:txBody>
      </p:sp>
      <p:pic>
        <p:nvPicPr>
          <p:cNvPr id="4" name="Content Placeholder 3"/>
          <p:cNvPicPr>
            <a:picLocks noGrp="1" noChangeAspect="1"/>
          </p:cNvPicPr>
          <p:nvPr>
            <p:ph idx="1"/>
          </p:nvPr>
        </p:nvPicPr>
        <p:blipFill>
          <a:blip r:embed="rId2"/>
          <a:stretch>
            <a:fillRect/>
          </a:stretch>
        </p:blipFill>
        <p:spPr>
          <a:xfrm>
            <a:off x="2255519" y="1584800"/>
            <a:ext cx="7153581" cy="4050189"/>
          </a:xfrm>
          <a:prstGeom prst="rect">
            <a:avLst/>
          </a:prstGeom>
        </p:spPr>
      </p:pic>
    </p:spTree>
    <p:extLst>
      <p:ext uri="{BB962C8B-B14F-4D97-AF65-F5344CB8AC3E}">
        <p14:creationId xmlns:p14="http://schemas.microsoft.com/office/powerpoint/2010/main" val="2943651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2868</Words>
  <Application>Microsoft Office PowerPoint</Application>
  <PresentationFormat>Widescreen</PresentationFormat>
  <Paragraphs>298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AWS Fundamental</vt:lpstr>
      <vt:lpstr>Cloud Computing</vt:lpstr>
      <vt:lpstr>Cloud Computing</vt:lpstr>
      <vt:lpstr>Cloud Computing </vt:lpstr>
      <vt:lpstr>Cloud Computing: IaaS vs PaaS vs SaaS</vt:lpstr>
      <vt:lpstr>AWS (Amazon Web Service)</vt:lpstr>
      <vt:lpstr>AWS</vt:lpstr>
      <vt:lpstr>AWS</vt:lpstr>
      <vt:lpstr>AWS-Features</vt:lpstr>
      <vt:lpstr>AWS-Global Infrastructure</vt:lpstr>
      <vt:lpstr>AWS-Account ID and Pricing</vt:lpstr>
      <vt:lpstr>AWS-IAM</vt:lpstr>
      <vt:lpstr>AWS- IAM Identities</vt:lpstr>
      <vt:lpstr>AWS-IAM Roles</vt:lpstr>
      <vt:lpstr>AWS-SAML (Security Assertion Markup Language)</vt:lpstr>
      <vt:lpstr>AWS-SAML (Security Assertion Markup Language)</vt:lpstr>
      <vt:lpstr>AWS-EC2 (Elastic Compute Cloud)</vt:lpstr>
      <vt:lpstr>AWS-EC2 Pricing Options</vt:lpstr>
      <vt:lpstr>AWS-EC2 Pricing Options</vt:lpstr>
      <vt:lpstr>AWS-EC2 Pricing Spot Instances</vt:lpstr>
      <vt:lpstr>AWS-EC2 Dedicated Hosts</vt:lpstr>
      <vt:lpstr>AWS-EBS (Elastic Block Store)</vt:lpstr>
      <vt:lpstr>AWS-EBS Volume Types</vt:lpstr>
      <vt:lpstr>AWS-EC2 vs EBS</vt:lpstr>
      <vt:lpstr>AWS-AMI (Amazon Machine Images)</vt:lpstr>
      <vt:lpstr>AWS-AMI:Instance store vs EBS - backed instance</vt:lpstr>
      <vt:lpstr>AWS-Load Balancing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41</cp:revision>
  <dcterms:created xsi:type="dcterms:W3CDTF">2023-09-11T05:18:05Z</dcterms:created>
  <dcterms:modified xsi:type="dcterms:W3CDTF">2023-09-12T11:20:11Z</dcterms:modified>
</cp:coreProperties>
</file>