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57" r:id="rId4"/>
    <p:sldId id="258" r:id="rId5"/>
    <p:sldId id="259" r:id="rId6"/>
    <p:sldId id="260" r:id="rId7"/>
    <p:sldId id="261"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97CC820-BDE8-475B-B6ED-70F0CCE7216A}" type="datetimeFigureOut">
              <a:rPr lang="en-US" smtClean="0"/>
              <a:t>21-Mar-21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267415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22520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674592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43A628-931F-47F5-912C-C66594BFF84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9738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1117407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309105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1287509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250643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22777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1935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421895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296589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350528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381031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387004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166342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CC820-BDE8-475B-B6ED-70F0CCE7216A}" type="datetimeFigureOut">
              <a:rPr lang="en-US" smtClean="0"/>
              <a:t>21-Mar-21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43A628-931F-47F5-912C-C66594BFF840}" type="slidenum">
              <a:rPr lang="en-US" smtClean="0"/>
              <a:t>‹#›</a:t>
            </a:fld>
            <a:endParaRPr lang="en-US" dirty="0"/>
          </a:p>
        </p:txBody>
      </p:sp>
    </p:spTree>
    <p:extLst>
      <p:ext uri="{BB962C8B-B14F-4D97-AF65-F5344CB8AC3E}">
        <p14:creationId xmlns:p14="http://schemas.microsoft.com/office/powerpoint/2010/main" val="93050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7CC820-BDE8-475B-B6ED-70F0CCE7216A}" type="datetimeFigureOut">
              <a:rPr lang="en-US" smtClean="0"/>
              <a:t>21-Mar-21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43A628-931F-47F5-912C-C66594BFF840}" type="slidenum">
              <a:rPr lang="en-US" smtClean="0"/>
              <a:t>‹#›</a:t>
            </a:fld>
            <a:endParaRPr lang="en-US" dirty="0"/>
          </a:p>
        </p:txBody>
      </p:sp>
    </p:spTree>
    <p:extLst>
      <p:ext uri="{BB962C8B-B14F-4D97-AF65-F5344CB8AC3E}">
        <p14:creationId xmlns:p14="http://schemas.microsoft.com/office/powerpoint/2010/main" val="13670542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965D-99B5-41C5-8D34-97A0E7FB2AEA}"/>
              </a:ext>
            </a:extLst>
          </p:cNvPr>
          <p:cNvSpPr>
            <a:spLocks noGrp="1"/>
          </p:cNvSpPr>
          <p:nvPr>
            <p:ph type="ctrTitle"/>
          </p:nvPr>
        </p:nvSpPr>
        <p:spPr>
          <a:xfrm>
            <a:off x="1889675" y="1115563"/>
            <a:ext cx="8791575" cy="2313437"/>
          </a:xfrm>
        </p:spPr>
        <p:txBody>
          <a:bodyPr/>
          <a:lstStyle/>
          <a:p>
            <a:r>
              <a:rPr lang="en-US" dirty="0"/>
              <a:t>Home Rent Prediction System</a:t>
            </a:r>
          </a:p>
        </p:txBody>
      </p:sp>
    </p:spTree>
    <p:extLst>
      <p:ext uri="{BB962C8B-B14F-4D97-AF65-F5344CB8AC3E}">
        <p14:creationId xmlns:p14="http://schemas.microsoft.com/office/powerpoint/2010/main" val="550484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5663-9DA1-4BF6-B3E0-B06D9C663A13}"/>
              </a:ext>
            </a:extLst>
          </p:cNvPr>
          <p:cNvSpPr>
            <a:spLocks noGrp="1"/>
          </p:cNvSpPr>
          <p:nvPr>
            <p:ph type="title"/>
          </p:nvPr>
        </p:nvSpPr>
        <p:spPr/>
        <p:txBody>
          <a:bodyPr/>
          <a:lstStyle/>
          <a:p>
            <a:r>
              <a:rPr lang="en-US" dirty="0"/>
              <a:t>Use case diagram</a:t>
            </a:r>
          </a:p>
        </p:txBody>
      </p:sp>
      <p:pic>
        <p:nvPicPr>
          <p:cNvPr id="3" name="Picture 2">
            <a:extLst>
              <a:ext uri="{FF2B5EF4-FFF2-40B4-BE49-F238E27FC236}">
                <a16:creationId xmlns:a16="http://schemas.microsoft.com/office/drawing/2014/main" id="{7120C75C-A77F-4481-9ED8-7A3D005B4FEC}"/>
              </a:ext>
            </a:extLst>
          </p:cNvPr>
          <p:cNvPicPr/>
          <p:nvPr/>
        </p:nvPicPr>
        <p:blipFill>
          <a:blip r:embed="rId2"/>
          <a:stretch>
            <a:fillRect/>
          </a:stretch>
        </p:blipFill>
        <p:spPr>
          <a:xfrm>
            <a:off x="1141412" y="1939165"/>
            <a:ext cx="7273717" cy="4300317"/>
          </a:xfrm>
          <a:prstGeom prst="rect">
            <a:avLst/>
          </a:prstGeom>
        </p:spPr>
      </p:pic>
    </p:spTree>
    <p:extLst>
      <p:ext uri="{BB962C8B-B14F-4D97-AF65-F5344CB8AC3E}">
        <p14:creationId xmlns:p14="http://schemas.microsoft.com/office/powerpoint/2010/main" val="177140861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6576-84C3-4A13-B3A5-D0D361AF0B3E}"/>
              </a:ext>
            </a:extLst>
          </p:cNvPr>
          <p:cNvSpPr>
            <a:spLocks noGrp="1"/>
          </p:cNvSpPr>
          <p:nvPr>
            <p:ph type="title"/>
          </p:nvPr>
        </p:nvSpPr>
        <p:spPr/>
        <p:txBody>
          <a:bodyPr/>
          <a:lstStyle/>
          <a:p>
            <a:r>
              <a:rPr lang="en-US" dirty="0"/>
              <a:t>E-r diagram</a:t>
            </a:r>
          </a:p>
        </p:txBody>
      </p:sp>
      <p:pic>
        <p:nvPicPr>
          <p:cNvPr id="4" name="Picture 3">
            <a:extLst>
              <a:ext uri="{FF2B5EF4-FFF2-40B4-BE49-F238E27FC236}">
                <a16:creationId xmlns:a16="http://schemas.microsoft.com/office/drawing/2014/main" id="{EC04F221-3604-4C02-A899-DD9D95778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133531"/>
            <a:ext cx="7021926" cy="4105951"/>
          </a:xfrm>
          <a:prstGeom prst="rect">
            <a:avLst/>
          </a:prstGeom>
        </p:spPr>
      </p:pic>
    </p:spTree>
    <p:extLst>
      <p:ext uri="{BB962C8B-B14F-4D97-AF65-F5344CB8AC3E}">
        <p14:creationId xmlns:p14="http://schemas.microsoft.com/office/powerpoint/2010/main" val="103945258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A58D-3044-4B90-B9D0-91825540AD6F}"/>
              </a:ext>
            </a:extLst>
          </p:cNvPr>
          <p:cNvSpPr>
            <a:spLocks noGrp="1"/>
          </p:cNvSpPr>
          <p:nvPr>
            <p:ph type="title"/>
          </p:nvPr>
        </p:nvSpPr>
        <p:spPr/>
        <p:txBody>
          <a:bodyPr/>
          <a:lstStyle/>
          <a:p>
            <a:r>
              <a:rPr lang="en-US" dirty="0"/>
              <a:t>Future work</a:t>
            </a:r>
          </a:p>
        </p:txBody>
      </p:sp>
      <p:graphicFrame>
        <p:nvGraphicFramePr>
          <p:cNvPr id="3" name="Table 3">
            <a:extLst>
              <a:ext uri="{FF2B5EF4-FFF2-40B4-BE49-F238E27FC236}">
                <a16:creationId xmlns:a16="http://schemas.microsoft.com/office/drawing/2014/main" id="{A2F24F95-487A-42AD-BFA4-66CCDDE507D7}"/>
              </a:ext>
            </a:extLst>
          </p:cNvPr>
          <p:cNvGraphicFramePr>
            <a:graphicFrameLocks noGrp="1"/>
          </p:cNvGraphicFramePr>
          <p:nvPr>
            <p:extLst>
              <p:ext uri="{D42A27DB-BD31-4B8C-83A1-F6EECF244321}">
                <p14:modId xmlns:p14="http://schemas.microsoft.com/office/powerpoint/2010/main" val="2636922071"/>
              </p:ext>
            </p:extLst>
          </p:nvPr>
        </p:nvGraphicFramePr>
        <p:xfrm>
          <a:off x="1141413" y="2189853"/>
          <a:ext cx="9905997" cy="2912234"/>
        </p:xfrm>
        <a:graphic>
          <a:graphicData uri="http://schemas.openxmlformats.org/drawingml/2006/table">
            <a:tbl>
              <a:tblPr firstRow="1" bandRow="1">
                <a:tableStyleId>{5C22544A-7EE6-4342-B048-85BDC9FD1C3A}</a:tableStyleId>
              </a:tblPr>
              <a:tblGrid>
                <a:gridCol w="9905997">
                  <a:extLst>
                    <a:ext uri="{9D8B030D-6E8A-4147-A177-3AD203B41FA5}">
                      <a16:colId xmlns:a16="http://schemas.microsoft.com/office/drawing/2014/main" val="3531075992"/>
                    </a:ext>
                  </a:extLst>
                </a:gridCol>
              </a:tblGrid>
              <a:tr h="2912234">
                <a:tc>
                  <a:txBody>
                    <a:bodyPr/>
                    <a:lstStyle/>
                    <a:p>
                      <a:r>
                        <a:rPr lang="en-US" sz="2400" dirty="0">
                          <a:latin typeface="Trebuchet MS" panose="020B0603020202020204" pitchFamily="34" charset="0"/>
                        </a:rPr>
                        <a:t>The Main future scope of our proposed model about the Home Rent Prediction system is to try it in the real world means we have to implement it with better results. We can improve this system with more accurate results. This system can be used in many websites by special features. It helps the websites to perform better and help the user to enjoy the sites. </a:t>
                      </a:r>
                    </a:p>
                  </a:txBody>
                  <a:tcPr/>
                </a:tc>
                <a:extLst>
                  <a:ext uri="{0D108BD9-81ED-4DB2-BD59-A6C34878D82A}">
                    <a16:rowId xmlns:a16="http://schemas.microsoft.com/office/drawing/2014/main" val="3462626804"/>
                  </a:ext>
                </a:extLst>
              </a:tr>
            </a:tbl>
          </a:graphicData>
        </a:graphic>
      </p:graphicFrame>
    </p:spTree>
    <p:extLst>
      <p:ext uri="{BB962C8B-B14F-4D97-AF65-F5344CB8AC3E}">
        <p14:creationId xmlns:p14="http://schemas.microsoft.com/office/powerpoint/2010/main" val="280725068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36B5-CC00-4707-B0C6-4832E9C58E68}"/>
              </a:ext>
            </a:extLst>
          </p:cNvPr>
          <p:cNvSpPr>
            <a:spLocks noGrp="1"/>
          </p:cNvSpPr>
          <p:nvPr>
            <p:ph type="title"/>
          </p:nvPr>
        </p:nvSpPr>
        <p:spPr>
          <a:xfrm>
            <a:off x="1141413" y="618518"/>
            <a:ext cx="9905998" cy="1197030"/>
          </a:xfrm>
        </p:spPr>
        <p:txBody>
          <a:bodyPr/>
          <a:lstStyle/>
          <a:p>
            <a:r>
              <a:rPr lang="en-US" dirty="0"/>
              <a:t>conclusion</a:t>
            </a:r>
          </a:p>
        </p:txBody>
      </p:sp>
      <p:graphicFrame>
        <p:nvGraphicFramePr>
          <p:cNvPr id="3" name="Table 3">
            <a:extLst>
              <a:ext uri="{FF2B5EF4-FFF2-40B4-BE49-F238E27FC236}">
                <a16:creationId xmlns:a16="http://schemas.microsoft.com/office/drawing/2014/main" id="{509E5739-4095-4220-B9A9-B6F7EE92192C}"/>
              </a:ext>
            </a:extLst>
          </p:cNvPr>
          <p:cNvGraphicFramePr>
            <a:graphicFrameLocks noGrp="1"/>
          </p:cNvGraphicFramePr>
          <p:nvPr>
            <p:extLst>
              <p:ext uri="{D42A27DB-BD31-4B8C-83A1-F6EECF244321}">
                <p14:modId xmlns:p14="http://schemas.microsoft.com/office/powerpoint/2010/main" val="981756619"/>
              </p:ext>
            </p:extLst>
          </p:nvPr>
        </p:nvGraphicFramePr>
        <p:xfrm>
          <a:off x="1141412" y="1815548"/>
          <a:ext cx="9905997" cy="4396339"/>
        </p:xfrm>
        <a:graphic>
          <a:graphicData uri="http://schemas.openxmlformats.org/drawingml/2006/table">
            <a:tbl>
              <a:tblPr firstRow="1" bandRow="1">
                <a:tableStyleId>{5C22544A-7EE6-4342-B048-85BDC9FD1C3A}</a:tableStyleId>
              </a:tblPr>
              <a:tblGrid>
                <a:gridCol w="9905997">
                  <a:extLst>
                    <a:ext uri="{9D8B030D-6E8A-4147-A177-3AD203B41FA5}">
                      <a16:colId xmlns:a16="http://schemas.microsoft.com/office/drawing/2014/main" val="2675058160"/>
                    </a:ext>
                  </a:extLst>
                </a:gridCol>
              </a:tblGrid>
              <a:tr h="4396339">
                <a:tc>
                  <a:txBody>
                    <a:bodyPr/>
                    <a:lstStyle/>
                    <a:p>
                      <a:pPr algn="just"/>
                      <a:r>
                        <a:rPr lang="en-US" sz="2400" dirty="0">
                          <a:latin typeface="Trebuchet MS" panose="020B0603020202020204" pitchFamily="34" charset="0"/>
                        </a:rPr>
                        <a:t>This system is easy to use for all. Home Rent Prediction System is an AI-based program that can predict the house price by analyzing the location, size of the room, and the total amount of bed-room. Here, we used a dataset that contains various information about houses including house prices. Our program predicts rent by analyzing the used dataset. We used Python programming language which is one of the best high level programming language for Artificial Intelligence.</a:t>
                      </a:r>
                    </a:p>
                    <a:p>
                      <a:pPr algn="just"/>
                      <a:r>
                        <a:rPr lang="en-US" sz="2400" dirty="0">
                          <a:latin typeface="Trebuchet MS" panose="020B0603020202020204" pitchFamily="34" charset="0"/>
                        </a:rPr>
                        <a:t>To find a house which is available for rent is a very hard-working job. Our system can make the job a little easy. And tenants can save a lot of time to find their beautiful house.</a:t>
                      </a:r>
                    </a:p>
                  </a:txBody>
                  <a:tcPr/>
                </a:tc>
                <a:extLst>
                  <a:ext uri="{0D108BD9-81ED-4DB2-BD59-A6C34878D82A}">
                    <a16:rowId xmlns:a16="http://schemas.microsoft.com/office/drawing/2014/main" val="1805186080"/>
                  </a:ext>
                </a:extLst>
              </a:tr>
            </a:tbl>
          </a:graphicData>
        </a:graphic>
      </p:graphicFrame>
    </p:spTree>
    <p:extLst>
      <p:ext uri="{BB962C8B-B14F-4D97-AF65-F5344CB8AC3E}">
        <p14:creationId xmlns:p14="http://schemas.microsoft.com/office/powerpoint/2010/main" val="177405667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F5AEDA-E035-4D2C-8022-A77D0A931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96" y="1060174"/>
            <a:ext cx="7805530" cy="4651513"/>
          </a:xfrm>
          <a:prstGeom prst="rect">
            <a:avLst/>
          </a:prstGeom>
        </p:spPr>
      </p:pic>
    </p:spTree>
    <p:extLst>
      <p:ext uri="{BB962C8B-B14F-4D97-AF65-F5344CB8AC3E}">
        <p14:creationId xmlns:p14="http://schemas.microsoft.com/office/powerpoint/2010/main" val="3696703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3003-0FF8-46B3-92FD-F8470182BD0D}"/>
              </a:ext>
            </a:extLst>
          </p:cNvPr>
          <p:cNvSpPr>
            <a:spLocks noGrp="1"/>
          </p:cNvSpPr>
          <p:nvPr>
            <p:ph type="title"/>
          </p:nvPr>
        </p:nvSpPr>
        <p:spPr/>
        <p:txBody>
          <a:bodyPr/>
          <a:lstStyle/>
          <a:p>
            <a:r>
              <a:rPr lang="en-US" dirty="0"/>
              <a:t>Team members</a:t>
            </a:r>
          </a:p>
        </p:txBody>
      </p:sp>
      <p:graphicFrame>
        <p:nvGraphicFramePr>
          <p:cNvPr id="3" name="Table 3">
            <a:extLst>
              <a:ext uri="{FF2B5EF4-FFF2-40B4-BE49-F238E27FC236}">
                <a16:creationId xmlns:a16="http://schemas.microsoft.com/office/drawing/2014/main" id="{711F9C4D-5A2E-4AA0-B185-350B2ACC9811}"/>
              </a:ext>
            </a:extLst>
          </p:cNvPr>
          <p:cNvGraphicFramePr>
            <a:graphicFrameLocks noGrp="1"/>
          </p:cNvGraphicFramePr>
          <p:nvPr>
            <p:extLst>
              <p:ext uri="{D42A27DB-BD31-4B8C-83A1-F6EECF244321}">
                <p14:modId xmlns:p14="http://schemas.microsoft.com/office/powerpoint/2010/main" val="3750212143"/>
              </p:ext>
            </p:extLst>
          </p:nvPr>
        </p:nvGraphicFramePr>
        <p:xfrm>
          <a:off x="1141413" y="3723860"/>
          <a:ext cx="8128000" cy="15544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153404521"/>
                    </a:ext>
                  </a:extLst>
                </a:gridCol>
              </a:tblGrid>
              <a:tr h="1478571">
                <a:tc>
                  <a:txBody>
                    <a:bodyPr/>
                    <a:lstStyle/>
                    <a:p>
                      <a:r>
                        <a:rPr lang="en-US" sz="2400" dirty="0">
                          <a:latin typeface="Trebuchet MS" panose="020B0603020202020204" pitchFamily="34" charset="0"/>
                        </a:rPr>
                        <a:t>Name: Gourab </a:t>
                      </a:r>
                      <a:r>
                        <a:rPr lang="en-US" sz="2400" dirty="0" err="1">
                          <a:latin typeface="Trebuchet MS" panose="020B0603020202020204" pitchFamily="34" charset="0"/>
                        </a:rPr>
                        <a:t>Kanti</a:t>
                      </a:r>
                      <a:r>
                        <a:rPr lang="en-US" sz="2400" dirty="0">
                          <a:latin typeface="Trebuchet MS" panose="020B0603020202020204" pitchFamily="34" charset="0"/>
                        </a:rPr>
                        <a:t> </a:t>
                      </a:r>
                      <a:r>
                        <a:rPr lang="en-US" sz="2400" dirty="0" err="1">
                          <a:latin typeface="Trebuchet MS" panose="020B0603020202020204" pitchFamily="34" charset="0"/>
                        </a:rPr>
                        <a:t>paul</a:t>
                      </a:r>
                      <a:r>
                        <a:rPr lang="en-US" sz="2400" dirty="0">
                          <a:latin typeface="Trebuchet MS" panose="020B0603020202020204" pitchFamily="34" charset="0"/>
                        </a:rPr>
                        <a:t>		Id: 17182103141</a:t>
                      </a:r>
                    </a:p>
                    <a:p>
                      <a:r>
                        <a:rPr lang="en-US" sz="2400" dirty="0">
                          <a:latin typeface="Trebuchet MS" panose="020B0603020202020204" pitchFamily="34" charset="0"/>
                        </a:rPr>
                        <a:t>Name: </a:t>
                      </a:r>
                      <a:r>
                        <a:rPr lang="en-US" sz="2400" dirty="0" err="1">
                          <a:latin typeface="Trebuchet MS" panose="020B0603020202020204" pitchFamily="34" charset="0"/>
                        </a:rPr>
                        <a:t>Romzan</a:t>
                      </a:r>
                      <a:r>
                        <a:rPr lang="en-US" sz="2400" dirty="0">
                          <a:latin typeface="Trebuchet MS" panose="020B0603020202020204" pitchFamily="34" charset="0"/>
                        </a:rPr>
                        <a:t> </a:t>
                      </a:r>
                      <a:r>
                        <a:rPr lang="en-US" sz="2400" dirty="0" err="1">
                          <a:latin typeface="Trebuchet MS" panose="020B0603020202020204" pitchFamily="34" charset="0"/>
                        </a:rPr>
                        <a:t>ali</a:t>
                      </a:r>
                      <a:r>
                        <a:rPr lang="en-US" sz="2400" dirty="0">
                          <a:latin typeface="Trebuchet MS" panose="020B0603020202020204" pitchFamily="34" charset="0"/>
                        </a:rPr>
                        <a:t> </a:t>
                      </a:r>
                      <a:r>
                        <a:rPr lang="en-US" sz="2400" dirty="0" err="1">
                          <a:latin typeface="Trebuchet MS" panose="020B0603020202020204" pitchFamily="34" charset="0"/>
                        </a:rPr>
                        <a:t>mohon</a:t>
                      </a:r>
                      <a:r>
                        <a:rPr lang="en-US" sz="2400" dirty="0">
                          <a:latin typeface="Trebuchet MS" panose="020B0603020202020204" pitchFamily="34" charset="0"/>
                        </a:rPr>
                        <a:t>		Id: 17182103177</a:t>
                      </a:r>
                    </a:p>
                    <a:p>
                      <a:r>
                        <a:rPr lang="en-US" sz="2400" dirty="0">
                          <a:latin typeface="Trebuchet MS" panose="020B0603020202020204" pitchFamily="34" charset="0"/>
                        </a:rPr>
                        <a:t>Name: Md. </a:t>
                      </a:r>
                      <a:r>
                        <a:rPr lang="en-US" sz="2400" dirty="0" err="1">
                          <a:latin typeface="Trebuchet MS" panose="020B0603020202020204" pitchFamily="34" charset="0"/>
                        </a:rPr>
                        <a:t>Aminul</a:t>
                      </a:r>
                      <a:r>
                        <a:rPr lang="en-US" sz="2400" dirty="0">
                          <a:latin typeface="Trebuchet MS" panose="020B0603020202020204" pitchFamily="34" charset="0"/>
                        </a:rPr>
                        <a:t> </a:t>
                      </a:r>
                      <a:r>
                        <a:rPr lang="en-US" sz="2400" dirty="0" err="1">
                          <a:latin typeface="Trebuchet MS" panose="020B0603020202020204" pitchFamily="34" charset="0"/>
                        </a:rPr>
                        <a:t>islam</a:t>
                      </a:r>
                      <a:r>
                        <a:rPr lang="en-US" sz="2400" dirty="0">
                          <a:latin typeface="Trebuchet MS" panose="020B0603020202020204" pitchFamily="34" charset="0"/>
                        </a:rPr>
                        <a:t>		Id: 17182103175</a:t>
                      </a:r>
                    </a:p>
                    <a:p>
                      <a:pPr marL="0" indent="0">
                        <a:buFont typeface="Wingdings" panose="05000000000000000000" pitchFamily="2" charset="2"/>
                        <a:buNone/>
                      </a:pPr>
                      <a:endParaRPr lang="en-US" sz="2400" dirty="0">
                        <a:latin typeface="Trebuchet MS" panose="020B0603020202020204" pitchFamily="34" charset="0"/>
                      </a:endParaRPr>
                    </a:p>
                  </a:txBody>
                  <a:tcPr/>
                </a:tc>
                <a:extLst>
                  <a:ext uri="{0D108BD9-81ED-4DB2-BD59-A6C34878D82A}">
                    <a16:rowId xmlns:a16="http://schemas.microsoft.com/office/drawing/2014/main" val="369131976"/>
                  </a:ext>
                </a:extLst>
              </a:tr>
            </a:tbl>
          </a:graphicData>
        </a:graphic>
      </p:graphicFrame>
    </p:spTree>
    <p:extLst>
      <p:ext uri="{BB962C8B-B14F-4D97-AF65-F5344CB8AC3E}">
        <p14:creationId xmlns:p14="http://schemas.microsoft.com/office/powerpoint/2010/main" val="377684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5247-7AAF-4EC0-8A34-78D70D26D4B8}"/>
              </a:ext>
            </a:extLst>
          </p:cNvPr>
          <p:cNvSpPr>
            <a:spLocks noGrp="1"/>
          </p:cNvSpPr>
          <p:nvPr>
            <p:ph type="title"/>
          </p:nvPr>
        </p:nvSpPr>
        <p:spPr/>
        <p:txBody>
          <a:bodyPr/>
          <a:lstStyle/>
          <a:p>
            <a:r>
              <a:rPr lang="en-US" dirty="0"/>
              <a:t>content</a:t>
            </a:r>
          </a:p>
        </p:txBody>
      </p:sp>
      <p:graphicFrame>
        <p:nvGraphicFramePr>
          <p:cNvPr id="3" name="Table 3">
            <a:extLst>
              <a:ext uri="{FF2B5EF4-FFF2-40B4-BE49-F238E27FC236}">
                <a16:creationId xmlns:a16="http://schemas.microsoft.com/office/drawing/2014/main" id="{927B3BC8-5251-41C9-856F-B550FFDB0988}"/>
              </a:ext>
            </a:extLst>
          </p:cNvPr>
          <p:cNvGraphicFramePr>
            <a:graphicFrameLocks noGrp="1"/>
          </p:cNvGraphicFramePr>
          <p:nvPr>
            <p:extLst>
              <p:ext uri="{D42A27DB-BD31-4B8C-83A1-F6EECF244321}">
                <p14:modId xmlns:p14="http://schemas.microsoft.com/office/powerpoint/2010/main" val="4091889544"/>
              </p:ext>
            </p:extLst>
          </p:nvPr>
        </p:nvGraphicFramePr>
        <p:xfrm>
          <a:off x="1141413" y="2097088"/>
          <a:ext cx="8128000" cy="39856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153404521"/>
                    </a:ext>
                  </a:extLst>
                </a:gridCol>
              </a:tblGrid>
              <a:tr h="3985660">
                <a:tc>
                  <a:txBody>
                    <a:bodyPr/>
                    <a:lstStyle/>
                    <a:p>
                      <a:pPr marL="285750" indent="-285750">
                        <a:buFont typeface="Wingdings" panose="05000000000000000000" pitchFamily="2" charset="2"/>
                        <a:buChar char="Ø"/>
                      </a:pPr>
                      <a:r>
                        <a:rPr lang="en-US" sz="2400" dirty="0">
                          <a:latin typeface="Trebuchet MS" panose="020B0603020202020204" pitchFamily="34" charset="0"/>
                        </a:rPr>
                        <a:t>Introduction</a:t>
                      </a:r>
                    </a:p>
                    <a:p>
                      <a:pPr marL="285750" indent="-285750">
                        <a:buFont typeface="Wingdings" panose="05000000000000000000" pitchFamily="2" charset="2"/>
                        <a:buChar char="Ø"/>
                      </a:pPr>
                      <a:r>
                        <a:rPr lang="en-US" sz="2400" dirty="0">
                          <a:latin typeface="Trebuchet MS" panose="020B0603020202020204" pitchFamily="34" charset="0"/>
                        </a:rPr>
                        <a:t>Why this project ?</a:t>
                      </a:r>
                    </a:p>
                    <a:p>
                      <a:pPr marL="285750" indent="-285750">
                        <a:buFont typeface="Wingdings" panose="05000000000000000000" pitchFamily="2" charset="2"/>
                        <a:buChar char="Ø"/>
                      </a:pPr>
                      <a:r>
                        <a:rPr lang="en-US" sz="2400" dirty="0">
                          <a:latin typeface="Trebuchet MS" panose="020B0603020202020204" pitchFamily="34" charset="0"/>
                        </a:rPr>
                        <a:t>Objective</a:t>
                      </a:r>
                    </a:p>
                    <a:p>
                      <a:pPr marL="285750" indent="-285750">
                        <a:buFont typeface="Wingdings" panose="05000000000000000000" pitchFamily="2" charset="2"/>
                        <a:buChar char="Ø"/>
                      </a:pPr>
                      <a:r>
                        <a:rPr lang="en-US" sz="2400" dirty="0">
                          <a:latin typeface="Trebuchet MS" panose="020B0603020202020204" pitchFamily="34" charset="0"/>
                        </a:rPr>
                        <a:t>Implementation</a:t>
                      </a:r>
                    </a:p>
                    <a:p>
                      <a:pPr marL="285750" indent="-285750">
                        <a:buFont typeface="Wingdings" panose="05000000000000000000" pitchFamily="2" charset="2"/>
                        <a:buChar char="Ø"/>
                      </a:pPr>
                      <a:r>
                        <a:rPr lang="en-US" sz="2400" dirty="0">
                          <a:latin typeface="Trebuchet MS" panose="020B0603020202020204" pitchFamily="34" charset="0"/>
                        </a:rPr>
                        <a:t>Schedule</a:t>
                      </a:r>
                    </a:p>
                    <a:p>
                      <a:pPr marL="285750" indent="-285750">
                        <a:buFont typeface="Wingdings" panose="05000000000000000000" pitchFamily="2" charset="2"/>
                        <a:buChar char="Ø"/>
                      </a:pPr>
                      <a:r>
                        <a:rPr lang="en-US" sz="2400" dirty="0">
                          <a:latin typeface="Trebuchet MS" panose="020B0603020202020204" pitchFamily="34" charset="0"/>
                        </a:rPr>
                        <a:t>DFD (Data flow diagram)</a:t>
                      </a:r>
                    </a:p>
                    <a:p>
                      <a:pPr marL="285750" indent="-285750">
                        <a:buFont typeface="Wingdings" panose="05000000000000000000" pitchFamily="2" charset="2"/>
                        <a:buChar char="Ø"/>
                      </a:pPr>
                      <a:r>
                        <a:rPr lang="en-US" sz="2400" dirty="0">
                          <a:latin typeface="Trebuchet MS" panose="020B0603020202020204" pitchFamily="34" charset="0"/>
                        </a:rPr>
                        <a:t>Use case diagram</a:t>
                      </a:r>
                    </a:p>
                    <a:p>
                      <a:pPr marL="285750" indent="-285750">
                        <a:buFont typeface="Wingdings" panose="05000000000000000000" pitchFamily="2" charset="2"/>
                        <a:buChar char="Ø"/>
                      </a:pPr>
                      <a:r>
                        <a:rPr lang="en-US" sz="2400" dirty="0">
                          <a:latin typeface="Trebuchet MS" panose="020B0603020202020204" pitchFamily="34" charset="0"/>
                        </a:rPr>
                        <a:t>E-r diagram</a:t>
                      </a:r>
                    </a:p>
                    <a:p>
                      <a:pPr marL="285750" indent="-285750">
                        <a:buFont typeface="Wingdings" panose="05000000000000000000" pitchFamily="2" charset="2"/>
                        <a:buChar char="Ø"/>
                      </a:pPr>
                      <a:r>
                        <a:rPr lang="en-US" sz="2400" dirty="0">
                          <a:latin typeface="Trebuchet MS" panose="020B0603020202020204" pitchFamily="34" charset="0"/>
                        </a:rPr>
                        <a:t>Future work</a:t>
                      </a:r>
                    </a:p>
                    <a:p>
                      <a:pPr marL="285750" indent="-285750">
                        <a:buFont typeface="Wingdings" panose="05000000000000000000" pitchFamily="2" charset="2"/>
                        <a:buChar char="Ø"/>
                      </a:pPr>
                      <a:r>
                        <a:rPr lang="en-US" sz="2400" dirty="0">
                          <a:latin typeface="Trebuchet MS" panose="020B0603020202020204" pitchFamily="34" charset="0"/>
                        </a:rPr>
                        <a:t>Conclusion</a:t>
                      </a:r>
                    </a:p>
                  </a:txBody>
                  <a:tcPr/>
                </a:tc>
                <a:extLst>
                  <a:ext uri="{0D108BD9-81ED-4DB2-BD59-A6C34878D82A}">
                    <a16:rowId xmlns:a16="http://schemas.microsoft.com/office/drawing/2014/main" val="369131976"/>
                  </a:ext>
                </a:extLst>
              </a:tr>
            </a:tbl>
          </a:graphicData>
        </a:graphic>
      </p:graphicFrame>
    </p:spTree>
    <p:extLst>
      <p:ext uri="{BB962C8B-B14F-4D97-AF65-F5344CB8AC3E}">
        <p14:creationId xmlns:p14="http://schemas.microsoft.com/office/powerpoint/2010/main" val="182610520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F4EA-B279-40CB-A45B-2C1F97858CEA}"/>
              </a:ext>
            </a:extLst>
          </p:cNvPr>
          <p:cNvSpPr>
            <a:spLocks noGrp="1"/>
          </p:cNvSpPr>
          <p:nvPr>
            <p:ph type="title"/>
          </p:nvPr>
        </p:nvSpPr>
        <p:spPr>
          <a:xfrm>
            <a:off x="1141413" y="618518"/>
            <a:ext cx="9905998" cy="1117517"/>
          </a:xfrm>
        </p:spPr>
        <p:txBody>
          <a:bodyPr/>
          <a:lstStyle/>
          <a:p>
            <a:r>
              <a:rPr lang="en-US" dirty="0"/>
              <a:t>introduction</a:t>
            </a:r>
          </a:p>
        </p:txBody>
      </p:sp>
      <p:graphicFrame>
        <p:nvGraphicFramePr>
          <p:cNvPr id="3" name="Table 3">
            <a:extLst>
              <a:ext uri="{FF2B5EF4-FFF2-40B4-BE49-F238E27FC236}">
                <a16:creationId xmlns:a16="http://schemas.microsoft.com/office/drawing/2014/main" id="{438CF1D8-5565-4947-8C65-A277AF542F0C}"/>
              </a:ext>
            </a:extLst>
          </p:cNvPr>
          <p:cNvGraphicFramePr>
            <a:graphicFrameLocks noGrp="1"/>
          </p:cNvGraphicFramePr>
          <p:nvPr>
            <p:extLst>
              <p:ext uri="{D42A27DB-BD31-4B8C-83A1-F6EECF244321}">
                <p14:modId xmlns:p14="http://schemas.microsoft.com/office/powerpoint/2010/main" val="3312125089"/>
              </p:ext>
            </p:extLst>
          </p:nvPr>
        </p:nvGraphicFramePr>
        <p:xfrm>
          <a:off x="1061900" y="1736035"/>
          <a:ext cx="10281961" cy="4174435"/>
        </p:xfrm>
        <a:graphic>
          <a:graphicData uri="http://schemas.openxmlformats.org/drawingml/2006/table">
            <a:tbl>
              <a:tblPr firstRow="1" bandRow="1">
                <a:tableStyleId>{5C22544A-7EE6-4342-B048-85BDC9FD1C3A}</a:tableStyleId>
              </a:tblPr>
              <a:tblGrid>
                <a:gridCol w="10281961">
                  <a:extLst>
                    <a:ext uri="{9D8B030D-6E8A-4147-A177-3AD203B41FA5}">
                      <a16:colId xmlns:a16="http://schemas.microsoft.com/office/drawing/2014/main" val="2030793164"/>
                    </a:ext>
                  </a:extLst>
                </a:gridCol>
              </a:tblGrid>
              <a:tr h="4174435">
                <a:tc>
                  <a:txBody>
                    <a:bodyPr/>
                    <a:lstStyle/>
                    <a:p>
                      <a:pPr algn="just"/>
                      <a:r>
                        <a:rPr lang="en-US" sz="2300" dirty="0">
                          <a:solidFill>
                            <a:schemeClr val="tx1"/>
                          </a:solidFill>
                          <a:latin typeface="Trebuchet MS" panose="020B0603020202020204" pitchFamily="34" charset="0"/>
                        </a:rPr>
                        <a:t>Home Rent Prediction System is an AI-based program that can predict the house price by analyzing the location, size of the room, and the total amount of bedroom. Here, we used a dataset that contains various information about houses including house prices. Our program predicts rent by analyzing the used dataset. This program will help the tenant to find their suitable house which is available for rent by their need. This application reduces the time and works to a greater extent than trying to find houses which is available for rent. Our project Home rent prediction system is developed so that users can view the house rent. Thus, this application provides the specified information in less time and also helps in the quicker higher cognitive process.</a:t>
                      </a:r>
                    </a:p>
                  </a:txBody>
                  <a:tcPr/>
                </a:tc>
                <a:extLst>
                  <a:ext uri="{0D108BD9-81ED-4DB2-BD59-A6C34878D82A}">
                    <a16:rowId xmlns:a16="http://schemas.microsoft.com/office/drawing/2014/main" val="3117833056"/>
                  </a:ext>
                </a:extLst>
              </a:tr>
            </a:tbl>
          </a:graphicData>
        </a:graphic>
      </p:graphicFrame>
    </p:spTree>
    <p:extLst>
      <p:ext uri="{BB962C8B-B14F-4D97-AF65-F5344CB8AC3E}">
        <p14:creationId xmlns:p14="http://schemas.microsoft.com/office/powerpoint/2010/main" val="105087989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0CC0-823A-4A96-8A8C-4FFC7BA75A03}"/>
              </a:ext>
            </a:extLst>
          </p:cNvPr>
          <p:cNvSpPr>
            <a:spLocks noGrp="1"/>
          </p:cNvSpPr>
          <p:nvPr>
            <p:ph type="title"/>
          </p:nvPr>
        </p:nvSpPr>
        <p:spPr>
          <a:xfrm>
            <a:off x="1141413" y="618518"/>
            <a:ext cx="9905998" cy="1104265"/>
          </a:xfrm>
        </p:spPr>
        <p:txBody>
          <a:bodyPr/>
          <a:lstStyle/>
          <a:p>
            <a:r>
              <a:rPr lang="en-US" dirty="0"/>
              <a:t>Why this project ?</a:t>
            </a:r>
          </a:p>
        </p:txBody>
      </p:sp>
      <p:graphicFrame>
        <p:nvGraphicFramePr>
          <p:cNvPr id="3" name="Table 3">
            <a:extLst>
              <a:ext uri="{FF2B5EF4-FFF2-40B4-BE49-F238E27FC236}">
                <a16:creationId xmlns:a16="http://schemas.microsoft.com/office/drawing/2014/main" id="{09D0A1FD-908E-492B-91C0-164A2546BC24}"/>
              </a:ext>
            </a:extLst>
          </p:cNvPr>
          <p:cNvGraphicFramePr>
            <a:graphicFrameLocks noGrp="1"/>
          </p:cNvGraphicFramePr>
          <p:nvPr>
            <p:extLst>
              <p:ext uri="{D42A27DB-BD31-4B8C-83A1-F6EECF244321}">
                <p14:modId xmlns:p14="http://schemas.microsoft.com/office/powerpoint/2010/main" val="1529343740"/>
              </p:ext>
            </p:extLst>
          </p:nvPr>
        </p:nvGraphicFramePr>
        <p:xfrm>
          <a:off x="1141412" y="1828800"/>
          <a:ext cx="10268709" cy="4114800"/>
        </p:xfrm>
        <a:graphic>
          <a:graphicData uri="http://schemas.openxmlformats.org/drawingml/2006/table">
            <a:tbl>
              <a:tblPr firstRow="1" bandRow="1">
                <a:tableStyleId>{5C22544A-7EE6-4342-B048-85BDC9FD1C3A}</a:tableStyleId>
              </a:tblPr>
              <a:tblGrid>
                <a:gridCol w="10268709">
                  <a:extLst>
                    <a:ext uri="{9D8B030D-6E8A-4147-A177-3AD203B41FA5}">
                      <a16:colId xmlns:a16="http://schemas.microsoft.com/office/drawing/2014/main" val="2040392332"/>
                    </a:ext>
                  </a:extLst>
                </a:gridCol>
              </a:tblGrid>
              <a:tr h="4002157">
                <a:tc>
                  <a:txBody>
                    <a:bodyPr/>
                    <a:lstStyle/>
                    <a:p>
                      <a:pPr algn="just"/>
                      <a:r>
                        <a:rPr lang="en-US" sz="2200" dirty="0">
                          <a:latin typeface="Trebuchet MS" panose="020B0603020202020204" pitchFamily="34" charset="0"/>
                        </a:rPr>
                        <a:t>Dhaka is the capital of Bangladesh with a population of 8,906,039. Every day thousands of people come here looking for hope. Our system is made for those hopeful tenants. Here about 60% to 65% of people are tenants. But the number of house owners is low who are willing to give rent their house. It is less than 20%. So, it's very hard to find a house for tenants. Tenants have to go door to door for searching the house or searching a house on different websites. On websites, tenants have only one option for finding the houses. it's the location option. So, it's a very stressful job to find a favorable house at an affordable price. Sometimes they cannot find any and waste their time. </a:t>
                      </a:r>
                    </a:p>
                    <a:p>
                      <a:pPr algn="just"/>
                      <a:r>
                        <a:rPr lang="en-US" sz="2200" dirty="0">
                          <a:latin typeface="Trebuchet MS" panose="020B0603020202020204" pitchFamily="34" charset="0"/>
                        </a:rPr>
                        <a:t>We choose this project to improve this problem and make a system that help tenants.</a:t>
                      </a:r>
                    </a:p>
                  </a:txBody>
                  <a:tcPr/>
                </a:tc>
                <a:extLst>
                  <a:ext uri="{0D108BD9-81ED-4DB2-BD59-A6C34878D82A}">
                    <a16:rowId xmlns:a16="http://schemas.microsoft.com/office/drawing/2014/main" val="1477396734"/>
                  </a:ext>
                </a:extLst>
              </a:tr>
            </a:tbl>
          </a:graphicData>
        </a:graphic>
      </p:graphicFrame>
    </p:spTree>
    <p:extLst>
      <p:ext uri="{BB962C8B-B14F-4D97-AF65-F5344CB8AC3E}">
        <p14:creationId xmlns:p14="http://schemas.microsoft.com/office/powerpoint/2010/main" val="277668233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7B2D-871F-4463-BC75-E3FF765D7265}"/>
              </a:ext>
            </a:extLst>
          </p:cNvPr>
          <p:cNvSpPr>
            <a:spLocks noGrp="1"/>
          </p:cNvSpPr>
          <p:nvPr>
            <p:ph type="title"/>
          </p:nvPr>
        </p:nvSpPr>
        <p:spPr/>
        <p:txBody>
          <a:bodyPr/>
          <a:lstStyle/>
          <a:p>
            <a:r>
              <a:rPr lang="en-US" dirty="0"/>
              <a:t>objective</a:t>
            </a:r>
          </a:p>
        </p:txBody>
      </p:sp>
      <p:graphicFrame>
        <p:nvGraphicFramePr>
          <p:cNvPr id="3" name="Table 3">
            <a:extLst>
              <a:ext uri="{FF2B5EF4-FFF2-40B4-BE49-F238E27FC236}">
                <a16:creationId xmlns:a16="http://schemas.microsoft.com/office/drawing/2014/main" id="{C63887D4-935A-4228-AD3A-44455D77A3FB}"/>
              </a:ext>
            </a:extLst>
          </p:cNvPr>
          <p:cNvGraphicFramePr>
            <a:graphicFrameLocks noGrp="1"/>
          </p:cNvGraphicFramePr>
          <p:nvPr>
            <p:extLst>
              <p:ext uri="{D42A27DB-BD31-4B8C-83A1-F6EECF244321}">
                <p14:modId xmlns:p14="http://schemas.microsoft.com/office/powerpoint/2010/main" val="3965018170"/>
              </p:ext>
            </p:extLst>
          </p:nvPr>
        </p:nvGraphicFramePr>
        <p:xfrm>
          <a:off x="1141412" y="2239617"/>
          <a:ext cx="10268709" cy="3591340"/>
        </p:xfrm>
        <a:graphic>
          <a:graphicData uri="http://schemas.openxmlformats.org/drawingml/2006/table">
            <a:tbl>
              <a:tblPr firstRow="1" bandRow="1">
                <a:tableStyleId>{5C22544A-7EE6-4342-B048-85BDC9FD1C3A}</a:tableStyleId>
              </a:tblPr>
              <a:tblGrid>
                <a:gridCol w="10268709">
                  <a:extLst>
                    <a:ext uri="{9D8B030D-6E8A-4147-A177-3AD203B41FA5}">
                      <a16:colId xmlns:a16="http://schemas.microsoft.com/office/drawing/2014/main" val="2040392332"/>
                    </a:ext>
                  </a:extLst>
                </a:gridCol>
              </a:tblGrid>
              <a:tr h="3591340">
                <a:tc>
                  <a:txBody>
                    <a:bodyPr/>
                    <a:lstStyle/>
                    <a:p>
                      <a:pPr marL="342900" indent="-342900">
                        <a:buFont typeface="Arial" panose="020B0604020202020204" pitchFamily="34" charset="0"/>
                        <a:buChar char="•"/>
                      </a:pPr>
                      <a:r>
                        <a:rPr lang="en-US" sz="2400" dirty="0">
                          <a:latin typeface="Trebuchet MS" panose="020B0603020202020204" pitchFamily="34" charset="0"/>
                        </a:rPr>
                        <a:t>To reduces the users' work as much as possible to search houses which are available for rent.</a:t>
                      </a:r>
                    </a:p>
                    <a:p>
                      <a:pPr marL="342900" indent="-342900">
                        <a:buFont typeface="Arial" panose="020B0604020202020204" pitchFamily="34" charset="0"/>
                        <a:buChar char="•"/>
                      </a:pPr>
                      <a:r>
                        <a:rPr lang="en-US" sz="2400" dirty="0">
                          <a:latin typeface="Trebuchet MS" panose="020B0603020202020204" pitchFamily="34" charset="0"/>
                        </a:rPr>
                        <a:t> To use a statistical dataset which can give us all information about the house rent.</a:t>
                      </a:r>
                    </a:p>
                    <a:p>
                      <a:pPr marL="342900" indent="-342900">
                        <a:buFont typeface="Arial" panose="020B0604020202020204" pitchFamily="34" charset="0"/>
                        <a:buChar char="•"/>
                      </a:pPr>
                      <a:r>
                        <a:rPr lang="en-US" sz="2400" dirty="0">
                          <a:latin typeface="Trebuchet MS" panose="020B0603020202020204" pitchFamily="34" charset="0"/>
                        </a:rPr>
                        <a:t>To make the system as simple as possible • To use an algorithm that can give us our rent prediction result</a:t>
                      </a:r>
                      <a:endParaRPr lang="en-US" sz="2200" dirty="0">
                        <a:latin typeface="Trebuchet MS" panose="020B0603020202020204" pitchFamily="34" charset="0"/>
                      </a:endParaRPr>
                    </a:p>
                  </a:txBody>
                  <a:tcPr/>
                </a:tc>
                <a:extLst>
                  <a:ext uri="{0D108BD9-81ED-4DB2-BD59-A6C34878D82A}">
                    <a16:rowId xmlns:a16="http://schemas.microsoft.com/office/drawing/2014/main" val="1477396734"/>
                  </a:ext>
                </a:extLst>
              </a:tr>
            </a:tbl>
          </a:graphicData>
        </a:graphic>
      </p:graphicFrame>
    </p:spTree>
    <p:extLst>
      <p:ext uri="{BB962C8B-B14F-4D97-AF65-F5344CB8AC3E}">
        <p14:creationId xmlns:p14="http://schemas.microsoft.com/office/powerpoint/2010/main" val="151462011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AD42-CE67-4B97-8805-E28983A5A5DA}"/>
              </a:ext>
            </a:extLst>
          </p:cNvPr>
          <p:cNvSpPr>
            <a:spLocks noGrp="1"/>
          </p:cNvSpPr>
          <p:nvPr>
            <p:ph type="title"/>
          </p:nvPr>
        </p:nvSpPr>
        <p:spPr/>
        <p:txBody>
          <a:bodyPr/>
          <a:lstStyle/>
          <a:p>
            <a:r>
              <a:rPr lang="en-US" dirty="0"/>
              <a:t>implementation</a:t>
            </a:r>
          </a:p>
        </p:txBody>
      </p:sp>
      <p:graphicFrame>
        <p:nvGraphicFramePr>
          <p:cNvPr id="3" name="Table 3">
            <a:extLst>
              <a:ext uri="{FF2B5EF4-FFF2-40B4-BE49-F238E27FC236}">
                <a16:creationId xmlns:a16="http://schemas.microsoft.com/office/drawing/2014/main" id="{726FE9CF-A0A8-4348-968B-CD3F17B78FD0}"/>
              </a:ext>
            </a:extLst>
          </p:cNvPr>
          <p:cNvGraphicFramePr>
            <a:graphicFrameLocks noGrp="1"/>
          </p:cNvGraphicFramePr>
          <p:nvPr>
            <p:extLst>
              <p:ext uri="{D42A27DB-BD31-4B8C-83A1-F6EECF244321}">
                <p14:modId xmlns:p14="http://schemas.microsoft.com/office/powerpoint/2010/main" val="436611707"/>
              </p:ext>
            </p:extLst>
          </p:nvPr>
        </p:nvGraphicFramePr>
        <p:xfrm>
          <a:off x="1141412" y="2097088"/>
          <a:ext cx="9905997" cy="3932651"/>
        </p:xfrm>
        <a:graphic>
          <a:graphicData uri="http://schemas.openxmlformats.org/drawingml/2006/table">
            <a:tbl>
              <a:tblPr firstRow="1" bandRow="1">
                <a:tableStyleId>{5C22544A-7EE6-4342-B048-85BDC9FD1C3A}</a:tableStyleId>
              </a:tblPr>
              <a:tblGrid>
                <a:gridCol w="9905997">
                  <a:extLst>
                    <a:ext uri="{9D8B030D-6E8A-4147-A177-3AD203B41FA5}">
                      <a16:colId xmlns:a16="http://schemas.microsoft.com/office/drawing/2014/main" val="535620534"/>
                    </a:ext>
                  </a:extLst>
                </a:gridCol>
              </a:tblGrid>
              <a:tr h="3932651">
                <a:tc>
                  <a:txBody>
                    <a:bodyPr/>
                    <a:lstStyle/>
                    <a:p>
                      <a:pPr algn="just"/>
                      <a:r>
                        <a:rPr lang="en-US" sz="1900" dirty="0">
                          <a:latin typeface="Trebuchet MS" panose="020B0603020202020204" pitchFamily="34" charset="0"/>
                        </a:rPr>
                        <a:t>Implementation is a basic expression of any quit project. To implement our project, we want a development model. We choosing the Linear Regression algorithm. Linear Regression is a machine learning algorithm based on supervised learning. It performs a regression task. Regression models a target prediction value based on independent variables. It is mostly used for finding out the relationship between variables and forecasting. Hypothesis function for Linear Regression: </a:t>
                      </a:r>
                    </a:p>
                    <a:p>
                      <a:pPr algn="just"/>
                      <a:r>
                        <a:rPr lang="en-US" sz="1900" dirty="0">
                          <a:latin typeface="Trebuchet MS" panose="020B0603020202020204" pitchFamily="34" charset="0"/>
                        </a:rPr>
                        <a:t>y = θ1 + θ2 * x</a:t>
                      </a:r>
                    </a:p>
                    <a:p>
                      <a:pPr algn="just"/>
                      <a:r>
                        <a:rPr lang="en-US" sz="1900" dirty="0">
                          <a:latin typeface="Trebuchet MS" panose="020B0603020202020204" pitchFamily="34" charset="0"/>
                        </a:rPr>
                        <a:t>Here, </a:t>
                      </a:r>
                    </a:p>
                    <a:p>
                      <a:pPr algn="just"/>
                      <a:r>
                        <a:rPr lang="en-US" sz="1900" dirty="0">
                          <a:latin typeface="Trebuchet MS" panose="020B0603020202020204" pitchFamily="34" charset="0"/>
                        </a:rPr>
                        <a:t>x: input </a:t>
                      </a:r>
                    </a:p>
                    <a:p>
                      <a:pPr algn="just"/>
                      <a:r>
                        <a:rPr lang="en-US" sz="1900" dirty="0">
                          <a:latin typeface="Trebuchet MS" panose="020B0603020202020204" pitchFamily="34" charset="0"/>
                        </a:rPr>
                        <a:t>y: labels </a:t>
                      </a:r>
                    </a:p>
                    <a:p>
                      <a:pPr algn="just"/>
                      <a:r>
                        <a:rPr lang="en-US" sz="1900" dirty="0">
                          <a:latin typeface="Trebuchet MS" panose="020B0603020202020204" pitchFamily="34" charset="0"/>
                        </a:rPr>
                        <a:t>θ1: intercept </a:t>
                      </a:r>
                    </a:p>
                    <a:p>
                      <a:pPr algn="just"/>
                      <a:r>
                        <a:rPr lang="en-US" sz="1900" dirty="0">
                          <a:latin typeface="Trebuchet MS" panose="020B0603020202020204" pitchFamily="34" charset="0"/>
                        </a:rPr>
                        <a:t>θ2: coefficient of x</a:t>
                      </a:r>
                    </a:p>
                  </a:txBody>
                  <a:tcPr/>
                </a:tc>
                <a:extLst>
                  <a:ext uri="{0D108BD9-81ED-4DB2-BD59-A6C34878D82A}">
                    <a16:rowId xmlns:a16="http://schemas.microsoft.com/office/drawing/2014/main" val="1182728332"/>
                  </a:ext>
                </a:extLst>
              </a:tr>
            </a:tbl>
          </a:graphicData>
        </a:graphic>
      </p:graphicFrame>
    </p:spTree>
    <p:extLst>
      <p:ext uri="{BB962C8B-B14F-4D97-AF65-F5344CB8AC3E}">
        <p14:creationId xmlns:p14="http://schemas.microsoft.com/office/powerpoint/2010/main" val="47726975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2E86-63EE-46E3-9F9D-5CE6AE963F34}"/>
              </a:ext>
            </a:extLst>
          </p:cNvPr>
          <p:cNvSpPr>
            <a:spLocks noGrp="1"/>
          </p:cNvSpPr>
          <p:nvPr>
            <p:ph type="title"/>
          </p:nvPr>
        </p:nvSpPr>
        <p:spPr>
          <a:xfrm>
            <a:off x="1141413" y="618518"/>
            <a:ext cx="9905998" cy="1091012"/>
          </a:xfrm>
        </p:spPr>
        <p:txBody>
          <a:bodyPr/>
          <a:lstStyle/>
          <a:p>
            <a:r>
              <a:rPr lang="en-US" dirty="0"/>
              <a:t>schedule</a:t>
            </a:r>
          </a:p>
        </p:txBody>
      </p:sp>
      <p:pic>
        <p:nvPicPr>
          <p:cNvPr id="4" name="Picture 3">
            <a:extLst>
              <a:ext uri="{FF2B5EF4-FFF2-40B4-BE49-F238E27FC236}">
                <a16:creationId xmlns:a16="http://schemas.microsoft.com/office/drawing/2014/main" id="{426E1248-03ED-48AD-9192-19070C2C9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709531"/>
            <a:ext cx="9905998" cy="4529951"/>
          </a:xfrm>
          <a:prstGeom prst="rect">
            <a:avLst/>
          </a:prstGeom>
        </p:spPr>
      </p:pic>
    </p:spTree>
    <p:extLst>
      <p:ext uri="{BB962C8B-B14F-4D97-AF65-F5344CB8AC3E}">
        <p14:creationId xmlns:p14="http://schemas.microsoft.com/office/powerpoint/2010/main" val="329742922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2-1553-4811-A30D-E56A8F3934C3}"/>
              </a:ext>
            </a:extLst>
          </p:cNvPr>
          <p:cNvSpPr>
            <a:spLocks noGrp="1"/>
          </p:cNvSpPr>
          <p:nvPr>
            <p:ph type="title"/>
          </p:nvPr>
        </p:nvSpPr>
        <p:spPr/>
        <p:txBody>
          <a:bodyPr/>
          <a:lstStyle/>
          <a:p>
            <a:r>
              <a:rPr lang="en-US" dirty="0"/>
              <a:t>Dfd (Data flow diagram)</a:t>
            </a:r>
          </a:p>
        </p:txBody>
      </p:sp>
      <p:pic>
        <p:nvPicPr>
          <p:cNvPr id="4" name="Picture 3">
            <a:extLst>
              <a:ext uri="{FF2B5EF4-FFF2-40B4-BE49-F238E27FC236}">
                <a16:creationId xmlns:a16="http://schemas.microsoft.com/office/drawing/2014/main" id="{6FEF6343-CCC1-4802-9FD5-23614D630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097088"/>
            <a:ext cx="6200775" cy="3343275"/>
          </a:xfrm>
          <a:prstGeom prst="rect">
            <a:avLst/>
          </a:prstGeom>
        </p:spPr>
      </p:pic>
    </p:spTree>
    <p:extLst>
      <p:ext uri="{BB962C8B-B14F-4D97-AF65-F5344CB8AC3E}">
        <p14:creationId xmlns:p14="http://schemas.microsoft.com/office/powerpoint/2010/main" val="824157053"/>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110</TotalTime>
  <Words>729</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Tw Cen MT</vt:lpstr>
      <vt:lpstr>Wingdings</vt:lpstr>
      <vt:lpstr>Circuit</vt:lpstr>
      <vt:lpstr>Home Rent Prediction System</vt:lpstr>
      <vt:lpstr>Team members</vt:lpstr>
      <vt:lpstr>content</vt:lpstr>
      <vt:lpstr>introduction</vt:lpstr>
      <vt:lpstr>Why this project ?</vt:lpstr>
      <vt:lpstr>objective</vt:lpstr>
      <vt:lpstr>implementation</vt:lpstr>
      <vt:lpstr>schedule</vt:lpstr>
      <vt:lpstr>Dfd (Data flow diagram)</vt:lpstr>
      <vt:lpstr>Use case diagram</vt:lpstr>
      <vt:lpstr>E-r diagram</vt:lpstr>
      <vt:lpstr>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Rent Prediction System</dc:title>
  <dc:creator>Gourab Rony</dc:creator>
  <cp:lastModifiedBy>Gourab Rony</cp:lastModifiedBy>
  <cp:revision>5</cp:revision>
  <dcterms:created xsi:type="dcterms:W3CDTF">2021-03-20T18:55:04Z</dcterms:created>
  <dcterms:modified xsi:type="dcterms:W3CDTF">2021-03-21T04:16:29Z</dcterms:modified>
</cp:coreProperties>
</file>