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505" r:id="rId2"/>
    <p:sldId id="391" r:id="rId3"/>
    <p:sldId id="1291" r:id="rId4"/>
    <p:sldId id="1311" r:id="rId5"/>
    <p:sldId id="406" r:id="rId6"/>
    <p:sldId id="1296" r:id="rId7"/>
    <p:sldId id="1323" r:id="rId8"/>
    <p:sldId id="1321" r:id="rId9"/>
    <p:sldId id="1325" r:id="rId10"/>
    <p:sldId id="1324" r:id="rId11"/>
    <p:sldId id="1315" r:id="rId12"/>
    <p:sldId id="1314" r:id="rId13"/>
    <p:sldId id="1302" r:id="rId14"/>
    <p:sldId id="1327" r:id="rId15"/>
    <p:sldId id="1326" r:id="rId16"/>
    <p:sldId id="1328" r:id="rId17"/>
    <p:sldId id="1329" r:id="rId18"/>
    <p:sldId id="469" r:id="rId19"/>
  </p:sldIdLst>
  <p:sldSz cx="12192000" cy="6858000"/>
  <p:notesSz cx="7010400" cy="92964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5F5F9"/>
    <a:srgbClr val="DBDBE9"/>
    <a:srgbClr val="99CCFF"/>
    <a:srgbClr val="D37E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0" autoAdjust="0"/>
    <p:restoredTop sz="83991" autoAdjust="0"/>
  </p:normalViewPr>
  <p:slideViewPr>
    <p:cSldViewPr>
      <p:cViewPr varScale="1">
        <p:scale>
          <a:sx n="95" d="100"/>
          <a:sy n="95" d="100"/>
        </p:scale>
        <p:origin x="1224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24" y="565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970784" y="1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/>
          <a:lstStyle>
            <a:lvl1pPr algn="r">
              <a:defRPr sz="1100"/>
            </a:lvl1pPr>
          </a:lstStyle>
          <a:p>
            <a:fld id="{1095F6FA-0C43-A24A-879C-EB8A299BC616}" type="datetimeFigureOut">
              <a:rPr lang="fr-FR" smtClean="0"/>
              <a:t>17/07/2024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l">
              <a:defRPr sz="11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970784" y="8830643"/>
            <a:ext cx="3038049" cy="464315"/>
          </a:xfrm>
          <a:prstGeom prst="rect">
            <a:avLst/>
          </a:prstGeom>
        </p:spPr>
        <p:txBody>
          <a:bodyPr vert="horz" lIns="86018" tIns="43009" rIns="86018" bIns="43009" rtlCol="0" anchor="b"/>
          <a:lstStyle>
            <a:lvl1pPr algn="r">
              <a:defRPr sz="1100"/>
            </a:lvl1pPr>
          </a:lstStyle>
          <a:p>
            <a:fld id="{5302C585-269B-8643-9BB2-37AC744AA50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29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/>
          <a:lstStyle>
            <a:lvl1pPr algn="r">
              <a:defRPr sz="1200"/>
            </a:lvl1pPr>
          </a:lstStyle>
          <a:p>
            <a:fld id="{2F3048C7-67C2-4379-8BAD-09FDE79B40E9}" type="datetimeFigureOut">
              <a:rPr lang="fr-FR" smtClean="0"/>
              <a:pPr/>
              <a:t>17/07/2024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7988" y="698500"/>
            <a:ext cx="6194425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4" tIns="46587" rIns="93174" bIns="46587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4" tIns="46587" rIns="93174" bIns="46587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4" tIns="46587" rIns="93174" bIns="46587" rtlCol="0" anchor="b"/>
          <a:lstStyle>
            <a:lvl1pPr algn="r">
              <a:defRPr sz="1200"/>
            </a:lvl1pPr>
          </a:lstStyle>
          <a:p>
            <a:fld id="{4BBCBE73-E24F-4C72-8423-D153A4938D1A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695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https://goodjobsfirst.org/wp-content/uploads/2024/04/The-High-Cost-of-Misconduct-Corporate-Penalties-Reach-the-Trillion-Dollar-Mark.pdf</a:t>
            </a:r>
          </a:p>
          <a:p>
            <a:r>
              <a:rPr lang="en-CA" dirty="0"/>
              <a:t>Source: https://violationtracker.goodjobsfirst.org/pages/violation-tracker-data-sources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BCBE73-E24F-4C72-8423-D153A4938D1A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8966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12192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239349" y="2204864"/>
            <a:ext cx="11617291" cy="1752600"/>
          </a:xfrm>
        </p:spPr>
        <p:txBody>
          <a:bodyPr>
            <a:normAutofit/>
          </a:bodyPr>
          <a:lstStyle>
            <a:lvl1pPr marL="0" indent="0" algn="l">
              <a:buNone/>
              <a:defRPr sz="20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/>
              <a:t>Cliquez pour modifier le style des sous-titres du masque</a:t>
            </a:r>
            <a:endParaRPr kumimoji="0" lang="en-US" dirty="0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239350" y="2060848"/>
            <a:ext cx="11713301" cy="0"/>
          </a:xfrm>
          <a:prstGeom prst="line">
            <a:avLst/>
          </a:prstGeom>
          <a:noFill/>
          <a:ln w="1143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239349" y="260648"/>
            <a:ext cx="11617291" cy="1752600"/>
          </a:xfrm>
        </p:spPr>
        <p:txBody>
          <a:bodyPr anchor="b"/>
          <a:lstStyle>
            <a:lvl1pPr>
              <a:defRPr sz="4200">
                <a:solidFill>
                  <a:srgbClr val="002060"/>
                </a:solidFill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3397" y="44624"/>
            <a:ext cx="11379200" cy="758952"/>
          </a:xfr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lang="en-US" sz="3500" b="1" kern="1200" baseline="0" dirty="0">
                <a:solidFill>
                  <a:srgbClr val="002060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 hasCustomPrompt="1"/>
          </p:nvPr>
        </p:nvSpPr>
        <p:spPr>
          <a:xfrm>
            <a:off x="134037" y="908720"/>
            <a:ext cx="11338560" cy="5190328"/>
          </a:xfrm>
          <a:ln>
            <a:noFill/>
          </a:ln>
        </p:spPr>
        <p:txBody>
          <a:bodyPr/>
          <a:lstStyle>
            <a:lvl1pPr algn="just">
              <a:lnSpc>
                <a:spcPct val="150000"/>
              </a:lnSpc>
              <a:buClr>
                <a:srgbClr val="002060"/>
              </a:buClr>
              <a:buSzPct val="100000"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3pPr algn="just">
              <a:lnSpc>
                <a:spcPts val="2000"/>
              </a:lnSpc>
              <a:buClr>
                <a:srgbClr val="002060"/>
              </a:buClr>
              <a:buSzPct val="100000"/>
              <a:buFont typeface="Wingdings" pitchFamily="2" charset="2"/>
              <a:buChar char="§"/>
              <a:defRPr sz="2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97280" indent="-228600">
              <a:buFont typeface="Arial"/>
              <a:buChar char="•"/>
              <a:defRPr/>
            </a:lvl4pPr>
          </a:lstStyle>
          <a:p>
            <a:pPr lvl="0" eaLnBrk="1" latinLnBrk="0" hangingPunct="1"/>
            <a:r>
              <a:rPr lang="fr-FR" dirty="0"/>
              <a:t>Cliquez pour modifier les styles du texte du </a:t>
            </a:r>
            <a:r>
              <a:rPr lang="fr-FR" dirty="0" err="1"/>
              <a:t>masquedgsdgsdgfdgfsdg</a:t>
            </a:r>
            <a:endParaRPr lang="fr-FR" dirty="0"/>
          </a:p>
          <a:p>
            <a:pPr lvl="0" eaLnBrk="1" latinLnBrk="0" hangingPunct="1"/>
            <a:endParaRPr lang="fr-FR" dirty="0"/>
          </a:p>
          <a:p>
            <a:pPr lvl="2" eaLnBrk="1" latinLnBrk="0" hangingPunct="1"/>
            <a:r>
              <a:rPr lang="fr-FR" dirty="0"/>
              <a:t>Deuxième niveau</a:t>
            </a:r>
          </a:p>
          <a:p>
            <a:pPr lvl="3" eaLnBrk="1" latinLnBrk="0" hangingPunct="1"/>
            <a:endParaRPr lang="fr-FR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A24E8813-7FA2-45A1-BD81-D699D2F386C1}" type="datetimeFigureOut">
              <a:rPr lang="en-CA" smtClean="0"/>
              <a:t>2024-07-17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DA56A817-6B28-497F-8F5F-0C157E39D0A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187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-27383"/>
            <a:ext cx="12192000" cy="93610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sz="18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43339" y="836712"/>
            <a:ext cx="11425269" cy="0"/>
          </a:xfrm>
          <a:prstGeom prst="line">
            <a:avLst/>
          </a:prstGeom>
          <a:noFill/>
          <a:ln w="11430" cap="flat" cmpd="sng" algn="ctr">
            <a:solidFill>
              <a:srgbClr val="00206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pPr marL="0" algn="l" defTabSz="914400" rtl="0" eaLnBrk="1" latinLnBrk="0" hangingPunct="1"/>
            <a:endParaRPr kumimoji="0" lang="en-US" sz="1800" kern="1200">
              <a:solidFill>
                <a:schemeClr val="tx1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143339" y="44624"/>
            <a:ext cx="113792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dirty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189408" y="908720"/>
            <a:ext cx="11379200" cy="5112568"/>
          </a:xfrm>
          <a:prstGeom prst="rect">
            <a:avLst/>
          </a:prstGeom>
          <a:ln>
            <a:noFill/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/>
              <a:t>Deuxième niveau</a:t>
            </a:r>
          </a:p>
          <a:p>
            <a:pPr lvl="1" eaLnBrk="1" latinLnBrk="0" hangingPunct="1"/>
            <a:endParaRPr kumimoji="0" lang="fr-FR" dirty="0"/>
          </a:p>
          <a:p>
            <a:pPr lvl="1" eaLnBrk="1" latinLnBrk="0" hangingPunct="1"/>
            <a:endParaRPr kumimoji="0" lang="fr-F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500" b="1" kern="1200" baseline="0">
          <a:solidFill>
            <a:srgbClr val="002060"/>
          </a:solidFill>
          <a:latin typeface="Arial" panose="020B0604020202020204" pitchFamily="34" charset="0"/>
          <a:ea typeface="Verdana" pitchFamily="34" charset="0"/>
          <a:cs typeface="Arial" panose="020B0604020202020204" pitchFamily="34" charset="0"/>
        </a:defRPr>
      </a:lvl1pPr>
    </p:titleStyle>
    <p:bodyStyle>
      <a:lvl1pPr marL="274320" indent="-274320" algn="just" rtl="0" eaLnBrk="1" latinLnBrk="0" hangingPunct="1">
        <a:lnSpc>
          <a:spcPct val="250000"/>
        </a:lnSpc>
        <a:spcBef>
          <a:spcPct val="20000"/>
        </a:spcBef>
        <a:buClr>
          <a:srgbClr val="002060"/>
        </a:buClr>
        <a:buSzPct val="85000"/>
        <a:buFont typeface="Wingdings" pitchFamily="2" charset="2"/>
        <a:buChar char="§"/>
        <a:defRPr kumimoji="0"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40" indent="-274320" algn="just" rtl="0" eaLnBrk="1" latinLnBrk="0" hangingPunct="1">
        <a:lnSpc>
          <a:spcPct val="120000"/>
        </a:lnSpc>
        <a:spcBef>
          <a:spcPct val="20000"/>
        </a:spcBef>
        <a:buClr>
          <a:srgbClr val="002060"/>
        </a:buClr>
        <a:buSzPct val="70000"/>
        <a:buFont typeface="Wingdings" pitchFamily="2" charset="2"/>
        <a:buChar char="§"/>
        <a:defRPr kumimoji="0" sz="22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22960" indent="-228600" algn="l" rtl="0" eaLnBrk="1" latinLnBrk="0" hangingPunct="1">
        <a:spcBef>
          <a:spcPct val="20000"/>
        </a:spcBef>
        <a:buClr>
          <a:srgbClr val="002060"/>
        </a:buClr>
        <a:buSzPct val="75000"/>
        <a:buFont typeface="Wingdings" pitchFamily="2" charset="2"/>
        <a:buChar char="§"/>
        <a:defRPr kumimoji="0" sz="2000" kern="1200">
          <a:solidFill>
            <a:schemeClr val="tx2"/>
          </a:solidFill>
          <a:latin typeface="Garamond" pitchFamily="18" charset="0"/>
          <a:ea typeface="+mn-ea"/>
          <a:cs typeface="Calibri" pitchFamily="34" charset="0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Calibri" pitchFamily="34" charset="0"/>
          <a:ea typeface="+mn-ea"/>
          <a:cs typeface="Calibri" pitchFamily="34" charset="0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latin typeface="Arial" panose="020B0604020202020204" pitchFamily="34" charset="0"/>
                <a:cs typeface="Arial" panose="020B0604020202020204" pitchFamily="34" charset="0"/>
              </a:rPr>
              <a:t>The Cost of Financial Fraud Victimization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659" y="3284984"/>
            <a:ext cx="8712968" cy="1728192"/>
          </a:xfrm>
        </p:spPr>
        <p:txBody>
          <a:bodyPr>
            <a:normAutofit/>
          </a:bodyPr>
          <a:lstStyle/>
          <a:p>
            <a:r>
              <a:rPr lang="fr-FR" sz="2900" cap="none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Claire Célérier</a:t>
            </a:r>
            <a:endParaRPr lang="en-CA" sz="2900" cap="none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234659" y="2279784"/>
            <a:ext cx="89644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Ankit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Kalda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, David </a:t>
            </a:r>
            <a:r>
              <a:rPr lang="en-CA" sz="2400" dirty="0" err="1">
                <a:latin typeface="Arial" panose="020B0604020202020204" pitchFamily="34" charset="0"/>
                <a:cs typeface="Arial" panose="020B0604020202020204" pitchFamily="34" charset="0"/>
              </a:rPr>
              <a:t>Sovich</a:t>
            </a:r>
            <a:endParaRPr lang="en-CA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http://www.rotman.utoronto.ca/-/media/Images/Programs-and-Areas/MARKETING-RESOURCES/Rotman-Logo-hi-rez.png?la=en&amp;hash=CC8138A483058E4EFA9BC977F23078C785ABFF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936" y="5126663"/>
            <a:ext cx="6480720" cy="172659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82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3EEE-DD53-0BB2-1176-900B0293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Credit Score after a </a:t>
            </a:r>
            <a:r>
              <a:rPr lang="en-US" dirty="0">
                <a:solidFill>
                  <a:srgbClr val="C00000"/>
                </a:solidFill>
              </a:rPr>
              <a:t>Fraud Alert Filing</a:t>
            </a:r>
          </a:p>
        </p:txBody>
      </p:sp>
      <p:pic>
        <p:nvPicPr>
          <p:cNvPr id="5" name="Content Placeholder 4" descr="A graph showing the number of events&#10;&#10;Description automatically generated with medium confidence">
            <a:extLst>
              <a:ext uri="{FF2B5EF4-FFF2-40B4-BE49-F238E27FC236}">
                <a16:creationId xmlns:a16="http://schemas.microsoft.com/office/drawing/2014/main" id="{BD53E0C9-5FEC-3297-9AE9-5D3ABB88CD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1052736"/>
            <a:ext cx="7907463" cy="5072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7BAF0C-D7FE-244D-0FA1-38D80E4A99CA}"/>
              </a:ext>
            </a:extLst>
          </p:cNvPr>
          <p:cNvSpPr txBox="1"/>
          <p:nvPr/>
        </p:nvSpPr>
        <p:spPr>
          <a:xfrm>
            <a:off x="93397" y="6310481"/>
            <a:ext cx="120986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Blascak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, Cheney et al. (2021)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– Philadelphia Fed Working Paper – Consumer Finance Institute</a:t>
            </a:r>
          </a:p>
        </p:txBody>
      </p:sp>
    </p:spTree>
    <p:extLst>
      <p:ext uri="{BB962C8B-B14F-4D97-AF65-F5344CB8AC3E}">
        <p14:creationId xmlns:p14="http://schemas.microsoft.com/office/powerpoint/2010/main" val="315012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B420-60EC-B4EE-985C-FF84A73A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4: Increase in Bankruptcy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1C8A0-2441-A2DC-F729-1AB06B8058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4036" y="908720"/>
            <a:ext cx="11650595" cy="590465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Why is it the case as </a:t>
            </a:r>
            <a:r>
              <a:rPr lang="en-US" b="1" dirty="0">
                <a:solidFill>
                  <a:srgbClr val="C00000"/>
                </a:solidFill>
              </a:rPr>
              <a:t>direct costs (credit balances) are mostly borne by credit institutions (90%)?</a:t>
            </a:r>
          </a:p>
          <a:p>
            <a:endParaRPr lang="en-US" dirty="0"/>
          </a:p>
          <a:p>
            <a:r>
              <a:rPr lang="en-US" dirty="0"/>
              <a:t>Identity theft is associated with </a:t>
            </a:r>
            <a:r>
              <a:rPr lang="en-US" b="1" dirty="0">
                <a:solidFill>
                  <a:srgbClr val="C00000"/>
                </a:solidFill>
              </a:rPr>
              <a:t>bankruptcy fraud: </a:t>
            </a:r>
            <a:r>
              <a:rPr lang="en-US" dirty="0"/>
              <a:t>Identity thieves file for bankruptcy on behalf of the victim…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</a:endParaRPr>
          </a:p>
          <a:p>
            <a:r>
              <a:rPr lang="en-US" dirty="0"/>
              <a:t>Why? </a:t>
            </a:r>
            <a:r>
              <a:rPr lang="en-US" b="1" dirty="0">
                <a:solidFill>
                  <a:srgbClr val="C00000"/>
                </a:solidFill>
              </a:rPr>
              <a:t>Not to foreclose the house in case of mortgage fraud</a:t>
            </a:r>
            <a:r>
              <a:rPr lang="en-US" dirty="0"/>
              <a:t>!</a:t>
            </a:r>
          </a:p>
          <a:p>
            <a:endParaRPr lang="en-US" dirty="0"/>
          </a:p>
          <a:p>
            <a:r>
              <a:rPr lang="en-US" dirty="0"/>
              <a:t>Filing for bankruptcy can also be victim’s </a:t>
            </a:r>
            <a:r>
              <a:rPr lang="en-US" b="1" dirty="0">
                <a:solidFill>
                  <a:srgbClr val="C00000"/>
                </a:solidFill>
              </a:rPr>
              <a:t>strategy</a:t>
            </a:r>
            <a:r>
              <a:rPr lang="en-US" dirty="0"/>
              <a:t> to solve the situation after severe identity theft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279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3A14D-D470-408A-7EDB-3CC479F8F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Institutional Background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296FD-D29C-3145-58EA-1B31A85BBD0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4036" y="908720"/>
            <a:ext cx="11938627" cy="576064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Heterogeneity across Markets</a:t>
            </a:r>
          </a:p>
          <a:p>
            <a:pPr lvl="1"/>
            <a:r>
              <a:rPr lang="en-US" dirty="0"/>
              <a:t>The data covers </a:t>
            </a:r>
            <a:r>
              <a:rPr lang="en-US" b="1" dirty="0"/>
              <a:t>credit card </a:t>
            </a:r>
            <a:r>
              <a:rPr lang="en-US" dirty="0"/>
              <a:t>but also </a:t>
            </a:r>
            <a:r>
              <a:rPr lang="en-US" b="1" dirty="0"/>
              <a:t>mortgage</a:t>
            </a:r>
            <a:r>
              <a:rPr lang="en-US" dirty="0"/>
              <a:t> and </a:t>
            </a:r>
            <a:r>
              <a:rPr lang="en-US" b="1" dirty="0"/>
              <a:t>student loan </a:t>
            </a:r>
            <a:r>
              <a:rPr lang="en-US" dirty="0"/>
              <a:t>fraud =&gt; Implications might vary across these different markets</a:t>
            </a:r>
          </a:p>
          <a:p>
            <a:pPr lvl="1"/>
            <a:r>
              <a:rPr lang="en-US" dirty="0"/>
              <a:t>For example, the paper indicates an </a:t>
            </a:r>
            <a:r>
              <a:rPr lang="en-US" b="1" dirty="0"/>
              <a:t>average balance of </a:t>
            </a:r>
            <a:r>
              <a:rPr lang="en-US" b="1" dirty="0">
                <a:solidFill>
                  <a:srgbClr val="C00000"/>
                </a:solidFill>
              </a:rPr>
              <a:t>28,000$ </a:t>
            </a:r>
            <a:r>
              <a:rPr lang="en-US" dirty="0"/>
              <a:t>on fraudulent accounts, while the BJS indicates </a:t>
            </a:r>
            <a:r>
              <a:rPr lang="en-US" b="1" dirty="0"/>
              <a:t>a median balance of </a:t>
            </a:r>
            <a:r>
              <a:rPr lang="en-US" b="1" dirty="0">
                <a:solidFill>
                  <a:srgbClr val="C00000"/>
                </a:solidFill>
              </a:rPr>
              <a:t>200$. </a:t>
            </a:r>
            <a:r>
              <a:rPr lang="en-US" dirty="0"/>
              <a:t>Is the average driven by mortgage fraud?</a:t>
            </a:r>
          </a:p>
          <a:p>
            <a:pPr lvl="1"/>
            <a:endParaRPr lang="en-US" dirty="0"/>
          </a:p>
          <a:p>
            <a:r>
              <a:rPr lang="en-US" b="1" dirty="0"/>
              <a:t>Heterogeneity in Fraud Alerts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Initial Fraud Alerts </a:t>
            </a:r>
            <a:r>
              <a:rPr lang="en-US" dirty="0"/>
              <a:t>are often filed for precautionary motives, at no cost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Extended Fraud Alerts </a:t>
            </a:r>
            <a:r>
              <a:rPr lang="en-US" dirty="0"/>
              <a:t>require submitting a police report or an identity theft report with detailed information on the accounts and evidence =&gt; much more likely to be victims</a:t>
            </a:r>
          </a:p>
          <a:p>
            <a:endParaRPr lang="en-US" b="1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absence of summary statistics </a:t>
            </a:r>
            <a:r>
              <a:rPr lang="en-US" dirty="0"/>
              <a:t>limits our understanding of the context and findings</a:t>
            </a:r>
          </a:p>
        </p:txBody>
      </p:sp>
    </p:spTree>
    <p:extLst>
      <p:ext uri="{BB962C8B-B14F-4D97-AF65-F5344CB8AC3E}">
        <p14:creationId xmlns:p14="http://schemas.microsoft.com/office/powerpoint/2010/main" val="453571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77072"/>
            <a:ext cx="10515600" cy="171926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Research Questions</a:t>
            </a:r>
            <a:br>
              <a:rPr lang="en-US" sz="6700" dirty="0"/>
            </a:br>
            <a:br>
              <a:rPr lang="en-US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69122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don’t Banks invest more in fraud detection?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08720"/>
            <a:ext cx="12192000" cy="5904656"/>
          </a:xfrm>
        </p:spPr>
        <p:txBody>
          <a:bodyPr>
            <a:normAutofit/>
          </a:bodyPr>
          <a:lstStyle/>
          <a:p>
            <a:r>
              <a:rPr lang="en-CA" dirty="0"/>
              <a:t>Evidence suggests that </a:t>
            </a:r>
            <a:r>
              <a:rPr lang="en-CA" b="1" dirty="0"/>
              <a:t>financial institutions </a:t>
            </a:r>
            <a:r>
              <a:rPr lang="en-CA" b="1" dirty="0">
                <a:solidFill>
                  <a:srgbClr val="C00000"/>
                </a:solidFill>
              </a:rPr>
              <a:t>underinvests</a:t>
            </a:r>
            <a:r>
              <a:rPr lang="en-CA" b="1" dirty="0"/>
              <a:t> in fraud detection to ease access to credit and maintain market share</a:t>
            </a:r>
          </a:p>
          <a:p>
            <a:endParaRPr lang="en-CA" b="1" dirty="0"/>
          </a:p>
          <a:p>
            <a:r>
              <a:rPr lang="en-CA" dirty="0"/>
              <a:t> Fraud-related costs are shifted to customers through higher rates or fees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Question</a:t>
            </a:r>
            <a:r>
              <a:rPr lang="en-CA" dirty="0"/>
              <a:t>: Can regulation lead credit institutions to internalize the externalities, for example by imposing caps on interest rates or mandating the disclosure of fraud-related losses?</a:t>
            </a:r>
          </a:p>
        </p:txBody>
      </p:sp>
    </p:spTree>
    <p:extLst>
      <p:ext uri="{BB962C8B-B14F-4D97-AF65-F5344CB8AC3E}">
        <p14:creationId xmlns:p14="http://schemas.microsoft.com/office/powerpoint/2010/main" val="3300010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A7213D5-BF5F-4EA3-0888-CCE8A83D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Costs and Benefits of Access to Credit / Formal Finance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C3AD7E-6EC7-A2B9-564F-A6D8E8BB0EE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34036" y="908720"/>
            <a:ext cx="11794611" cy="5832648"/>
          </a:xfrm>
        </p:spPr>
        <p:txBody>
          <a:bodyPr>
            <a:normAutofit/>
          </a:bodyPr>
          <a:lstStyle/>
          <a:p>
            <a:r>
              <a:rPr lang="en-US" b="1" dirty="0"/>
              <a:t>Credit has always existed and </a:t>
            </a:r>
            <a:r>
              <a:rPr lang="en-US" dirty="0"/>
              <a:t>initially relied on </a:t>
            </a:r>
            <a:r>
              <a:rPr lang="en-US" b="1" dirty="0"/>
              <a:t>informal networks where personal relationships and reputation played a central role</a:t>
            </a:r>
          </a:p>
          <a:p>
            <a:r>
              <a:rPr lang="en-US" b="1" dirty="0"/>
              <a:t>The shift to formal finance broadened access to credit </a:t>
            </a:r>
            <a:r>
              <a:rPr lang="en-US" dirty="0"/>
              <a:t>but introduced new </a:t>
            </a:r>
            <a:r>
              <a:rPr lang="en-US" b="1" dirty="0">
                <a:solidFill>
                  <a:srgbClr val="C00000"/>
                </a:solidFill>
              </a:rPr>
              <a:t>risks, such as identity theft</a:t>
            </a:r>
          </a:p>
          <a:p>
            <a:r>
              <a:rPr lang="en-US" b="1" dirty="0"/>
              <a:t>Stylized facts</a:t>
            </a:r>
            <a:r>
              <a:rPr lang="en-US" dirty="0"/>
              <a:t>: fraud is more prevalent in the U.S. credit market than in any other developed economies, and in subprime credit sectors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Question</a:t>
            </a:r>
            <a:r>
              <a:rPr lang="en-US" dirty="0"/>
              <a:t>: </a:t>
            </a:r>
            <a:r>
              <a:rPr lang="en-CA" dirty="0"/>
              <a:t>Which characteristics of credit markets drive fraud: innovative / unsecured etc.? Should government intervention restrict access to some credit products to mitigate fraud?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14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77072"/>
            <a:ext cx="10515600" cy="171926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Conclusion</a:t>
            </a:r>
            <a:br>
              <a:rPr lang="en-US" sz="6700" dirty="0"/>
            </a:br>
            <a:br>
              <a:rPr lang="en-US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7074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4036" y="908720"/>
            <a:ext cx="12057964" cy="5904656"/>
          </a:xfrm>
        </p:spPr>
        <p:txBody>
          <a:bodyPr>
            <a:normAutofit/>
          </a:bodyPr>
          <a:lstStyle/>
          <a:p>
            <a:r>
              <a:rPr lang="en-CA" dirty="0"/>
              <a:t>Low-income populations and minorities are more likely to be victims of fraud in financial markets</a:t>
            </a:r>
          </a:p>
          <a:p>
            <a:r>
              <a:rPr lang="en-CA" dirty="0"/>
              <a:t>Research is needed to address the issue for finance to better serve the needs of ordinary people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30974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354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do we care?</a:t>
            </a:r>
          </a:p>
        </p:txBody>
      </p:sp>
    </p:spTree>
    <p:extLst>
      <p:ext uri="{BB962C8B-B14F-4D97-AF65-F5344CB8AC3E}">
        <p14:creationId xmlns:p14="http://schemas.microsoft.com/office/powerpoint/2010/main" val="2133723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6" y="44624"/>
            <a:ext cx="11763243" cy="758952"/>
          </a:xfrm>
        </p:spPr>
        <p:txBody>
          <a:bodyPr>
            <a:normAutofit/>
          </a:bodyPr>
          <a:lstStyle/>
          <a:p>
            <a:r>
              <a:rPr lang="en-CA" dirty="0">
                <a:latin typeface="Calibri" panose="020F0502020204030204" pitchFamily="34" charset="0"/>
                <a:cs typeface="Calibri" panose="020F0502020204030204" pitchFamily="34" charset="0"/>
              </a:rPr>
              <a:t>Fraud is Pervasive in Finance/ </a:t>
            </a:r>
            <a:r>
              <a:rPr lang="en-CA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Household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4037" y="908720"/>
            <a:ext cx="11763242" cy="594928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Financial Institutions </a:t>
            </a:r>
            <a:r>
              <a:rPr lang="en-US" dirty="0"/>
              <a:t>have paid close to $400bn of fines, criminal penalties, and class-action settlements since 2000, </a:t>
            </a:r>
            <a:r>
              <a:rPr lang="en-US" b="1" dirty="0">
                <a:solidFill>
                  <a:srgbClr val="C00000"/>
                </a:solidFill>
              </a:rPr>
              <a:t>the most in any industry</a:t>
            </a:r>
          </a:p>
          <a:p>
            <a:r>
              <a:rPr lang="en-US" b="1" dirty="0"/>
              <a:t>Causes:</a:t>
            </a:r>
          </a:p>
          <a:p>
            <a:pPr lvl="1"/>
            <a:r>
              <a:rPr lang="en-US" sz="2400" b="1" dirty="0"/>
              <a:t>Financial intermediation</a:t>
            </a:r>
            <a:r>
              <a:rPr lang="en-US" sz="2400" dirty="0"/>
              <a:t>: information asymmetries give room for exploitation and obfuscation</a:t>
            </a:r>
          </a:p>
          <a:p>
            <a:pPr lvl="1"/>
            <a:r>
              <a:rPr lang="en-US" sz="2400" b="1" dirty="0"/>
              <a:t>Investors / Depositors</a:t>
            </a:r>
            <a:r>
              <a:rPr lang="en-US" sz="2400" dirty="0"/>
              <a:t>: low financial literacy and behavioral biases might affect decisions</a:t>
            </a:r>
          </a:p>
          <a:p>
            <a:pPr lvl="1"/>
            <a:r>
              <a:rPr lang="en-US" sz="2400" b="1" dirty="0"/>
              <a:t>Labor force: low moral standards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(Frey and Meier, 2005; Wang et al., 2011; Cohn, Fehr and Marechal, </a:t>
            </a:r>
            <a:r>
              <a:rPr lang="en-US" sz="2400" i="1" dirty="0"/>
              <a:t>Nature</a:t>
            </a:r>
            <a:r>
              <a:rPr lang="en-US" sz="2400" dirty="0"/>
              <a:t> 2014) / </a:t>
            </a:r>
            <a:r>
              <a:rPr lang="en-US" sz="2400" b="1" dirty="0"/>
              <a:t>Low litigation risk / personal costs</a:t>
            </a:r>
            <a:r>
              <a:rPr lang="en-US" sz="2400" dirty="0"/>
              <a:t> (see Egan et al., 2019, </a:t>
            </a:r>
            <a:r>
              <a:rPr lang="en-US" sz="2400" dirty="0" err="1"/>
              <a:t>Kalda</a:t>
            </a:r>
            <a:r>
              <a:rPr lang="en-US" sz="2400" dirty="0"/>
              <a:t> et al., 2023)</a:t>
            </a:r>
          </a:p>
          <a:p>
            <a:pPr lvl="1"/>
            <a:endParaRPr lang="en-US" dirty="0"/>
          </a:p>
          <a:p>
            <a:r>
              <a:rPr lang="en-US" b="1" dirty="0"/>
              <a:t>Implications</a:t>
            </a:r>
            <a:r>
              <a:rPr lang="en-US" dirty="0"/>
              <a:t>: Worsen inequalities / Distrust / Antifinance sentiment</a:t>
            </a:r>
          </a:p>
          <a:p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74320" lvl="1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12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EAF8-34EC-6062-55C4-B96506BB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 Academic Research is Still Limited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F5BA8-1184-CB9B-8974-56CC56629C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Access to data makes it challenging to </a:t>
            </a:r>
            <a:r>
              <a:rPr lang="en-US" b="1" dirty="0">
                <a:solidFill>
                  <a:srgbClr val="C00000"/>
                </a:solidFill>
              </a:rPr>
              <a:t>identify instances of fraud </a:t>
            </a:r>
          </a:p>
          <a:p>
            <a:r>
              <a:rPr lang="en-US" dirty="0"/>
              <a:t>We often lack counterfactuals/exogenous shocks to </a:t>
            </a:r>
            <a:r>
              <a:rPr lang="en-US" b="1" dirty="0">
                <a:solidFill>
                  <a:srgbClr val="C00000"/>
                </a:solidFill>
              </a:rPr>
              <a:t>infer causality</a:t>
            </a:r>
          </a:p>
          <a:p>
            <a:r>
              <a:rPr lang="en-US" dirty="0"/>
              <a:t>Inflated perception of the benefits of finance </a:t>
            </a:r>
            <a:r>
              <a:rPr lang="en-US" b="1" dirty="0">
                <a:solidFill>
                  <a:srgbClr val="C00000"/>
                </a:solidFill>
              </a:rPr>
              <a:t>might bias the publication process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While fraud prevention drives regulation: Securities and Exchange Commission in 1934, Consumer Financial Protection Bureau (2011)…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29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4077072"/>
            <a:ext cx="10515600" cy="1719260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What do we learn?</a:t>
            </a:r>
            <a:br>
              <a:rPr lang="en-US" sz="6700" dirty="0"/>
            </a:br>
            <a:br>
              <a:rPr lang="en-US" dirty="0"/>
            </a:b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6975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1: Victims are Young and Low-Income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34036" y="908720"/>
            <a:ext cx="11578587" cy="590465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In 2003, t</a:t>
            </a:r>
            <a:r>
              <a:rPr lang="en-US" dirty="0"/>
              <a:t>he Fair and Accurate Credit Transactions Act (FACTA) provides consumers with the right to place </a:t>
            </a:r>
            <a:r>
              <a:rPr lang="en-US" b="1" dirty="0">
                <a:solidFill>
                  <a:srgbClr val="C00000"/>
                </a:solidFill>
              </a:rPr>
              <a:t>fraud alerts </a:t>
            </a:r>
            <a:r>
              <a:rPr lang="en-US" b="1" dirty="0"/>
              <a:t>on their credit files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Since then, the Federal Trade Commission (FTC) and the Bureau of Justice Statistics (BJS) have published </a:t>
            </a:r>
            <a:r>
              <a:rPr lang="en-US" b="1" dirty="0">
                <a:solidFill>
                  <a:srgbClr val="C00000"/>
                </a:solidFill>
              </a:rPr>
              <a:t>yearly reports on identity theft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endParaRPr lang="en-US" b="1" dirty="0">
              <a:solidFill>
                <a:srgbClr val="C00000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/>
              <a:t>These reports provide data on </a:t>
            </a:r>
            <a:r>
              <a:rPr lang="en-US" b="1" dirty="0">
                <a:solidFill>
                  <a:srgbClr val="C00000"/>
                </a:solidFill>
              </a:rPr>
              <a:t>victimization, including age, income, and costs</a:t>
            </a:r>
            <a:endParaRPr lang="en-CA" b="1" dirty="0">
              <a:solidFill>
                <a:srgbClr val="C00000"/>
              </a:solidFill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070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25068-C847-2A23-3F2C-C35BF38B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Theft Report by Age, FTC,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5CF132-F0C2-02E4-5920-B10D66D58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83"/>
          <a:stretch/>
        </p:blipFill>
        <p:spPr>
          <a:xfrm>
            <a:off x="119433" y="1140113"/>
            <a:ext cx="12083492" cy="502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45A8623-3291-6C91-1713-FD74D682D12D}"/>
              </a:ext>
            </a:extLst>
          </p:cNvPr>
          <p:cNvSpPr txBox="1"/>
          <p:nvPr/>
        </p:nvSpPr>
        <p:spPr>
          <a:xfrm>
            <a:off x="5303912" y="6167045"/>
            <a:ext cx="6696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Source: FTC, Consumer Sentinel Network Data Book 2023</a:t>
            </a:r>
          </a:p>
          <a:p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57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96" y="44624"/>
            <a:ext cx="11835251" cy="758952"/>
          </a:xfrm>
        </p:spPr>
        <p:txBody>
          <a:bodyPr>
            <a:normAutofit fontScale="90000"/>
          </a:bodyPr>
          <a:lstStyle/>
          <a:p>
            <a:r>
              <a:rPr lang="en-CA" dirty="0"/>
              <a:t>Result 2: Decrease in Account Opening and Credit Balances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To increase protection, victims of identity theft can place a </a:t>
            </a:r>
            <a:r>
              <a:rPr lang="en-CA" b="1" dirty="0">
                <a:solidFill>
                  <a:srgbClr val="C00000"/>
                </a:solidFill>
              </a:rPr>
              <a:t>credit freeze </a:t>
            </a:r>
            <a:r>
              <a:rPr lang="en-CA" dirty="0"/>
              <a:t>on their credit report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credit freeze restricts access to credit reports, preventing new accounts from being opened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b="1" dirty="0">
                <a:solidFill>
                  <a:srgbClr val="C00000"/>
                </a:solidFill>
              </a:rPr>
              <a:t>Close to 60% </a:t>
            </a:r>
            <a:r>
              <a:rPr lang="en-CA" dirty="0"/>
              <a:t>of victims of identity theft who contacted a credit bureau have </a:t>
            </a:r>
            <a:r>
              <a:rPr lang="en-CA" b="1" dirty="0">
                <a:solidFill>
                  <a:srgbClr val="C00000"/>
                </a:solidFill>
              </a:rPr>
              <a:t>placed a credit freeze on their report </a:t>
            </a:r>
            <a:r>
              <a:rPr lang="en-CA" dirty="0"/>
              <a:t>(B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ureau of Justice Statistics, 2023)</a:t>
            </a:r>
          </a:p>
          <a:p>
            <a:pPr>
              <a:lnSpc>
                <a:spcPct val="100000"/>
              </a:lnSpc>
            </a:pP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01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8240D6E-008A-4F89-CE2C-DBCE4B568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Result 3: Decrease in Credit Score</a:t>
            </a: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A402F39-A218-2B8B-E2A5-E5AE866BE79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34" t="21097" r="29566" b="13332"/>
          <a:stretch/>
        </p:blipFill>
        <p:spPr>
          <a:xfrm>
            <a:off x="6023992" y="908720"/>
            <a:ext cx="5903795" cy="5400600"/>
          </a:xfr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CF79AA7-A4F1-9723-FC13-09749C926D7A}"/>
              </a:ext>
            </a:extLst>
          </p:cNvPr>
          <p:cNvSpPr txBox="1">
            <a:spLocks/>
          </p:cNvSpPr>
          <p:nvPr/>
        </p:nvSpPr>
        <p:spPr>
          <a:xfrm>
            <a:off x="134037" y="908720"/>
            <a:ext cx="5673931" cy="5190328"/>
          </a:xfrm>
          <a:prstGeom prst="rect">
            <a:avLst/>
          </a:prstGeom>
          <a:ln>
            <a:noFill/>
          </a:ln>
        </p:spPr>
        <p:txBody>
          <a:bodyPr vert="horz">
            <a:normAutofit lnSpcReduction="10000"/>
          </a:bodyPr>
          <a:lstStyle>
            <a:lvl1pPr marL="274320" indent="-274320" algn="just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48640" indent="-274320" algn="just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02060"/>
              </a:buClr>
              <a:buSzPct val="70000"/>
              <a:buFont typeface="Wingdings" pitchFamily="2" charset="2"/>
              <a:buChar char="§"/>
              <a:defRPr kumimoji="0" sz="2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22960" indent="-228600" algn="just" rtl="0" eaLnBrk="1" latinLnBrk="0" hangingPunct="1">
              <a:lnSpc>
                <a:spcPts val="2000"/>
              </a:lnSpc>
              <a:spcBef>
                <a:spcPct val="20000"/>
              </a:spcBef>
              <a:buClr>
                <a:srgbClr val="002060"/>
              </a:buClr>
              <a:buSzPct val="100000"/>
              <a:buFont typeface="Wingdings" pitchFamily="2" charset="2"/>
              <a:buChar char="§"/>
              <a:defRPr kumimoji="0" sz="22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0972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Arial"/>
              <a:buChar char="•"/>
              <a:defRPr kumimoji="0" sz="2000" kern="1200">
                <a:solidFill>
                  <a:schemeClr val="tx2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3716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Char char="•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4592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Char char="•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Char char="•"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As debt accumulates and payments are missed, </a:t>
            </a:r>
            <a:r>
              <a:rPr lang="en-CA" b="1" dirty="0">
                <a:solidFill>
                  <a:srgbClr val="C00000"/>
                </a:solidFill>
              </a:rPr>
              <a:t>the credit score automatically decreases </a:t>
            </a:r>
            <a:r>
              <a:rPr lang="en-CA" dirty="0"/>
              <a:t>(Equifax Website)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dirty="0"/>
              <a:t>The drop in credit score </a:t>
            </a:r>
            <a:r>
              <a:rPr lang="en-CA" b="1" dirty="0">
                <a:solidFill>
                  <a:srgbClr val="C00000"/>
                </a:solidFill>
              </a:rPr>
              <a:t>limits the magnitude of the fraud!</a:t>
            </a:r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endParaRPr lang="en-CA" dirty="0"/>
          </a:p>
          <a:p>
            <a:pPr>
              <a:lnSpc>
                <a:spcPct val="100000"/>
              </a:lnSpc>
            </a:pPr>
            <a:r>
              <a:rPr lang="en-CA" b="1" dirty="0"/>
              <a:t>What happens </a:t>
            </a:r>
            <a:r>
              <a:rPr lang="en-CA" b="1" dirty="0">
                <a:solidFill>
                  <a:srgbClr val="C00000"/>
                </a:solidFill>
              </a:rPr>
              <a:t>after</a:t>
            </a:r>
            <a:r>
              <a:rPr lang="en-CA" b="1" dirty="0"/>
              <a:t> a fraud alert filing?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6A3EC8E-4861-60AA-6C82-B7FA1E409B17}"/>
              </a:ext>
            </a:extLst>
          </p:cNvPr>
          <p:cNvCxnSpPr/>
          <p:nvPr/>
        </p:nvCxnSpPr>
        <p:spPr>
          <a:xfrm>
            <a:off x="9192344" y="338408"/>
            <a:ext cx="0" cy="5760640"/>
          </a:xfrm>
          <a:prstGeom prst="line">
            <a:avLst/>
          </a:prstGeom>
          <a:ln w="571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BE3D90-1A7D-63BE-E1AD-16A11A32D721}"/>
              </a:ext>
            </a:extLst>
          </p:cNvPr>
          <p:cNvSpPr txBox="1"/>
          <p:nvPr/>
        </p:nvSpPr>
        <p:spPr>
          <a:xfrm>
            <a:off x="9287323" y="140550"/>
            <a:ext cx="25454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Fraudulent Account Opened</a:t>
            </a:r>
          </a:p>
        </p:txBody>
      </p:sp>
    </p:spTree>
    <p:extLst>
      <p:ext uri="{BB962C8B-B14F-4D97-AF65-F5344CB8AC3E}">
        <p14:creationId xmlns:p14="http://schemas.microsoft.com/office/powerpoint/2010/main" val="16072486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Urbai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50348</TotalTime>
  <Words>875</Words>
  <Application>Microsoft Macintosh PowerPoint</Application>
  <PresentationFormat>Widescreen</PresentationFormat>
  <Paragraphs>96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Garamond</vt:lpstr>
      <vt:lpstr>Georgia</vt:lpstr>
      <vt:lpstr>Wingdings</vt:lpstr>
      <vt:lpstr>Wingdings 2</vt:lpstr>
      <vt:lpstr>Civil</vt:lpstr>
      <vt:lpstr>The Cost of Financial Fraud Victimization</vt:lpstr>
      <vt:lpstr>Why do we care?</vt:lpstr>
      <vt:lpstr>Fraud is Pervasive in Finance/ Household Finance</vt:lpstr>
      <vt:lpstr>However… Academic Research is Still Limited</vt:lpstr>
      <vt:lpstr>What do we learn?  </vt:lpstr>
      <vt:lpstr>Result 1: Victims are Young and Low-Income</vt:lpstr>
      <vt:lpstr>Identity Theft Report by Age, FTC, 2023</vt:lpstr>
      <vt:lpstr>Result 2: Decrease in Account Opening and Credit Balances</vt:lpstr>
      <vt:lpstr>Result 3: Decrease in Credit Score</vt:lpstr>
      <vt:lpstr>Change in Credit Score after a Fraud Alert Filing</vt:lpstr>
      <vt:lpstr>Result 4: Increase in Bankruptcy</vt:lpstr>
      <vt:lpstr>Institutional Background </vt:lpstr>
      <vt:lpstr>Research Questions  </vt:lpstr>
      <vt:lpstr>Why don’t Banks invest more in fraud detection?</vt:lpstr>
      <vt:lpstr>Costs and Benefits of Access to Credit / Formal Finance</vt:lpstr>
      <vt:lpstr>Conclusion  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Life Cycle of Family Ownership</dc:title>
  <dc:creator>Claire</dc:creator>
  <cp:lastModifiedBy>Claire Celerier</cp:lastModifiedBy>
  <cp:revision>1236</cp:revision>
  <cp:lastPrinted>2018-01-04T20:18:14Z</cp:lastPrinted>
  <dcterms:created xsi:type="dcterms:W3CDTF">2011-12-12T17:00:42Z</dcterms:created>
  <dcterms:modified xsi:type="dcterms:W3CDTF">2024-07-18T02:25:44Z</dcterms:modified>
</cp:coreProperties>
</file>