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7" r:id="rId5"/>
    <p:sldId id="558" r:id="rId6"/>
    <p:sldId id="610" r:id="rId7"/>
    <p:sldId id="612" r:id="rId8"/>
    <p:sldId id="609" r:id="rId9"/>
    <p:sldId id="61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392EBF1-3384-D7B4-123A-4D417F0E14D8}" name="Brad Hershbein" initials="BJH" userId="Brad Hershbein"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2C32"/>
    <a:srgbClr val="2B9C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80733" autoAdjust="0"/>
  </p:normalViewPr>
  <p:slideViewPr>
    <p:cSldViewPr snapToGrid="0">
      <p:cViewPr varScale="1">
        <p:scale>
          <a:sx n="75" d="100"/>
          <a:sy n="75" d="100"/>
        </p:scale>
        <p:origin x="284"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F4E59-D753-40F6-AC3D-DCB065450475}" type="datetimeFigureOut">
              <a:rPr lang="en-US" smtClean="0"/>
              <a:t>7/18/2024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D2C9A9-6872-4050-85E7-0AF7381D74DA}" type="slidenum">
              <a:rPr lang="en-US" smtClean="0"/>
              <a:t>‹#›</a:t>
            </a:fld>
            <a:endParaRPr lang="en-US"/>
          </a:p>
        </p:txBody>
      </p:sp>
    </p:spTree>
    <p:extLst>
      <p:ext uri="{BB962C8B-B14F-4D97-AF65-F5344CB8AC3E}">
        <p14:creationId xmlns:p14="http://schemas.microsoft.com/office/powerpoint/2010/main" val="49045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2C9A9-6872-4050-85E7-0AF7381D74DA}" type="slidenum">
              <a:rPr lang="en-US" smtClean="0"/>
              <a:t>2</a:t>
            </a:fld>
            <a:endParaRPr lang="en-US"/>
          </a:p>
        </p:txBody>
      </p:sp>
    </p:spTree>
    <p:extLst>
      <p:ext uri="{BB962C8B-B14F-4D97-AF65-F5344CB8AC3E}">
        <p14:creationId xmlns:p14="http://schemas.microsoft.com/office/powerpoint/2010/main" val="1506715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2C9A9-6872-4050-85E7-0AF7381D74DA}" type="slidenum">
              <a:rPr lang="en-US" smtClean="0"/>
              <a:t>3</a:t>
            </a:fld>
            <a:endParaRPr lang="en-US"/>
          </a:p>
        </p:txBody>
      </p:sp>
    </p:spTree>
    <p:extLst>
      <p:ext uri="{BB962C8B-B14F-4D97-AF65-F5344CB8AC3E}">
        <p14:creationId xmlns:p14="http://schemas.microsoft.com/office/powerpoint/2010/main" val="2108441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2C9A9-6872-4050-85E7-0AF7381D74DA}" type="slidenum">
              <a:rPr lang="en-US" smtClean="0"/>
              <a:t>4</a:t>
            </a:fld>
            <a:endParaRPr lang="en-US"/>
          </a:p>
        </p:txBody>
      </p:sp>
    </p:spTree>
    <p:extLst>
      <p:ext uri="{BB962C8B-B14F-4D97-AF65-F5344CB8AC3E}">
        <p14:creationId xmlns:p14="http://schemas.microsoft.com/office/powerpoint/2010/main" val="3615946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2C9A9-6872-4050-85E7-0AF7381D74DA}" type="slidenum">
              <a:rPr lang="en-US" smtClean="0"/>
              <a:t>5</a:t>
            </a:fld>
            <a:endParaRPr lang="en-US"/>
          </a:p>
        </p:txBody>
      </p:sp>
    </p:spTree>
    <p:extLst>
      <p:ext uri="{BB962C8B-B14F-4D97-AF65-F5344CB8AC3E}">
        <p14:creationId xmlns:p14="http://schemas.microsoft.com/office/powerpoint/2010/main" val="2025321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D2C9A9-6872-4050-85E7-0AF7381D74DA}" type="slidenum">
              <a:rPr lang="en-US" smtClean="0"/>
              <a:t>6</a:t>
            </a:fld>
            <a:endParaRPr lang="en-US"/>
          </a:p>
        </p:txBody>
      </p:sp>
    </p:spTree>
    <p:extLst>
      <p:ext uri="{BB962C8B-B14F-4D97-AF65-F5344CB8AC3E}">
        <p14:creationId xmlns:p14="http://schemas.microsoft.com/office/powerpoint/2010/main" val="2130856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774F-4911-4B24-BCC8-E2FE73D89B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DEED36-CB70-457D-94AF-BFF45ADB9D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524A36-5B84-4B51-9A7C-AD8C530A33C8}"/>
              </a:ext>
            </a:extLst>
          </p:cNvPr>
          <p:cNvSpPr>
            <a:spLocks noGrp="1"/>
          </p:cNvSpPr>
          <p:nvPr>
            <p:ph type="dt" sz="half" idx="10"/>
          </p:nvPr>
        </p:nvSpPr>
        <p:spPr/>
        <p:txBody>
          <a:bodyPr/>
          <a:lstStyle/>
          <a:p>
            <a:fld id="{86EEFB22-F5D8-4CDA-8383-E145685BDC47}" type="datetimeFigureOut">
              <a:rPr lang="en-US" smtClean="0"/>
              <a:t>7/18/2024</a:t>
            </a:fld>
            <a:endParaRPr lang="en-US"/>
          </a:p>
        </p:txBody>
      </p:sp>
      <p:sp>
        <p:nvSpPr>
          <p:cNvPr id="5" name="Footer Placeholder 4">
            <a:extLst>
              <a:ext uri="{FF2B5EF4-FFF2-40B4-BE49-F238E27FC236}">
                <a16:creationId xmlns:a16="http://schemas.microsoft.com/office/drawing/2014/main" id="{F588F038-E06A-45D1-AD64-6BCD98FFA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2535E-9D63-4C52-B6E6-E63C7C92552D}"/>
              </a:ext>
            </a:extLst>
          </p:cNvPr>
          <p:cNvSpPr>
            <a:spLocks noGrp="1"/>
          </p:cNvSpPr>
          <p:nvPr>
            <p:ph type="sldNum" sz="quarter" idx="12"/>
          </p:nvPr>
        </p:nvSpPr>
        <p:spPr/>
        <p:txBody>
          <a:bodyPr/>
          <a:lstStyle/>
          <a:p>
            <a:fld id="{E14B68BF-AD52-4BC9-A72A-1CD498DD9753}" type="slidenum">
              <a:rPr lang="en-US" smtClean="0"/>
              <a:t>‹#›</a:t>
            </a:fld>
            <a:endParaRPr lang="en-US"/>
          </a:p>
        </p:txBody>
      </p:sp>
    </p:spTree>
    <p:extLst>
      <p:ext uri="{BB962C8B-B14F-4D97-AF65-F5344CB8AC3E}">
        <p14:creationId xmlns:p14="http://schemas.microsoft.com/office/powerpoint/2010/main" val="2159738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DF8E-5637-4212-930A-51EC77F3BB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F3FD68-F113-4994-8BFA-B2AA2282EC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7CEB9-F2F3-4512-90A7-A360EFF9D890}"/>
              </a:ext>
            </a:extLst>
          </p:cNvPr>
          <p:cNvSpPr>
            <a:spLocks noGrp="1"/>
          </p:cNvSpPr>
          <p:nvPr>
            <p:ph type="dt" sz="half" idx="10"/>
          </p:nvPr>
        </p:nvSpPr>
        <p:spPr/>
        <p:txBody>
          <a:bodyPr/>
          <a:lstStyle/>
          <a:p>
            <a:fld id="{86EEFB22-F5D8-4CDA-8383-E145685BDC47}" type="datetimeFigureOut">
              <a:rPr lang="en-US" smtClean="0"/>
              <a:t>7/18/2024</a:t>
            </a:fld>
            <a:endParaRPr lang="en-US"/>
          </a:p>
        </p:txBody>
      </p:sp>
      <p:sp>
        <p:nvSpPr>
          <p:cNvPr id="5" name="Footer Placeholder 4">
            <a:extLst>
              <a:ext uri="{FF2B5EF4-FFF2-40B4-BE49-F238E27FC236}">
                <a16:creationId xmlns:a16="http://schemas.microsoft.com/office/drawing/2014/main" id="{9C43497A-4D19-4CEA-AD79-E2E3F0C899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87687-4895-49FD-992F-29EE96F7BB8A}"/>
              </a:ext>
            </a:extLst>
          </p:cNvPr>
          <p:cNvSpPr>
            <a:spLocks noGrp="1"/>
          </p:cNvSpPr>
          <p:nvPr>
            <p:ph type="sldNum" sz="quarter" idx="12"/>
          </p:nvPr>
        </p:nvSpPr>
        <p:spPr/>
        <p:txBody>
          <a:bodyPr/>
          <a:lstStyle/>
          <a:p>
            <a:fld id="{E14B68BF-AD52-4BC9-A72A-1CD498DD9753}" type="slidenum">
              <a:rPr lang="en-US" smtClean="0"/>
              <a:t>‹#›</a:t>
            </a:fld>
            <a:endParaRPr lang="en-US"/>
          </a:p>
        </p:txBody>
      </p:sp>
    </p:spTree>
    <p:extLst>
      <p:ext uri="{BB962C8B-B14F-4D97-AF65-F5344CB8AC3E}">
        <p14:creationId xmlns:p14="http://schemas.microsoft.com/office/powerpoint/2010/main" val="220707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DFA97-3013-4EBA-ADBD-D948ECDBC3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62D08B-99E4-4C09-94EC-03EE27196F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9EFE1C-5722-4191-8CA7-D8471B6130CC}"/>
              </a:ext>
            </a:extLst>
          </p:cNvPr>
          <p:cNvSpPr>
            <a:spLocks noGrp="1"/>
          </p:cNvSpPr>
          <p:nvPr>
            <p:ph type="dt" sz="half" idx="10"/>
          </p:nvPr>
        </p:nvSpPr>
        <p:spPr/>
        <p:txBody>
          <a:bodyPr/>
          <a:lstStyle/>
          <a:p>
            <a:fld id="{86EEFB22-F5D8-4CDA-8383-E145685BDC47}" type="datetimeFigureOut">
              <a:rPr lang="en-US" smtClean="0"/>
              <a:t>7/18/2024</a:t>
            </a:fld>
            <a:endParaRPr lang="en-US"/>
          </a:p>
        </p:txBody>
      </p:sp>
      <p:sp>
        <p:nvSpPr>
          <p:cNvPr id="5" name="Footer Placeholder 4">
            <a:extLst>
              <a:ext uri="{FF2B5EF4-FFF2-40B4-BE49-F238E27FC236}">
                <a16:creationId xmlns:a16="http://schemas.microsoft.com/office/drawing/2014/main" id="{CC596A61-DFE4-4AE9-99BB-9BBDFDFF99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0C111-2248-4DAB-943D-DD60F40B752D}"/>
              </a:ext>
            </a:extLst>
          </p:cNvPr>
          <p:cNvSpPr>
            <a:spLocks noGrp="1"/>
          </p:cNvSpPr>
          <p:nvPr>
            <p:ph type="sldNum" sz="quarter" idx="12"/>
          </p:nvPr>
        </p:nvSpPr>
        <p:spPr/>
        <p:txBody>
          <a:bodyPr/>
          <a:lstStyle/>
          <a:p>
            <a:fld id="{E14B68BF-AD52-4BC9-A72A-1CD498DD9753}" type="slidenum">
              <a:rPr lang="en-US" smtClean="0"/>
              <a:t>‹#›</a:t>
            </a:fld>
            <a:endParaRPr lang="en-US"/>
          </a:p>
        </p:txBody>
      </p:sp>
    </p:spTree>
    <p:extLst>
      <p:ext uri="{BB962C8B-B14F-4D97-AF65-F5344CB8AC3E}">
        <p14:creationId xmlns:p14="http://schemas.microsoft.com/office/powerpoint/2010/main" val="4240588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B5EE9-0436-40DF-96BB-EFF8664B80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A9F5A-033B-43DB-884A-7C1BC60246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1601F7-C7DD-47BF-B562-C7EDAE947CF7}"/>
              </a:ext>
            </a:extLst>
          </p:cNvPr>
          <p:cNvSpPr>
            <a:spLocks noGrp="1"/>
          </p:cNvSpPr>
          <p:nvPr>
            <p:ph type="dt" sz="half" idx="10"/>
          </p:nvPr>
        </p:nvSpPr>
        <p:spPr/>
        <p:txBody>
          <a:bodyPr/>
          <a:lstStyle/>
          <a:p>
            <a:fld id="{86EEFB22-F5D8-4CDA-8383-E145685BDC47}" type="datetimeFigureOut">
              <a:rPr lang="en-US" smtClean="0"/>
              <a:t>7/18/2024</a:t>
            </a:fld>
            <a:endParaRPr lang="en-US"/>
          </a:p>
        </p:txBody>
      </p:sp>
      <p:sp>
        <p:nvSpPr>
          <p:cNvPr id="5" name="Footer Placeholder 4">
            <a:extLst>
              <a:ext uri="{FF2B5EF4-FFF2-40B4-BE49-F238E27FC236}">
                <a16:creationId xmlns:a16="http://schemas.microsoft.com/office/drawing/2014/main" id="{7446566A-8B01-40D6-90CA-AF3FFE44A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F941B-C456-4738-B7BA-EA9657502540}"/>
              </a:ext>
            </a:extLst>
          </p:cNvPr>
          <p:cNvSpPr>
            <a:spLocks noGrp="1"/>
          </p:cNvSpPr>
          <p:nvPr>
            <p:ph type="sldNum" sz="quarter" idx="12"/>
          </p:nvPr>
        </p:nvSpPr>
        <p:spPr/>
        <p:txBody>
          <a:bodyPr/>
          <a:lstStyle/>
          <a:p>
            <a:fld id="{E14B68BF-AD52-4BC9-A72A-1CD498DD9753}" type="slidenum">
              <a:rPr lang="en-US" smtClean="0"/>
              <a:t>‹#›</a:t>
            </a:fld>
            <a:endParaRPr lang="en-US"/>
          </a:p>
        </p:txBody>
      </p:sp>
    </p:spTree>
    <p:extLst>
      <p:ext uri="{BB962C8B-B14F-4D97-AF65-F5344CB8AC3E}">
        <p14:creationId xmlns:p14="http://schemas.microsoft.com/office/powerpoint/2010/main" val="2756884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C96E-C5BB-4344-A27E-537931C6D5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EDAC4-F5C8-4FC1-890A-C3CDD4C609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342646-6512-439F-B85A-91D29BD7BAFF}"/>
              </a:ext>
            </a:extLst>
          </p:cNvPr>
          <p:cNvSpPr>
            <a:spLocks noGrp="1"/>
          </p:cNvSpPr>
          <p:nvPr>
            <p:ph type="dt" sz="half" idx="10"/>
          </p:nvPr>
        </p:nvSpPr>
        <p:spPr/>
        <p:txBody>
          <a:bodyPr/>
          <a:lstStyle/>
          <a:p>
            <a:fld id="{86EEFB22-F5D8-4CDA-8383-E145685BDC47}" type="datetimeFigureOut">
              <a:rPr lang="en-US" smtClean="0"/>
              <a:t>7/18/2024</a:t>
            </a:fld>
            <a:endParaRPr lang="en-US"/>
          </a:p>
        </p:txBody>
      </p:sp>
      <p:sp>
        <p:nvSpPr>
          <p:cNvPr id="5" name="Footer Placeholder 4">
            <a:extLst>
              <a:ext uri="{FF2B5EF4-FFF2-40B4-BE49-F238E27FC236}">
                <a16:creationId xmlns:a16="http://schemas.microsoft.com/office/drawing/2014/main" id="{92D7F57F-AD30-478A-BC70-16646215E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A5C6AA-65F6-44A2-A2A5-8DFEEE5305F8}"/>
              </a:ext>
            </a:extLst>
          </p:cNvPr>
          <p:cNvSpPr>
            <a:spLocks noGrp="1"/>
          </p:cNvSpPr>
          <p:nvPr>
            <p:ph type="sldNum" sz="quarter" idx="12"/>
          </p:nvPr>
        </p:nvSpPr>
        <p:spPr/>
        <p:txBody>
          <a:bodyPr/>
          <a:lstStyle/>
          <a:p>
            <a:fld id="{E14B68BF-AD52-4BC9-A72A-1CD498DD9753}" type="slidenum">
              <a:rPr lang="en-US" smtClean="0"/>
              <a:t>‹#›</a:t>
            </a:fld>
            <a:endParaRPr lang="en-US"/>
          </a:p>
        </p:txBody>
      </p:sp>
    </p:spTree>
    <p:extLst>
      <p:ext uri="{BB962C8B-B14F-4D97-AF65-F5344CB8AC3E}">
        <p14:creationId xmlns:p14="http://schemas.microsoft.com/office/powerpoint/2010/main" val="116291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86C1-F9C3-4468-B11F-7F6CB84D49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78A680-B585-4431-9D78-7E1A91B5B6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FA9F00-21CD-4DEA-B6C4-2D5618610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2FD2AB-396B-491D-A34A-119AEEF877C2}"/>
              </a:ext>
            </a:extLst>
          </p:cNvPr>
          <p:cNvSpPr>
            <a:spLocks noGrp="1"/>
          </p:cNvSpPr>
          <p:nvPr>
            <p:ph type="dt" sz="half" idx="10"/>
          </p:nvPr>
        </p:nvSpPr>
        <p:spPr/>
        <p:txBody>
          <a:bodyPr/>
          <a:lstStyle/>
          <a:p>
            <a:fld id="{86EEFB22-F5D8-4CDA-8383-E145685BDC47}" type="datetimeFigureOut">
              <a:rPr lang="en-US" smtClean="0"/>
              <a:t>7/18/2024</a:t>
            </a:fld>
            <a:endParaRPr lang="en-US"/>
          </a:p>
        </p:txBody>
      </p:sp>
      <p:sp>
        <p:nvSpPr>
          <p:cNvPr id="6" name="Footer Placeholder 5">
            <a:extLst>
              <a:ext uri="{FF2B5EF4-FFF2-40B4-BE49-F238E27FC236}">
                <a16:creationId xmlns:a16="http://schemas.microsoft.com/office/drawing/2014/main" id="{CC982A5C-54E5-4894-8EB6-A9E7AE2D8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569057-334D-4383-8703-8F0DEA3CE783}"/>
              </a:ext>
            </a:extLst>
          </p:cNvPr>
          <p:cNvSpPr>
            <a:spLocks noGrp="1"/>
          </p:cNvSpPr>
          <p:nvPr>
            <p:ph type="sldNum" sz="quarter" idx="12"/>
          </p:nvPr>
        </p:nvSpPr>
        <p:spPr/>
        <p:txBody>
          <a:bodyPr/>
          <a:lstStyle/>
          <a:p>
            <a:fld id="{E14B68BF-AD52-4BC9-A72A-1CD498DD9753}" type="slidenum">
              <a:rPr lang="en-US" smtClean="0"/>
              <a:t>‹#›</a:t>
            </a:fld>
            <a:endParaRPr lang="en-US"/>
          </a:p>
        </p:txBody>
      </p:sp>
    </p:spTree>
    <p:extLst>
      <p:ext uri="{BB962C8B-B14F-4D97-AF65-F5344CB8AC3E}">
        <p14:creationId xmlns:p14="http://schemas.microsoft.com/office/powerpoint/2010/main" val="390848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2D865-5C5C-41E3-BD24-7896B4B819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88A275-B2EC-4FFD-826B-1C3DC7E3CA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8196D2-12B0-43E2-9C3D-32CCDB17F9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8C87CD-A12A-47B5-A259-77DC0166B5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865417-FAE2-4374-9884-DD9516D9B4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F32E70-5DAD-4ECD-8AC5-32B817B57F3C}"/>
              </a:ext>
            </a:extLst>
          </p:cNvPr>
          <p:cNvSpPr>
            <a:spLocks noGrp="1"/>
          </p:cNvSpPr>
          <p:nvPr>
            <p:ph type="dt" sz="half" idx="10"/>
          </p:nvPr>
        </p:nvSpPr>
        <p:spPr/>
        <p:txBody>
          <a:bodyPr/>
          <a:lstStyle/>
          <a:p>
            <a:fld id="{86EEFB22-F5D8-4CDA-8383-E145685BDC47}" type="datetimeFigureOut">
              <a:rPr lang="en-US" smtClean="0"/>
              <a:t>7/18/2024</a:t>
            </a:fld>
            <a:endParaRPr lang="en-US"/>
          </a:p>
        </p:txBody>
      </p:sp>
      <p:sp>
        <p:nvSpPr>
          <p:cNvPr id="8" name="Footer Placeholder 7">
            <a:extLst>
              <a:ext uri="{FF2B5EF4-FFF2-40B4-BE49-F238E27FC236}">
                <a16:creationId xmlns:a16="http://schemas.microsoft.com/office/drawing/2014/main" id="{AB67AC8F-F81C-48B3-802F-3774FCCA97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11888E-2C22-40D0-B369-1B76356A13CA}"/>
              </a:ext>
            </a:extLst>
          </p:cNvPr>
          <p:cNvSpPr>
            <a:spLocks noGrp="1"/>
          </p:cNvSpPr>
          <p:nvPr>
            <p:ph type="sldNum" sz="quarter" idx="12"/>
          </p:nvPr>
        </p:nvSpPr>
        <p:spPr/>
        <p:txBody>
          <a:bodyPr/>
          <a:lstStyle/>
          <a:p>
            <a:fld id="{E14B68BF-AD52-4BC9-A72A-1CD498DD9753}" type="slidenum">
              <a:rPr lang="en-US" smtClean="0"/>
              <a:t>‹#›</a:t>
            </a:fld>
            <a:endParaRPr lang="en-US"/>
          </a:p>
        </p:txBody>
      </p:sp>
    </p:spTree>
    <p:extLst>
      <p:ext uri="{BB962C8B-B14F-4D97-AF65-F5344CB8AC3E}">
        <p14:creationId xmlns:p14="http://schemas.microsoft.com/office/powerpoint/2010/main" val="876026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39CF-D493-4027-AA5C-B727018AFC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8A0129-15CF-453C-BC1C-AB86270F9A3E}"/>
              </a:ext>
            </a:extLst>
          </p:cNvPr>
          <p:cNvSpPr>
            <a:spLocks noGrp="1"/>
          </p:cNvSpPr>
          <p:nvPr>
            <p:ph type="dt" sz="half" idx="10"/>
          </p:nvPr>
        </p:nvSpPr>
        <p:spPr/>
        <p:txBody>
          <a:bodyPr/>
          <a:lstStyle/>
          <a:p>
            <a:fld id="{86EEFB22-F5D8-4CDA-8383-E145685BDC47}" type="datetimeFigureOut">
              <a:rPr lang="en-US" smtClean="0"/>
              <a:t>7/18/2024</a:t>
            </a:fld>
            <a:endParaRPr lang="en-US"/>
          </a:p>
        </p:txBody>
      </p:sp>
      <p:sp>
        <p:nvSpPr>
          <p:cNvPr id="4" name="Footer Placeholder 3">
            <a:extLst>
              <a:ext uri="{FF2B5EF4-FFF2-40B4-BE49-F238E27FC236}">
                <a16:creationId xmlns:a16="http://schemas.microsoft.com/office/drawing/2014/main" id="{751D1821-5418-40DC-8D26-A28359CBA0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5AE1C0-EA6F-43D9-9B39-BEA1D888FDFB}"/>
              </a:ext>
            </a:extLst>
          </p:cNvPr>
          <p:cNvSpPr>
            <a:spLocks noGrp="1"/>
          </p:cNvSpPr>
          <p:nvPr>
            <p:ph type="sldNum" sz="quarter" idx="12"/>
          </p:nvPr>
        </p:nvSpPr>
        <p:spPr/>
        <p:txBody>
          <a:bodyPr/>
          <a:lstStyle/>
          <a:p>
            <a:fld id="{E14B68BF-AD52-4BC9-A72A-1CD498DD9753}" type="slidenum">
              <a:rPr lang="en-US" smtClean="0"/>
              <a:t>‹#›</a:t>
            </a:fld>
            <a:endParaRPr lang="en-US"/>
          </a:p>
        </p:txBody>
      </p:sp>
    </p:spTree>
    <p:extLst>
      <p:ext uri="{BB962C8B-B14F-4D97-AF65-F5344CB8AC3E}">
        <p14:creationId xmlns:p14="http://schemas.microsoft.com/office/powerpoint/2010/main" val="3399351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2FA4CB-63FC-4ED0-9D97-12E926FB4D33}"/>
              </a:ext>
            </a:extLst>
          </p:cNvPr>
          <p:cNvSpPr>
            <a:spLocks noGrp="1"/>
          </p:cNvSpPr>
          <p:nvPr>
            <p:ph type="dt" sz="half" idx="10"/>
          </p:nvPr>
        </p:nvSpPr>
        <p:spPr/>
        <p:txBody>
          <a:bodyPr/>
          <a:lstStyle/>
          <a:p>
            <a:fld id="{86EEFB22-F5D8-4CDA-8383-E145685BDC47}" type="datetimeFigureOut">
              <a:rPr lang="en-US" smtClean="0"/>
              <a:t>7/18/2024</a:t>
            </a:fld>
            <a:endParaRPr lang="en-US"/>
          </a:p>
        </p:txBody>
      </p:sp>
      <p:sp>
        <p:nvSpPr>
          <p:cNvPr id="3" name="Footer Placeholder 2">
            <a:extLst>
              <a:ext uri="{FF2B5EF4-FFF2-40B4-BE49-F238E27FC236}">
                <a16:creationId xmlns:a16="http://schemas.microsoft.com/office/drawing/2014/main" id="{F7F0E3A2-FE5E-44F7-B336-BB253B0AC2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1950C5-385D-42E8-8873-2FA99C4C4648}"/>
              </a:ext>
            </a:extLst>
          </p:cNvPr>
          <p:cNvSpPr>
            <a:spLocks noGrp="1"/>
          </p:cNvSpPr>
          <p:nvPr>
            <p:ph type="sldNum" sz="quarter" idx="12"/>
          </p:nvPr>
        </p:nvSpPr>
        <p:spPr/>
        <p:txBody>
          <a:bodyPr/>
          <a:lstStyle/>
          <a:p>
            <a:fld id="{E14B68BF-AD52-4BC9-A72A-1CD498DD9753}" type="slidenum">
              <a:rPr lang="en-US" smtClean="0"/>
              <a:t>‹#›</a:t>
            </a:fld>
            <a:endParaRPr lang="en-US"/>
          </a:p>
        </p:txBody>
      </p:sp>
    </p:spTree>
    <p:extLst>
      <p:ext uri="{BB962C8B-B14F-4D97-AF65-F5344CB8AC3E}">
        <p14:creationId xmlns:p14="http://schemas.microsoft.com/office/powerpoint/2010/main" val="3486914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F5A7-1A27-4C8F-91B7-A03361602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98E86C-76E6-45CD-B32D-4DC4A9E4C0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025400-AF26-4DF7-A7D5-BF60A6533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2B520-BF49-4ED9-812B-BBBDE52537D3}"/>
              </a:ext>
            </a:extLst>
          </p:cNvPr>
          <p:cNvSpPr>
            <a:spLocks noGrp="1"/>
          </p:cNvSpPr>
          <p:nvPr>
            <p:ph type="dt" sz="half" idx="10"/>
          </p:nvPr>
        </p:nvSpPr>
        <p:spPr/>
        <p:txBody>
          <a:bodyPr/>
          <a:lstStyle/>
          <a:p>
            <a:fld id="{86EEFB22-F5D8-4CDA-8383-E145685BDC47}" type="datetimeFigureOut">
              <a:rPr lang="en-US" smtClean="0"/>
              <a:t>7/18/2024</a:t>
            </a:fld>
            <a:endParaRPr lang="en-US"/>
          </a:p>
        </p:txBody>
      </p:sp>
      <p:sp>
        <p:nvSpPr>
          <p:cNvPr id="6" name="Footer Placeholder 5">
            <a:extLst>
              <a:ext uri="{FF2B5EF4-FFF2-40B4-BE49-F238E27FC236}">
                <a16:creationId xmlns:a16="http://schemas.microsoft.com/office/drawing/2014/main" id="{2BFDB9E9-C9A3-45AF-AA55-8A641F0B8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5AF1F-0A73-40EB-AB32-5C377696361D}"/>
              </a:ext>
            </a:extLst>
          </p:cNvPr>
          <p:cNvSpPr>
            <a:spLocks noGrp="1"/>
          </p:cNvSpPr>
          <p:nvPr>
            <p:ph type="sldNum" sz="quarter" idx="12"/>
          </p:nvPr>
        </p:nvSpPr>
        <p:spPr/>
        <p:txBody>
          <a:bodyPr/>
          <a:lstStyle/>
          <a:p>
            <a:fld id="{E14B68BF-AD52-4BC9-A72A-1CD498DD9753}" type="slidenum">
              <a:rPr lang="en-US" smtClean="0"/>
              <a:t>‹#›</a:t>
            </a:fld>
            <a:endParaRPr lang="en-US"/>
          </a:p>
        </p:txBody>
      </p:sp>
    </p:spTree>
    <p:extLst>
      <p:ext uri="{BB962C8B-B14F-4D97-AF65-F5344CB8AC3E}">
        <p14:creationId xmlns:p14="http://schemas.microsoft.com/office/powerpoint/2010/main" val="2811577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EA10-1EA8-4200-BBB5-2398BD6A4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D00CC4-5618-4AC2-B2F5-3B59FB6110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2EECDD-CF50-4028-AB5A-61D19D93B3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1DD85-5C28-4FF8-B500-584BC8F9F2EE}"/>
              </a:ext>
            </a:extLst>
          </p:cNvPr>
          <p:cNvSpPr>
            <a:spLocks noGrp="1"/>
          </p:cNvSpPr>
          <p:nvPr>
            <p:ph type="dt" sz="half" idx="10"/>
          </p:nvPr>
        </p:nvSpPr>
        <p:spPr/>
        <p:txBody>
          <a:bodyPr/>
          <a:lstStyle/>
          <a:p>
            <a:fld id="{86EEFB22-F5D8-4CDA-8383-E145685BDC47}" type="datetimeFigureOut">
              <a:rPr lang="en-US" smtClean="0"/>
              <a:t>7/18/2024</a:t>
            </a:fld>
            <a:endParaRPr lang="en-US"/>
          </a:p>
        </p:txBody>
      </p:sp>
      <p:sp>
        <p:nvSpPr>
          <p:cNvPr id="6" name="Footer Placeholder 5">
            <a:extLst>
              <a:ext uri="{FF2B5EF4-FFF2-40B4-BE49-F238E27FC236}">
                <a16:creationId xmlns:a16="http://schemas.microsoft.com/office/drawing/2014/main" id="{D5533D6C-36F7-4F47-893A-8E301A962F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D32FB0-0526-4698-857F-A026114CC3BC}"/>
              </a:ext>
            </a:extLst>
          </p:cNvPr>
          <p:cNvSpPr>
            <a:spLocks noGrp="1"/>
          </p:cNvSpPr>
          <p:nvPr>
            <p:ph type="sldNum" sz="quarter" idx="12"/>
          </p:nvPr>
        </p:nvSpPr>
        <p:spPr/>
        <p:txBody>
          <a:bodyPr/>
          <a:lstStyle/>
          <a:p>
            <a:fld id="{E14B68BF-AD52-4BC9-A72A-1CD498DD9753}" type="slidenum">
              <a:rPr lang="en-US" smtClean="0"/>
              <a:t>‹#›</a:t>
            </a:fld>
            <a:endParaRPr lang="en-US"/>
          </a:p>
        </p:txBody>
      </p:sp>
    </p:spTree>
    <p:extLst>
      <p:ext uri="{BB962C8B-B14F-4D97-AF65-F5344CB8AC3E}">
        <p14:creationId xmlns:p14="http://schemas.microsoft.com/office/powerpoint/2010/main" val="3361779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872937-B977-4E65-B6FD-28C7893E2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0AE1F3-D68F-4F76-8B0E-7D68CD832E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533FC-7E9F-4C26-807F-89CCAF5660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EFB22-F5D8-4CDA-8383-E145685BDC47}" type="datetimeFigureOut">
              <a:rPr lang="en-US" smtClean="0"/>
              <a:t>7/18/2024</a:t>
            </a:fld>
            <a:endParaRPr lang="en-US"/>
          </a:p>
        </p:txBody>
      </p:sp>
      <p:sp>
        <p:nvSpPr>
          <p:cNvPr id="5" name="Footer Placeholder 4">
            <a:extLst>
              <a:ext uri="{FF2B5EF4-FFF2-40B4-BE49-F238E27FC236}">
                <a16:creationId xmlns:a16="http://schemas.microsoft.com/office/drawing/2014/main" id="{C64290FC-8EA0-4268-A438-322976229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98080A-168E-4B84-A386-0085A572A4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B68BF-AD52-4BC9-A72A-1CD498DD9753}" type="slidenum">
              <a:rPr lang="en-US" smtClean="0"/>
              <a:t>‹#›</a:t>
            </a:fld>
            <a:endParaRPr lang="en-US"/>
          </a:p>
        </p:txBody>
      </p:sp>
    </p:spTree>
    <p:extLst>
      <p:ext uri="{BB962C8B-B14F-4D97-AF65-F5344CB8AC3E}">
        <p14:creationId xmlns:p14="http://schemas.microsoft.com/office/powerpoint/2010/main" val="1392888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65BE1A1E-4535-4228-8334-6CFA37D9A4C3}"/>
              </a:ext>
            </a:extLst>
          </p:cNvPr>
          <p:cNvPicPr>
            <a:picLocks noChangeAspect="1"/>
          </p:cNvPicPr>
          <p:nvPr/>
        </p:nvPicPr>
        <p:blipFill rotWithShape="1">
          <a:blip r:embed="rId2">
            <a:extLst>
              <a:ext uri="{28A0092B-C50C-407E-A947-70E740481C1C}">
                <a14:useLocalDpi xmlns:a14="http://schemas.microsoft.com/office/drawing/2010/main" val="0"/>
              </a:ext>
            </a:extLst>
          </a:blip>
          <a:srcRect l="-53" r="26417" b="9835"/>
          <a:stretch/>
        </p:blipFill>
        <p:spPr>
          <a:xfrm>
            <a:off x="4273819" y="1"/>
            <a:ext cx="8349230" cy="6857998"/>
          </a:xfrm>
          <a:prstGeom prst="rect">
            <a:avLst/>
          </a:prstGeom>
        </p:spPr>
      </p:pic>
      <p:sp>
        <p:nvSpPr>
          <p:cNvPr id="34" name="Rectangle 33">
            <a:extLst>
              <a:ext uri="{FF2B5EF4-FFF2-40B4-BE49-F238E27FC236}">
                <a16:creationId xmlns:a16="http://schemas.microsoft.com/office/drawing/2014/main" id="{12B6867D-5142-40B3-A013-49C0607B9651}"/>
              </a:ext>
            </a:extLst>
          </p:cNvPr>
          <p:cNvSpPr/>
          <p:nvPr/>
        </p:nvSpPr>
        <p:spPr>
          <a:xfrm>
            <a:off x="0" y="0"/>
            <a:ext cx="12623049" cy="6867334"/>
          </a:xfrm>
          <a:prstGeom prst="rect">
            <a:avLst/>
          </a:prstGeom>
          <a:solidFill>
            <a:srgbClr val="004A5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ight Triangle 30">
            <a:extLst>
              <a:ext uri="{FF2B5EF4-FFF2-40B4-BE49-F238E27FC236}">
                <a16:creationId xmlns:a16="http://schemas.microsoft.com/office/drawing/2014/main" id="{0D79F35D-9814-4B5D-BB9E-F11277AD4861}"/>
              </a:ext>
            </a:extLst>
          </p:cNvPr>
          <p:cNvSpPr/>
          <p:nvPr/>
        </p:nvSpPr>
        <p:spPr>
          <a:xfrm rot="5400000">
            <a:off x="1961453" y="-1961451"/>
            <a:ext cx="6867333" cy="10790242"/>
          </a:xfrm>
          <a:custGeom>
            <a:avLst/>
            <a:gdLst>
              <a:gd name="connsiteX0" fmla="*/ 0 w 6858000"/>
              <a:gd name="connsiteY0" fmla="*/ 6858000 h 6858000"/>
              <a:gd name="connsiteX1" fmla="*/ 0 w 6858000"/>
              <a:gd name="connsiteY1" fmla="*/ 0 h 6858000"/>
              <a:gd name="connsiteX2" fmla="*/ 6858000 w 6858000"/>
              <a:gd name="connsiteY2" fmla="*/ 6858000 h 6858000"/>
              <a:gd name="connsiteX3" fmla="*/ 0 w 6858000"/>
              <a:gd name="connsiteY3" fmla="*/ 6858000 h 6858000"/>
              <a:gd name="connsiteX0" fmla="*/ 0 w 6858000"/>
              <a:gd name="connsiteY0" fmla="*/ 6858000 h 6858000"/>
              <a:gd name="connsiteX1" fmla="*/ 0 w 6858000"/>
              <a:gd name="connsiteY1" fmla="*/ 0 h 6858000"/>
              <a:gd name="connsiteX2" fmla="*/ 5243804 w 6858000"/>
              <a:gd name="connsiteY2" fmla="*/ 5271796 h 6858000"/>
              <a:gd name="connsiteX3" fmla="*/ 6858000 w 6858000"/>
              <a:gd name="connsiteY3" fmla="*/ 6858000 h 6858000"/>
              <a:gd name="connsiteX4" fmla="*/ 0 w 6858000"/>
              <a:gd name="connsiteY4" fmla="*/ 6858000 h 6858000"/>
              <a:gd name="connsiteX0" fmla="*/ 0 w 6858000"/>
              <a:gd name="connsiteY0" fmla="*/ 6858000 h 6858000"/>
              <a:gd name="connsiteX1" fmla="*/ 0 w 6858000"/>
              <a:gd name="connsiteY1" fmla="*/ 0 h 6858000"/>
              <a:gd name="connsiteX2" fmla="*/ 5243804 w 6858000"/>
              <a:gd name="connsiteY2" fmla="*/ 5271796 h 6858000"/>
              <a:gd name="connsiteX3" fmla="*/ 6858000 w 6858000"/>
              <a:gd name="connsiteY3" fmla="*/ 6858000 h 6858000"/>
              <a:gd name="connsiteX4" fmla="*/ 0 w 6858000"/>
              <a:gd name="connsiteY4" fmla="*/ 6858000 h 6858000"/>
              <a:gd name="connsiteX0" fmla="*/ 0 w 6876661"/>
              <a:gd name="connsiteY0" fmla="*/ 6858000 h 6858000"/>
              <a:gd name="connsiteX1" fmla="*/ 0 w 6876661"/>
              <a:gd name="connsiteY1" fmla="*/ 0 h 6858000"/>
              <a:gd name="connsiteX2" fmla="*/ 6876661 w 6876661"/>
              <a:gd name="connsiteY2" fmla="*/ 4077477 h 6858000"/>
              <a:gd name="connsiteX3" fmla="*/ 6858000 w 6876661"/>
              <a:gd name="connsiteY3" fmla="*/ 6858000 h 6858000"/>
              <a:gd name="connsiteX4" fmla="*/ 0 w 6876661"/>
              <a:gd name="connsiteY4" fmla="*/ 6858000 h 6858000"/>
              <a:gd name="connsiteX0" fmla="*/ 0 w 6876664"/>
              <a:gd name="connsiteY0" fmla="*/ 6858000 h 6858000"/>
              <a:gd name="connsiteX1" fmla="*/ 0 w 6876664"/>
              <a:gd name="connsiteY1" fmla="*/ 0 h 6858000"/>
              <a:gd name="connsiteX2" fmla="*/ 6876664 w 6876664"/>
              <a:gd name="connsiteY2" fmla="*/ 3013787 h 6858000"/>
              <a:gd name="connsiteX3" fmla="*/ 6858000 w 6876664"/>
              <a:gd name="connsiteY3" fmla="*/ 6858000 h 6858000"/>
              <a:gd name="connsiteX4" fmla="*/ 0 w 6876664"/>
              <a:gd name="connsiteY4" fmla="*/ 6858000 h 6858000"/>
              <a:gd name="connsiteX0" fmla="*/ 0 w 6867333"/>
              <a:gd name="connsiteY0" fmla="*/ 6858000 h 6858000"/>
              <a:gd name="connsiteX1" fmla="*/ 0 w 6867333"/>
              <a:gd name="connsiteY1" fmla="*/ 0 h 6858000"/>
              <a:gd name="connsiteX2" fmla="*/ 6867333 w 6867333"/>
              <a:gd name="connsiteY2" fmla="*/ 3657599 h 6858000"/>
              <a:gd name="connsiteX3" fmla="*/ 6858000 w 6867333"/>
              <a:gd name="connsiteY3" fmla="*/ 6858000 h 6858000"/>
              <a:gd name="connsiteX4" fmla="*/ 0 w 686733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7333" h="6858000">
                <a:moveTo>
                  <a:pt x="0" y="6858000"/>
                </a:moveTo>
                <a:lnTo>
                  <a:pt x="0" y="0"/>
                </a:lnTo>
                <a:lnTo>
                  <a:pt x="6867333" y="3657599"/>
                </a:lnTo>
                <a:cubicBezTo>
                  <a:pt x="6861112" y="4939003"/>
                  <a:pt x="6864221" y="5576596"/>
                  <a:pt x="6858000" y="6858000"/>
                </a:cubicBezTo>
                <a:lnTo>
                  <a:pt x="0" y="6858000"/>
                </a:lnTo>
                <a:close/>
              </a:path>
            </a:pathLst>
          </a:custGeom>
          <a:solidFill>
            <a:srgbClr val="00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C4856AD-86F3-4F7C-8D55-9322C7149B25}"/>
              </a:ext>
            </a:extLst>
          </p:cNvPr>
          <p:cNvSpPr txBox="1"/>
          <p:nvPr/>
        </p:nvSpPr>
        <p:spPr>
          <a:xfrm>
            <a:off x="603115" y="3379376"/>
            <a:ext cx="8279628" cy="830997"/>
          </a:xfrm>
          <a:prstGeom prst="rect">
            <a:avLst/>
          </a:prstGeom>
          <a:noFill/>
        </p:spPr>
        <p:txBody>
          <a:bodyPr wrap="square" rtlCol="0">
            <a:spAutoFit/>
          </a:bodyPr>
          <a:lstStyle/>
          <a:p>
            <a:pPr lvl="0">
              <a:defRPr/>
            </a:pPr>
            <a:r>
              <a:rPr lang="en-US" sz="2400" dirty="0">
                <a:solidFill>
                  <a:srgbClr val="E7E6E6">
                    <a:lumMod val="90000"/>
                  </a:srgbClr>
                </a:solidFill>
                <a:latin typeface="Franklin Gothic Medium" panose="020B0603020102020204" pitchFamily="34" charset="0"/>
              </a:rPr>
              <a:t>NBER Summer Institute</a:t>
            </a:r>
          </a:p>
          <a:p>
            <a:pPr lvl="0">
              <a:defRPr/>
            </a:pPr>
            <a:r>
              <a:rPr lang="en-US" sz="2400" dirty="0">
                <a:solidFill>
                  <a:srgbClr val="E7E6E6">
                    <a:lumMod val="90000"/>
                  </a:srgbClr>
                </a:solidFill>
                <a:latin typeface="Franklin Gothic Medium" panose="020B0603020102020204" pitchFamily="34" charset="0"/>
              </a:rPr>
              <a:t>July 18, 2024</a:t>
            </a:r>
            <a:endParaRPr kumimoji="0" lang="en-US" sz="2400" b="0" i="0" u="none" strike="noStrike" kern="1200" cap="none" spc="0" normalizeH="0" baseline="0" noProof="0" dirty="0">
              <a:ln>
                <a:noFill/>
              </a:ln>
              <a:solidFill>
                <a:srgbClr val="E7E6E6">
                  <a:lumMod val="90000"/>
                </a:srgbClr>
              </a:solidFill>
              <a:effectLst/>
              <a:uLnTx/>
              <a:uFillTx/>
              <a:latin typeface="Franklin Gothic Medium" panose="020B0603020102020204" pitchFamily="34" charset="0"/>
              <a:ea typeface="+mn-ea"/>
              <a:cs typeface="+mn-cs"/>
            </a:endParaRPr>
          </a:p>
        </p:txBody>
      </p:sp>
      <p:sp>
        <p:nvSpPr>
          <p:cNvPr id="17" name="Rectangle 16">
            <a:extLst>
              <a:ext uri="{FF2B5EF4-FFF2-40B4-BE49-F238E27FC236}">
                <a16:creationId xmlns:a16="http://schemas.microsoft.com/office/drawing/2014/main" id="{ECDFF0B1-4226-4258-96AE-A305569BD257}"/>
              </a:ext>
            </a:extLst>
          </p:cNvPr>
          <p:cNvSpPr/>
          <p:nvPr/>
        </p:nvSpPr>
        <p:spPr>
          <a:xfrm>
            <a:off x="603115" y="4706767"/>
            <a:ext cx="7726238" cy="400110"/>
          </a:xfrm>
          <a:prstGeom prst="rect">
            <a:avLst/>
          </a:prstGeom>
        </p:spPr>
        <p:txBody>
          <a:bodyPr wrap="square">
            <a:spAutoFit/>
          </a:bodyPr>
          <a:lstStyle/>
          <a:p>
            <a:pPr lvl="0">
              <a:defRPr/>
            </a:pPr>
            <a:r>
              <a:rPr lang="en-US" sz="2000" dirty="0">
                <a:solidFill>
                  <a:prstClr val="white"/>
                </a:solidFill>
                <a:latin typeface="Franklin Gothic Medium" panose="020B0603020102020204" pitchFamily="34" charset="0"/>
              </a:rPr>
              <a:t>Brian Asquith (W.E. Upjohn Institute)</a:t>
            </a:r>
            <a:endParaRPr kumimoji="0" lang="en-US" sz="2000" b="0" i="0" u="none" strike="noStrike" kern="1200" cap="none" spc="0" normalizeH="0" baseline="0" noProof="0" dirty="0">
              <a:ln>
                <a:noFill/>
              </a:ln>
              <a:solidFill>
                <a:prstClr val="white"/>
              </a:solidFill>
              <a:effectLst/>
              <a:uLnTx/>
              <a:uFillTx/>
              <a:latin typeface="Franklin Gothic Medium" panose="020B0603020102020204" pitchFamily="34" charset="0"/>
              <a:ea typeface="+mn-ea"/>
              <a:cs typeface="+mn-cs"/>
            </a:endParaRPr>
          </a:p>
        </p:txBody>
      </p:sp>
      <p:sp>
        <p:nvSpPr>
          <p:cNvPr id="4" name="Title 1">
            <a:extLst>
              <a:ext uri="{FF2B5EF4-FFF2-40B4-BE49-F238E27FC236}">
                <a16:creationId xmlns:a16="http://schemas.microsoft.com/office/drawing/2014/main" id="{79B35A99-0671-4C0E-8180-B9D1019494BC}"/>
              </a:ext>
            </a:extLst>
          </p:cNvPr>
          <p:cNvSpPr>
            <a:spLocks noGrp="1"/>
          </p:cNvSpPr>
          <p:nvPr>
            <p:ph type="ctrTitle"/>
          </p:nvPr>
        </p:nvSpPr>
        <p:spPr>
          <a:xfrm>
            <a:off x="502920" y="315736"/>
            <a:ext cx="11689080" cy="1511780"/>
          </a:xfrm>
        </p:spPr>
        <p:txBody>
          <a:bodyPr>
            <a:normAutofit/>
          </a:bodyPr>
          <a:lstStyle/>
          <a:p>
            <a:pPr algn="l"/>
            <a:r>
              <a:rPr lang="en-US" sz="4800" dirty="0">
                <a:solidFill>
                  <a:schemeClr val="bg1"/>
                </a:solidFill>
                <a:latin typeface="Franklin Gothic Demi" panose="020B0703020102020204" pitchFamily="34" charset="0"/>
              </a:rPr>
              <a:t>Discussing: Nonpayment and Eviction in the Rental Housing Market</a:t>
            </a:r>
          </a:p>
        </p:txBody>
      </p:sp>
      <p:pic>
        <p:nvPicPr>
          <p:cNvPr id="8" name="Picture 7">
            <a:extLst>
              <a:ext uri="{FF2B5EF4-FFF2-40B4-BE49-F238E27FC236}">
                <a16:creationId xmlns:a16="http://schemas.microsoft.com/office/drawing/2014/main" id="{691A7289-EE36-4948-8292-4102A30DFF5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10932886" y="6129668"/>
            <a:ext cx="1137248" cy="457200"/>
          </a:xfrm>
          <a:prstGeom prst="rect">
            <a:avLst/>
          </a:prstGeom>
        </p:spPr>
      </p:pic>
      <p:sp>
        <p:nvSpPr>
          <p:cNvPr id="35" name="Rectangle 34">
            <a:extLst>
              <a:ext uri="{FF2B5EF4-FFF2-40B4-BE49-F238E27FC236}">
                <a16:creationId xmlns:a16="http://schemas.microsoft.com/office/drawing/2014/main" id="{83FDB942-09AE-47B6-84DE-20AE4781A532}"/>
              </a:ext>
            </a:extLst>
          </p:cNvPr>
          <p:cNvSpPr/>
          <p:nvPr/>
        </p:nvSpPr>
        <p:spPr>
          <a:xfrm>
            <a:off x="603116" y="2972697"/>
            <a:ext cx="6517992" cy="153276"/>
          </a:xfrm>
          <a:prstGeom prst="rect">
            <a:avLst/>
          </a:prstGeom>
          <a:solidFill>
            <a:srgbClr val="AF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5680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0B0B28-6809-4816-8AFE-1A9074F5763E}"/>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40028" y="6259126"/>
            <a:ext cx="1137248" cy="457200"/>
          </a:xfrm>
          <a:prstGeom prst="rect">
            <a:avLst/>
          </a:prstGeom>
        </p:spPr>
      </p:pic>
      <p:sp>
        <p:nvSpPr>
          <p:cNvPr id="5" name="Date Placeholder 3">
            <a:extLst>
              <a:ext uri="{FF2B5EF4-FFF2-40B4-BE49-F238E27FC236}">
                <a16:creationId xmlns:a16="http://schemas.microsoft.com/office/drawing/2014/main" id="{3725EE45-894F-44E6-A1DC-9F3C33BF5739}"/>
              </a:ext>
            </a:extLst>
          </p:cNvPr>
          <p:cNvSpPr txBox="1">
            <a:spLocks/>
          </p:cNvSpPr>
          <p:nvPr/>
        </p:nvSpPr>
        <p:spPr>
          <a:xfrm>
            <a:off x="8382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52F0E332-572F-4A7C-9716-1418ABDCD6CA}"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7/18/2024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Parallelogram 4">
            <a:extLst>
              <a:ext uri="{FF2B5EF4-FFF2-40B4-BE49-F238E27FC236}">
                <a16:creationId xmlns:a16="http://schemas.microsoft.com/office/drawing/2014/main" id="{53694A78-59B8-4F51-BFBE-FD039FD94CF5}"/>
              </a:ext>
            </a:extLst>
          </p:cNvPr>
          <p:cNvSpPr/>
          <p:nvPr/>
        </p:nvSpPr>
        <p:spPr>
          <a:xfrm>
            <a:off x="-1" y="6116639"/>
            <a:ext cx="11125643" cy="741362"/>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017" h="365126">
                <a:moveTo>
                  <a:pt x="0" y="365126"/>
                </a:moveTo>
                <a:lnTo>
                  <a:pt x="0" y="0"/>
                </a:lnTo>
                <a:lnTo>
                  <a:pt x="11374017" y="0"/>
                </a:lnTo>
                <a:lnTo>
                  <a:pt x="11019454" y="365126"/>
                </a:lnTo>
                <a:lnTo>
                  <a:pt x="0" y="365126"/>
                </a:lnTo>
                <a:close/>
              </a:path>
            </a:pathLst>
          </a:custGeom>
          <a:solidFill>
            <a:srgbClr val="00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5BB22705-3B4B-4C4D-BA6A-1D7F647D5293}"/>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40028" y="6259126"/>
            <a:ext cx="1137248" cy="457200"/>
          </a:xfrm>
          <a:prstGeom prst="rect">
            <a:avLst/>
          </a:prstGeom>
        </p:spPr>
      </p:pic>
      <p:sp>
        <p:nvSpPr>
          <p:cNvPr id="8" name="Parallelogram 4">
            <a:extLst>
              <a:ext uri="{FF2B5EF4-FFF2-40B4-BE49-F238E27FC236}">
                <a16:creationId xmlns:a16="http://schemas.microsoft.com/office/drawing/2014/main" id="{A0E6D7D2-0166-4CCD-BB2A-31E07A537911}"/>
              </a:ext>
            </a:extLst>
          </p:cNvPr>
          <p:cNvSpPr/>
          <p:nvPr/>
        </p:nvSpPr>
        <p:spPr>
          <a:xfrm rot="1469824">
            <a:off x="11065732" y="6048075"/>
            <a:ext cx="149333" cy="878488"/>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 name="connsiteX0" fmla="*/ 0 w 11019464"/>
              <a:gd name="connsiteY0" fmla="*/ 392296 h 392296"/>
              <a:gd name="connsiteX1" fmla="*/ 0 w 11019464"/>
              <a:gd name="connsiteY1" fmla="*/ 27170 h 392296"/>
              <a:gd name="connsiteX2" fmla="*/ 10621357 w 11019464"/>
              <a:gd name="connsiteY2" fmla="*/ 0 h 392296"/>
              <a:gd name="connsiteX3" fmla="*/ 11019454 w 11019464"/>
              <a:gd name="connsiteY3" fmla="*/ 392296 h 392296"/>
              <a:gd name="connsiteX4" fmla="*/ 0 w 11019464"/>
              <a:gd name="connsiteY4" fmla="*/ 392296 h 392296"/>
              <a:gd name="connsiteX0" fmla="*/ 0 w 10980200"/>
              <a:gd name="connsiteY0" fmla="*/ 392296 h 392296"/>
              <a:gd name="connsiteX1" fmla="*/ 0 w 10980200"/>
              <a:gd name="connsiteY1" fmla="*/ 27170 h 392296"/>
              <a:gd name="connsiteX2" fmla="*/ 10621357 w 10980200"/>
              <a:gd name="connsiteY2" fmla="*/ 0 h 392296"/>
              <a:gd name="connsiteX3" fmla="*/ 10980188 w 10980200"/>
              <a:gd name="connsiteY3" fmla="*/ 364767 h 392296"/>
              <a:gd name="connsiteX4" fmla="*/ 0 w 10980200"/>
              <a:gd name="connsiteY4" fmla="*/ 392296 h 392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0200" h="392296">
                <a:moveTo>
                  <a:pt x="0" y="392296"/>
                </a:moveTo>
                <a:lnTo>
                  <a:pt x="0" y="27170"/>
                </a:lnTo>
                <a:lnTo>
                  <a:pt x="10621357" y="0"/>
                </a:lnTo>
                <a:lnTo>
                  <a:pt x="10980188" y="364767"/>
                </a:lnTo>
                <a:lnTo>
                  <a:pt x="0" y="392296"/>
                </a:lnTo>
                <a:close/>
              </a:path>
            </a:pathLst>
          </a:custGeom>
          <a:solidFill>
            <a:srgbClr val="AF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Parallelogram 4">
            <a:extLst>
              <a:ext uri="{FF2B5EF4-FFF2-40B4-BE49-F238E27FC236}">
                <a16:creationId xmlns:a16="http://schemas.microsoft.com/office/drawing/2014/main" id="{97F849FD-F90B-4A90-8A00-E146F232321C}"/>
              </a:ext>
            </a:extLst>
          </p:cNvPr>
          <p:cNvSpPr/>
          <p:nvPr/>
        </p:nvSpPr>
        <p:spPr>
          <a:xfrm rot="1469824">
            <a:off x="11309540" y="6048076"/>
            <a:ext cx="149333" cy="878488"/>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 name="connsiteX0" fmla="*/ 0 w 11019464"/>
              <a:gd name="connsiteY0" fmla="*/ 392296 h 392296"/>
              <a:gd name="connsiteX1" fmla="*/ 0 w 11019464"/>
              <a:gd name="connsiteY1" fmla="*/ 27170 h 392296"/>
              <a:gd name="connsiteX2" fmla="*/ 10621357 w 11019464"/>
              <a:gd name="connsiteY2" fmla="*/ 0 h 392296"/>
              <a:gd name="connsiteX3" fmla="*/ 11019454 w 11019464"/>
              <a:gd name="connsiteY3" fmla="*/ 392296 h 392296"/>
              <a:gd name="connsiteX4" fmla="*/ 0 w 11019464"/>
              <a:gd name="connsiteY4" fmla="*/ 392296 h 392296"/>
              <a:gd name="connsiteX0" fmla="*/ 0 w 10980200"/>
              <a:gd name="connsiteY0" fmla="*/ 392296 h 392296"/>
              <a:gd name="connsiteX1" fmla="*/ 0 w 10980200"/>
              <a:gd name="connsiteY1" fmla="*/ 27170 h 392296"/>
              <a:gd name="connsiteX2" fmla="*/ 10621357 w 10980200"/>
              <a:gd name="connsiteY2" fmla="*/ 0 h 392296"/>
              <a:gd name="connsiteX3" fmla="*/ 10980188 w 10980200"/>
              <a:gd name="connsiteY3" fmla="*/ 364767 h 392296"/>
              <a:gd name="connsiteX4" fmla="*/ 0 w 10980200"/>
              <a:gd name="connsiteY4" fmla="*/ 392296 h 392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0200" h="392296">
                <a:moveTo>
                  <a:pt x="0" y="392296"/>
                </a:moveTo>
                <a:lnTo>
                  <a:pt x="0" y="27170"/>
                </a:lnTo>
                <a:lnTo>
                  <a:pt x="10621357" y="0"/>
                </a:lnTo>
                <a:lnTo>
                  <a:pt x="10980188" y="364767"/>
                </a:lnTo>
                <a:lnTo>
                  <a:pt x="0" y="392296"/>
                </a:lnTo>
                <a:close/>
              </a:path>
            </a:pathLst>
          </a:custGeom>
          <a:solidFill>
            <a:srgbClr val="2B9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Parallelogram 4">
            <a:extLst>
              <a:ext uri="{FF2B5EF4-FFF2-40B4-BE49-F238E27FC236}">
                <a16:creationId xmlns:a16="http://schemas.microsoft.com/office/drawing/2014/main" id="{59FF901A-3E36-4846-88A2-00D6A29FF3E6}"/>
              </a:ext>
            </a:extLst>
          </p:cNvPr>
          <p:cNvSpPr/>
          <p:nvPr/>
        </p:nvSpPr>
        <p:spPr>
          <a:xfrm rot="1469824">
            <a:off x="11542992" y="6052838"/>
            <a:ext cx="149333" cy="878488"/>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 name="connsiteX0" fmla="*/ 0 w 11019464"/>
              <a:gd name="connsiteY0" fmla="*/ 392296 h 392296"/>
              <a:gd name="connsiteX1" fmla="*/ 0 w 11019464"/>
              <a:gd name="connsiteY1" fmla="*/ 27170 h 392296"/>
              <a:gd name="connsiteX2" fmla="*/ 10621357 w 11019464"/>
              <a:gd name="connsiteY2" fmla="*/ 0 h 392296"/>
              <a:gd name="connsiteX3" fmla="*/ 11019454 w 11019464"/>
              <a:gd name="connsiteY3" fmla="*/ 392296 h 392296"/>
              <a:gd name="connsiteX4" fmla="*/ 0 w 11019464"/>
              <a:gd name="connsiteY4" fmla="*/ 392296 h 392296"/>
              <a:gd name="connsiteX0" fmla="*/ 0 w 10980200"/>
              <a:gd name="connsiteY0" fmla="*/ 392296 h 392296"/>
              <a:gd name="connsiteX1" fmla="*/ 0 w 10980200"/>
              <a:gd name="connsiteY1" fmla="*/ 27170 h 392296"/>
              <a:gd name="connsiteX2" fmla="*/ 10621357 w 10980200"/>
              <a:gd name="connsiteY2" fmla="*/ 0 h 392296"/>
              <a:gd name="connsiteX3" fmla="*/ 10980188 w 10980200"/>
              <a:gd name="connsiteY3" fmla="*/ 364767 h 392296"/>
              <a:gd name="connsiteX4" fmla="*/ 0 w 10980200"/>
              <a:gd name="connsiteY4" fmla="*/ 392296 h 392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0200" h="392296">
                <a:moveTo>
                  <a:pt x="0" y="392296"/>
                </a:moveTo>
                <a:lnTo>
                  <a:pt x="0" y="27170"/>
                </a:lnTo>
                <a:lnTo>
                  <a:pt x="10621357" y="0"/>
                </a:lnTo>
                <a:lnTo>
                  <a:pt x="10980188" y="364767"/>
                </a:lnTo>
                <a:lnTo>
                  <a:pt x="0" y="392296"/>
                </a:lnTo>
                <a:close/>
              </a:path>
            </a:pathLst>
          </a:custGeom>
          <a:solidFill>
            <a:srgbClr val="00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11DB020-3525-4633-B658-AD6E77D1FC67}"/>
              </a:ext>
            </a:extLst>
          </p:cNvPr>
          <p:cNvSpPr/>
          <p:nvPr/>
        </p:nvSpPr>
        <p:spPr>
          <a:xfrm>
            <a:off x="914401" y="0"/>
            <a:ext cx="1371600" cy="360472"/>
          </a:xfrm>
          <a:prstGeom prst="rect">
            <a:avLst/>
          </a:prstGeom>
          <a:solidFill>
            <a:srgbClr val="AF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8DDD3E9-DC79-441B-9D06-FF5B34017A3B}"/>
              </a:ext>
            </a:extLst>
          </p:cNvPr>
          <p:cNvSpPr/>
          <p:nvPr/>
        </p:nvSpPr>
        <p:spPr>
          <a:xfrm>
            <a:off x="2286001" y="1"/>
            <a:ext cx="9905999" cy="360472"/>
          </a:xfrm>
          <a:prstGeom prst="rect">
            <a:avLst/>
          </a:prstGeom>
          <a:solidFill>
            <a:srgbClr val="00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4424340-DF3B-4A23-BDB3-899EF25C9400}"/>
              </a:ext>
            </a:extLst>
          </p:cNvPr>
          <p:cNvSpPr/>
          <p:nvPr/>
        </p:nvSpPr>
        <p:spPr>
          <a:xfrm>
            <a:off x="0" y="0"/>
            <a:ext cx="914400" cy="360474"/>
          </a:xfrm>
          <a:prstGeom prst="rect">
            <a:avLst/>
          </a:prstGeom>
          <a:solidFill>
            <a:srgbClr val="2B9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itle 1">
            <a:extLst>
              <a:ext uri="{FF2B5EF4-FFF2-40B4-BE49-F238E27FC236}">
                <a16:creationId xmlns:a16="http://schemas.microsoft.com/office/drawing/2014/main" id="{7C92D61D-3E70-4EDB-856F-3B1F9F6FB44F}"/>
              </a:ext>
            </a:extLst>
          </p:cNvPr>
          <p:cNvSpPr>
            <a:spLocks noGrp="1"/>
          </p:cNvSpPr>
          <p:nvPr>
            <p:ph type="title"/>
          </p:nvPr>
        </p:nvSpPr>
        <p:spPr>
          <a:xfrm>
            <a:off x="464695" y="616061"/>
            <a:ext cx="10919511" cy="763790"/>
          </a:xfrm>
        </p:spPr>
        <p:txBody>
          <a:bodyPr>
            <a:noAutofit/>
          </a:bodyPr>
          <a:lstStyle/>
          <a:p>
            <a:pPr algn="ctr"/>
            <a:r>
              <a:rPr lang="en-US" sz="4000" b="1" dirty="0">
                <a:latin typeface="Garamond" panose="02020404030301010803" pitchFamily="18" charset="0"/>
                <a:cs typeface="Calibri" panose="020F0502020204030204" pitchFamily="34" charset="0"/>
              </a:rPr>
              <a:t>Summary of Key Findings</a:t>
            </a:r>
          </a:p>
        </p:txBody>
      </p:sp>
      <p:sp>
        <p:nvSpPr>
          <p:cNvPr id="21" name="Content Placeholder 2">
            <a:extLst>
              <a:ext uri="{FF2B5EF4-FFF2-40B4-BE49-F238E27FC236}">
                <a16:creationId xmlns:a16="http://schemas.microsoft.com/office/drawing/2014/main" id="{F6B8ED23-C9DE-4A4F-9822-7B80421F7C6C}"/>
              </a:ext>
            </a:extLst>
          </p:cNvPr>
          <p:cNvSpPr>
            <a:spLocks noGrp="1"/>
          </p:cNvSpPr>
          <p:nvPr>
            <p:ph type="body" sz="half" idx="2"/>
          </p:nvPr>
        </p:nvSpPr>
        <p:spPr>
          <a:xfrm>
            <a:off x="464695" y="1319134"/>
            <a:ext cx="11530570" cy="4549854"/>
          </a:xfrm>
        </p:spPr>
        <p:txBody>
          <a:bodyPr>
            <a:normAutofit fontScale="92500"/>
          </a:bodyPr>
          <a:lstStyle/>
          <a:p>
            <a:pPr marL="514350" lvl="1" indent="-285750">
              <a:lnSpc>
                <a:spcPct val="100000"/>
              </a:lnSpc>
              <a:spcBef>
                <a:spcPts val="0"/>
              </a:spcBef>
              <a:buFont typeface="Arial" panose="020B0604020202020204" pitchFamily="34" charset="0"/>
              <a:buChar char="•"/>
            </a:pPr>
            <a:r>
              <a:rPr lang="en-US" sz="2800" dirty="0">
                <a:latin typeface="Garamond" panose="02020404030301010803" pitchFamily="18" charset="0"/>
                <a:sym typeface="Wingdings" panose="05000000000000000000" pitchFamily="2" charset="2"/>
              </a:rPr>
              <a:t>New lease ledger-level data demonstrate that landlords view evictions as costly, tenant nonpayment and repayment relatively common, and are thus willing to forebear limited nonpayment.</a:t>
            </a:r>
          </a:p>
          <a:p>
            <a:pPr marL="514350" lvl="1" indent="-285750">
              <a:lnSpc>
                <a:spcPct val="100000"/>
              </a:lnSpc>
              <a:spcBef>
                <a:spcPts val="0"/>
              </a:spcBef>
              <a:buFont typeface="Arial" panose="020B0604020202020204" pitchFamily="34" charset="0"/>
              <a:buChar char="•"/>
            </a:pPr>
            <a:r>
              <a:rPr lang="en-US" sz="2800" dirty="0">
                <a:latin typeface="Garamond" panose="02020404030301010803" pitchFamily="18" charset="0"/>
                <a:sym typeface="Wingdings" panose="05000000000000000000" pitchFamily="2" charset="2"/>
              </a:rPr>
              <a:t>Using their model, authors examine the counterfactual impacts of 3 policy changes to discourage evictions.</a:t>
            </a:r>
          </a:p>
          <a:p>
            <a:pPr marL="971550" lvl="2" indent="-285750">
              <a:lnSpc>
                <a:spcPct val="100000"/>
              </a:lnSpc>
              <a:spcBef>
                <a:spcPts val="0"/>
              </a:spcBef>
              <a:buFont typeface="Arial" panose="020B0604020202020204" pitchFamily="34" charset="0"/>
              <a:buChar char="•"/>
            </a:pPr>
            <a:r>
              <a:rPr lang="en-US" sz="2600" dirty="0">
                <a:latin typeface="Garamond" panose="02020404030301010803" pitchFamily="18" charset="0"/>
                <a:sym typeface="Wingdings" panose="05000000000000000000" pitchFamily="2" charset="2"/>
              </a:rPr>
              <a:t>Short-term rental assistance</a:t>
            </a:r>
          </a:p>
          <a:p>
            <a:pPr marL="971550" lvl="2" indent="-285750">
              <a:lnSpc>
                <a:spcPct val="100000"/>
              </a:lnSpc>
              <a:spcBef>
                <a:spcPts val="0"/>
              </a:spcBef>
              <a:buFont typeface="Arial" panose="020B0604020202020204" pitchFamily="34" charset="0"/>
              <a:buChar char="•"/>
            </a:pPr>
            <a:r>
              <a:rPr lang="en-US" sz="2600" dirty="0">
                <a:latin typeface="Garamond" panose="02020404030301010803" pitchFamily="18" charset="0"/>
                <a:sym typeface="Wingdings" panose="05000000000000000000" pitchFamily="2" charset="2"/>
              </a:rPr>
              <a:t>Administrative delays</a:t>
            </a:r>
          </a:p>
          <a:p>
            <a:pPr marL="971550" lvl="2" indent="-285750">
              <a:lnSpc>
                <a:spcPct val="100000"/>
              </a:lnSpc>
              <a:spcBef>
                <a:spcPts val="0"/>
              </a:spcBef>
              <a:buFont typeface="Arial" panose="020B0604020202020204" pitchFamily="34" charset="0"/>
              <a:buChar char="•"/>
            </a:pPr>
            <a:r>
              <a:rPr lang="en-US" sz="2600" dirty="0">
                <a:latin typeface="Garamond" panose="02020404030301010803" pitchFamily="18" charset="0"/>
                <a:sym typeface="Wingdings" panose="05000000000000000000" pitchFamily="2" charset="2"/>
              </a:rPr>
              <a:t>Increased taxes and filing fees</a:t>
            </a:r>
          </a:p>
          <a:p>
            <a:pPr marL="514350" lvl="1" indent="-285750">
              <a:lnSpc>
                <a:spcPct val="100000"/>
              </a:lnSpc>
              <a:spcBef>
                <a:spcPts val="0"/>
              </a:spcBef>
              <a:buFont typeface="Arial" panose="020B0604020202020204" pitchFamily="34" charset="0"/>
              <a:buChar char="•"/>
            </a:pPr>
            <a:r>
              <a:rPr lang="en-US" sz="2800" dirty="0">
                <a:latin typeface="Garamond" panose="02020404030301010803" pitchFamily="18" charset="0"/>
                <a:sym typeface="Wingdings" panose="05000000000000000000" pitchFamily="2" charset="2"/>
              </a:rPr>
              <a:t>They find that in order for eviction-prevention policies to be effective, they would have to greatly increase the propensity for tenants with persistent income shocks to repay, which is largely beyond the capacities of these policies. </a:t>
            </a:r>
          </a:p>
          <a:p>
            <a:pPr marL="514350" lvl="1" indent="-285750">
              <a:lnSpc>
                <a:spcPct val="100000"/>
              </a:lnSpc>
              <a:spcBef>
                <a:spcPts val="0"/>
              </a:spcBef>
              <a:buFont typeface="Arial" panose="020B0604020202020204" pitchFamily="34" charset="0"/>
              <a:buChar char="•"/>
            </a:pPr>
            <a:endParaRPr lang="en-US" sz="2600" dirty="0">
              <a:latin typeface="Garamond" panose="02020404030301010803" pitchFamily="18" charset="0"/>
              <a:sym typeface="Wingdings" panose="05000000000000000000" pitchFamily="2" charset="2"/>
            </a:endParaRPr>
          </a:p>
          <a:p>
            <a:pPr marL="514350" lvl="1" indent="-285750">
              <a:lnSpc>
                <a:spcPct val="100000"/>
              </a:lnSpc>
              <a:spcBef>
                <a:spcPts val="0"/>
              </a:spcBef>
              <a:buFont typeface="Arial" panose="020B0604020202020204" pitchFamily="34" charset="0"/>
              <a:buChar char="•"/>
            </a:pPr>
            <a:endParaRPr lang="en-US" sz="2000" dirty="0">
              <a:latin typeface="Garamond" panose="02020404030301010803" pitchFamily="18" charset="0"/>
              <a:sym typeface="Wingdings" panose="05000000000000000000" pitchFamily="2" charset="2"/>
            </a:endParaRPr>
          </a:p>
          <a:p>
            <a:pPr marL="228600" lvl="1">
              <a:lnSpc>
                <a:spcPct val="100000"/>
              </a:lnSpc>
              <a:spcBef>
                <a:spcPts val="0"/>
              </a:spcBef>
            </a:pPr>
            <a:endParaRPr lang="en-US" sz="1800" b="1" dirty="0">
              <a:latin typeface="Garamond" panose="02020404030301010803" pitchFamily="18" charset="0"/>
              <a:sym typeface="Wingdings" panose="05000000000000000000" pitchFamily="2" charset="2"/>
            </a:endParaRPr>
          </a:p>
        </p:txBody>
      </p:sp>
      <p:sp>
        <p:nvSpPr>
          <p:cNvPr id="3" name="Slide Number Placeholder 2">
            <a:extLst>
              <a:ext uri="{FF2B5EF4-FFF2-40B4-BE49-F238E27FC236}">
                <a16:creationId xmlns:a16="http://schemas.microsoft.com/office/drawing/2014/main" id="{1E2C4F10-0ED0-4090-B516-3AE032BD9E1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42C58-A558-4C25-89F9-8B159390AB57}" type="slidenum">
              <a:rPr kumimoji="0" lang="en-US" sz="1200" b="0" i="0" u="none" strike="noStrike" kern="1200" cap="none" spc="0" normalizeH="0" baseline="0" noProof="0" smtClean="0">
                <a:ln>
                  <a:noFill/>
                </a:ln>
                <a:solidFill>
                  <a:prstClr val="black">
                    <a:tint val="75000"/>
                  </a:prstClr>
                </a:solidFill>
                <a:effectLst/>
                <a:uLnTx/>
                <a:uFillTx/>
                <a:latin typeface="Franklin Gothic Book" panose="020B05030201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Franklin Gothic Book" panose="020B0503020102020204" pitchFamily="34" charset="0"/>
              <a:ea typeface="+mn-ea"/>
              <a:cs typeface="+mn-cs"/>
            </a:endParaRPr>
          </a:p>
        </p:txBody>
      </p:sp>
    </p:spTree>
    <p:extLst>
      <p:ext uri="{BB962C8B-B14F-4D97-AF65-F5344CB8AC3E}">
        <p14:creationId xmlns:p14="http://schemas.microsoft.com/office/powerpoint/2010/main" val="4241349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0B0B28-6809-4816-8AFE-1A9074F5763E}"/>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40028" y="6259126"/>
            <a:ext cx="1137248" cy="457200"/>
          </a:xfrm>
          <a:prstGeom prst="rect">
            <a:avLst/>
          </a:prstGeom>
        </p:spPr>
      </p:pic>
      <p:sp>
        <p:nvSpPr>
          <p:cNvPr id="5" name="Date Placeholder 3">
            <a:extLst>
              <a:ext uri="{FF2B5EF4-FFF2-40B4-BE49-F238E27FC236}">
                <a16:creationId xmlns:a16="http://schemas.microsoft.com/office/drawing/2014/main" id="{3725EE45-894F-44E6-A1DC-9F3C33BF5739}"/>
              </a:ext>
            </a:extLst>
          </p:cNvPr>
          <p:cNvSpPr txBox="1">
            <a:spLocks/>
          </p:cNvSpPr>
          <p:nvPr/>
        </p:nvSpPr>
        <p:spPr>
          <a:xfrm>
            <a:off x="8382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52F0E332-572F-4A7C-9716-1418ABDCD6CA}"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7/18/2024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Parallelogram 4">
            <a:extLst>
              <a:ext uri="{FF2B5EF4-FFF2-40B4-BE49-F238E27FC236}">
                <a16:creationId xmlns:a16="http://schemas.microsoft.com/office/drawing/2014/main" id="{53694A78-59B8-4F51-BFBE-FD039FD94CF5}"/>
              </a:ext>
            </a:extLst>
          </p:cNvPr>
          <p:cNvSpPr/>
          <p:nvPr/>
        </p:nvSpPr>
        <p:spPr>
          <a:xfrm>
            <a:off x="-1" y="6116639"/>
            <a:ext cx="11125643" cy="741362"/>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017" h="365126">
                <a:moveTo>
                  <a:pt x="0" y="365126"/>
                </a:moveTo>
                <a:lnTo>
                  <a:pt x="0" y="0"/>
                </a:lnTo>
                <a:lnTo>
                  <a:pt x="11374017" y="0"/>
                </a:lnTo>
                <a:lnTo>
                  <a:pt x="11019454" y="365126"/>
                </a:lnTo>
                <a:lnTo>
                  <a:pt x="0" y="365126"/>
                </a:lnTo>
                <a:close/>
              </a:path>
            </a:pathLst>
          </a:custGeom>
          <a:solidFill>
            <a:srgbClr val="00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5BB22705-3B4B-4C4D-BA6A-1D7F647D5293}"/>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40028" y="6259126"/>
            <a:ext cx="1137248" cy="457200"/>
          </a:xfrm>
          <a:prstGeom prst="rect">
            <a:avLst/>
          </a:prstGeom>
        </p:spPr>
      </p:pic>
      <p:sp>
        <p:nvSpPr>
          <p:cNvPr id="8" name="Parallelogram 4">
            <a:extLst>
              <a:ext uri="{FF2B5EF4-FFF2-40B4-BE49-F238E27FC236}">
                <a16:creationId xmlns:a16="http://schemas.microsoft.com/office/drawing/2014/main" id="{A0E6D7D2-0166-4CCD-BB2A-31E07A537911}"/>
              </a:ext>
            </a:extLst>
          </p:cNvPr>
          <p:cNvSpPr/>
          <p:nvPr/>
        </p:nvSpPr>
        <p:spPr>
          <a:xfrm rot="1469824">
            <a:off x="11065732" y="6048075"/>
            <a:ext cx="149333" cy="878488"/>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 name="connsiteX0" fmla="*/ 0 w 11019464"/>
              <a:gd name="connsiteY0" fmla="*/ 392296 h 392296"/>
              <a:gd name="connsiteX1" fmla="*/ 0 w 11019464"/>
              <a:gd name="connsiteY1" fmla="*/ 27170 h 392296"/>
              <a:gd name="connsiteX2" fmla="*/ 10621357 w 11019464"/>
              <a:gd name="connsiteY2" fmla="*/ 0 h 392296"/>
              <a:gd name="connsiteX3" fmla="*/ 11019454 w 11019464"/>
              <a:gd name="connsiteY3" fmla="*/ 392296 h 392296"/>
              <a:gd name="connsiteX4" fmla="*/ 0 w 11019464"/>
              <a:gd name="connsiteY4" fmla="*/ 392296 h 392296"/>
              <a:gd name="connsiteX0" fmla="*/ 0 w 10980200"/>
              <a:gd name="connsiteY0" fmla="*/ 392296 h 392296"/>
              <a:gd name="connsiteX1" fmla="*/ 0 w 10980200"/>
              <a:gd name="connsiteY1" fmla="*/ 27170 h 392296"/>
              <a:gd name="connsiteX2" fmla="*/ 10621357 w 10980200"/>
              <a:gd name="connsiteY2" fmla="*/ 0 h 392296"/>
              <a:gd name="connsiteX3" fmla="*/ 10980188 w 10980200"/>
              <a:gd name="connsiteY3" fmla="*/ 364767 h 392296"/>
              <a:gd name="connsiteX4" fmla="*/ 0 w 10980200"/>
              <a:gd name="connsiteY4" fmla="*/ 392296 h 392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0200" h="392296">
                <a:moveTo>
                  <a:pt x="0" y="392296"/>
                </a:moveTo>
                <a:lnTo>
                  <a:pt x="0" y="27170"/>
                </a:lnTo>
                <a:lnTo>
                  <a:pt x="10621357" y="0"/>
                </a:lnTo>
                <a:lnTo>
                  <a:pt x="10980188" y="364767"/>
                </a:lnTo>
                <a:lnTo>
                  <a:pt x="0" y="392296"/>
                </a:lnTo>
                <a:close/>
              </a:path>
            </a:pathLst>
          </a:custGeom>
          <a:solidFill>
            <a:srgbClr val="AF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Parallelogram 4">
            <a:extLst>
              <a:ext uri="{FF2B5EF4-FFF2-40B4-BE49-F238E27FC236}">
                <a16:creationId xmlns:a16="http://schemas.microsoft.com/office/drawing/2014/main" id="{97F849FD-F90B-4A90-8A00-E146F232321C}"/>
              </a:ext>
            </a:extLst>
          </p:cNvPr>
          <p:cNvSpPr/>
          <p:nvPr/>
        </p:nvSpPr>
        <p:spPr>
          <a:xfrm rot="1469824">
            <a:off x="11309540" y="6048076"/>
            <a:ext cx="149333" cy="878488"/>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 name="connsiteX0" fmla="*/ 0 w 11019464"/>
              <a:gd name="connsiteY0" fmla="*/ 392296 h 392296"/>
              <a:gd name="connsiteX1" fmla="*/ 0 w 11019464"/>
              <a:gd name="connsiteY1" fmla="*/ 27170 h 392296"/>
              <a:gd name="connsiteX2" fmla="*/ 10621357 w 11019464"/>
              <a:gd name="connsiteY2" fmla="*/ 0 h 392296"/>
              <a:gd name="connsiteX3" fmla="*/ 11019454 w 11019464"/>
              <a:gd name="connsiteY3" fmla="*/ 392296 h 392296"/>
              <a:gd name="connsiteX4" fmla="*/ 0 w 11019464"/>
              <a:gd name="connsiteY4" fmla="*/ 392296 h 392296"/>
              <a:gd name="connsiteX0" fmla="*/ 0 w 10980200"/>
              <a:gd name="connsiteY0" fmla="*/ 392296 h 392296"/>
              <a:gd name="connsiteX1" fmla="*/ 0 w 10980200"/>
              <a:gd name="connsiteY1" fmla="*/ 27170 h 392296"/>
              <a:gd name="connsiteX2" fmla="*/ 10621357 w 10980200"/>
              <a:gd name="connsiteY2" fmla="*/ 0 h 392296"/>
              <a:gd name="connsiteX3" fmla="*/ 10980188 w 10980200"/>
              <a:gd name="connsiteY3" fmla="*/ 364767 h 392296"/>
              <a:gd name="connsiteX4" fmla="*/ 0 w 10980200"/>
              <a:gd name="connsiteY4" fmla="*/ 392296 h 392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0200" h="392296">
                <a:moveTo>
                  <a:pt x="0" y="392296"/>
                </a:moveTo>
                <a:lnTo>
                  <a:pt x="0" y="27170"/>
                </a:lnTo>
                <a:lnTo>
                  <a:pt x="10621357" y="0"/>
                </a:lnTo>
                <a:lnTo>
                  <a:pt x="10980188" y="364767"/>
                </a:lnTo>
                <a:lnTo>
                  <a:pt x="0" y="392296"/>
                </a:lnTo>
                <a:close/>
              </a:path>
            </a:pathLst>
          </a:custGeom>
          <a:solidFill>
            <a:srgbClr val="2B9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Parallelogram 4">
            <a:extLst>
              <a:ext uri="{FF2B5EF4-FFF2-40B4-BE49-F238E27FC236}">
                <a16:creationId xmlns:a16="http://schemas.microsoft.com/office/drawing/2014/main" id="{59FF901A-3E36-4846-88A2-00D6A29FF3E6}"/>
              </a:ext>
            </a:extLst>
          </p:cNvPr>
          <p:cNvSpPr/>
          <p:nvPr/>
        </p:nvSpPr>
        <p:spPr>
          <a:xfrm rot="1469824">
            <a:off x="11542992" y="6052838"/>
            <a:ext cx="149333" cy="878488"/>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 name="connsiteX0" fmla="*/ 0 w 11019464"/>
              <a:gd name="connsiteY0" fmla="*/ 392296 h 392296"/>
              <a:gd name="connsiteX1" fmla="*/ 0 w 11019464"/>
              <a:gd name="connsiteY1" fmla="*/ 27170 h 392296"/>
              <a:gd name="connsiteX2" fmla="*/ 10621357 w 11019464"/>
              <a:gd name="connsiteY2" fmla="*/ 0 h 392296"/>
              <a:gd name="connsiteX3" fmla="*/ 11019454 w 11019464"/>
              <a:gd name="connsiteY3" fmla="*/ 392296 h 392296"/>
              <a:gd name="connsiteX4" fmla="*/ 0 w 11019464"/>
              <a:gd name="connsiteY4" fmla="*/ 392296 h 392296"/>
              <a:gd name="connsiteX0" fmla="*/ 0 w 10980200"/>
              <a:gd name="connsiteY0" fmla="*/ 392296 h 392296"/>
              <a:gd name="connsiteX1" fmla="*/ 0 w 10980200"/>
              <a:gd name="connsiteY1" fmla="*/ 27170 h 392296"/>
              <a:gd name="connsiteX2" fmla="*/ 10621357 w 10980200"/>
              <a:gd name="connsiteY2" fmla="*/ 0 h 392296"/>
              <a:gd name="connsiteX3" fmla="*/ 10980188 w 10980200"/>
              <a:gd name="connsiteY3" fmla="*/ 364767 h 392296"/>
              <a:gd name="connsiteX4" fmla="*/ 0 w 10980200"/>
              <a:gd name="connsiteY4" fmla="*/ 392296 h 392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0200" h="392296">
                <a:moveTo>
                  <a:pt x="0" y="392296"/>
                </a:moveTo>
                <a:lnTo>
                  <a:pt x="0" y="27170"/>
                </a:lnTo>
                <a:lnTo>
                  <a:pt x="10621357" y="0"/>
                </a:lnTo>
                <a:lnTo>
                  <a:pt x="10980188" y="364767"/>
                </a:lnTo>
                <a:lnTo>
                  <a:pt x="0" y="392296"/>
                </a:lnTo>
                <a:close/>
              </a:path>
            </a:pathLst>
          </a:custGeom>
          <a:solidFill>
            <a:srgbClr val="00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11DB020-3525-4633-B658-AD6E77D1FC67}"/>
              </a:ext>
            </a:extLst>
          </p:cNvPr>
          <p:cNvSpPr/>
          <p:nvPr/>
        </p:nvSpPr>
        <p:spPr>
          <a:xfrm>
            <a:off x="914401" y="0"/>
            <a:ext cx="1371600" cy="360472"/>
          </a:xfrm>
          <a:prstGeom prst="rect">
            <a:avLst/>
          </a:prstGeom>
          <a:solidFill>
            <a:srgbClr val="AF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8DDD3E9-DC79-441B-9D06-FF5B34017A3B}"/>
              </a:ext>
            </a:extLst>
          </p:cNvPr>
          <p:cNvSpPr/>
          <p:nvPr/>
        </p:nvSpPr>
        <p:spPr>
          <a:xfrm>
            <a:off x="2286001" y="1"/>
            <a:ext cx="9905999" cy="360472"/>
          </a:xfrm>
          <a:prstGeom prst="rect">
            <a:avLst/>
          </a:prstGeom>
          <a:solidFill>
            <a:srgbClr val="00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4424340-DF3B-4A23-BDB3-899EF25C9400}"/>
              </a:ext>
            </a:extLst>
          </p:cNvPr>
          <p:cNvSpPr/>
          <p:nvPr/>
        </p:nvSpPr>
        <p:spPr>
          <a:xfrm>
            <a:off x="0" y="0"/>
            <a:ext cx="914400" cy="360474"/>
          </a:xfrm>
          <a:prstGeom prst="rect">
            <a:avLst/>
          </a:prstGeom>
          <a:solidFill>
            <a:srgbClr val="2B9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itle 1">
            <a:extLst>
              <a:ext uri="{FF2B5EF4-FFF2-40B4-BE49-F238E27FC236}">
                <a16:creationId xmlns:a16="http://schemas.microsoft.com/office/drawing/2014/main" id="{7C92D61D-3E70-4EDB-856F-3B1F9F6FB44F}"/>
              </a:ext>
            </a:extLst>
          </p:cNvPr>
          <p:cNvSpPr>
            <a:spLocks noGrp="1"/>
          </p:cNvSpPr>
          <p:nvPr>
            <p:ph type="title"/>
          </p:nvPr>
        </p:nvSpPr>
        <p:spPr>
          <a:xfrm>
            <a:off x="464695" y="616061"/>
            <a:ext cx="10919511" cy="763790"/>
          </a:xfrm>
        </p:spPr>
        <p:txBody>
          <a:bodyPr>
            <a:noAutofit/>
          </a:bodyPr>
          <a:lstStyle/>
          <a:p>
            <a:pPr algn="ctr"/>
            <a:r>
              <a:rPr lang="en-US" sz="4000" b="1" dirty="0">
                <a:latin typeface="Garamond" panose="02020404030301010803" pitchFamily="18" charset="0"/>
                <a:cs typeface="Calibri" panose="020F0502020204030204" pitchFamily="34" charset="0"/>
              </a:rPr>
              <a:t>Reflections</a:t>
            </a:r>
          </a:p>
        </p:txBody>
      </p:sp>
      <p:sp>
        <p:nvSpPr>
          <p:cNvPr id="21" name="Content Placeholder 2">
            <a:extLst>
              <a:ext uri="{FF2B5EF4-FFF2-40B4-BE49-F238E27FC236}">
                <a16:creationId xmlns:a16="http://schemas.microsoft.com/office/drawing/2014/main" id="{F6B8ED23-C9DE-4A4F-9822-7B80421F7C6C}"/>
              </a:ext>
            </a:extLst>
          </p:cNvPr>
          <p:cNvSpPr>
            <a:spLocks noGrp="1"/>
          </p:cNvSpPr>
          <p:nvPr>
            <p:ph type="body" sz="half" idx="2"/>
          </p:nvPr>
        </p:nvSpPr>
        <p:spPr>
          <a:xfrm>
            <a:off x="464695" y="1319134"/>
            <a:ext cx="11530570" cy="4549854"/>
          </a:xfrm>
        </p:spPr>
        <p:txBody>
          <a:bodyPr anchor="ctr">
            <a:normAutofit fontScale="92500" lnSpcReduction="10000"/>
          </a:bodyPr>
          <a:lstStyle/>
          <a:p>
            <a:pPr marL="514350" lvl="1" indent="-285750">
              <a:lnSpc>
                <a:spcPct val="100000"/>
              </a:lnSpc>
              <a:spcBef>
                <a:spcPts val="0"/>
              </a:spcBef>
              <a:buFont typeface="Arial" panose="020B0604020202020204" pitchFamily="34" charset="0"/>
              <a:buChar char="•"/>
            </a:pPr>
            <a:endParaRPr lang="en-US" sz="2800" dirty="0">
              <a:latin typeface="Garamond" panose="02020404030301010803" pitchFamily="18" charset="0"/>
              <a:sym typeface="Wingdings" panose="05000000000000000000" pitchFamily="2" charset="2"/>
            </a:endParaRPr>
          </a:p>
          <a:p>
            <a:pPr marL="514350" lvl="1" indent="-285750">
              <a:lnSpc>
                <a:spcPct val="100000"/>
              </a:lnSpc>
              <a:spcBef>
                <a:spcPts val="0"/>
              </a:spcBef>
              <a:buFont typeface="Arial" panose="020B0604020202020204" pitchFamily="34" charset="0"/>
              <a:buChar char="•"/>
            </a:pPr>
            <a:endParaRPr lang="en-US" sz="2800" dirty="0">
              <a:latin typeface="Garamond" panose="02020404030301010803" pitchFamily="18" charset="0"/>
              <a:sym typeface="Wingdings" panose="05000000000000000000" pitchFamily="2" charset="2"/>
            </a:endParaRPr>
          </a:p>
          <a:p>
            <a:pPr marL="514350" lvl="1" indent="-285750">
              <a:lnSpc>
                <a:spcPct val="100000"/>
              </a:lnSpc>
              <a:spcBef>
                <a:spcPts val="0"/>
              </a:spcBef>
              <a:buFont typeface="Arial" panose="020B0604020202020204" pitchFamily="34" charset="0"/>
              <a:buChar char="•"/>
            </a:pPr>
            <a:endParaRPr lang="en-US" sz="2800" dirty="0">
              <a:latin typeface="Garamond" panose="02020404030301010803" pitchFamily="18" charset="0"/>
              <a:sym typeface="Wingdings" panose="05000000000000000000" pitchFamily="2" charset="2"/>
            </a:endParaRPr>
          </a:p>
          <a:p>
            <a:pPr marL="514350" lvl="1" indent="-285750">
              <a:lnSpc>
                <a:spcPct val="100000"/>
              </a:lnSpc>
              <a:spcBef>
                <a:spcPts val="0"/>
              </a:spcBef>
              <a:buFont typeface="Arial" panose="020B0604020202020204" pitchFamily="34" charset="0"/>
              <a:buChar char="•"/>
            </a:pPr>
            <a:r>
              <a:rPr lang="en-US" sz="2800" dirty="0">
                <a:latin typeface="Garamond" panose="02020404030301010803" pitchFamily="18" charset="0"/>
                <a:sym typeface="Wingdings" panose="05000000000000000000" pitchFamily="2" charset="2"/>
              </a:rPr>
              <a:t>This paper’s unique contribution is to exploit their novel data to demonstrate that nonpayment is relatively common and why most popular policy proposals to discourage evictions will probably not change the landlord’s decision to evict. </a:t>
            </a:r>
          </a:p>
          <a:p>
            <a:pPr marL="514350" lvl="1" indent="-285750">
              <a:lnSpc>
                <a:spcPct val="100000"/>
              </a:lnSpc>
              <a:spcBef>
                <a:spcPts val="0"/>
              </a:spcBef>
              <a:buFont typeface="Arial" panose="020B0604020202020204" pitchFamily="34" charset="0"/>
              <a:buChar char="•"/>
            </a:pPr>
            <a:endParaRPr lang="en-US" sz="2800" dirty="0">
              <a:latin typeface="Garamond" panose="02020404030301010803" pitchFamily="18" charset="0"/>
              <a:sym typeface="Wingdings" panose="05000000000000000000" pitchFamily="2" charset="2"/>
            </a:endParaRPr>
          </a:p>
          <a:p>
            <a:pPr marL="514350" lvl="1" indent="-285750">
              <a:lnSpc>
                <a:spcPct val="100000"/>
              </a:lnSpc>
              <a:spcBef>
                <a:spcPts val="0"/>
              </a:spcBef>
              <a:buFont typeface="Arial" panose="020B0604020202020204" pitchFamily="34" charset="0"/>
              <a:buChar char="•"/>
            </a:pPr>
            <a:r>
              <a:rPr lang="en-US" sz="2800" dirty="0">
                <a:latin typeface="Garamond" panose="02020404030301010803" pitchFamily="18" charset="0"/>
                <a:sym typeface="Wingdings" panose="05000000000000000000" pitchFamily="2" charset="2"/>
              </a:rPr>
              <a:t>In general, this paper made me update my priors on:</a:t>
            </a:r>
          </a:p>
          <a:p>
            <a:pPr marL="971550" lvl="2" indent="-285750">
              <a:lnSpc>
                <a:spcPct val="100000"/>
              </a:lnSpc>
              <a:spcBef>
                <a:spcPts val="0"/>
              </a:spcBef>
              <a:buFont typeface="Arial" panose="020B0604020202020204" pitchFamily="34" charset="0"/>
              <a:buChar char="•"/>
            </a:pPr>
            <a:r>
              <a:rPr lang="en-US" sz="2600" dirty="0">
                <a:latin typeface="Garamond" panose="02020404030301010803" pitchFamily="18" charset="0"/>
                <a:sym typeface="Wingdings" panose="05000000000000000000" pitchFamily="2" charset="2"/>
              </a:rPr>
              <a:t>Frequency of tenant non-payment and probability of curative action. </a:t>
            </a:r>
          </a:p>
          <a:p>
            <a:pPr marL="971550" lvl="2" indent="-285750">
              <a:lnSpc>
                <a:spcPct val="100000"/>
              </a:lnSpc>
              <a:spcBef>
                <a:spcPts val="0"/>
              </a:spcBef>
              <a:buFont typeface="Arial" panose="020B0604020202020204" pitchFamily="34" charset="0"/>
              <a:buChar char="•"/>
            </a:pPr>
            <a:r>
              <a:rPr lang="en-US" sz="2600" dirty="0">
                <a:latin typeface="Garamond" panose="02020404030301010803" pitchFamily="18" charset="0"/>
                <a:sym typeface="Wingdings" panose="05000000000000000000" pitchFamily="2" charset="2"/>
              </a:rPr>
              <a:t>Landlord leniency after (limited) tenant default.</a:t>
            </a:r>
          </a:p>
          <a:p>
            <a:pPr marL="971550" lvl="2" indent="-285750">
              <a:lnSpc>
                <a:spcPct val="100000"/>
              </a:lnSpc>
              <a:spcBef>
                <a:spcPts val="0"/>
              </a:spcBef>
              <a:buFont typeface="Arial" panose="020B0604020202020204" pitchFamily="34" charset="0"/>
              <a:buChar char="•"/>
            </a:pPr>
            <a:r>
              <a:rPr lang="en-US" sz="2600" dirty="0">
                <a:latin typeface="Garamond" panose="02020404030301010803" pitchFamily="18" charset="0"/>
                <a:sym typeface="Wingdings" panose="05000000000000000000" pitchFamily="2" charset="2"/>
              </a:rPr>
              <a:t>General equilibrium benefits of hindering evictions.   </a:t>
            </a:r>
          </a:p>
          <a:p>
            <a:pPr marL="971550" lvl="2" indent="-285750">
              <a:lnSpc>
                <a:spcPct val="100000"/>
              </a:lnSpc>
              <a:spcBef>
                <a:spcPts val="0"/>
              </a:spcBef>
              <a:buFont typeface="Arial" panose="020B0604020202020204" pitchFamily="34" charset="0"/>
              <a:buChar char="•"/>
            </a:pPr>
            <a:r>
              <a:rPr lang="en-US" sz="2600" dirty="0">
                <a:latin typeface="Garamond" panose="02020404030301010803" pitchFamily="18" charset="0"/>
                <a:sym typeface="Wingdings" panose="05000000000000000000" pitchFamily="2" charset="2"/>
              </a:rPr>
              <a:t>Importance of Section 8 vouchers for tenants </a:t>
            </a:r>
            <a:r>
              <a:rPr lang="en-US" sz="2600" i="1" dirty="0">
                <a:latin typeface="Garamond" panose="02020404030301010803" pitchFamily="18" charset="0"/>
                <a:sym typeface="Wingdings" panose="05000000000000000000" pitchFamily="2" charset="2"/>
              </a:rPr>
              <a:t>and</a:t>
            </a:r>
            <a:r>
              <a:rPr lang="en-US" sz="2600" dirty="0">
                <a:latin typeface="Garamond" panose="02020404030301010803" pitchFamily="18" charset="0"/>
                <a:sym typeface="Wingdings" panose="05000000000000000000" pitchFamily="2" charset="2"/>
              </a:rPr>
              <a:t> landlords.</a:t>
            </a:r>
          </a:p>
          <a:p>
            <a:pPr marL="685800" lvl="2">
              <a:lnSpc>
                <a:spcPct val="100000"/>
              </a:lnSpc>
              <a:spcBef>
                <a:spcPts val="0"/>
              </a:spcBef>
            </a:pPr>
            <a:endParaRPr lang="en-US" sz="2400" dirty="0">
              <a:latin typeface="Garamond" panose="02020404030301010803" pitchFamily="18" charset="0"/>
              <a:sym typeface="Wingdings" panose="05000000000000000000" pitchFamily="2" charset="2"/>
            </a:endParaRPr>
          </a:p>
          <a:p>
            <a:pPr marL="971550" lvl="2" indent="-285750">
              <a:lnSpc>
                <a:spcPct val="100000"/>
              </a:lnSpc>
              <a:spcBef>
                <a:spcPts val="0"/>
              </a:spcBef>
              <a:buFont typeface="Arial" panose="020B0604020202020204" pitchFamily="34" charset="0"/>
              <a:buChar char="•"/>
            </a:pPr>
            <a:endParaRPr lang="en-US" sz="2400" dirty="0">
              <a:latin typeface="Garamond" panose="02020404030301010803" pitchFamily="18" charset="0"/>
              <a:sym typeface="Wingdings" panose="05000000000000000000" pitchFamily="2" charset="2"/>
            </a:endParaRPr>
          </a:p>
          <a:p>
            <a:pPr marL="514350" lvl="1" indent="-285750">
              <a:lnSpc>
                <a:spcPct val="100000"/>
              </a:lnSpc>
              <a:spcBef>
                <a:spcPts val="0"/>
              </a:spcBef>
              <a:buFont typeface="Arial" panose="020B0604020202020204" pitchFamily="34" charset="0"/>
              <a:buChar char="•"/>
            </a:pPr>
            <a:endParaRPr lang="en-US" sz="2800" dirty="0">
              <a:latin typeface="Garamond" panose="02020404030301010803" pitchFamily="18" charset="0"/>
              <a:sym typeface="Wingdings" panose="05000000000000000000" pitchFamily="2" charset="2"/>
            </a:endParaRPr>
          </a:p>
          <a:p>
            <a:pPr marL="685800" lvl="2">
              <a:lnSpc>
                <a:spcPct val="100000"/>
              </a:lnSpc>
              <a:spcBef>
                <a:spcPts val="0"/>
              </a:spcBef>
            </a:pPr>
            <a:endParaRPr lang="en-US" sz="2600" dirty="0">
              <a:latin typeface="Garamond" panose="02020404030301010803" pitchFamily="18" charset="0"/>
              <a:sym typeface="Wingdings" panose="05000000000000000000" pitchFamily="2" charset="2"/>
            </a:endParaRPr>
          </a:p>
          <a:p>
            <a:pPr marL="0" lvl="1" indent="0">
              <a:lnSpc>
                <a:spcPct val="100000"/>
              </a:lnSpc>
              <a:spcBef>
                <a:spcPts val="0"/>
              </a:spcBef>
              <a:buNone/>
            </a:pPr>
            <a:endParaRPr lang="en-US" sz="1800" dirty="0">
              <a:latin typeface="Garamond" panose="02020404030301010803" pitchFamily="18" charset="0"/>
              <a:sym typeface="Wingdings" panose="05000000000000000000" pitchFamily="2" charset="2"/>
            </a:endParaRPr>
          </a:p>
          <a:p>
            <a:pPr marL="228600" lvl="1">
              <a:lnSpc>
                <a:spcPct val="100000"/>
              </a:lnSpc>
              <a:spcBef>
                <a:spcPts val="0"/>
              </a:spcBef>
            </a:pPr>
            <a:endParaRPr lang="en-US" sz="1800" b="1" dirty="0">
              <a:latin typeface="Garamond" panose="02020404030301010803" pitchFamily="18" charset="0"/>
              <a:sym typeface="Wingdings" panose="05000000000000000000" pitchFamily="2" charset="2"/>
            </a:endParaRPr>
          </a:p>
        </p:txBody>
      </p:sp>
      <p:sp>
        <p:nvSpPr>
          <p:cNvPr id="3" name="Slide Number Placeholder 2">
            <a:extLst>
              <a:ext uri="{FF2B5EF4-FFF2-40B4-BE49-F238E27FC236}">
                <a16:creationId xmlns:a16="http://schemas.microsoft.com/office/drawing/2014/main" id="{1E2C4F10-0ED0-4090-B516-3AE032BD9E1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42C58-A558-4C25-89F9-8B159390AB57}" type="slidenum">
              <a:rPr kumimoji="0" lang="en-US" sz="1200" b="0" i="0" u="none" strike="noStrike" kern="1200" cap="none" spc="0" normalizeH="0" baseline="0" noProof="0" smtClean="0">
                <a:ln>
                  <a:noFill/>
                </a:ln>
                <a:solidFill>
                  <a:prstClr val="black">
                    <a:tint val="75000"/>
                  </a:prstClr>
                </a:solidFill>
                <a:effectLst/>
                <a:uLnTx/>
                <a:uFillTx/>
                <a:latin typeface="Franklin Gothic Book" panose="020B05030201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Franklin Gothic Book" panose="020B0503020102020204" pitchFamily="34" charset="0"/>
              <a:ea typeface="+mn-ea"/>
              <a:cs typeface="+mn-cs"/>
            </a:endParaRPr>
          </a:p>
        </p:txBody>
      </p:sp>
      <p:sp>
        <p:nvSpPr>
          <p:cNvPr id="2" name="Arrow: Up 1">
            <a:extLst>
              <a:ext uri="{FF2B5EF4-FFF2-40B4-BE49-F238E27FC236}">
                <a16:creationId xmlns:a16="http://schemas.microsoft.com/office/drawing/2014/main" id="{3E1E1275-1A6B-006D-D9D9-F80C0EA9E077}"/>
              </a:ext>
            </a:extLst>
          </p:cNvPr>
          <p:cNvSpPr/>
          <p:nvPr/>
        </p:nvSpPr>
        <p:spPr>
          <a:xfrm>
            <a:off x="9724747" y="3526765"/>
            <a:ext cx="257453" cy="195309"/>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Up 13">
            <a:extLst>
              <a:ext uri="{FF2B5EF4-FFF2-40B4-BE49-F238E27FC236}">
                <a16:creationId xmlns:a16="http://schemas.microsoft.com/office/drawing/2014/main" id="{570DC6A3-8DF7-33CE-DA73-6617FB51A7E7}"/>
              </a:ext>
            </a:extLst>
          </p:cNvPr>
          <p:cNvSpPr/>
          <p:nvPr/>
        </p:nvSpPr>
        <p:spPr>
          <a:xfrm>
            <a:off x="7110273" y="3890749"/>
            <a:ext cx="257453" cy="195309"/>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Up 15">
            <a:extLst>
              <a:ext uri="{FF2B5EF4-FFF2-40B4-BE49-F238E27FC236}">
                <a16:creationId xmlns:a16="http://schemas.microsoft.com/office/drawing/2014/main" id="{D91CA7EB-FABF-EB6C-36B7-4D1720DE1C81}"/>
              </a:ext>
            </a:extLst>
          </p:cNvPr>
          <p:cNvSpPr/>
          <p:nvPr/>
        </p:nvSpPr>
        <p:spPr>
          <a:xfrm rot="10800000">
            <a:off x="7705078" y="4229838"/>
            <a:ext cx="257453" cy="195309"/>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Up 16">
            <a:extLst>
              <a:ext uri="{FF2B5EF4-FFF2-40B4-BE49-F238E27FC236}">
                <a16:creationId xmlns:a16="http://schemas.microsoft.com/office/drawing/2014/main" id="{07E664DF-99B9-70E2-231B-E11EBFC9166C}"/>
              </a:ext>
            </a:extLst>
          </p:cNvPr>
          <p:cNvSpPr/>
          <p:nvPr/>
        </p:nvSpPr>
        <p:spPr>
          <a:xfrm>
            <a:off x="8610600" y="4515020"/>
            <a:ext cx="257453" cy="195309"/>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445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0B0B28-6809-4816-8AFE-1A9074F5763E}"/>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40028" y="6259126"/>
            <a:ext cx="1137248" cy="457200"/>
          </a:xfrm>
          <a:prstGeom prst="rect">
            <a:avLst/>
          </a:prstGeom>
        </p:spPr>
      </p:pic>
      <p:sp>
        <p:nvSpPr>
          <p:cNvPr id="5" name="Date Placeholder 3">
            <a:extLst>
              <a:ext uri="{FF2B5EF4-FFF2-40B4-BE49-F238E27FC236}">
                <a16:creationId xmlns:a16="http://schemas.microsoft.com/office/drawing/2014/main" id="{3725EE45-894F-44E6-A1DC-9F3C33BF5739}"/>
              </a:ext>
            </a:extLst>
          </p:cNvPr>
          <p:cNvSpPr txBox="1">
            <a:spLocks/>
          </p:cNvSpPr>
          <p:nvPr/>
        </p:nvSpPr>
        <p:spPr>
          <a:xfrm>
            <a:off x="8382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52F0E332-572F-4A7C-9716-1418ABDCD6CA}"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7/18/2024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Parallelogram 4">
            <a:extLst>
              <a:ext uri="{FF2B5EF4-FFF2-40B4-BE49-F238E27FC236}">
                <a16:creationId xmlns:a16="http://schemas.microsoft.com/office/drawing/2014/main" id="{53694A78-59B8-4F51-BFBE-FD039FD94CF5}"/>
              </a:ext>
            </a:extLst>
          </p:cNvPr>
          <p:cNvSpPr/>
          <p:nvPr/>
        </p:nvSpPr>
        <p:spPr>
          <a:xfrm>
            <a:off x="-1" y="6116639"/>
            <a:ext cx="11125643" cy="741362"/>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017" h="365126">
                <a:moveTo>
                  <a:pt x="0" y="365126"/>
                </a:moveTo>
                <a:lnTo>
                  <a:pt x="0" y="0"/>
                </a:lnTo>
                <a:lnTo>
                  <a:pt x="11374017" y="0"/>
                </a:lnTo>
                <a:lnTo>
                  <a:pt x="11019454" y="365126"/>
                </a:lnTo>
                <a:lnTo>
                  <a:pt x="0" y="365126"/>
                </a:lnTo>
                <a:close/>
              </a:path>
            </a:pathLst>
          </a:custGeom>
          <a:solidFill>
            <a:srgbClr val="00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5BB22705-3B4B-4C4D-BA6A-1D7F647D5293}"/>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40028" y="6259126"/>
            <a:ext cx="1137248" cy="457200"/>
          </a:xfrm>
          <a:prstGeom prst="rect">
            <a:avLst/>
          </a:prstGeom>
        </p:spPr>
      </p:pic>
      <p:sp>
        <p:nvSpPr>
          <p:cNvPr id="8" name="Parallelogram 4">
            <a:extLst>
              <a:ext uri="{FF2B5EF4-FFF2-40B4-BE49-F238E27FC236}">
                <a16:creationId xmlns:a16="http://schemas.microsoft.com/office/drawing/2014/main" id="{A0E6D7D2-0166-4CCD-BB2A-31E07A537911}"/>
              </a:ext>
            </a:extLst>
          </p:cNvPr>
          <p:cNvSpPr/>
          <p:nvPr/>
        </p:nvSpPr>
        <p:spPr>
          <a:xfrm rot="1469824">
            <a:off x="11065732" y="6048075"/>
            <a:ext cx="149333" cy="878488"/>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 name="connsiteX0" fmla="*/ 0 w 11019464"/>
              <a:gd name="connsiteY0" fmla="*/ 392296 h 392296"/>
              <a:gd name="connsiteX1" fmla="*/ 0 w 11019464"/>
              <a:gd name="connsiteY1" fmla="*/ 27170 h 392296"/>
              <a:gd name="connsiteX2" fmla="*/ 10621357 w 11019464"/>
              <a:gd name="connsiteY2" fmla="*/ 0 h 392296"/>
              <a:gd name="connsiteX3" fmla="*/ 11019454 w 11019464"/>
              <a:gd name="connsiteY3" fmla="*/ 392296 h 392296"/>
              <a:gd name="connsiteX4" fmla="*/ 0 w 11019464"/>
              <a:gd name="connsiteY4" fmla="*/ 392296 h 392296"/>
              <a:gd name="connsiteX0" fmla="*/ 0 w 10980200"/>
              <a:gd name="connsiteY0" fmla="*/ 392296 h 392296"/>
              <a:gd name="connsiteX1" fmla="*/ 0 w 10980200"/>
              <a:gd name="connsiteY1" fmla="*/ 27170 h 392296"/>
              <a:gd name="connsiteX2" fmla="*/ 10621357 w 10980200"/>
              <a:gd name="connsiteY2" fmla="*/ 0 h 392296"/>
              <a:gd name="connsiteX3" fmla="*/ 10980188 w 10980200"/>
              <a:gd name="connsiteY3" fmla="*/ 364767 h 392296"/>
              <a:gd name="connsiteX4" fmla="*/ 0 w 10980200"/>
              <a:gd name="connsiteY4" fmla="*/ 392296 h 392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0200" h="392296">
                <a:moveTo>
                  <a:pt x="0" y="392296"/>
                </a:moveTo>
                <a:lnTo>
                  <a:pt x="0" y="27170"/>
                </a:lnTo>
                <a:lnTo>
                  <a:pt x="10621357" y="0"/>
                </a:lnTo>
                <a:lnTo>
                  <a:pt x="10980188" y="364767"/>
                </a:lnTo>
                <a:lnTo>
                  <a:pt x="0" y="392296"/>
                </a:lnTo>
                <a:close/>
              </a:path>
            </a:pathLst>
          </a:custGeom>
          <a:solidFill>
            <a:srgbClr val="AF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Parallelogram 4">
            <a:extLst>
              <a:ext uri="{FF2B5EF4-FFF2-40B4-BE49-F238E27FC236}">
                <a16:creationId xmlns:a16="http://schemas.microsoft.com/office/drawing/2014/main" id="{97F849FD-F90B-4A90-8A00-E146F232321C}"/>
              </a:ext>
            </a:extLst>
          </p:cNvPr>
          <p:cNvSpPr/>
          <p:nvPr/>
        </p:nvSpPr>
        <p:spPr>
          <a:xfrm rot="1469824">
            <a:off x="11309540" y="6048076"/>
            <a:ext cx="149333" cy="878488"/>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 name="connsiteX0" fmla="*/ 0 w 11019464"/>
              <a:gd name="connsiteY0" fmla="*/ 392296 h 392296"/>
              <a:gd name="connsiteX1" fmla="*/ 0 w 11019464"/>
              <a:gd name="connsiteY1" fmla="*/ 27170 h 392296"/>
              <a:gd name="connsiteX2" fmla="*/ 10621357 w 11019464"/>
              <a:gd name="connsiteY2" fmla="*/ 0 h 392296"/>
              <a:gd name="connsiteX3" fmla="*/ 11019454 w 11019464"/>
              <a:gd name="connsiteY3" fmla="*/ 392296 h 392296"/>
              <a:gd name="connsiteX4" fmla="*/ 0 w 11019464"/>
              <a:gd name="connsiteY4" fmla="*/ 392296 h 392296"/>
              <a:gd name="connsiteX0" fmla="*/ 0 w 10980200"/>
              <a:gd name="connsiteY0" fmla="*/ 392296 h 392296"/>
              <a:gd name="connsiteX1" fmla="*/ 0 w 10980200"/>
              <a:gd name="connsiteY1" fmla="*/ 27170 h 392296"/>
              <a:gd name="connsiteX2" fmla="*/ 10621357 w 10980200"/>
              <a:gd name="connsiteY2" fmla="*/ 0 h 392296"/>
              <a:gd name="connsiteX3" fmla="*/ 10980188 w 10980200"/>
              <a:gd name="connsiteY3" fmla="*/ 364767 h 392296"/>
              <a:gd name="connsiteX4" fmla="*/ 0 w 10980200"/>
              <a:gd name="connsiteY4" fmla="*/ 392296 h 392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0200" h="392296">
                <a:moveTo>
                  <a:pt x="0" y="392296"/>
                </a:moveTo>
                <a:lnTo>
                  <a:pt x="0" y="27170"/>
                </a:lnTo>
                <a:lnTo>
                  <a:pt x="10621357" y="0"/>
                </a:lnTo>
                <a:lnTo>
                  <a:pt x="10980188" y="364767"/>
                </a:lnTo>
                <a:lnTo>
                  <a:pt x="0" y="392296"/>
                </a:lnTo>
                <a:close/>
              </a:path>
            </a:pathLst>
          </a:custGeom>
          <a:solidFill>
            <a:srgbClr val="2B9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Parallelogram 4">
            <a:extLst>
              <a:ext uri="{FF2B5EF4-FFF2-40B4-BE49-F238E27FC236}">
                <a16:creationId xmlns:a16="http://schemas.microsoft.com/office/drawing/2014/main" id="{59FF901A-3E36-4846-88A2-00D6A29FF3E6}"/>
              </a:ext>
            </a:extLst>
          </p:cNvPr>
          <p:cNvSpPr/>
          <p:nvPr/>
        </p:nvSpPr>
        <p:spPr>
          <a:xfrm rot="1469824">
            <a:off x="11542992" y="6052838"/>
            <a:ext cx="149333" cy="878488"/>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 name="connsiteX0" fmla="*/ 0 w 11019464"/>
              <a:gd name="connsiteY0" fmla="*/ 392296 h 392296"/>
              <a:gd name="connsiteX1" fmla="*/ 0 w 11019464"/>
              <a:gd name="connsiteY1" fmla="*/ 27170 h 392296"/>
              <a:gd name="connsiteX2" fmla="*/ 10621357 w 11019464"/>
              <a:gd name="connsiteY2" fmla="*/ 0 h 392296"/>
              <a:gd name="connsiteX3" fmla="*/ 11019454 w 11019464"/>
              <a:gd name="connsiteY3" fmla="*/ 392296 h 392296"/>
              <a:gd name="connsiteX4" fmla="*/ 0 w 11019464"/>
              <a:gd name="connsiteY4" fmla="*/ 392296 h 392296"/>
              <a:gd name="connsiteX0" fmla="*/ 0 w 10980200"/>
              <a:gd name="connsiteY0" fmla="*/ 392296 h 392296"/>
              <a:gd name="connsiteX1" fmla="*/ 0 w 10980200"/>
              <a:gd name="connsiteY1" fmla="*/ 27170 h 392296"/>
              <a:gd name="connsiteX2" fmla="*/ 10621357 w 10980200"/>
              <a:gd name="connsiteY2" fmla="*/ 0 h 392296"/>
              <a:gd name="connsiteX3" fmla="*/ 10980188 w 10980200"/>
              <a:gd name="connsiteY3" fmla="*/ 364767 h 392296"/>
              <a:gd name="connsiteX4" fmla="*/ 0 w 10980200"/>
              <a:gd name="connsiteY4" fmla="*/ 392296 h 392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0200" h="392296">
                <a:moveTo>
                  <a:pt x="0" y="392296"/>
                </a:moveTo>
                <a:lnTo>
                  <a:pt x="0" y="27170"/>
                </a:lnTo>
                <a:lnTo>
                  <a:pt x="10621357" y="0"/>
                </a:lnTo>
                <a:lnTo>
                  <a:pt x="10980188" y="364767"/>
                </a:lnTo>
                <a:lnTo>
                  <a:pt x="0" y="392296"/>
                </a:lnTo>
                <a:close/>
              </a:path>
            </a:pathLst>
          </a:custGeom>
          <a:solidFill>
            <a:srgbClr val="00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11DB020-3525-4633-B658-AD6E77D1FC67}"/>
              </a:ext>
            </a:extLst>
          </p:cNvPr>
          <p:cNvSpPr/>
          <p:nvPr/>
        </p:nvSpPr>
        <p:spPr>
          <a:xfrm>
            <a:off x="914401" y="0"/>
            <a:ext cx="1371600" cy="360472"/>
          </a:xfrm>
          <a:prstGeom prst="rect">
            <a:avLst/>
          </a:prstGeom>
          <a:solidFill>
            <a:srgbClr val="AF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8DDD3E9-DC79-441B-9D06-FF5B34017A3B}"/>
              </a:ext>
            </a:extLst>
          </p:cNvPr>
          <p:cNvSpPr/>
          <p:nvPr/>
        </p:nvSpPr>
        <p:spPr>
          <a:xfrm>
            <a:off x="2286001" y="1"/>
            <a:ext cx="9905999" cy="360472"/>
          </a:xfrm>
          <a:prstGeom prst="rect">
            <a:avLst/>
          </a:prstGeom>
          <a:solidFill>
            <a:srgbClr val="00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4424340-DF3B-4A23-BDB3-899EF25C9400}"/>
              </a:ext>
            </a:extLst>
          </p:cNvPr>
          <p:cNvSpPr/>
          <p:nvPr/>
        </p:nvSpPr>
        <p:spPr>
          <a:xfrm>
            <a:off x="0" y="0"/>
            <a:ext cx="914400" cy="360474"/>
          </a:xfrm>
          <a:prstGeom prst="rect">
            <a:avLst/>
          </a:prstGeom>
          <a:solidFill>
            <a:srgbClr val="2B9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itle 1">
            <a:extLst>
              <a:ext uri="{FF2B5EF4-FFF2-40B4-BE49-F238E27FC236}">
                <a16:creationId xmlns:a16="http://schemas.microsoft.com/office/drawing/2014/main" id="{7C92D61D-3E70-4EDB-856F-3B1F9F6FB44F}"/>
              </a:ext>
            </a:extLst>
          </p:cNvPr>
          <p:cNvSpPr>
            <a:spLocks noGrp="1"/>
          </p:cNvSpPr>
          <p:nvPr>
            <p:ph type="title"/>
          </p:nvPr>
        </p:nvSpPr>
        <p:spPr>
          <a:xfrm>
            <a:off x="464695" y="616061"/>
            <a:ext cx="10919511" cy="763790"/>
          </a:xfrm>
        </p:spPr>
        <p:txBody>
          <a:bodyPr>
            <a:noAutofit/>
          </a:bodyPr>
          <a:lstStyle/>
          <a:p>
            <a:pPr algn="ctr"/>
            <a:r>
              <a:rPr lang="en-US" sz="4000" b="1" dirty="0">
                <a:latin typeface="Garamond" panose="02020404030301010803" pitchFamily="18" charset="0"/>
                <a:cs typeface="Calibri" panose="020F0502020204030204" pitchFamily="34" charset="0"/>
              </a:rPr>
              <a:t>Reflections</a:t>
            </a:r>
          </a:p>
        </p:txBody>
      </p:sp>
      <p:sp>
        <p:nvSpPr>
          <p:cNvPr id="21" name="Content Placeholder 2">
            <a:extLst>
              <a:ext uri="{FF2B5EF4-FFF2-40B4-BE49-F238E27FC236}">
                <a16:creationId xmlns:a16="http://schemas.microsoft.com/office/drawing/2014/main" id="{F6B8ED23-C9DE-4A4F-9822-7B80421F7C6C}"/>
              </a:ext>
            </a:extLst>
          </p:cNvPr>
          <p:cNvSpPr>
            <a:spLocks noGrp="1"/>
          </p:cNvSpPr>
          <p:nvPr>
            <p:ph type="body" sz="half" idx="2"/>
          </p:nvPr>
        </p:nvSpPr>
        <p:spPr>
          <a:xfrm>
            <a:off x="464695" y="1319134"/>
            <a:ext cx="11530570" cy="4549854"/>
          </a:xfrm>
        </p:spPr>
        <p:txBody>
          <a:bodyPr>
            <a:normAutofit/>
          </a:bodyPr>
          <a:lstStyle/>
          <a:p>
            <a:pPr marL="228600" lvl="1">
              <a:lnSpc>
                <a:spcPct val="100000"/>
              </a:lnSpc>
              <a:spcBef>
                <a:spcPts val="0"/>
              </a:spcBef>
            </a:pPr>
            <a:endParaRPr lang="en-US" sz="2600" dirty="0">
              <a:latin typeface="Garamond" panose="02020404030301010803" pitchFamily="18" charset="0"/>
              <a:sym typeface="Wingdings" panose="05000000000000000000" pitchFamily="2" charset="2"/>
            </a:endParaRPr>
          </a:p>
          <a:p>
            <a:pPr marL="514350" lvl="1" indent="-285750">
              <a:lnSpc>
                <a:spcPct val="100000"/>
              </a:lnSpc>
              <a:spcBef>
                <a:spcPts val="0"/>
              </a:spcBef>
              <a:buFont typeface="Arial" panose="020B0604020202020204" pitchFamily="34" charset="0"/>
              <a:buChar char="•"/>
            </a:pPr>
            <a:r>
              <a:rPr lang="en-US" sz="2600" dirty="0">
                <a:latin typeface="Garamond" panose="02020404030301010803" pitchFamily="18" charset="0"/>
                <a:sym typeface="Wingdings" panose="05000000000000000000" pitchFamily="2" charset="2"/>
              </a:rPr>
              <a:t>The underlying lease-ledger level data are very compelling. To my knowledge, that is a real innovation in the burgeoning eviction literature.</a:t>
            </a:r>
          </a:p>
          <a:p>
            <a:pPr marL="514350" lvl="1" indent="-285750">
              <a:lnSpc>
                <a:spcPct val="100000"/>
              </a:lnSpc>
              <a:spcBef>
                <a:spcPts val="0"/>
              </a:spcBef>
              <a:buFont typeface="Arial" panose="020B0604020202020204" pitchFamily="34" charset="0"/>
              <a:buChar char="•"/>
            </a:pPr>
            <a:r>
              <a:rPr lang="en-US" sz="2600" dirty="0">
                <a:latin typeface="Garamond" panose="02020404030301010803" pitchFamily="18" charset="0"/>
                <a:sym typeface="Wingdings" panose="05000000000000000000" pitchFamily="2" charset="2"/>
              </a:rPr>
              <a:t>The lease ledger data also confirm important points from the existing literature:</a:t>
            </a:r>
          </a:p>
          <a:p>
            <a:pPr marL="971550" lvl="2" indent="-285750">
              <a:lnSpc>
                <a:spcPct val="100000"/>
              </a:lnSpc>
              <a:spcBef>
                <a:spcPts val="0"/>
              </a:spcBef>
              <a:buFont typeface="Arial" panose="020B0604020202020204" pitchFamily="34" charset="0"/>
              <a:buChar char="•"/>
            </a:pPr>
            <a:r>
              <a:rPr lang="en-US" sz="2400" dirty="0" err="1">
                <a:latin typeface="Garamond" panose="02020404030301010803" pitchFamily="18" charset="0"/>
                <a:sym typeface="Wingdings" panose="05000000000000000000" pitchFamily="2" charset="2"/>
              </a:rPr>
              <a:t>Corbae</a:t>
            </a:r>
            <a:r>
              <a:rPr lang="en-US" sz="2400" dirty="0">
                <a:latin typeface="Garamond" panose="02020404030301010803" pitchFamily="18" charset="0"/>
                <a:sym typeface="Wingdings" panose="05000000000000000000" pitchFamily="2" charset="2"/>
              </a:rPr>
              <a:t> et al. (2023) argue that the socially optimal waiting time after nonpayment for a landlord to evict is two months…pretty much what Humphries et al. find they do!</a:t>
            </a:r>
          </a:p>
          <a:p>
            <a:pPr marL="971550" lvl="2" indent="-285750">
              <a:lnSpc>
                <a:spcPct val="100000"/>
              </a:lnSpc>
              <a:spcBef>
                <a:spcPts val="0"/>
              </a:spcBef>
              <a:buFont typeface="Arial" panose="020B0604020202020204" pitchFamily="34" charset="0"/>
              <a:buChar char="•"/>
            </a:pPr>
            <a:r>
              <a:rPr lang="en-US" sz="2400" dirty="0">
                <a:latin typeface="Garamond" panose="02020404030301010803" pitchFamily="18" charset="0"/>
                <a:sym typeface="Wingdings" panose="05000000000000000000" pitchFamily="2" charset="2"/>
              </a:rPr>
              <a:t>Abramson (2024) argues that rental assistance helps prevent default and eviction, which also emerges directly from the lease-ledger data in the form of lower default rates by Section 8 tenants.  </a:t>
            </a:r>
          </a:p>
          <a:p>
            <a:pPr marL="971550" lvl="2" indent="-285750">
              <a:lnSpc>
                <a:spcPct val="100000"/>
              </a:lnSpc>
              <a:spcBef>
                <a:spcPts val="0"/>
              </a:spcBef>
              <a:buFont typeface="Arial" panose="020B0604020202020204" pitchFamily="34" charset="0"/>
              <a:buChar char="•"/>
            </a:pPr>
            <a:endParaRPr lang="en-US" sz="2400" dirty="0">
              <a:latin typeface="Garamond" panose="02020404030301010803" pitchFamily="18" charset="0"/>
              <a:sym typeface="Wingdings" panose="05000000000000000000" pitchFamily="2" charset="2"/>
            </a:endParaRPr>
          </a:p>
          <a:p>
            <a:pPr marL="514350" lvl="1" indent="-285750">
              <a:lnSpc>
                <a:spcPct val="100000"/>
              </a:lnSpc>
              <a:spcBef>
                <a:spcPts val="0"/>
              </a:spcBef>
              <a:buFont typeface="Arial" panose="020B0604020202020204" pitchFamily="34" charset="0"/>
              <a:buChar char="•"/>
            </a:pPr>
            <a:endParaRPr lang="en-US" sz="2800" dirty="0">
              <a:latin typeface="Garamond" panose="02020404030301010803" pitchFamily="18" charset="0"/>
              <a:sym typeface="Wingdings" panose="05000000000000000000" pitchFamily="2" charset="2"/>
            </a:endParaRPr>
          </a:p>
          <a:p>
            <a:pPr marL="685800" lvl="2">
              <a:lnSpc>
                <a:spcPct val="100000"/>
              </a:lnSpc>
              <a:spcBef>
                <a:spcPts val="0"/>
              </a:spcBef>
            </a:pPr>
            <a:endParaRPr lang="en-US" sz="2600" dirty="0">
              <a:latin typeface="Garamond" panose="02020404030301010803" pitchFamily="18" charset="0"/>
              <a:sym typeface="Wingdings" panose="05000000000000000000" pitchFamily="2" charset="2"/>
            </a:endParaRPr>
          </a:p>
          <a:p>
            <a:pPr marL="0" lvl="1" indent="0">
              <a:lnSpc>
                <a:spcPct val="100000"/>
              </a:lnSpc>
              <a:spcBef>
                <a:spcPts val="0"/>
              </a:spcBef>
              <a:buNone/>
            </a:pPr>
            <a:endParaRPr lang="en-US" sz="1800" dirty="0">
              <a:latin typeface="Garamond" panose="02020404030301010803" pitchFamily="18" charset="0"/>
              <a:sym typeface="Wingdings" panose="05000000000000000000" pitchFamily="2" charset="2"/>
            </a:endParaRPr>
          </a:p>
          <a:p>
            <a:pPr marL="228600" lvl="1">
              <a:lnSpc>
                <a:spcPct val="100000"/>
              </a:lnSpc>
              <a:spcBef>
                <a:spcPts val="0"/>
              </a:spcBef>
            </a:pPr>
            <a:endParaRPr lang="en-US" sz="1800" b="1" dirty="0">
              <a:latin typeface="Garamond" panose="02020404030301010803" pitchFamily="18" charset="0"/>
              <a:sym typeface="Wingdings" panose="05000000000000000000" pitchFamily="2" charset="2"/>
            </a:endParaRPr>
          </a:p>
        </p:txBody>
      </p:sp>
      <p:sp>
        <p:nvSpPr>
          <p:cNvPr id="3" name="Slide Number Placeholder 2">
            <a:extLst>
              <a:ext uri="{FF2B5EF4-FFF2-40B4-BE49-F238E27FC236}">
                <a16:creationId xmlns:a16="http://schemas.microsoft.com/office/drawing/2014/main" id="{1E2C4F10-0ED0-4090-B516-3AE032BD9E1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42C58-A558-4C25-89F9-8B159390AB57}" type="slidenum">
              <a:rPr kumimoji="0" lang="en-US" sz="1200" b="0" i="0" u="none" strike="noStrike" kern="1200" cap="none" spc="0" normalizeH="0" baseline="0" noProof="0" smtClean="0">
                <a:ln>
                  <a:noFill/>
                </a:ln>
                <a:solidFill>
                  <a:prstClr val="black">
                    <a:tint val="75000"/>
                  </a:prstClr>
                </a:solidFill>
                <a:effectLst/>
                <a:uLnTx/>
                <a:uFillTx/>
                <a:latin typeface="Franklin Gothic Book" panose="020B05030201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Franklin Gothic Book" panose="020B0503020102020204" pitchFamily="34" charset="0"/>
              <a:ea typeface="+mn-ea"/>
              <a:cs typeface="+mn-cs"/>
            </a:endParaRPr>
          </a:p>
        </p:txBody>
      </p:sp>
    </p:spTree>
    <p:extLst>
      <p:ext uri="{BB962C8B-B14F-4D97-AF65-F5344CB8AC3E}">
        <p14:creationId xmlns:p14="http://schemas.microsoft.com/office/powerpoint/2010/main" val="2941410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0B0B28-6809-4816-8AFE-1A9074F5763E}"/>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40028" y="6259126"/>
            <a:ext cx="1137248" cy="457200"/>
          </a:xfrm>
          <a:prstGeom prst="rect">
            <a:avLst/>
          </a:prstGeom>
        </p:spPr>
      </p:pic>
      <p:sp>
        <p:nvSpPr>
          <p:cNvPr id="5" name="Date Placeholder 3">
            <a:extLst>
              <a:ext uri="{FF2B5EF4-FFF2-40B4-BE49-F238E27FC236}">
                <a16:creationId xmlns:a16="http://schemas.microsoft.com/office/drawing/2014/main" id="{3725EE45-894F-44E6-A1DC-9F3C33BF5739}"/>
              </a:ext>
            </a:extLst>
          </p:cNvPr>
          <p:cNvSpPr txBox="1">
            <a:spLocks/>
          </p:cNvSpPr>
          <p:nvPr/>
        </p:nvSpPr>
        <p:spPr>
          <a:xfrm>
            <a:off x="8382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52F0E332-572F-4A7C-9716-1418ABDCD6CA}"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7/18/2024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Parallelogram 4">
            <a:extLst>
              <a:ext uri="{FF2B5EF4-FFF2-40B4-BE49-F238E27FC236}">
                <a16:creationId xmlns:a16="http://schemas.microsoft.com/office/drawing/2014/main" id="{53694A78-59B8-4F51-BFBE-FD039FD94CF5}"/>
              </a:ext>
            </a:extLst>
          </p:cNvPr>
          <p:cNvSpPr/>
          <p:nvPr/>
        </p:nvSpPr>
        <p:spPr>
          <a:xfrm>
            <a:off x="-1" y="6116639"/>
            <a:ext cx="11125643" cy="741362"/>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017" h="365126">
                <a:moveTo>
                  <a:pt x="0" y="365126"/>
                </a:moveTo>
                <a:lnTo>
                  <a:pt x="0" y="0"/>
                </a:lnTo>
                <a:lnTo>
                  <a:pt x="11374017" y="0"/>
                </a:lnTo>
                <a:lnTo>
                  <a:pt x="11019454" y="365126"/>
                </a:lnTo>
                <a:lnTo>
                  <a:pt x="0" y="365126"/>
                </a:lnTo>
                <a:close/>
              </a:path>
            </a:pathLst>
          </a:custGeom>
          <a:solidFill>
            <a:srgbClr val="00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5BB22705-3B4B-4C4D-BA6A-1D7F647D5293}"/>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40028" y="6259126"/>
            <a:ext cx="1137248" cy="457200"/>
          </a:xfrm>
          <a:prstGeom prst="rect">
            <a:avLst/>
          </a:prstGeom>
        </p:spPr>
      </p:pic>
      <p:sp>
        <p:nvSpPr>
          <p:cNvPr id="8" name="Parallelogram 4">
            <a:extLst>
              <a:ext uri="{FF2B5EF4-FFF2-40B4-BE49-F238E27FC236}">
                <a16:creationId xmlns:a16="http://schemas.microsoft.com/office/drawing/2014/main" id="{A0E6D7D2-0166-4CCD-BB2A-31E07A537911}"/>
              </a:ext>
            </a:extLst>
          </p:cNvPr>
          <p:cNvSpPr/>
          <p:nvPr/>
        </p:nvSpPr>
        <p:spPr>
          <a:xfrm rot="1469824">
            <a:off x="11065732" y="6048075"/>
            <a:ext cx="149333" cy="878488"/>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 name="connsiteX0" fmla="*/ 0 w 11019464"/>
              <a:gd name="connsiteY0" fmla="*/ 392296 h 392296"/>
              <a:gd name="connsiteX1" fmla="*/ 0 w 11019464"/>
              <a:gd name="connsiteY1" fmla="*/ 27170 h 392296"/>
              <a:gd name="connsiteX2" fmla="*/ 10621357 w 11019464"/>
              <a:gd name="connsiteY2" fmla="*/ 0 h 392296"/>
              <a:gd name="connsiteX3" fmla="*/ 11019454 w 11019464"/>
              <a:gd name="connsiteY3" fmla="*/ 392296 h 392296"/>
              <a:gd name="connsiteX4" fmla="*/ 0 w 11019464"/>
              <a:gd name="connsiteY4" fmla="*/ 392296 h 392296"/>
              <a:gd name="connsiteX0" fmla="*/ 0 w 10980200"/>
              <a:gd name="connsiteY0" fmla="*/ 392296 h 392296"/>
              <a:gd name="connsiteX1" fmla="*/ 0 w 10980200"/>
              <a:gd name="connsiteY1" fmla="*/ 27170 h 392296"/>
              <a:gd name="connsiteX2" fmla="*/ 10621357 w 10980200"/>
              <a:gd name="connsiteY2" fmla="*/ 0 h 392296"/>
              <a:gd name="connsiteX3" fmla="*/ 10980188 w 10980200"/>
              <a:gd name="connsiteY3" fmla="*/ 364767 h 392296"/>
              <a:gd name="connsiteX4" fmla="*/ 0 w 10980200"/>
              <a:gd name="connsiteY4" fmla="*/ 392296 h 392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0200" h="392296">
                <a:moveTo>
                  <a:pt x="0" y="392296"/>
                </a:moveTo>
                <a:lnTo>
                  <a:pt x="0" y="27170"/>
                </a:lnTo>
                <a:lnTo>
                  <a:pt x="10621357" y="0"/>
                </a:lnTo>
                <a:lnTo>
                  <a:pt x="10980188" y="364767"/>
                </a:lnTo>
                <a:lnTo>
                  <a:pt x="0" y="392296"/>
                </a:lnTo>
                <a:close/>
              </a:path>
            </a:pathLst>
          </a:custGeom>
          <a:solidFill>
            <a:srgbClr val="AF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Parallelogram 4">
            <a:extLst>
              <a:ext uri="{FF2B5EF4-FFF2-40B4-BE49-F238E27FC236}">
                <a16:creationId xmlns:a16="http://schemas.microsoft.com/office/drawing/2014/main" id="{97F849FD-F90B-4A90-8A00-E146F232321C}"/>
              </a:ext>
            </a:extLst>
          </p:cNvPr>
          <p:cNvSpPr/>
          <p:nvPr/>
        </p:nvSpPr>
        <p:spPr>
          <a:xfrm rot="1469824">
            <a:off x="11309540" y="6048076"/>
            <a:ext cx="149333" cy="878488"/>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 name="connsiteX0" fmla="*/ 0 w 11019464"/>
              <a:gd name="connsiteY0" fmla="*/ 392296 h 392296"/>
              <a:gd name="connsiteX1" fmla="*/ 0 w 11019464"/>
              <a:gd name="connsiteY1" fmla="*/ 27170 h 392296"/>
              <a:gd name="connsiteX2" fmla="*/ 10621357 w 11019464"/>
              <a:gd name="connsiteY2" fmla="*/ 0 h 392296"/>
              <a:gd name="connsiteX3" fmla="*/ 11019454 w 11019464"/>
              <a:gd name="connsiteY3" fmla="*/ 392296 h 392296"/>
              <a:gd name="connsiteX4" fmla="*/ 0 w 11019464"/>
              <a:gd name="connsiteY4" fmla="*/ 392296 h 392296"/>
              <a:gd name="connsiteX0" fmla="*/ 0 w 10980200"/>
              <a:gd name="connsiteY0" fmla="*/ 392296 h 392296"/>
              <a:gd name="connsiteX1" fmla="*/ 0 w 10980200"/>
              <a:gd name="connsiteY1" fmla="*/ 27170 h 392296"/>
              <a:gd name="connsiteX2" fmla="*/ 10621357 w 10980200"/>
              <a:gd name="connsiteY2" fmla="*/ 0 h 392296"/>
              <a:gd name="connsiteX3" fmla="*/ 10980188 w 10980200"/>
              <a:gd name="connsiteY3" fmla="*/ 364767 h 392296"/>
              <a:gd name="connsiteX4" fmla="*/ 0 w 10980200"/>
              <a:gd name="connsiteY4" fmla="*/ 392296 h 392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0200" h="392296">
                <a:moveTo>
                  <a:pt x="0" y="392296"/>
                </a:moveTo>
                <a:lnTo>
                  <a:pt x="0" y="27170"/>
                </a:lnTo>
                <a:lnTo>
                  <a:pt x="10621357" y="0"/>
                </a:lnTo>
                <a:lnTo>
                  <a:pt x="10980188" y="364767"/>
                </a:lnTo>
                <a:lnTo>
                  <a:pt x="0" y="392296"/>
                </a:lnTo>
                <a:close/>
              </a:path>
            </a:pathLst>
          </a:custGeom>
          <a:solidFill>
            <a:srgbClr val="2B9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Parallelogram 4">
            <a:extLst>
              <a:ext uri="{FF2B5EF4-FFF2-40B4-BE49-F238E27FC236}">
                <a16:creationId xmlns:a16="http://schemas.microsoft.com/office/drawing/2014/main" id="{59FF901A-3E36-4846-88A2-00D6A29FF3E6}"/>
              </a:ext>
            </a:extLst>
          </p:cNvPr>
          <p:cNvSpPr/>
          <p:nvPr/>
        </p:nvSpPr>
        <p:spPr>
          <a:xfrm rot="1469824">
            <a:off x="11542992" y="6052838"/>
            <a:ext cx="149333" cy="878488"/>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 name="connsiteX0" fmla="*/ 0 w 11019464"/>
              <a:gd name="connsiteY0" fmla="*/ 392296 h 392296"/>
              <a:gd name="connsiteX1" fmla="*/ 0 w 11019464"/>
              <a:gd name="connsiteY1" fmla="*/ 27170 h 392296"/>
              <a:gd name="connsiteX2" fmla="*/ 10621357 w 11019464"/>
              <a:gd name="connsiteY2" fmla="*/ 0 h 392296"/>
              <a:gd name="connsiteX3" fmla="*/ 11019454 w 11019464"/>
              <a:gd name="connsiteY3" fmla="*/ 392296 h 392296"/>
              <a:gd name="connsiteX4" fmla="*/ 0 w 11019464"/>
              <a:gd name="connsiteY4" fmla="*/ 392296 h 392296"/>
              <a:gd name="connsiteX0" fmla="*/ 0 w 10980200"/>
              <a:gd name="connsiteY0" fmla="*/ 392296 h 392296"/>
              <a:gd name="connsiteX1" fmla="*/ 0 w 10980200"/>
              <a:gd name="connsiteY1" fmla="*/ 27170 h 392296"/>
              <a:gd name="connsiteX2" fmla="*/ 10621357 w 10980200"/>
              <a:gd name="connsiteY2" fmla="*/ 0 h 392296"/>
              <a:gd name="connsiteX3" fmla="*/ 10980188 w 10980200"/>
              <a:gd name="connsiteY3" fmla="*/ 364767 h 392296"/>
              <a:gd name="connsiteX4" fmla="*/ 0 w 10980200"/>
              <a:gd name="connsiteY4" fmla="*/ 392296 h 392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0200" h="392296">
                <a:moveTo>
                  <a:pt x="0" y="392296"/>
                </a:moveTo>
                <a:lnTo>
                  <a:pt x="0" y="27170"/>
                </a:lnTo>
                <a:lnTo>
                  <a:pt x="10621357" y="0"/>
                </a:lnTo>
                <a:lnTo>
                  <a:pt x="10980188" y="364767"/>
                </a:lnTo>
                <a:lnTo>
                  <a:pt x="0" y="392296"/>
                </a:lnTo>
                <a:close/>
              </a:path>
            </a:pathLst>
          </a:custGeom>
          <a:solidFill>
            <a:srgbClr val="00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11DB020-3525-4633-B658-AD6E77D1FC67}"/>
              </a:ext>
            </a:extLst>
          </p:cNvPr>
          <p:cNvSpPr/>
          <p:nvPr/>
        </p:nvSpPr>
        <p:spPr>
          <a:xfrm>
            <a:off x="914401" y="0"/>
            <a:ext cx="1371600" cy="360472"/>
          </a:xfrm>
          <a:prstGeom prst="rect">
            <a:avLst/>
          </a:prstGeom>
          <a:solidFill>
            <a:srgbClr val="AF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8DDD3E9-DC79-441B-9D06-FF5B34017A3B}"/>
              </a:ext>
            </a:extLst>
          </p:cNvPr>
          <p:cNvSpPr/>
          <p:nvPr/>
        </p:nvSpPr>
        <p:spPr>
          <a:xfrm>
            <a:off x="2286001" y="1"/>
            <a:ext cx="9905999" cy="360472"/>
          </a:xfrm>
          <a:prstGeom prst="rect">
            <a:avLst/>
          </a:prstGeom>
          <a:solidFill>
            <a:srgbClr val="00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4424340-DF3B-4A23-BDB3-899EF25C9400}"/>
              </a:ext>
            </a:extLst>
          </p:cNvPr>
          <p:cNvSpPr/>
          <p:nvPr/>
        </p:nvSpPr>
        <p:spPr>
          <a:xfrm>
            <a:off x="0" y="0"/>
            <a:ext cx="914400" cy="360474"/>
          </a:xfrm>
          <a:prstGeom prst="rect">
            <a:avLst/>
          </a:prstGeom>
          <a:solidFill>
            <a:srgbClr val="2B9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itle 1">
            <a:extLst>
              <a:ext uri="{FF2B5EF4-FFF2-40B4-BE49-F238E27FC236}">
                <a16:creationId xmlns:a16="http://schemas.microsoft.com/office/drawing/2014/main" id="{7C92D61D-3E70-4EDB-856F-3B1F9F6FB44F}"/>
              </a:ext>
            </a:extLst>
          </p:cNvPr>
          <p:cNvSpPr>
            <a:spLocks noGrp="1"/>
          </p:cNvSpPr>
          <p:nvPr>
            <p:ph type="title"/>
          </p:nvPr>
        </p:nvSpPr>
        <p:spPr>
          <a:xfrm>
            <a:off x="464695" y="616061"/>
            <a:ext cx="10919511" cy="763790"/>
          </a:xfrm>
        </p:spPr>
        <p:txBody>
          <a:bodyPr>
            <a:noAutofit/>
          </a:bodyPr>
          <a:lstStyle/>
          <a:p>
            <a:pPr algn="ctr"/>
            <a:r>
              <a:rPr lang="en-US" sz="4000" b="1" dirty="0">
                <a:latin typeface="Garamond" panose="02020404030301010803" pitchFamily="18" charset="0"/>
                <a:cs typeface="Calibri" panose="020F0502020204030204" pitchFamily="34" charset="0"/>
              </a:rPr>
              <a:t>Suggestions</a:t>
            </a:r>
          </a:p>
        </p:txBody>
      </p:sp>
      <p:sp>
        <p:nvSpPr>
          <p:cNvPr id="21" name="Content Placeholder 2">
            <a:extLst>
              <a:ext uri="{FF2B5EF4-FFF2-40B4-BE49-F238E27FC236}">
                <a16:creationId xmlns:a16="http://schemas.microsoft.com/office/drawing/2014/main" id="{F6B8ED23-C9DE-4A4F-9822-7B80421F7C6C}"/>
              </a:ext>
            </a:extLst>
          </p:cNvPr>
          <p:cNvSpPr>
            <a:spLocks noGrp="1"/>
          </p:cNvSpPr>
          <p:nvPr>
            <p:ph type="body" sz="half" idx="2"/>
          </p:nvPr>
        </p:nvSpPr>
        <p:spPr>
          <a:xfrm>
            <a:off x="464695" y="1319134"/>
            <a:ext cx="11530570" cy="4549854"/>
          </a:xfrm>
        </p:spPr>
        <p:txBody>
          <a:bodyPr>
            <a:normAutofit fontScale="92500" lnSpcReduction="10000"/>
          </a:bodyPr>
          <a:lstStyle/>
          <a:p>
            <a:pPr marL="514350" lvl="1" indent="-285750">
              <a:lnSpc>
                <a:spcPct val="100000"/>
              </a:lnSpc>
              <a:spcBef>
                <a:spcPts val="0"/>
              </a:spcBef>
              <a:buFont typeface="Arial" panose="020B0604020202020204" pitchFamily="34" charset="0"/>
              <a:buChar char="•"/>
            </a:pPr>
            <a:r>
              <a:rPr lang="en-US" sz="2800" dirty="0">
                <a:latin typeface="Garamond" panose="02020404030301010803" pitchFamily="18" charset="0"/>
                <a:sym typeface="Wingdings" panose="05000000000000000000" pitchFamily="2" charset="2"/>
              </a:rPr>
              <a:t>Exploit your novel dataset to the hilt! </a:t>
            </a:r>
          </a:p>
          <a:p>
            <a:pPr marL="971550" lvl="2" indent="-285750">
              <a:lnSpc>
                <a:spcPct val="100000"/>
              </a:lnSpc>
              <a:spcBef>
                <a:spcPts val="0"/>
              </a:spcBef>
              <a:buFont typeface="Arial" panose="020B0604020202020204" pitchFamily="34" charset="0"/>
              <a:buChar char="•"/>
            </a:pPr>
            <a:r>
              <a:rPr lang="en-US" sz="2600" dirty="0">
                <a:latin typeface="Garamond" panose="02020404030301010803" pitchFamily="18" charset="0"/>
                <a:sym typeface="Wingdings" panose="05000000000000000000" pitchFamily="2" charset="2"/>
              </a:rPr>
              <a:t>Non-tenant specific factors like the vacancy rate or landlord’s expected rental income stream from a new tenant (economic eviction) are often believed to be important motivators.</a:t>
            </a:r>
          </a:p>
          <a:p>
            <a:pPr marL="1428750" lvl="3" indent="-285750">
              <a:lnSpc>
                <a:spcPct val="100000"/>
              </a:lnSpc>
              <a:spcBef>
                <a:spcPts val="0"/>
              </a:spcBef>
              <a:buFont typeface="Arial" panose="020B0604020202020204" pitchFamily="34" charset="0"/>
              <a:buChar char="•"/>
            </a:pPr>
            <a:r>
              <a:rPr lang="en-US" sz="2400" dirty="0">
                <a:latin typeface="Garamond" panose="02020404030301010803" pitchFamily="18" charset="0"/>
                <a:sym typeface="Wingdings" panose="05000000000000000000" pitchFamily="2" charset="2"/>
              </a:rPr>
              <a:t>E.g., perhaps directly control for the landlord’s expected post-eviction vacancy using the building’s average vacancy length over the past year or half-year.</a:t>
            </a:r>
          </a:p>
          <a:p>
            <a:pPr marL="971550" lvl="2" indent="-285750">
              <a:lnSpc>
                <a:spcPct val="100000"/>
              </a:lnSpc>
              <a:spcBef>
                <a:spcPts val="0"/>
              </a:spcBef>
              <a:buFont typeface="Arial" panose="020B0604020202020204" pitchFamily="34" charset="0"/>
              <a:buChar char="•"/>
            </a:pPr>
            <a:r>
              <a:rPr lang="en-US" sz="2600" dirty="0">
                <a:latin typeface="Garamond" panose="02020404030301010803" pitchFamily="18" charset="0"/>
                <a:sym typeface="Wingdings" panose="05000000000000000000" pitchFamily="2" charset="2"/>
              </a:rPr>
              <a:t>If they have the ability to link their data to other administrative data, it would be great to drill down further into the factors that trigger non-payment. </a:t>
            </a:r>
          </a:p>
          <a:p>
            <a:pPr marL="1428750" lvl="3" indent="-285750">
              <a:lnSpc>
                <a:spcPct val="100000"/>
              </a:lnSpc>
              <a:spcBef>
                <a:spcPts val="0"/>
              </a:spcBef>
              <a:buFont typeface="Arial" panose="020B0604020202020204" pitchFamily="34" charset="0"/>
              <a:buChar char="•"/>
            </a:pPr>
            <a:r>
              <a:rPr lang="en-US" sz="2200" dirty="0">
                <a:latin typeface="Garamond" panose="02020404030301010803" pitchFamily="18" charset="0"/>
                <a:sym typeface="Wingdings" panose="05000000000000000000" pitchFamily="2" charset="2"/>
              </a:rPr>
              <a:t>Job loss?</a:t>
            </a:r>
          </a:p>
          <a:p>
            <a:pPr marL="1428750" lvl="3" indent="-285750">
              <a:lnSpc>
                <a:spcPct val="100000"/>
              </a:lnSpc>
              <a:spcBef>
                <a:spcPts val="0"/>
              </a:spcBef>
              <a:buFont typeface="Arial" panose="020B0604020202020204" pitchFamily="34" charset="0"/>
              <a:buChar char="•"/>
            </a:pPr>
            <a:r>
              <a:rPr lang="en-US" sz="2200" dirty="0">
                <a:latin typeface="Garamond" panose="02020404030301010803" pitchFamily="18" charset="0"/>
                <a:sym typeface="Wingdings" panose="05000000000000000000" pitchFamily="2" charset="2"/>
              </a:rPr>
              <a:t>Marital or relationship dissolution?</a:t>
            </a:r>
          </a:p>
          <a:p>
            <a:pPr marL="1428750" lvl="3" indent="-285750">
              <a:lnSpc>
                <a:spcPct val="100000"/>
              </a:lnSpc>
              <a:spcBef>
                <a:spcPts val="0"/>
              </a:spcBef>
              <a:buFont typeface="Arial" panose="020B0604020202020204" pitchFamily="34" charset="0"/>
              <a:buChar char="•"/>
            </a:pPr>
            <a:r>
              <a:rPr lang="en-US" sz="2200" dirty="0">
                <a:latin typeface="Garamond" panose="02020404030301010803" pitchFamily="18" charset="0"/>
                <a:sym typeface="Wingdings" panose="05000000000000000000" pitchFamily="2" charset="2"/>
              </a:rPr>
              <a:t>Legal troubles?</a:t>
            </a:r>
          </a:p>
          <a:p>
            <a:pPr marL="971550" lvl="2" indent="-285750">
              <a:lnSpc>
                <a:spcPct val="100000"/>
              </a:lnSpc>
              <a:spcBef>
                <a:spcPts val="0"/>
              </a:spcBef>
              <a:buFont typeface="Arial" panose="020B0604020202020204" pitchFamily="34" charset="0"/>
              <a:buChar char="•"/>
            </a:pPr>
            <a:r>
              <a:rPr lang="en-US" sz="2600" dirty="0">
                <a:latin typeface="Garamond" panose="02020404030301010803" pitchFamily="18" charset="0"/>
                <a:sym typeface="Wingdings" panose="05000000000000000000" pitchFamily="2" charset="2"/>
              </a:rPr>
              <a:t>Consider also providing the reader with a bit of information on evictions for reasons other than non-payment. In some policy contexts (criminal justice; rent control), the relationship between nonpayment and other kinds of eviction can be quite informative.  </a:t>
            </a:r>
          </a:p>
          <a:p>
            <a:pPr marL="1428750" lvl="3" indent="-285750">
              <a:lnSpc>
                <a:spcPct val="100000"/>
              </a:lnSpc>
              <a:spcBef>
                <a:spcPts val="0"/>
              </a:spcBef>
              <a:buFont typeface="Arial" panose="020B0604020202020204" pitchFamily="34" charset="0"/>
              <a:buChar char="•"/>
            </a:pPr>
            <a:endParaRPr lang="en-US" sz="2200" dirty="0">
              <a:latin typeface="Garamond" panose="02020404030301010803" pitchFamily="18" charset="0"/>
              <a:sym typeface="Wingdings" panose="05000000000000000000" pitchFamily="2" charset="2"/>
            </a:endParaRPr>
          </a:p>
          <a:p>
            <a:pPr marL="971550" lvl="2" indent="-285750">
              <a:lnSpc>
                <a:spcPct val="100000"/>
              </a:lnSpc>
              <a:spcBef>
                <a:spcPts val="0"/>
              </a:spcBef>
              <a:buFont typeface="Arial" panose="020B0604020202020204" pitchFamily="34" charset="0"/>
              <a:buChar char="•"/>
            </a:pPr>
            <a:endParaRPr lang="en-US" sz="2600" dirty="0">
              <a:latin typeface="Garamond" panose="02020404030301010803" pitchFamily="18" charset="0"/>
              <a:sym typeface="Wingdings" panose="05000000000000000000" pitchFamily="2" charset="2"/>
            </a:endParaRPr>
          </a:p>
          <a:p>
            <a:pPr marL="514350" lvl="1" indent="-285750">
              <a:lnSpc>
                <a:spcPct val="100000"/>
              </a:lnSpc>
              <a:spcBef>
                <a:spcPts val="0"/>
              </a:spcBef>
              <a:buFont typeface="Arial" panose="020B0604020202020204" pitchFamily="34" charset="0"/>
              <a:buChar char="•"/>
            </a:pPr>
            <a:endParaRPr lang="en-US" sz="2800" dirty="0">
              <a:latin typeface="Garamond" panose="02020404030301010803" pitchFamily="18" charset="0"/>
              <a:sym typeface="Wingdings" panose="05000000000000000000" pitchFamily="2" charset="2"/>
            </a:endParaRPr>
          </a:p>
          <a:p>
            <a:pPr marL="514350" lvl="1" indent="-285750">
              <a:lnSpc>
                <a:spcPct val="100000"/>
              </a:lnSpc>
              <a:spcBef>
                <a:spcPts val="0"/>
              </a:spcBef>
              <a:buFont typeface="Arial" panose="020B0604020202020204" pitchFamily="34" charset="0"/>
              <a:buChar char="•"/>
            </a:pPr>
            <a:endParaRPr lang="en-US" sz="2800" dirty="0">
              <a:latin typeface="Garamond" panose="02020404030301010803" pitchFamily="18" charset="0"/>
              <a:sym typeface="Wingdings" panose="05000000000000000000" pitchFamily="2" charset="2"/>
            </a:endParaRPr>
          </a:p>
          <a:p>
            <a:pPr marL="514350" lvl="1" indent="-285750">
              <a:lnSpc>
                <a:spcPct val="100000"/>
              </a:lnSpc>
              <a:spcBef>
                <a:spcPts val="0"/>
              </a:spcBef>
              <a:buFont typeface="Arial" panose="020B0604020202020204" pitchFamily="34" charset="0"/>
              <a:buChar char="•"/>
            </a:pPr>
            <a:endParaRPr lang="en-US" sz="2800" dirty="0">
              <a:latin typeface="Garamond" panose="02020404030301010803" pitchFamily="18" charset="0"/>
              <a:sym typeface="Wingdings" panose="05000000000000000000" pitchFamily="2" charset="2"/>
            </a:endParaRPr>
          </a:p>
          <a:p>
            <a:pPr marL="514350" lvl="1" indent="-285750">
              <a:lnSpc>
                <a:spcPct val="100000"/>
              </a:lnSpc>
              <a:spcBef>
                <a:spcPts val="0"/>
              </a:spcBef>
              <a:buFont typeface="Arial" panose="020B0604020202020204" pitchFamily="34" charset="0"/>
              <a:buChar char="•"/>
            </a:pPr>
            <a:endParaRPr lang="en-US" sz="2600" dirty="0">
              <a:latin typeface="Garamond" panose="02020404030301010803" pitchFamily="18" charset="0"/>
              <a:sym typeface="Wingdings" panose="05000000000000000000" pitchFamily="2" charset="2"/>
            </a:endParaRPr>
          </a:p>
          <a:p>
            <a:pPr marL="514350" lvl="1" indent="-285750">
              <a:lnSpc>
                <a:spcPct val="100000"/>
              </a:lnSpc>
              <a:spcBef>
                <a:spcPts val="0"/>
              </a:spcBef>
              <a:buFont typeface="Arial" panose="020B0604020202020204" pitchFamily="34" charset="0"/>
              <a:buChar char="•"/>
            </a:pPr>
            <a:endParaRPr lang="en-US" sz="2800" dirty="0">
              <a:latin typeface="Garamond" panose="02020404030301010803" pitchFamily="18" charset="0"/>
              <a:sym typeface="Wingdings" panose="05000000000000000000" pitchFamily="2" charset="2"/>
            </a:endParaRPr>
          </a:p>
          <a:p>
            <a:pPr marL="0" lvl="1" indent="0">
              <a:lnSpc>
                <a:spcPct val="100000"/>
              </a:lnSpc>
              <a:spcBef>
                <a:spcPts val="0"/>
              </a:spcBef>
              <a:buNone/>
            </a:pPr>
            <a:endParaRPr lang="en-US" sz="1800" dirty="0">
              <a:latin typeface="Garamond" panose="02020404030301010803" pitchFamily="18" charset="0"/>
              <a:sym typeface="Wingdings" panose="05000000000000000000" pitchFamily="2" charset="2"/>
            </a:endParaRPr>
          </a:p>
          <a:p>
            <a:pPr marL="228600" lvl="1">
              <a:lnSpc>
                <a:spcPct val="100000"/>
              </a:lnSpc>
              <a:spcBef>
                <a:spcPts val="0"/>
              </a:spcBef>
            </a:pPr>
            <a:endParaRPr lang="en-US" sz="1800" b="1" dirty="0">
              <a:latin typeface="Garamond" panose="02020404030301010803" pitchFamily="18" charset="0"/>
              <a:sym typeface="Wingdings" panose="05000000000000000000" pitchFamily="2" charset="2"/>
            </a:endParaRPr>
          </a:p>
        </p:txBody>
      </p:sp>
      <p:sp>
        <p:nvSpPr>
          <p:cNvPr id="3" name="Slide Number Placeholder 2">
            <a:extLst>
              <a:ext uri="{FF2B5EF4-FFF2-40B4-BE49-F238E27FC236}">
                <a16:creationId xmlns:a16="http://schemas.microsoft.com/office/drawing/2014/main" id="{1E2C4F10-0ED0-4090-B516-3AE032BD9E1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42C58-A558-4C25-89F9-8B159390AB57}" type="slidenum">
              <a:rPr kumimoji="0" lang="en-US" sz="1200" b="0" i="0" u="none" strike="noStrike" kern="1200" cap="none" spc="0" normalizeH="0" baseline="0" noProof="0" smtClean="0">
                <a:ln>
                  <a:noFill/>
                </a:ln>
                <a:solidFill>
                  <a:prstClr val="black">
                    <a:tint val="75000"/>
                  </a:prstClr>
                </a:solidFill>
                <a:effectLst/>
                <a:uLnTx/>
                <a:uFillTx/>
                <a:latin typeface="Franklin Gothic Book" panose="020B05030201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Franklin Gothic Book" panose="020B0503020102020204" pitchFamily="34" charset="0"/>
              <a:ea typeface="+mn-ea"/>
              <a:cs typeface="+mn-cs"/>
            </a:endParaRPr>
          </a:p>
        </p:txBody>
      </p:sp>
    </p:spTree>
    <p:extLst>
      <p:ext uri="{BB962C8B-B14F-4D97-AF65-F5344CB8AC3E}">
        <p14:creationId xmlns:p14="http://schemas.microsoft.com/office/powerpoint/2010/main" val="112815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0B0B28-6809-4816-8AFE-1A9074F5763E}"/>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40028" y="6259126"/>
            <a:ext cx="1137248" cy="457200"/>
          </a:xfrm>
          <a:prstGeom prst="rect">
            <a:avLst/>
          </a:prstGeom>
        </p:spPr>
      </p:pic>
      <p:sp>
        <p:nvSpPr>
          <p:cNvPr id="5" name="Date Placeholder 3">
            <a:extLst>
              <a:ext uri="{FF2B5EF4-FFF2-40B4-BE49-F238E27FC236}">
                <a16:creationId xmlns:a16="http://schemas.microsoft.com/office/drawing/2014/main" id="{3725EE45-894F-44E6-A1DC-9F3C33BF5739}"/>
              </a:ext>
            </a:extLst>
          </p:cNvPr>
          <p:cNvSpPr txBox="1">
            <a:spLocks/>
          </p:cNvSpPr>
          <p:nvPr/>
        </p:nvSpPr>
        <p:spPr>
          <a:xfrm>
            <a:off x="8382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52F0E332-572F-4A7C-9716-1418ABDCD6CA}"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7/18/2024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Parallelogram 4">
            <a:extLst>
              <a:ext uri="{FF2B5EF4-FFF2-40B4-BE49-F238E27FC236}">
                <a16:creationId xmlns:a16="http://schemas.microsoft.com/office/drawing/2014/main" id="{53694A78-59B8-4F51-BFBE-FD039FD94CF5}"/>
              </a:ext>
            </a:extLst>
          </p:cNvPr>
          <p:cNvSpPr/>
          <p:nvPr/>
        </p:nvSpPr>
        <p:spPr>
          <a:xfrm>
            <a:off x="-1" y="6116639"/>
            <a:ext cx="11125643" cy="741362"/>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74017" h="365126">
                <a:moveTo>
                  <a:pt x="0" y="365126"/>
                </a:moveTo>
                <a:lnTo>
                  <a:pt x="0" y="0"/>
                </a:lnTo>
                <a:lnTo>
                  <a:pt x="11374017" y="0"/>
                </a:lnTo>
                <a:lnTo>
                  <a:pt x="11019454" y="365126"/>
                </a:lnTo>
                <a:lnTo>
                  <a:pt x="0" y="365126"/>
                </a:lnTo>
                <a:close/>
              </a:path>
            </a:pathLst>
          </a:custGeom>
          <a:solidFill>
            <a:srgbClr val="00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5BB22705-3B4B-4C4D-BA6A-1D7F647D5293}"/>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40028" y="6259126"/>
            <a:ext cx="1137248" cy="457200"/>
          </a:xfrm>
          <a:prstGeom prst="rect">
            <a:avLst/>
          </a:prstGeom>
        </p:spPr>
      </p:pic>
      <p:sp>
        <p:nvSpPr>
          <p:cNvPr id="8" name="Parallelogram 4">
            <a:extLst>
              <a:ext uri="{FF2B5EF4-FFF2-40B4-BE49-F238E27FC236}">
                <a16:creationId xmlns:a16="http://schemas.microsoft.com/office/drawing/2014/main" id="{A0E6D7D2-0166-4CCD-BB2A-31E07A537911}"/>
              </a:ext>
            </a:extLst>
          </p:cNvPr>
          <p:cNvSpPr/>
          <p:nvPr/>
        </p:nvSpPr>
        <p:spPr>
          <a:xfrm rot="1469824">
            <a:off x="11065732" y="6048075"/>
            <a:ext cx="149333" cy="878488"/>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 name="connsiteX0" fmla="*/ 0 w 11019464"/>
              <a:gd name="connsiteY0" fmla="*/ 392296 h 392296"/>
              <a:gd name="connsiteX1" fmla="*/ 0 w 11019464"/>
              <a:gd name="connsiteY1" fmla="*/ 27170 h 392296"/>
              <a:gd name="connsiteX2" fmla="*/ 10621357 w 11019464"/>
              <a:gd name="connsiteY2" fmla="*/ 0 h 392296"/>
              <a:gd name="connsiteX3" fmla="*/ 11019454 w 11019464"/>
              <a:gd name="connsiteY3" fmla="*/ 392296 h 392296"/>
              <a:gd name="connsiteX4" fmla="*/ 0 w 11019464"/>
              <a:gd name="connsiteY4" fmla="*/ 392296 h 392296"/>
              <a:gd name="connsiteX0" fmla="*/ 0 w 10980200"/>
              <a:gd name="connsiteY0" fmla="*/ 392296 h 392296"/>
              <a:gd name="connsiteX1" fmla="*/ 0 w 10980200"/>
              <a:gd name="connsiteY1" fmla="*/ 27170 h 392296"/>
              <a:gd name="connsiteX2" fmla="*/ 10621357 w 10980200"/>
              <a:gd name="connsiteY2" fmla="*/ 0 h 392296"/>
              <a:gd name="connsiteX3" fmla="*/ 10980188 w 10980200"/>
              <a:gd name="connsiteY3" fmla="*/ 364767 h 392296"/>
              <a:gd name="connsiteX4" fmla="*/ 0 w 10980200"/>
              <a:gd name="connsiteY4" fmla="*/ 392296 h 392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0200" h="392296">
                <a:moveTo>
                  <a:pt x="0" y="392296"/>
                </a:moveTo>
                <a:lnTo>
                  <a:pt x="0" y="27170"/>
                </a:lnTo>
                <a:lnTo>
                  <a:pt x="10621357" y="0"/>
                </a:lnTo>
                <a:lnTo>
                  <a:pt x="10980188" y="364767"/>
                </a:lnTo>
                <a:lnTo>
                  <a:pt x="0" y="392296"/>
                </a:lnTo>
                <a:close/>
              </a:path>
            </a:pathLst>
          </a:custGeom>
          <a:solidFill>
            <a:srgbClr val="AF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Parallelogram 4">
            <a:extLst>
              <a:ext uri="{FF2B5EF4-FFF2-40B4-BE49-F238E27FC236}">
                <a16:creationId xmlns:a16="http://schemas.microsoft.com/office/drawing/2014/main" id="{97F849FD-F90B-4A90-8A00-E146F232321C}"/>
              </a:ext>
            </a:extLst>
          </p:cNvPr>
          <p:cNvSpPr/>
          <p:nvPr/>
        </p:nvSpPr>
        <p:spPr>
          <a:xfrm rot="1469824">
            <a:off x="11309540" y="6048076"/>
            <a:ext cx="149333" cy="878488"/>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 name="connsiteX0" fmla="*/ 0 w 11019464"/>
              <a:gd name="connsiteY0" fmla="*/ 392296 h 392296"/>
              <a:gd name="connsiteX1" fmla="*/ 0 w 11019464"/>
              <a:gd name="connsiteY1" fmla="*/ 27170 h 392296"/>
              <a:gd name="connsiteX2" fmla="*/ 10621357 w 11019464"/>
              <a:gd name="connsiteY2" fmla="*/ 0 h 392296"/>
              <a:gd name="connsiteX3" fmla="*/ 11019454 w 11019464"/>
              <a:gd name="connsiteY3" fmla="*/ 392296 h 392296"/>
              <a:gd name="connsiteX4" fmla="*/ 0 w 11019464"/>
              <a:gd name="connsiteY4" fmla="*/ 392296 h 392296"/>
              <a:gd name="connsiteX0" fmla="*/ 0 w 10980200"/>
              <a:gd name="connsiteY0" fmla="*/ 392296 h 392296"/>
              <a:gd name="connsiteX1" fmla="*/ 0 w 10980200"/>
              <a:gd name="connsiteY1" fmla="*/ 27170 h 392296"/>
              <a:gd name="connsiteX2" fmla="*/ 10621357 w 10980200"/>
              <a:gd name="connsiteY2" fmla="*/ 0 h 392296"/>
              <a:gd name="connsiteX3" fmla="*/ 10980188 w 10980200"/>
              <a:gd name="connsiteY3" fmla="*/ 364767 h 392296"/>
              <a:gd name="connsiteX4" fmla="*/ 0 w 10980200"/>
              <a:gd name="connsiteY4" fmla="*/ 392296 h 392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0200" h="392296">
                <a:moveTo>
                  <a:pt x="0" y="392296"/>
                </a:moveTo>
                <a:lnTo>
                  <a:pt x="0" y="27170"/>
                </a:lnTo>
                <a:lnTo>
                  <a:pt x="10621357" y="0"/>
                </a:lnTo>
                <a:lnTo>
                  <a:pt x="10980188" y="364767"/>
                </a:lnTo>
                <a:lnTo>
                  <a:pt x="0" y="392296"/>
                </a:lnTo>
                <a:close/>
              </a:path>
            </a:pathLst>
          </a:custGeom>
          <a:solidFill>
            <a:srgbClr val="2B9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Parallelogram 4">
            <a:extLst>
              <a:ext uri="{FF2B5EF4-FFF2-40B4-BE49-F238E27FC236}">
                <a16:creationId xmlns:a16="http://schemas.microsoft.com/office/drawing/2014/main" id="{59FF901A-3E36-4846-88A2-00D6A29FF3E6}"/>
              </a:ext>
            </a:extLst>
          </p:cNvPr>
          <p:cNvSpPr/>
          <p:nvPr/>
        </p:nvSpPr>
        <p:spPr>
          <a:xfrm rot="1469824">
            <a:off x="11542992" y="6052838"/>
            <a:ext cx="149333" cy="878488"/>
          </a:xfrm>
          <a:custGeom>
            <a:avLst/>
            <a:gdLst>
              <a:gd name="connsiteX0" fmla="*/ 0 w 11019454"/>
              <a:gd name="connsiteY0" fmla="*/ 365126 h 365126"/>
              <a:gd name="connsiteX1" fmla="*/ 0 w 11019454"/>
              <a:gd name="connsiteY1" fmla="*/ 0 h 365126"/>
              <a:gd name="connsiteX2" fmla="*/ 11019454 w 11019454"/>
              <a:gd name="connsiteY2" fmla="*/ 0 h 365126"/>
              <a:gd name="connsiteX3" fmla="*/ 11019454 w 11019454"/>
              <a:gd name="connsiteY3" fmla="*/ 365126 h 365126"/>
              <a:gd name="connsiteX4" fmla="*/ 0 w 11019454"/>
              <a:gd name="connsiteY4" fmla="*/ 365126 h 365126"/>
              <a:gd name="connsiteX0" fmla="*/ 0 w 11374017"/>
              <a:gd name="connsiteY0" fmla="*/ 365126 h 365126"/>
              <a:gd name="connsiteX1" fmla="*/ 0 w 11374017"/>
              <a:gd name="connsiteY1" fmla="*/ 0 h 365126"/>
              <a:gd name="connsiteX2" fmla="*/ 11374017 w 11374017"/>
              <a:gd name="connsiteY2" fmla="*/ 0 h 365126"/>
              <a:gd name="connsiteX3" fmla="*/ 11019454 w 11374017"/>
              <a:gd name="connsiteY3" fmla="*/ 365126 h 365126"/>
              <a:gd name="connsiteX4" fmla="*/ 0 w 11374017"/>
              <a:gd name="connsiteY4" fmla="*/ 365126 h 365126"/>
              <a:gd name="connsiteX0" fmla="*/ 0 w 11019464"/>
              <a:gd name="connsiteY0" fmla="*/ 392296 h 392296"/>
              <a:gd name="connsiteX1" fmla="*/ 0 w 11019464"/>
              <a:gd name="connsiteY1" fmla="*/ 27170 h 392296"/>
              <a:gd name="connsiteX2" fmla="*/ 10621357 w 11019464"/>
              <a:gd name="connsiteY2" fmla="*/ 0 h 392296"/>
              <a:gd name="connsiteX3" fmla="*/ 11019454 w 11019464"/>
              <a:gd name="connsiteY3" fmla="*/ 392296 h 392296"/>
              <a:gd name="connsiteX4" fmla="*/ 0 w 11019464"/>
              <a:gd name="connsiteY4" fmla="*/ 392296 h 392296"/>
              <a:gd name="connsiteX0" fmla="*/ 0 w 10980200"/>
              <a:gd name="connsiteY0" fmla="*/ 392296 h 392296"/>
              <a:gd name="connsiteX1" fmla="*/ 0 w 10980200"/>
              <a:gd name="connsiteY1" fmla="*/ 27170 h 392296"/>
              <a:gd name="connsiteX2" fmla="*/ 10621357 w 10980200"/>
              <a:gd name="connsiteY2" fmla="*/ 0 h 392296"/>
              <a:gd name="connsiteX3" fmla="*/ 10980188 w 10980200"/>
              <a:gd name="connsiteY3" fmla="*/ 364767 h 392296"/>
              <a:gd name="connsiteX4" fmla="*/ 0 w 10980200"/>
              <a:gd name="connsiteY4" fmla="*/ 392296 h 392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0200" h="392296">
                <a:moveTo>
                  <a:pt x="0" y="392296"/>
                </a:moveTo>
                <a:lnTo>
                  <a:pt x="0" y="27170"/>
                </a:lnTo>
                <a:lnTo>
                  <a:pt x="10621357" y="0"/>
                </a:lnTo>
                <a:lnTo>
                  <a:pt x="10980188" y="364767"/>
                </a:lnTo>
                <a:lnTo>
                  <a:pt x="0" y="392296"/>
                </a:lnTo>
                <a:close/>
              </a:path>
            </a:pathLst>
          </a:custGeom>
          <a:solidFill>
            <a:srgbClr val="00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11DB020-3525-4633-B658-AD6E77D1FC67}"/>
              </a:ext>
            </a:extLst>
          </p:cNvPr>
          <p:cNvSpPr/>
          <p:nvPr/>
        </p:nvSpPr>
        <p:spPr>
          <a:xfrm>
            <a:off x="914401" y="0"/>
            <a:ext cx="1371600" cy="360472"/>
          </a:xfrm>
          <a:prstGeom prst="rect">
            <a:avLst/>
          </a:prstGeom>
          <a:solidFill>
            <a:srgbClr val="AF2C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8DDD3E9-DC79-441B-9D06-FF5B34017A3B}"/>
              </a:ext>
            </a:extLst>
          </p:cNvPr>
          <p:cNvSpPr/>
          <p:nvPr/>
        </p:nvSpPr>
        <p:spPr>
          <a:xfrm>
            <a:off x="2286001" y="1"/>
            <a:ext cx="9905999" cy="360472"/>
          </a:xfrm>
          <a:prstGeom prst="rect">
            <a:avLst/>
          </a:prstGeom>
          <a:solidFill>
            <a:srgbClr val="004A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4424340-DF3B-4A23-BDB3-899EF25C9400}"/>
              </a:ext>
            </a:extLst>
          </p:cNvPr>
          <p:cNvSpPr/>
          <p:nvPr/>
        </p:nvSpPr>
        <p:spPr>
          <a:xfrm>
            <a:off x="0" y="0"/>
            <a:ext cx="914400" cy="360474"/>
          </a:xfrm>
          <a:prstGeom prst="rect">
            <a:avLst/>
          </a:prstGeom>
          <a:solidFill>
            <a:srgbClr val="2B9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itle 1">
            <a:extLst>
              <a:ext uri="{FF2B5EF4-FFF2-40B4-BE49-F238E27FC236}">
                <a16:creationId xmlns:a16="http://schemas.microsoft.com/office/drawing/2014/main" id="{7C92D61D-3E70-4EDB-856F-3B1F9F6FB44F}"/>
              </a:ext>
            </a:extLst>
          </p:cNvPr>
          <p:cNvSpPr>
            <a:spLocks noGrp="1"/>
          </p:cNvSpPr>
          <p:nvPr>
            <p:ph type="title"/>
          </p:nvPr>
        </p:nvSpPr>
        <p:spPr>
          <a:xfrm>
            <a:off x="464695" y="616061"/>
            <a:ext cx="10919511" cy="763790"/>
          </a:xfrm>
        </p:spPr>
        <p:txBody>
          <a:bodyPr>
            <a:noAutofit/>
          </a:bodyPr>
          <a:lstStyle/>
          <a:p>
            <a:pPr algn="ctr"/>
            <a:r>
              <a:rPr lang="en-US" sz="4000" b="1" dirty="0">
                <a:latin typeface="Garamond" panose="02020404030301010803" pitchFamily="18" charset="0"/>
                <a:cs typeface="Calibri" panose="020F0502020204030204" pitchFamily="34" charset="0"/>
              </a:rPr>
              <a:t>Suggestions</a:t>
            </a:r>
          </a:p>
        </p:txBody>
      </p:sp>
      <p:sp>
        <p:nvSpPr>
          <p:cNvPr id="21" name="Content Placeholder 2">
            <a:extLst>
              <a:ext uri="{FF2B5EF4-FFF2-40B4-BE49-F238E27FC236}">
                <a16:creationId xmlns:a16="http://schemas.microsoft.com/office/drawing/2014/main" id="{F6B8ED23-C9DE-4A4F-9822-7B80421F7C6C}"/>
              </a:ext>
            </a:extLst>
          </p:cNvPr>
          <p:cNvSpPr>
            <a:spLocks noGrp="1"/>
          </p:cNvSpPr>
          <p:nvPr>
            <p:ph type="body" sz="half" idx="2"/>
          </p:nvPr>
        </p:nvSpPr>
        <p:spPr>
          <a:xfrm>
            <a:off x="464695" y="1319134"/>
            <a:ext cx="11530570" cy="4549854"/>
          </a:xfrm>
        </p:spPr>
        <p:txBody>
          <a:bodyPr>
            <a:normAutofit fontScale="92500" lnSpcReduction="10000"/>
          </a:bodyPr>
          <a:lstStyle/>
          <a:p>
            <a:pPr marL="514350" lvl="1" indent="-285750">
              <a:lnSpc>
                <a:spcPct val="100000"/>
              </a:lnSpc>
              <a:spcBef>
                <a:spcPts val="0"/>
              </a:spcBef>
              <a:buFont typeface="Arial" panose="020B0604020202020204" pitchFamily="34" charset="0"/>
              <a:buChar char="•"/>
            </a:pPr>
            <a:r>
              <a:rPr lang="en-US" sz="2800" dirty="0">
                <a:latin typeface="Garamond" panose="02020404030301010803" pitchFamily="18" charset="0"/>
                <a:sym typeface="Wingdings" panose="05000000000000000000" pitchFamily="2" charset="2"/>
              </a:rPr>
              <a:t>Policies</a:t>
            </a:r>
          </a:p>
          <a:p>
            <a:pPr marL="971550" lvl="2" indent="-285750">
              <a:lnSpc>
                <a:spcPct val="100000"/>
              </a:lnSpc>
              <a:spcBef>
                <a:spcPts val="0"/>
              </a:spcBef>
              <a:buFont typeface="Arial" panose="020B0604020202020204" pitchFamily="34" charset="0"/>
              <a:buChar char="•"/>
            </a:pPr>
            <a:r>
              <a:rPr lang="en-US" sz="2200" dirty="0">
                <a:latin typeface="Garamond" panose="02020404030301010803" pitchFamily="18" charset="0"/>
                <a:sym typeface="Wingdings" panose="05000000000000000000" pitchFamily="2" charset="2"/>
              </a:rPr>
              <a:t>It doesn’t seem quite right to model Right-to-Counsel purely as delay. Abramson (2024) points out that tenants with counsel can also secure a reduced debt burden. It may be worth considering modeling Right-to-Counsel separately as a combination of both “Delay” and “Tax”. </a:t>
            </a:r>
          </a:p>
          <a:p>
            <a:pPr marL="971550" lvl="2" indent="-285750">
              <a:lnSpc>
                <a:spcPct val="100000"/>
              </a:lnSpc>
              <a:spcBef>
                <a:spcPts val="0"/>
              </a:spcBef>
              <a:buFont typeface="Arial" panose="020B0604020202020204" pitchFamily="34" charset="0"/>
              <a:buChar char="•"/>
            </a:pPr>
            <a:r>
              <a:rPr lang="en-US" sz="2200" dirty="0">
                <a:latin typeface="Garamond" panose="02020404030301010803" pitchFamily="18" charset="0"/>
                <a:sym typeface="Wingdings" panose="05000000000000000000" pitchFamily="2" charset="2"/>
              </a:rPr>
              <a:t>The authors may also want to consider how much adverse selection may be introduced by policies that make evictions more expensive. Type L tenants may be more inclined to seek out rental accommodations in jurisdictions if they know that evictions are more costly.  </a:t>
            </a:r>
          </a:p>
          <a:p>
            <a:pPr marL="971550" lvl="2" indent="-285750">
              <a:lnSpc>
                <a:spcPct val="100000"/>
              </a:lnSpc>
              <a:spcBef>
                <a:spcPts val="0"/>
              </a:spcBef>
              <a:buFont typeface="Arial" panose="020B0604020202020204" pitchFamily="34" charset="0"/>
              <a:buChar char="•"/>
            </a:pPr>
            <a:r>
              <a:rPr lang="en-US" sz="2200" dirty="0">
                <a:latin typeface="Garamond" panose="02020404030301010803" pitchFamily="18" charset="0"/>
                <a:sym typeface="Wingdings" panose="05000000000000000000" pitchFamily="2" charset="2"/>
              </a:rPr>
              <a:t>Considering how negative evictions can be for tenants and their children, policymakers may be tempted to impose a tax much higher than $250 to offset the costs generated by evictions. It may be worth considering a larger range of taxes, including tax values that may cause landlords to withdraw their units from the market.  </a:t>
            </a:r>
          </a:p>
          <a:p>
            <a:pPr marL="514350" lvl="1" indent="-285750">
              <a:lnSpc>
                <a:spcPct val="100000"/>
              </a:lnSpc>
              <a:spcBef>
                <a:spcPts val="0"/>
              </a:spcBef>
              <a:buFont typeface="Arial" panose="020B0604020202020204" pitchFamily="34" charset="0"/>
              <a:buChar char="•"/>
            </a:pPr>
            <a:r>
              <a:rPr lang="en-US" sz="2400" dirty="0">
                <a:latin typeface="Garamond" panose="02020404030301010803" pitchFamily="18" charset="0"/>
                <a:sym typeface="Wingdings" panose="05000000000000000000" pitchFamily="2" charset="2"/>
              </a:rPr>
              <a:t>Social Welfare Considerations</a:t>
            </a:r>
          </a:p>
          <a:p>
            <a:pPr marL="971550" lvl="2" indent="-285750">
              <a:lnSpc>
                <a:spcPct val="100000"/>
              </a:lnSpc>
              <a:spcBef>
                <a:spcPts val="0"/>
              </a:spcBef>
              <a:buFont typeface="Arial" panose="020B0604020202020204" pitchFamily="34" charset="0"/>
              <a:buChar char="•"/>
            </a:pPr>
            <a:r>
              <a:rPr lang="en-US" sz="2200" dirty="0">
                <a:latin typeface="Garamond" panose="02020404030301010803" pitchFamily="18" charset="0"/>
                <a:sym typeface="Wingdings" panose="05000000000000000000" pitchFamily="2" charset="2"/>
              </a:rPr>
              <a:t>In the author’s model, and I would add some discussion (perhaps just in the Conclusion) that the social welfare returns to these policies are probably higher than the model can currently estimate because of the deleterious consequences of an eviction on the evictees.  </a:t>
            </a:r>
          </a:p>
          <a:p>
            <a:pPr marL="971550" lvl="2" indent="-285750">
              <a:lnSpc>
                <a:spcPct val="100000"/>
              </a:lnSpc>
              <a:spcBef>
                <a:spcPts val="0"/>
              </a:spcBef>
              <a:buFont typeface="Arial" panose="020B0604020202020204" pitchFamily="34" charset="0"/>
              <a:buChar char="•"/>
            </a:pPr>
            <a:endParaRPr lang="en-US" sz="2600" dirty="0">
              <a:latin typeface="Garamond" panose="02020404030301010803" pitchFamily="18" charset="0"/>
              <a:sym typeface="Wingdings" panose="05000000000000000000" pitchFamily="2" charset="2"/>
            </a:endParaRPr>
          </a:p>
          <a:p>
            <a:pPr marL="514350" lvl="1" indent="-285750">
              <a:lnSpc>
                <a:spcPct val="100000"/>
              </a:lnSpc>
              <a:spcBef>
                <a:spcPts val="0"/>
              </a:spcBef>
              <a:buFont typeface="Arial" panose="020B0604020202020204" pitchFamily="34" charset="0"/>
              <a:buChar char="•"/>
            </a:pPr>
            <a:endParaRPr lang="en-US" sz="2800" dirty="0">
              <a:latin typeface="Garamond" panose="02020404030301010803" pitchFamily="18" charset="0"/>
              <a:sym typeface="Wingdings" panose="05000000000000000000" pitchFamily="2" charset="2"/>
            </a:endParaRPr>
          </a:p>
          <a:p>
            <a:pPr marL="514350" lvl="1" indent="-285750">
              <a:lnSpc>
                <a:spcPct val="100000"/>
              </a:lnSpc>
              <a:spcBef>
                <a:spcPts val="0"/>
              </a:spcBef>
              <a:buFont typeface="Arial" panose="020B0604020202020204" pitchFamily="34" charset="0"/>
              <a:buChar char="•"/>
            </a:pPr>
            <a:endParaRPr lang="en-US" sz="2800" dirty="0">
              <a:latin typeface="Garamond" panose="02020404030301010803" pitchFamily="18" charset="0"/>
              <a:sym typeface="Wingdings" panose="05000000000000000000" pitchFamily="2" charset="2"/>
            </a:endParaRPr>
          </a:p>
          <a:p>
            <a:pPr marL="514350" lvl="1" indent="-285750">
              <a:lnSpc>
                <a:spcPct val="100000"/>
              </a:lnSpc>
              <a:spcBef>
                <a:spcPts val="0"/>
              </a:spcBef>
              <a:buFont typeface="Arial" panose="020B0604020202020204" pitchFamily="34" charset="0"/>
              <a:buChar char="•"/>
            </a:pPr>
            <a:endParaRPr lang="en-US" sz="2800" dirty="0">
              <a:latin typeface="Garamond" panose="02020404030301010803" pitchFamily="18" charset="0"/>
              <a:sym typeface="Wingdings" panose="05000000000000000000" pitchFamily="2" charset="2"/>
            </a:endParaRPr>
          </a:p>
          <a:p>
            <a:pPr marL="514350" lvl="1" indent="-285750">
              <a:lnSpc>
                <a:spcPct val="100000"/>
              </a:lnSpc>
              <a:spcBef>
                <a:spcPts val="0"/>
              </a:spcBef>
              <a:buFont typeface="Arial" panose="020B0604020202020204" pitchFamily="34" charset="0"/>
              <a:buChar char="•"/>
            </a:pPr>
            <a:endParaRPr lang="en-US" sz="2600" dirty="0">
              <a:latin typeface="Garamond" panose="02020404030301010803" pitchFamily="18" charset="0"/>
              <a:sym typeface="Wingdings" panose="05000000000000000000" pitchFamily="2" charset="2"/>
            </a:endParaRPr>
          </a:p>
          <a:p>
            <a:pPr marL="514350" lvl="1" indent="-285750">
              <a:lnSpc>
                <a:spcPct val="100000"/>
              </a:lnSpc>
              <a:spcBef>
                <a:spcPts val="0"/>
              </a:spcBef>
              <a:buFont typeface="Arial" panose="020B0604020202020204" pitchFamily="34" charset="0"/>
              <a:buChar char="•"/>
            </a:pPr>
            <a:endParaRPr lang="en-US" sz="2800" dirty="0">
              <a:latin typeface="Garamond" panose="02020404030301010803" pitchFamily="18" charset="0"/>
              <a:sym typeface="Wingdings" panose="05000000000000000000" pitchFamily="2" charset="2"/>
            </a:endParaRPr>
          </a:p>
          <a:p>
            <a:pPr marL="0" lvl="1" indent="0">
              <a:lnSpc>
                <a:spcPct val="100000"/>
              </a:lnSpc>
              <a:spcBef>
                <a:spcPts val="0"/>
              </a:spcBef>
              <a:buNone/>
            </a:pPr>
            <a:endParaRPr lang="en-US" sz="1800" dirty="0">
              <a:latin typeface="Garamond" panose="02020404030301010803" pitchFamily="18" charset="0"/>
              <a:sym typeface="Wingdings" panose="05000000000000000000" pitchFamily="2" charset="2"/>
            </a:endParaRPr>
          </a:p>
          <a:p>
            <a:pPr marL="228600" lvl="1">
              <a:lnSpc>
                <a:spcPct val="100000"/>
              </a:lnSpc>
              <a:spcBef>
                <a:spcPts val="0"/>
              </a:spcBef>
            </a:pPr>
            <a:endParaRPr lang="en-US" sz="1800" b="1" dirty="0">
              <a:latin typeface="Garamond" panose="02020404030301010803" pitchFamily="18" charset="0"/>
              <a:sym typeface="Wingdings" panose="05000000000000000000" pitchFamily="2" charset="2"/>
            </a:endParaRPr>
          </a:p>
        </p:txBody>
      </p:sp>
      <p:sp>
        <p:nvSpPr>
          <p:cNvPr id="3" name="Slide Number Placeholder 2">
            <a:extLst>
              <a:ext uri="{FF2B5EF4-FFF2-40B4-BE49-F238E27FC236}">
                <a16:creationId xmlns:a16="http://schemas.microsoft.com/office/drawing/2014/main" id="{1E2C4F10-0ED0-4090-B516-3AE032BD9E1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342C58-A558-4C25-89F9-8B159390AB57}" type="slidenum">
              <a:rPr kumimoji="0" lang="en-US" sz="1200" b="0" i="0" u="none" strike="noStrike" kern="1200" cap="none" spc="0" normalizeH="0" baseline="0" noProof="0" smtClean="0">
                <a:ln>
                  <a:noFill/>
                </a:ln>
                <a:solidFill>
                  <a:prstClr val="black">
                    <a:tint val="75000"/>
                  </a:prstClr>
                </a:solidFill>
                <a:effectLst/>
                <a:uLnTx/>
                <a:uFillTx/>
                <a:latin typeface="Franklin Gothic Book" panose="020B05030201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Franklin Gothic Book" panose="020B0503020102020204" pitchFamily="34" charset="0"/>
              <a:ea typeface="+mn-ea"/>
              <a:cs typeface="+mn-cs"/>
            </a:endParaRPr>
          </a:p>
        </p:txBody>
      </p:sp>
    </p:spTree>
    <p:extLst>
      <p:ext uri="{BB962C8B-B14F-4D97-AF65-F5344CB8AC3E}">
        <p14:creationId xmlns:p14="http://schemas.microsoft.com/office/powerpoint/2010/main" val="63922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9D3624F20F4A44948E6D7EEF94C4AB" ma:contentTypeVersion="6" ma:contentTypeDescription="Create a new document." ma:contentTypeScope="" ma:versionID="2efba745da33c52621832b13e60e1f20">
  <xsd:schema xmlns:xsd="http://www.w3.org/2001/XMLSchema" xmlns:xs="http://www.w3.org/2001/XMLSchema" xmlns:p="http://schemas.microsoft.com/office/2006/metadata/properties" xmlns:ns2="df732236-ac6c-468a-9099-31f786bb6428" xmlns:ns3="b387021a-b189-4898-ac94-0ceeb9c95c4d" targetNamespace="http://schemas.microsoft.com/office/2006/metadata/properties" ma:root="true" ma:fieldsID="eaef6d017e112c5640633ea69bc1f5ff" ns2:_="" ns3:_="">
    <xsd:import namespace="df732236-ac6c-468a-9099-31f786bb6428"/>
    <xsd:import namespace="b387021a-b189-4898-ac94-0ceeb9c95c4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732236-ac6c-468a-9099-31f786bb64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387021a-b189-4898-ac94-0ceeb9c95c4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B8C3E5-0129-4602-A790-AEC3CEAB72A7}">
  <ds:schemaRefs>
    <ds:schemaRef ds:uri="http://schemas.microsoft.com/sharepoint/v3/contenttype/forms"/>
  </ds:schemaRefs>
</ds:datastoreItem>
</file>

<file path=customXml/itemProps2.xml><?xml version="1.0" encoding="utf-8"?>
<ds:datastoreItem xmlns:ds="http://schemas.openxmlformats.org/officeDocument/2006/customXml" ds:itemID="{A8BD8341-2349-488F-AE93-6CA7243640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732236-ac6c-468a-9099-31f786bb6428"/>
    <ds:schemaRef ds:uri="b387021a-b189-4898-ac94-0ceeb9c95c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5296C2-B1FF-4D98-980F-53ABB643DE2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44533</TotalTime>
  <Words>686</Words>
  <Application>Microsoft Office PowerPoint</Application>
  <PresentationFormat>Widescreen</PresentationFormat>
  <Paragraphs>80</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Franklin Gothic Book</vt:lpstr>
      <vt:lpstr>Franklin Gothic Demi</vt:lpstr>
      <vt:lpstr>Franklin Gothic Medium</vt:lpstr>
      <vt:lpstr>Garamond</vt:lpstr>
      <vt:lpstr>Office Theme</vt:lpstr>
      <vt:lpstr>Discussing: Nonpayment and Eviction in the Rental Housing Market</vt:lpstr>
      <vt:lpstr>Summary of Key Findings</vt:lpstr>
      <vt:lpstr>Reflections</vt:lpstr>
      <vt:lpstr>Reflections</vt:lpstr>
      <vt:lpstr>Suggestions</vt:lpstr>
      <vt:lpstr>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Peering Into Economic Conditions: A Look at the Nation, the State, and  the Grand Rapids Region</dc:title>
  <dc:creator>ACH</dc:creator>
  <cp:lastModifiedBy>Brian Asquith</cp:lastModifiedBy>
  <cp:revision>308</cp:revision>
  <cp:lastPrinted>2022-07-13T18:54:43Z</cp:lastPrinted>
  <dcterms:created xsi:type="dcterms:W3CDTF">2020-02-04T20:13:51Z</dcterms:created>
  <dcterms:modified xsi:type="dcterms:W3CDTF">2024-07-18T12:32:06Z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0x010100159D3624F20F4A44948E6D7EEF94C4AB</vt:lpwstr>
  </property>
</Properties>
</file>