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7" r:id="rId4"/>
    <p:sldId id="259" r:id="rId5"/>
    <p:sldId id="260"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58774" autoAdjust="0"/>
  </p:normalViewPr>
  <p:slideViewPr>
    <p:cSldViewPr snapToGrid="0">
      <p:cViewPr varScale="1">
        <p:scale>
          <a:sx n="65" d="100"/>
          <a:sy n="65" d="100"/>
        </p:scale>
        <p:origin x="2064" y="78"/>
      </p:cViewPr>
      <p:guideLst/>
    </p:cSldViewPr>
  </p:slideViewPr>
  <p:notesTextViewPr>
    <p:cViewPr>
      <p:scale>
        <a:sx n="1" d="1"/>
        <a:sy n="1" d="1"/>
      </p:scale>
      <p:origin x="0" y="0"/>
    </p:cViewPr>
  </p:notesTextViewPr>
  <p:notesViewPr>
    <p:cSldViewPr snapToGrid="0">
      <p:cViewPr varScale="1">
        <p:scale>
          <a:sx n="85" d="100"/>
          <a:sy n="85" d="100"/>
        </p:scale>
        <p:origin x="100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7FB9A-5FE4-4A62-8311-2F9E6193D40A}"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D578DC7-C05D-48C8-96C1-43F693D71774}">
      <dgm:prSet/>
      <dgm:spPr/>
      <dgm:t>
        <a:bodyPr/>
        <a:lstStyle/>
        <a:p>
          <a:pPr>
            <a:lnSpc>
              <a:spcPct val="100000"/>
            </a:lnSpc>
            <a:defRPr cap="all"/>
          </a:pPr>
          <a:r>
            <a:rPr lang="en-CA" dirty="0"/>
            <a:t>Analyze data</a:t>
          </a:r>
          <a:endParaRPr lang="en-US" dirty="0"/>
        </a:p>
      </dgm:t>
    </dgm:pt>
    <dgm:pt modelId="{8F563E7A-74ED-4F79-A75F-15F0B9D31A03}" type="parTrans" cxnId="{A106B06D-DE8F-46BD-83D5-8A1DC61D4677}">
      <dgm:prSet/>
      <dgm:spPr/>
      <dgm:t>
        <a:bodyPr/>
        <a:lstStyle/>
        <a:p>
          <a:endParaRPr lang="en-US"/>
        </a:p>
      </dgm:t>
    </dgm:pt>
    <dgm:pt modelId="{9F0DA44E-91AB-4851-9FD6-6E74ED1673F6}" type="sibTrans" cxnId="{A106B06D-DE8F-46BD-83D5-8A1DC61D4677}">
      <dgm:prSet/>
      <dgm:spPr/>
      <dgm:t>
        <a:bodyPr/>
        <a:lstStyle/>
        <a:p>
          <a:endParaRPr lang="en-US"/>
        </a:p>
      </dgm:t>
    </dgm:pt>
    <dgm:pt modelId="{3A8A56E2-39FB-40EA-8C8D-AE6E76F4D9AD}">
      <dgm:prSet/>
      <dgm:spPr/>
      <dgm:t>
        <a:bodyPr/>
        <a:lstStyle/>
        <a:p>
          <a:pPr>
            <a:lnSpc>
              <a:spcPct val="100000"/>
            </a:lnSpc>
            <a:defRPr cap="all"/>
          </a:pPr>
          <a:r>
            <a:rPr lang="en-CA" dirty="0"/>
            <a:t>Provide Suggestions</a:t>
          </a:r>
          <a:endParaRPr lang="en-US" dirty="0"/>
        </a:p>
      </dgm:t>
    </dgm:pt>
    <dgm:pt modelId="{82254131-E420-45FB-B4EA-AB6E989E8740}" type="parTrans" cxnId="{231874A4-F8B6-48A7-A2A4-00394F88C1BE}">
      <dgm:prSet/>
      <dgm:spPr/>
      <dgm:t>
        <a:bodyPr/>
        <a:lstStyle/>
        <a:p>
          <a:endParaRPr lang="en-US"/>
        </a:p>
      </dgm:t>
    </dgm:pt>
    <dgm:pt modelId="{82C40676-3DFC-4564-87C0-DB3EB4576274}" type="sibTrans" cxnId="{231874A4-F8B6-48A7-A2A4-00394F88C1BE}">
      <dgm:prSet/>
      <dgm:spPr/>
      <dgm:t>
        <a:bodyPr/>
        <a:lstStyle/>
        <a:p>
          <a:endParaRPr lang="en-US"/>
        </a:p>
      </dgm:t>
    </dgm:pt>
    <dgm:pt modelId="{CAD76857-1167-4709-9579-B492BF15350B}">
      <dgm:prSet/>
      <dgm:spPr/>
      <dgm:t>
        <a:bodyPr/>
        <a:lstStyle/>
        <a:p>
          <a:pPr>
            <a:lnSpc>
              <a:spcPct val="100000"/>
            </a:lnSpc>
            <a:defRPr cap="all"/>
          </a:pPr>
          <a:r>
            <a:rPr lang="en-CA" dirty="0"/>
            <a:t>Determine differences</a:t>
          </a:r>
          <a:endParaRPr lang="en-US" dirty="0"/>
        </a:p>
      </dgm:t>
    </dgm:pt>
    <dgm:pt modelId="{D8923C28-E107-4C4B-B8FB-EF3C2E6DE76D}" type="sibTrans" cxnId="{3552B1AF-737A-4A3F-B66F-0713A8C1B9E0}">
      <dgm:prSet/>
      <dgm:spPr/>
      <dgm:t>
        <a:bodyPr/>
        <a:lstStyle/>
        <a:p>
          <a:endParaRPr lang="en-US"/>
        </a:p>
      </dgm:t>
    </dgm:pt>
    <dgm:pt modelId="{5D6F7A45-DD28-4C39-9247-42F609988848}" type="parTrans" cxnId="{3552B1AF-737A-4A3F-B66F-0713A8C1B9E0}">
      <dgm:prSet/>
      <dgm:spPr/>
      <dgm:t>
        <a:bodyPr/>
        <a:lstStyle/>
        <a:p>
          <a:endParaRPr lang="en-US"/>
        </a:p>
      </dgm:t>
    </dgm:pt>
    <dgm:pt modelId="{513B0E5B-373B-4AE6-B7FD-7827FC7ADACB}">
      <dgm:prSet/>
      <dgm:spPr/>
      <dgm:t>
        <a:bodyPr/>
        <a:lstStyle/>
        <a:p>
          <a:pPr>
            <a:lnSpc>
              <a:spcPct val="100000"/>
            </a:lnSpc>
            <a:defRPr cap="all"/>
          </a:pPr>
          <a:r>
            <a:rPr lang="en-CA" dirty="0"/>
            <a:t>Identify trends</a:t>
          </a:r>
          <a:endParaRPr lang="en-US" dirty="0"/>
        </a:p>
      </dgm:t>
    </dgm:pt>
    <dgm:pt modelId="{9365A422-5C7F-4522-90BD-BD7A6F4C93B5}" type="sibTrans" cxnId="{88B4507B-705A-4040-94D8-7B6278AF6F97}">
      <dgm:prSet/>
      <dgm:spPr/>
      <dgm:t>
        <a:bodyPr/>
        <a:lstStyle/>
        <a:p>
          <a:endParaRPr lang="en-US"/>
        </a:p>
      </dgm:t>
    </dgm:pt>
    <dgm:pt modelId="{2762BA38-BB0E-4664-83AB-D7B666195B3F}" type="parTrans" cxnId="{88B4507B-705A-4040-94D8-7B6278AF6F97}">
      <dgm:prSet/>
      <dgm:spPr/>
      <dgm:t>
        <a:bodyPr/>
        <a:lstStyle/>
        <a:p>
          <a:endParaRPr lang="en-US"/>
        </a:p>
      </dgm:t>
    </dgm:pt>
    <dgm:pt modelId="{460F2534-37DA-4699-8F3E-6D6A197B3F1D}" type="pres">
      <dgm:prSet presAssocID="{BE57FB9A-5FE4-4A62-8311-2F9E6193D40A}" presName="root" presStyleCnt="0">
        <dgm:presLayoutVars>
          <dgm:dir/>
          <dgm:resizeHandles val="exact"/>
        </dgm:presLayoutVars>
      </dgm:prSet>
      <dgm:spPr/>
    </dgm:pt>
    <dgm:pt modelId="{115E43E0-FCBA-4626-8DCD-A785F3FE29B0}" type="pres">
      <dgm:prSet presAssocID="{BD578DC7-C05D-48C8-96C1-43F693D71774}" presName="compNode" presStyleCnt="0"/>
      <dgm:spPr/>
    </dgm:pt>
    <dgm:pt modelId="{F51241F5-1FA8-445B-9497-B3CD290AC4AF}" type="pres">
      <dgm:prSet presAssocID="{BD578DC7-C05D-48C8-96C1-43F693D71774}" presName="iconBgRect" presStyleLbl="bgShp" presStyleIdx="0" presStyleCnt="4"/>
      <dgm:spPr>
        <a:prstGeom prst="round2DiagRect">
          <a:avLst>
            <a:gd name="adj1" fmla="val 29727"/>
            <a:gd name="adj2" fmla="val 0"/>
          </a:avLst>
        </a:prstGeom>
      </dgm:spPr>
    </dgm:pt>
    <dgm:pt modelId="{D7ACBE90-1154-4507-A869-576AE2B9CC2A}" type="pres">
      <dgm:prSet presAssocID="{BD578DC7-C05D-48C8-96C1-43F693D7177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icroscope with solid fill"/>
        </a:ext>
      </dgm:extLst>
    </dgm:pt>
    <dgm:pt modelId="{F86DDE90-E573-4096-979C-1D4A7E432A17}" type="pres">
      <dgm:prSet presAssocID="{BD578DC7-C05D-48C8-96C1-43F693D71774}" presName="spaceRect" presStyleCnt="0"/>
      <dgm:spPr/>
    </dgm:pt>
    <dgm:pt modelId="{C9AB10A2-0AFA-48C4-A795-87EB8C920C6D}" type="pres">
      <dgm:prSet presAssocID="{BD578DC7-C05D-48C8-96C1-43F693D71774}" presName="textRect" presStyleLbl="revTx" presStyleIdx="0" presStyleCnt="4">
        <dgm:presLayoutVars>
          <dgm:chMax val="1"/>
          <dgm:chPref val="1"/>
        </dgm:presLayoutVars>
      </dgm:prSet>
      <dgm:spPr/>
    </dgm:pt>
    <dgm:pt modelId="{231BA5C3-BE6A-42BD-B742-EFBD6F6FF112}" type="pres">
      <dgm:prSet presAssocID="{9F0DA44E-91AB-4851-9FD6-6E74ED1673F6}" presName="sibTrans" presStyleCnt="0"/>
      <dgm:spPr/>
    </dgm:pt>
    <dgm:pt modelId="{3250917F-9661-4A82-86D4-04B0F4DC456A}" type="pres">
      <dgm:prSet presAssocID="{CAD76857-1167-4709-9579-B492BF15350B}" presName="compNode" presStyleCnt="0"/>
      <dgm:spPr/>
    </dgm:pt>
    <dgm:pt modelId="{0DE82170-AF32-48FF-B8D0-E06F2514FA06}" type="pres">
      <dgm:prSet presAssocID="{CAD76857-1167-4709-9579-B492BF15350B}" presName="iconBgRect" presStyleLbl="bgShp" presStyleIdx="1" presStyleCnt="4"/>
      <dgm:spPr>
        <a:prstGeom prst="round2DiagRect">
          <a:avLst>
            <a:gd name="adj1" fmla="val 29727"/>
            <a:gd name="adj2" fmla="val 0"/>
          </a:avLst>
        </a:prstGeom>
      </dgm:spPr>
    </dgm:pt>
    <dgm:pt modelId="{46321AFD-C9AE-486A-B93E-19098683C403}" type="pres">
      <dgm:prSet presAssocID="{CAD76857-1167-4709-9579-B492BF15350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flection with solid fill"/>
        </a:ext>
      </dgm:extLst>
    </dgm:pt>
    <dgm:pt modelId="{7E34C8CB-12F7-4C94-9F0C-F5A0E21941BF}" type="pres">
      <dgm:prSet presAssocID="{CAD76857-1167-4709-9579-B492BF15350B}" presName="spaceRect" presStyleCnt="0"/>
      <dgm:spPr/>
    </dgm:pt>
    <dgm:pt modelId="{731204D3-D127-49C5-8922-A9B63633058D}" type="pres">
      <dgm:prSet presAssocID="{CAD76857-1167-4709-9579-B492BF15350B}" presName="textRect" presStyleLbl="revTx" presStyleIdx="1" presStyleCnt="4">
        <dgm:presLayoutVars>
          <dgm:chMax val="1"/>
          <dgm:chPref val="1"/>
        </dgm:presLayoutVars>
      </dgm:prSet>
      <dgm:spPr/>
    </dgm:pt>
    <dgm:pt modelId="{CFEC6516-55FD-4895-AA2F-9DEF0BE39AA7}" type="pres">
      <dgm:prSet presAssocID="{D8923C28-E107-4C4B-B8FB-EF3C2E6DE76D}" presName="sibTrans" presStyleCnt="0"/>
      <dgm:spPr/>
    </dgm:pt>
    <dgm:pt modelId="{0874D2F2-669D-4EE5-BA98-D5933A12339A}" type="pres">
      <dgm:prSet presAssocID="{513B0E5B-373B-4AE6-B7FD-7827FC7ADACB}" presName="compNode" presStyleCnt="0"/>
      <dgm:spPr/>
    </dgm:pt>
    <dgm:pt modelId="{7DF6B8FB-597A-4579-859B-35962AED4DB9}" type="pres">
      <dgm:prSet presAssocID="{513B0E5B-373B-4AE6-B7FD-7827FC7ADACB}" presName="iconBgRect" presStyleLbl="bgShp" presStyleIdx="2" presStyleCnt="4"/>
      <dgm:spPr>
        <a:prstGeom prst="round2DiagRect">
          <a:avLst>
            <a:gd name="adj1" fmla="val 29727"/>
            <a:gd name="adj2" fmla="val 0"/>
          </a:avLst>
        </a:prstGeom>
      </dgm:spPr>
    </dgm:pt>
    <dgm:pt modelId="{902337CC-1BF5-4037-993A-8E402983A41B}" type="pres">
      <dgm:prSet presAssocID="{513B0E5B-373B-4AE6-B7FD-7827FC7ADACB}"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r graph with upward trend with solid fill"/>
        </a:ext>
      </dgm:extLst>
    </dgm:pt>
    <dgm:pt modelId="{912000DB-1F14-4AEC-8400-45AAB69145D1}" type="pres">
      <dgm:prSet presAssocID="{513B0E5B-373B-4AE6-B7FD-7827FC7ADACB}" presName="spaceRect" presStyleCnt="0"/>
      <dgm:spPr/>
    </dgm:pt>
    <dgm:pt modelId="{F07C293E-0A91-4517-B705-2624FDF35DB2}" type="pres">
      <dgm:prSet presAssocID="{513B0E5B-373B-4AE6-B7FD-7827FC7ADACB}" presName="textRect" presStyleLbl="revTx" presStyleIdx="2" presStyleCnt="4">
        <dgm:presLayoutVars>
          <dgm:chMax val="1"/>
          <dgm:chPref val="1"/>
        </dgm:presLayoutVars>
      </dgm:prSet>
      <dgm:spPr/>
    </dgm:pt>
    <dgm:pt modelId="{BAE73C30-DAB7-4809-86E9-5FC6B4DA9BEE}" type="pres">
      <dgm:prSet presAssocID="{9365A422-5C7F-4522-90BD-BD7A6F4C93B5}" presName="sibTrans" presStyleCnt="0"/>
      <dgm:spPr/>
    </dgm:pt>
    <dgm:pt modelId="{A4BB5EA1-E2A7-43A9-9CD0-53C5813CCE0A}" type="pres">
      <dgm:prSet presAssocID="{3A8A56E2-39FB-40EA-8C8D-AE6E76F4D9AD}" presName="compNode" presStyleCnt="0"/>
      <dgm:spPr/>
    </dgm:pt>
    <dgm:pt modelId="{71519078-6CA6-41DF-AD50-D4A9A683E7FB}" type="pres">
      <dgm:prSet presAssocID="{3A8A56E2-39FB-40EA-8C8D-AE6E76F4D9AD}" presName="iconBgRect" presStyleLbl="bgShp" presStyleIdx="3" presStyleCnt="4"/>
      <dgm:spPr>
        <a:prstGeom prst="round2DiagRect">
          <a:avLst>
            <a:gd name="adj1" fmla="val 29727"/>
            <a:gd name="adj2" fmla="val 0"/>
          </a:avLst>
        </a:prstGeom>
      </dgm:spPr>
    </dgm:pt>
    <dgm:pt modelId="{0AF922E4-1D50-455B-A5D2-C9A573DFF7D9}" type="pres">
      <dgm:prSet presAssocID="{3A8A56E2-39FB-40EA-8C8D-AE6E76F4D9AD}"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Thumbs up sign with solid fill"/>
        </a:ext>
      </dgm:extLst>
    </dgm:pt>
    <dgm:pt modelId="{E45BF06D-B393-41C8-BB87-61EEC9CC9437}" type="pres">
      <dgm:prSet presAssocID="{3A8A56E2-39FB-40EA-8C8D-AE6E76F4D9AD}" presName="spaceRect" presStyleCnt="0"/>
      <dgm:spPr/>
    </dgm:pt>
    <dgm:pt modelId="{F67A308F-3CA4-4B06-97F4-BC52AC804979}" type="pres">
      <dgm:prSet presAssocID="{3A8A56E2-39FB-40EA-8C8D-AE6E76F4D9AD}" presName="textRect" presStyleLbl="revTx" presStyleIdx="3" presStyleCnt="4">
        <dgm:presLayoutVars>
          <dgm:chMax val="1"/>
          <dgm:chPref val="1"/>
        </dgm:presLayoutVars>
      </dgm:prSet>
      <dgm:spPr/>
    </dgm:pt>
  </dgm:ptLst>
  <dgm:cxnLst>
    <dgm:cxn modelId="{175AD73B-D7A7-41BF-94DA-3AFFFEB0E9A9}" type="presOf" srcId="{BE57FB9A-5FE4-4A62-8311-2F9E6193D40A}" destId="{460F2534-37DA-4699-8F3E-6D6A197B3F1D}" srcOrd="0" destOrd="0" presId="urn:microsoft.com/office/officeart/2018/5/layout/IconLeafLabelList"/>
    <dgm:cxn modelId="{BE699747-2CD0-4C0F-B22D-E61C77EC888E}" type="presOf" srcId="{3A8A56E2-39FB-40EA-8C8D-AE6E76F4D9AD}" destId="{F67A308F-3CA4-4B06-97F4-BC52AC804979}" srcOrd="0" destOrd="0" presId="urn:microsoft.com/office/officeart/2018/5/layout/IconLeafLabelList"/>
    <dgm:cxn modelId="{A106B06D-DE8F-46BD-83D5-8A1DC61D4677}" srcId="{BE57FB9A-5FE4-4A62-8311-2F9E6193D40A}" destId="{BD578DC7-C05D-48C8-96C1-43F693D71774}" srcOrd="0" destOrd="0" parTransId="{8F563E7A-74ED-4F79-A75F-15F0B9D31A03}" sibTransId="{9F0DA44E-91AB-4851-9FD6-6E74ED1673F6}"/>
    <dgm:cxn modelId="{88B4507B-705A-4040-94D8-7B6278AF6F97}" srcId="{BE57FB9A-5FE4-4A62-8311-2F9E6193D40A}" destId="{513B0E5B-373B-4AE6-B7FD-7827FC7ADACB}" srcOrd="2" destOrd="0" parTransId="{2762BA38-BB0E-4664-83AB-D7B666195B3F}" sibTransId="{9365A422-5C7F-4522-90BD-BD7A6F4C93B5}"/>
    <dgm:cxn modelId="{D1CA4689-3276-4812-A8AA-953033636648}" type="presOf" srcId="{BD578DC7-C05D-48C8-96C1-43F693D71774}" destId="{C9AB10A2-0AFA-48C4-A795-87EB8C920C6D}" srcOrd="0" destOrd="0" presId="urn:microsoft.com/office/officeart/2018/5/layout/IconLeafLabelList"/>
    <dgm:cxn modelId="{231874A4-F8B6-48A7-A2A4-00394F88C1BE}" srcId="{BE57FB9A-5FE4-4A62-8311-2F9E6193D40A}" destId="{3A8A56E2-39FB-40EA-8C8D-AE6E76F4D9AD}" srcOrd="3" destOrd="0" parTransId="{82254131-E420-45FB-B4EA-AB6E989E8740}" sibTransId="{82C40676-3DFC-4564-87C0-DB3EB4576274}"/>
    <dgm:cxn modelId="{3552B1AF-737A-4A3F-B66F-0713A8C1B9E0}" srcId="{BE57FB9A-5FE4-4A62-8311-2F9E6193D40A}" destId="{CAD76857-1167-4709-9579-B492BF15350B}" srcOrd="1" destOrd="0" parTransId="{5D6F7A45-DD28-4C39-9247-42F609988848}" sibTransId="{D8923C28-E107-4C4B-B8FB-EF3C2E6DE76D}"/>
    <dgm:cxn modelId="{1610A8B4-8FF1-4131-AB21-7DA9839F0ED5}" type="presOf" srcId="{CAD76857-1167-4709-9579-B492BF15350B}" destId="{731204D3-D127-49C5-8922-A9B63633058D}" srcOrd="0" destOrd="0" presId="urn:microsoft.com/office/officeart/2018/5/layout/IconLeafLabelList"/>
    <dgm:cxn modelId="{1DFCA5C6-24B6-4146-8248-CDA1AF2199F2}" type="presOf" srcId="{513B0E5B-373B-4AE6-B7FD-7827FC7ADACB}" destId="{F07C293E-0A91-4517-B705-2624FDF35DB2}" srcOrd="0" destOrd="0" presId="urn:microsoft.com/office/officeart/2018/5/layout/IconLeafLabelList"/>
    <dgm:cxn modelId="{1F92DF3B-4391-4A91-9F26-3D670DED0A9F}" type="presParOf" srcId="{460F2534-37DA-4699-8F3E-6D6A197B3F1D}" destId="{115E43E0-FCBA-4626-8DCD-A785F3FE29B0}" srcOrd="0" destOrd="0" presId="urn:microsoft.com/office/officeart/2018/5/layout/IconLeafLabelList"/>
    <dgm:cxn modelId="{5E434CB6-C43D-48B2-823F-A64B6AA2AC3A}" type="presParOf" srcId="{115E43E0-FCBA-4626-8DCD-A785F3FE29B0}" destId="{F51241F5-1FA8-445B-9497-B3CD290AC4AF}" srcOrd="0" destOrd="0" presId="urn:microsoft.com/office/officeart/2018/5/layout/IconLeafLabelList"/>
    <dgm:cxn modelId="{4DB205F2-08A8-44C1-8B25-107E159B93E7}" type="presParOf" srcId="{115E43E0-FCBA-4626-8DCD-A785F3FE29B0}" destId="{D7ACBE90-1154-4507-A869-576AE2B9CC2A}" srcOrd="1" destOrd="0" presId="urn:microsoft.com/office/officeart/2018/5/layout/IconLeafLabelList"/>
    <dgm:cxn modelId="{598DB4F2-17C4-4C06-9A47-068A4A751F1E}" type="presParOf" srcId="{115E43E0-FCBA-4626-8DCD-A785F3FE29B0}" destId="{F86DDE90-E573-4096-979C-1D4A7E432A17}" srcOrd="2" destOrd="0" presId="urn:microsoft.com/office/officeart/2018/5/layout/IconLeafLabelList"/>
    <dgm:cxn modelId="{93269D9A-7F5B-4363-B8E3-516D3B135F25}" type="presParOf" srcId="{115E43E0-FCBA-4626-8DCD-A785F3FE29B0}" destId="{C9AB10A2-0AFA-48C4-A795-87EB8C920C6D}" srcOrd="3" destOrd="0" presId="urn:microsoft.com/office/officeart/2018/5/layout/IconLeafLabelList"/>
    <dgm:cxn modelId="{C4259483-9E1B-4BCA-A0BA-DCB5627DA8A2}" type="presParOf" srcId="{460F2534-37DA-4699-8F3E-6D6A197B3F1D}" destId="{231BA5C3-BE6A-42BD-B742-EFBD6F6FF112}" srcOrd="1" destOrd="0" presId="urn:microsoft.com/office/officeart/2018/5/layout/IconLeafLabelList"/>
    <dgm:cxn modelId="{B4844CE1-48B1-41A4-9255-649D19CCDA45}" type="presParOf" srcId="{460F2534-37DA-4699-8F3E-6D6A197B3F1D}" destId="{3250917F-9661-4A82-86D4-04B0F4DC456A}" srcOrd="2" destOrd="0" presId="urn:microsoft.com/office/officeart/2018/5/layout/IconLeafLabelList"/>
    <dgm:cxn modelId="{EFDEA2A8-5156-4C65-92E6-FB370F72A851}" type="presParOf" srcId="{3250917F-9661-4A82-86D4-04B0F4DC456A}" destId="{0DE82170-AF32-48FF-B8D0-E06F2514FA06}" srcOrd="0" destOrd="0" presId="urn:microsoft.com/office/officeart/2018/5/layout/IconLeafLabelList"/>
    <dgm:cxn modelId="{8D1C7B63-5702-41D9-BF71-C7294B38B61E}" type="presParOf" srcId="{3250917F-9661-4A82-86D4-04B0F4DC456A}" destId="{46321AFD-C9AE-486A-B93E-19098683C403}" srcOrd="1" destOrd="0" presId="urn:microsoft.com/office/officeart/2018/5/layout/IconLeafLabelList"/>
    <dgm:cxn modelId="{20AFC682-341B-48B9-B8AF-EA67579246E1}" type="presParOf" srcId="{3250917F-9661-4A82-86D4-04B0F4DC456A}" destId="{7E34C8CB-12F7-4C94-9F0C-F5A0E21941BF}" srcOrd="2" destOrd="0" presId="urn:microsoft.com/office/officeart/2018/5/layout/IconLeafLabelList"/>
    <dgm:cxn modelId="{BECFAE6E-21E1-482A-8232-E40EEE9BF732}" type="presParOf" srcId="{3250917F-9661-4A82-86D4-04B0F4DC456A}" destId="{731204D3-D127-49C5-8922-A9B63633058D}" srcOrd="3" destOrd="0" presId="urn:microsoft.com/office/officeart/2018/5/layout/IconLeafLabelList"/>
    <dgm:cxn modelId="{9009ADE4-A52E-494E-B573-5490CF00A535}" type="presParOf" srcId="{460F2534-37DA-4699-8F3E-6D6A197B3F1D}" destId="{CFEC6516-55FD-4895-AA2F-9DEF0BE39AA7}" srcOrd="3" destOrd="0" presId="urn:microsoft.com/office/officeart/2018/5/layout/IconLeafLabelList"/>
    <dgm:cxn modelId="{16B430B5-45D0-4B56-A5CB-7F86F0CB1D61}" type="presParOf" srcId="{460F2534-37DA-4699-8F3E-6D6A197B3F1D}" destId="{0874D2F2-669D-4EE5-BA98-D5933A12339A}" srcOrd="4" destOrd="0" presId="urn:microsoft.com/office/officeart/2018/5/layout/IconLeafLabelList"/>
    <dgm:cxn modelId="{1CB1D5EE-E12E-4215-845F-959C9364CA43}" type="presParOf" srcId="{0874D2F2-669D-4EE5-BA98-D5933A12339A}" destId="{7DF6B8FB-597A-4579-859B-35962AED4DB9}" srcOrd="0" destOrd="0" presId="urn:microsoft.com/office/officeart/2018/5/layout/IconLeafLabelList"/>
    <dgm:cxn modelId="{5DBFF1B8-B346-4A40-BE85-D1350E2BC92C}" type="presParOf" srcId="{0874D2F2-669D-4EE5-BA98-D5933A12339A}" destId="{902337CC-1BF5-4037-993A-8E402983A41B}" srcOrd="1" destOrd="0" presId="urn:microsoft.com/office/officeart/2018/5/layout/IconLeafLabelList"/>
    <dgm:cxn modelId="{90932574-AAE4-4740-8720-84009E201C56}" type="presParOf" srcId="{0874D2F2-669D-4EE5-BA98-D5933A12339A}" destId="{912000DB-1F14-4AEC-8400-45AAB69145D1}" srcOrd="2" destOrd="0" presId="urn:microsoft.com/office/officeart/2018/5/layout/IconLeafLabelList"/>
    <dgm:cxn modelId="{2DCDE543-81EE-4BCB-BE25-F60CFD05FE9F}" type="presParOf" srcId="{0874D2F2-669D-4EE5-BA98-D5933A12339A}" destId="{F07C293E-0A91-4517-B705-2624FDF35DB2}" srcOrd="3" destOrd="0" presId="urn:microsoft.com/office/officeart/2018/5/layout/IconLeafLabelList"/>
    <dgm:cxn modelId="{429005CF-3BF6-4813-8AEE-1EB09FEADF4B}" type="presParOf" srcId="{460F2534-37DA-4699-8F3E-6D6A197B3F1D}" destId="{BAE73C30-DAB7-4809-86E9-5FC6B4DA9BEE}" srcOrd="5" destOrd="0" presId="urn:microsoft.com/office/officeart/2018/5/layout/IconLeafLabelList"/>
    <dgm:cxn modelId="{BE6A3C6A-F4A1-4F4E-8002-CF7AD3D4E0BC}" type="presParOf" srcId="{460F2534-37DA-4699-8F3E-6D6A197B3F1D}" destId="{A4BB5EA1-E2A7-43A9-9CD0-53C5813CCE0A}" srcOrd="6" destOrd="0" presId="urn:microsoft.com/office/officeart/2018/5/layout/IconLeafLabelList"/>
    <dgm:cxn modelId="{A883DE2A-F1A8-462F-BBF4-07DF8186EA35}" type="presParOf" srcId="{A4BB5EA1-E2A7-43A9-9CD0-53C5813CCE0A}" destId="{71519078-6CA6-41DF-AD50-D4A9A683E7FB}" srcOrd="0" destOrd="0" presId="urn:microsoft.com/office/officeart/2018/5/layout/IconLeafLabelList"/>
    <dgm:cxn modelId="{8C468A41-06B8-4B53-AD98-A82F9967078D}" type="presParOf" srcId="{A4BB5EA1-E2A7-43A9-9CD0-53C5813CCE0A}" destId="{0AF922E4-1D50-455B-A5D2-C9A573DFF7D9}" srcOrd="1" destOrd="0" presId="urn:microsoft.com/office/officeart/2018/5/layout/IconLeafLabelList"/>
    <dgm:cxn modelId="{28396805-0C69-409C-9F8C-D90D31A2C895}" type="presParOf" srcId="{A4BB5EA1-E2A7-43A9-9CD0-53C5813CCE0A}" destId="{E45BF06D-B393-41C8-BB87-61EEC9CC9437}" srcOrd="2" destOrd="0" presId="urn:microsoft.com/office/officeart/2018/5/layout/IconLeafLabelList"/>
    <dgm:cxn modelId="{5C83571E-737B-4EE1-B925-17465C3B0BF4}" type="presParOf" srcId="{A4BB5EA1-E2A7-43A9-9CD0-53C5813CCE0A}" destId="{F67A308F-3CA4-4B06-97F4-BC52AC80497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8F592F-A136-461A-B2F9-EC0A72A1843F}"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96086DF-69BF-4E51-B573-E3CA2BAC7763}">
      <dgm:prSet/>
      <dgm:spPr/>
      <dgm:t>
        <a:bodyPr/>
        <a:lstStyle/>
        <a:p>
          <a:r>
            <a:rPr lang="en-US"/>
            <a:t>When a ride took place</a:t>
          </a:r>
        </a:p>
      </dgm:t>
    </dgm:pt>
    <dgm:pt modelId="{81914ADB-501F-43E4-A4DC-BE80F8D074F3}" type="parTrans" cxnId="{762E4DED-0F6C-4515-833F-3141FF3100EA}">
      <dgm:prSet/>
      <dgm:spPr/>
      <dgm:t>
        <a:bodyPr/>
        <a:lstStyle/>
        <a:p>
          <a:endParaRPr lang="en-US"/>
        </a:p>
      </dgm:t>
    </dgm:pt>
    <dgm:pt modelId="{F888AD07-5CB3-4C12-8A48-D6AD066260E5}" type="sibTrans" cxnId="{762E4DED-0F6C-4515-833F-3141FF3100EA}">
      <dgm:prSet/>
      <dgm:spPr/>
      <dgm:t>
        <a:bodyPr/>
        <a:lstStyle/>
        <a:p>
          <a:endParaRPr lang="en-US"/>
        </a:p>
      </dgm:t>
    </dgm:pt>
    <dgm:pt modelId="{A9249F45-77BC-4149-9CC6-77C54464C953}">
      <dgm:prSet/>
      <dgm:spPr/>
      <dgm:t>
        <a:bodyPr/>
        <a:lstStyle/>
        <a:p>
          <a:r>
            <a:rPr lang="en-US"/>
            <a:t>Month</a:t>
          </a:r>
        </a:p>
      </dgm:t>
    </dgm:pt>
    <dgm:pt modelId="{2870DA73-A1EA-46F7-80EE-02AADEE81707}" type="parTrans" cxnId="{48589213-DCEF-4839-B359-61324BD99994}">
      <dgm:prSet/>
      <dgm:spPr/>
      <dgm:t>
        <a:bodyPr/>
        <a:lstStyle/>
        <a:p>
          <a:endParaRPr lang="en-US"/>
        </a:p>
      </dgm:t>
    </dgm:pt>
    <dgm:pt modelId="{18115BA3-3357-468A-99DF-ECA8578CE005}" type="sibTrans" cxnId="{48589213-DCEF-4839-B359-61324BD99994}">
      <dgm:prSet/>
      <dgm:spPr/>
      <dgm:t>
        <a:bodyPr/>
        <a:lstStyle/>
        <a:p>
          <a:endParaRPr lang="en-US"/>
        </a:p>
      </dgm:t>
    </dgm:pt>
    <dgm:pt modelId="{79E2AF52-D8F8-4678-AC84-A9ADBDC99CFA}">
      <dgm:prSet/>
      <dgm:spPr/>
      <dgm:t>
        <a:bodyPr/>
        <a:lstStyle/>
        <a:p>
          <a:r>
            <a:rPr lang="en-US" dirty="0"/>
            <a:t>Day of the Week</a:t>
          </a:r>
        </a:p>
      </dgm:t>
    </dgm:pt>
    <dgm:pt modelId="{EF1145EF-F58F-4296-9D4B-303AA441B1D3}" type="parTrans" cxnId="{77B87FD2-8A0E-473F-8421-83EEF5E7C337}">
      <dgm:prSet/>
      <dgm:spPr/>
      <dgm:t>
        <a:bodyPr/>
        <a:lstStyle/>
        <a:p>
          <a:endParaRPr lang="en-US"/>
        </a:p>
      </dgm:t>
    </dgm:pt>
    <dgm:pt modelId="{9E956D5B-7E4B-462D-A8C9-9BE2DD2CCD84}" type="sibTrans" cxnId="{77B87FD2-8A0E-473F-8421-83EEF5E7C337}">
      <dgm:prSet/>
      <dgm:spPr/>
      <dgm:t>
        <a:bodyPr/>
        <a:lstStyle/>
        <a:p>
          <a:endParaRPr lang="en-US"/>
        </a:p>
      </dgm:t>
    </dgm:pt>
    <dgm:pt modelId="{C7335CE6-1B14-41AE-A291-FC8813F4F0C0}">
      <dgm:prSet/>
      <dgm:spPr/>
      <dgm:t>
        <a:bodyPr/>
        <a:lstStyle/>
        <a:p>
          <a:r>
            <a:rPr lang="en-US" dirty="0"/>
            <a:t>Time of Day</a:t>
          </a:r>
        </a:p>
      </dgm:t>
    </dgm:pt>
    <dgm:pt modelId="{075BA58D-E9A4-4511-8957-57CC3F420E5D}" type="parTrans" cxnId="{5D173D51-C118-4814-971D-3C8D3DC24A8C}">
      <dgm:prSet/>
      <dgm:spPr/>
      <dgm:t>
        <a:bodyPr/>
        <a:lstStyle/>
        <a:p>
          <a:endParaRPr lang="en-US"/>
        </a:p>
      </dgm:t>
    </dgm:pt>
    <dgm:pt modelId="{BB9E166A-E5DF-4793-A52C-088F3E5073D2}" type="sibTrans" cxnId="{5D173D51-C118-4814-971D-3C8D3DC24A8C}">
      <dgm:prSet/>
      <dgm:spPr/>
      <dgm:t>
        <a:bodyPr/>
        <a:lstStyle/>
        <a:p>
          <a:endParaRPr lang="en-US"/>
        </a:p>
      </dgm:t>
    </dgm:pt>
    <dgm:pt modelId="{819B40FA-97E2-419C-A524-421C06EFC142}">
      <dgm:prSet/>
      <dgm:spPr/>
      <dgm:t>
        <a:bodyPr/>
        <a:lstStyle/>
        <a:p>
          <a:r>
            <a:rPr lang="en-US"/>
            <a:t>Where a ride took place</a:t>
          </a:r>
        </a:p>
      </dgm:t>
    </dgm:pt>
    <dgm:pt modelId="{6B9CDC3F-8B07-42B3-9142-9D8E30FE9640}" type="parTrans" cxnId="{AFACEFF3-3D86-44F4-AE2F-23C774705355}">
      <dgm:prSet/>
      <dgm:spPr/>
      <dgm:t>
        <a:bodyPr/>
        <a:lstStyle/>
        <a:p>
          <a:endParaRPr lang="en-US"/>
        </a:p>
      </dgm:t>
    </dgm:pt>
    <dgm:pt modelId="{96E21D1B-E63B-49BD-A30C-BA583F8F747B}" type="sibTrans" cxnId="{AFACEFF3-3D86-44F4-AE2F-23C774705355}">
      <dgm:prSet/>
      <dgm:spPr/>
      <dgm:t>
        <a:bodyPr/>
        <a:lstStyle/>
        <a:p>
          <a:endParaRPr lang="en-US"/>
        </a:p>
      </dgm:t>
    </dgm:pt>
    <dgm:pt modelId="{A221E0C2-2CE9-443F-94E2-C0A73541E08F}">
      <dgm:prSet/>
      <dgm:spPr/>
      <dgm:t>
        <a:bodyPr/>
        <a:lstStyle/>
        <a:p>
          <a:r>
            <a:rPr lang="en-US"/>
            <a:t>Starting latitude and longitude of ride</a:t>
          </a:r>
        </a:p>
      </dgm:t>
    </dgm:pt>
    <dgm:pt modelId="{1BCC16F5-AD53-4740-8762-DA79A3430F99}" type="parTrans" cxnId="{B608FA25-B67A-4D1C-B85E-ADF97BFBE208}">
      <dgm:prSet/>
      <dgm:spPr/>
      <dgm:t>
        <a:bodyPr/>
        <a:lstStyle/>
        <a:p>
          <a:endParaRPr lang="en-US"/>
        </a:p>
      </dgm:t>
    </dgm:pt>
    <dgm:pt modelId="{B8106FF3-4EE4-4E36-B872-97A8D0F53689}" type="sibTrans" cxnId="{B608FA25-B67A-4D1C-B85E-ADF97BFBE208}">
      <dgm:prSet/>
      <dgm:spPr/>
      <dgm:t>
        <a:bodyPr/>
        <a:lstStyle/>
        <a:p>
          <a:endParaRPr lang="en-US"/>
        </a:p>
      </dgm:t>
    </dgm:pt>
    <dgm:pt modelId="{083730A1-BFF8-48B1-B21F-1F50F0781DB8}">
      <dgm:prSet/>
      <dgm:spPr/>
      <dgm:t>
        <a:bodyPr/>
        <a:lstStyle/>
        <a:p>
          <a:r>
            <a:rPr lang="en-US"/>
            <a:t>Cross referenced with geospatial position of neighborhoods in Chicago</a:t>
          </a:r>
        </a:p>
      </dgm:t>
    </dgm:pt>
    <dgm:pt modelId="{98B10DF9-D3AB-4110-8CF9-CF41E34FED61}" type="parTrans" cxnId="{35A823A4-39BA-428D-9B8C-31FBDF977B50}">
      <dgm:prSet/>
      <dgm:spPr/>
      <dgm:t>
        <a:bodyPr/>
        <a:lstStyle/>
        <a:p>
          <a:endParaRPr lang="en-US"/>
        </a:p>
      </dgm:t>
    </dgm:pt>
    <dgm:pt modelId="{456B2921-7865-4132-B5F8-8AE66D4B0AF1}" type="sibTrans" cxnId="{35A823A4-39BA-428D-9B8C-31FBDF977B50}">
      <dgm:prSet/>
      <dgm:spPr/>
      <dgm:t>
        <a:bodyPr/>
        <a:lstStyle/>
        <a:p>
          <a:endParaRPr lang="en-US"/>
        </a:p>
      </dgm:t>
    </dgm:pt>
    <dgm:pt modelId="{B68B052F-48A7-42D0-AAA2-A13A29810ABF}">
      <dgm:prSet/>
      <dgm:spPr/>
      <dgm:t>
        <a:bodyPr/>
        <a:lstStyle/>
        <a:p>
          <a:r>
            <a:rPr lang="en-US"/>
            <a:t>Determined which neighborhood a ride took place in.</a:t>
          </a:r>
        </a:p>
      </dgm:t>
    </dgm:pt>
    <dgm:pt modelId="{97F4A282-0004-45B9-9B24-CB075CEAE3A1}" type="parTrans" cxnId="{6ECCB93F-5BE5-4A04-97DE-CF08F063E3D5}">
      <dgm:prSet/>
      <dgm:spPr/>
      <dgm:t>
        <a:bodyPr/>
        <a:lstStyle/>
        <a:p>
          <a:endParaRPr lang="en-US"/>
        </a:p>
      </dgm:t>
    </dgm:pt>
    <dgm:pt modelId="{F481617F-8A9D-45BF-ADF4-0EB0CAF564DF}" type="sibTrans" cxnId="{6ECCB93F-5BE5-4A04-97DE-CF08F063E3D5}">
      <dgm:prSet/>
      <dgm:spPr/>
      <dgm:t>
        <a:bodyPr/>
        <a:lstStyle/>
        <a:p>
          <a:endParaRPr lang="en-US"/>
        </a:p>
      </dgm:t>
    </dgm:pt>
    <dgm:pt modelId="{FB8F22C3-8B77-4BA4-925E-E7241DCC0C8B}">
      <dgm:prSet/>
      <dgm:spPr/>
      <dgm:t>
        <a:bodyPr/>
        <a:lstStyle/>
        <a:p>
          <a:r>
            <a:rPr lang="en-US" dirty="0"/>
            <a:t>Duration of Ride</a:t>
          </a:r>
        </a:p>
      </dgm:t>
    </dgm:pt>
    <dgm:pt modelId="{F4D23FE4-9A9D-411B-8D02-33FF849CAFB2}" type="parTrans" cxnId="{0975D498-7E5A-437F-A267-AE4AEF3991F4}">
      <dgm:prSet/>
      <dgm:spPr/>
      <dgm:t>
        <a:bodyPr/>
        <a:lstStyle/>
        <a:p>
          <a:endParaRPr lang="en-CA"/>
        </a:p>
      </dgm:t>
    </dgm:pt>
    <dgm:pt modelId="{86699133-04EC-4100-879A-7255FB01F64C}" type="sibTrans" cxnId="{0975D498-7E5A-437F-A267-AE4AEF3991F4}">
      <dgm:prSet/>
      <dgm:spPr/>
      <dgm:t>
        <a:bodyPr/>
        <a:lstStyle/>
        <a:p>
          <a:endParaRPr lang="en-CA"/>
        </a:p>
      </dgm:t>
    </dgm:pt>
    <dgm:pt modelId="{170D3D83-1EB5-4B15-BB6B-03794CD2432D}" type="pres">
      <dgm:prSet presAssocID="{AA8F592F-A136-461A-B2F9-EC0A72A1843F}" presName="linear" presStyleCnt="0">
        <dgm:presLayoutVars>
          <dgm:dir/>
          <dgm:animLvl val="lvl"/>
          <dgm:resizeHandles val="exact"/>
        </dgm:presLayoutVars>
      </dgm:prSet>
      <dgm:spPr/>
    </dgm:pt>
    <dgm:pt modelId="{939051D4-13DD-4C0D-802E-04685424DC24}" type="pres">
      <dgm:prSet presAssocID="{696086DF-69BF-4E51-B573-E3CA2BAC7763}" presName="parentLin" presStyleCnt="0"/>
      <dgm:spPr/>
    </dgm:pt>
    <dgm:pt modelId="{2FFC6BF0-77DD-4EA8-947F-096FF7AF123B}" type="pres">
      <dgm:prSet presAssocID="{696086DF-69BF-4E51-B573-E3CA2BAC7763}" presName="parentLeftMargin" presStyleLbl="node1" presStyleIdx="0" presStyleCnt="2"/>
      <dgm:spPr/>
    </dgm:pt>
    <dgm:pt modelId="{9F1BC2BC-224B-4BCA-A972-D62EC1C98049}" type="pres">
      <dgm:prSet presAssocID="{696086DF-69BF-4E51-B573-E3CA2BAC7763}" presName="parentText" presStyleLbl="node1" presStyleIdx="0" presStyleCnt="2">
        <dgm:presLayoutVars>
          <dgm:chMax val="0"/>
          <dgm:bulletEnabled val="1"/>
        </dgm:presLayoutVars>
      </dgm:prSet>
      <dgm:spPr/>
    </dgm:pt>
    <dgm:pt modelId="{E8C1EE13-B8B2-4E0D-BA62-4EBAC26C8585}" type="pres">
      <dgm:prSet presAssocID="{696086DF-69BF-4E51-B573-E3CA2BAC7763}" presName="negativeSpace" presStyleCnt="0"/>
      <dgm:spPr/>
    </dgm:pt>
    <dgm:pt modelId="{18E548CF-B4A9-4E5D-B2BD-71E5E4F4D031}" type="pres">
      <dgm:prSet presAssocID="{696086DF-69BF-4E51-B573-E3CA2BAC7763}" presName="childText" presStyleLbl="conFgAcc1" presStyleIdx="0" presStyleCnt="2">
        <dgm:presLayoutVars>
          <dgm:bulletEnabled val="1"/>
        </dgm:presLayoutVars>
      </dgm:prSet>
      <dgm:spPr/>
    </dgm:pt>
    <dgm:pt modelId="{AED7713B-3942-4916-A795-37D77936AE4B}" type="pres">
      <dgm:prSet presAssocID="{F888AD07-5CB3-4C12-8A48-D6AD066260E5}" presName="spaceBetweenRectangles" presStyleCnt="0"/>
      <dgm:spPr/>
    </dgm:pt>
    <dgm:pt modelId="{BCAE8E2F-7D6C-49FE-A5BA-18B826F4B861}" type="pres">
      <dgm:prSet presAssocID="{819B40FA-97E2-419C-A524-421C06EFC142}" presName="parentLin" presStyleCnt="0"/>
      <dgm:spPr/>
    </dgm:pt>
    <dgm:pt modelId="{F52ECBE2-55B7-475A-817B-BD5DC2147D20}" type="pres">
      <dgm:prSet presAssocID="{819B40FA-97E2-419C-A524-421C06EFC142}" presName="parentLeftMargin" presStyleLbl="node1" presStyleIdx="0" presStyleCnt="2"/>
      <dgm:spPr/>
    </dgm:pt>
    <dgm:pt modelId="{7E2F6BF5-C662-476F-8E44-F055A8C791FE}" type="pres">
      <dgm:prSet presAssocID="{819B40FA-97E2-419C-A524-421C06EFC142}" presName="parentText" presStyleLbl="node1" presStyleIdx="1" presStyleCnt="2">
        <dgm:presLayoutVars>
          <dgm:chMax val="0"/>
          <dgm:bulletEnabled val="1"/>
        </dgm:presLayoutVars>
      </dgm:prSet>
      <dgm:spPr/>
    </dgm:pt>
    <dgm:pt modelId="{15629503-A4A8-472E-9352-AE5041E90E2C}" type="pres">
      <dgm:prSet presAssocID="{819B40FA-97E2-419C-A524-421C06EFC142}" presName="negativeSpace" presStyleCnt="0"/>
      <dgm:spPr/>
    </dgm:pt>
    <dgm:pt modelId="{DCF06666-486A-48F8-9F7D-F76AD95AB59C}" type="pres">
      <dgm:prSet presAssocID="{819B40FA-97E2-419C-A524-421C06EFC142}" presName="childText" presStyleLbl="conFgAcc1" presStyleIdx="1" presStyleCnt="2">
        <dgm:presLayoutVars>
          <dgm:bulletEnabled val="1"/>
        </dgm:presLayoutVars>
      </dgm:prSet>
      <dgm:spPr/>
    </dgm:pt>
  </dgm:ptLst>
  <dgm:cxnLst>
    <dgm:cxn modelId="{95BBF90E-5B14-430F-81EA-74F244B30716}" type="presOf" srcId="{B68B052F-48A7-42D0-AAA2-A13A29810ABF}" destId="{DCF06666-486A-48F8-9F7D-F76AD95AB59C}" srcOrd="0" destOrd="2" presId="urn:microsoft.com/office/officeart/2005/8/layout/list1"/>
    <dgm:cxn modelId="{48589213-DCEF-4839-B359-61324BD99994}" srcId="{696086DF-69BF-4E51-B573-E3CA2BAC7763}" destId="{A9249F45-77BC-4149-9CC6-77C54464C953}" srcOrd="0" destOrd="0" parTransId="{2870DA73-A1EA-46F7-80EE-02AADEE81707}" sibTransId="{18115BA3-3357-468A-99DF-ECA8578CE005}"/>
    <dgm:cxn modelId="{B608FA25-B67A-4D1C-B85E-ADF97BFBE208}" srcId="{819B40FA-97E2-419C-A524-421C06EFC142}" destId="{A221E0C2-2CE9-443F-94E2-C0A73541E08F}" srcOrd="0" destOrd="0" parTransId="{1BCC16F5-AD53-4740-8762-DA79A3430F99}" sibTransId="{B8106FF3-4EE4-4E36-B872-97A8D0F53689}"/>
    <dgm:cxn modelId="{6ECCB93F-5BE5-4A04-97DE-CF08F063E3D5}" srcId="{819B40FA-97E2-419C-A524-421C06EFC142}" destId="{B68B052F-48A7-42D0-AAA2-A13A29810ABF}" srcOrd="2" destOrd="0" parTransId="{97F4A282-0004-45B9-9B24-CB075CEAE3A1}" sibTransId="{F481617F-8A9D-45BF-ADF4-0EB0CAF564DF}"/>
    <dgm:cxn modelId="{2BADA65E-5D4B-44AD-9F9E-8A096E21BD13}" type="presOf" srcId="{A221E0C2-2CE9-443F-94E2-C0A73541E08F}" destId="{DCF06666-486A-48F8-9F7D-F76AD95AB59C}" srcOrd="0" destOrd="0" presId="urn:microsoft.com/office/officeart/2005/8/layout/list1"/>
    <dgm:cxn modelId="{44C0435F-3748-4CE0-A4ED-1E7EAFB4E677}" type="presOf" srcId="{819B40FA-97E2-419C-A524-421C06EFC142}" destId="{F52ECBE2-55B7-475A-817B-BD5DC2147D20}" srcOrd="0" destOrd="0" presId="urn:microsoft.com/office/officeart/2005/8/layout/list1"/>
    <dgm:cxn modelId="{5A6A4763-B263-435D-B9A9-7B9E0DDAC154}" type="presOf" srcId="{C7335CE6-1B14-41AE-A291-FC8813F4F0C0}" destId="{18E548CF-B4A9-4E5D-B2BD-71E5E4F4D031}" srcOrd="0" destOrd="2" presId="urn:microsoft.com/office/officeart/2005/8/layout/list1"/>
    <dgm:cxn modelId="{2B2FC766-1A18-4D52-9538-200BD7EA03CA}" type="presOf" srcId="{A9249F45-77BC-4149-9CC6-77C54464C953}" destId="{18E548CF-B4A9-4E5D-B2BD-71E5E4F4D031}" srcOrd="0" destOrd="0" presId="urn:microsoft.com/office/officeart/2005/8/layout/list1"/>
    <dgm:cxn modelId="{5D173D51-C118-4814-971D-3C8D3DC24A8C}" srcId="{696086DF-69BF-4E51-B573-E3CA2BAC7763}" destId="{C7335CE6-1B14-41AE-A291-FC8813F4F0C0}" srcOrd="2" destOrd="0" parTransId="{075BA58D-E9A4-4511-8957-57CC3F420E5D}" sibTransId="{BB9E166A-E5DF-4793-A52C-088F3E5073D2}"/>
    <dgm:cxn modelId="{0975D498-7E5A-437F-A267-AE4AEF3991F4}" srcId="{696086DF-69BF-4E51-B573-E3CA2BAC7763}" destId="{FB8F22C3-8B77-4BA4-925E-E7241DCC0C8B}" srcOrd="3" destOrd="0" parTransId="{F4D23FE4-9A9D-411B-8D02-33FF849CAFB2}" sibTransId="{86699133-04EC-4100-879A-7255FB01F64C}"/>
    <dgm:cxn modelId="{A264C09F-435E-460A-A96F-F72A3EB67924}" type="presOf" srcId="{FB8F22C3-8B77-4BA4-925E-E7241DCC0C8B}" destId="{18E548CF-B4A9-4E5D-B2BD-71E5E4F4D031}" srcOrd="0" destOrd="3" presId="urn:microsoft.com/office/officeart/2005/8/layout/list1"/>
    <dgm:cxn modelId="{35A823A4-39BA-428D-9B8C-31FBDF977B50}" srcId="{819B40FA-97E2-419C-A524-421C06EFC142}" destId="{083730A1-BFF8-48B1-B21F-1F50F0781DB8}" srcOrd="1" destOrd="0" parTransId="{98B10DF9-D3AB-4110-8CF9-CF41E34FED61}" sibTransId="{456B2921-7865-4132-B5F8-8AE66D4B0AF1}"/>
    <dgm:cxn modelId="{EEEC03A6-E8C4-4258-B7A5-AB966BA4C4AF}" type="presOf" srcId="{79E2AF52-D8F8-4678-AC84-A9ADBDC99CFA}" destId="{18E548CF-B4A9-4E5D-B2BD-71E5E4F4D031}" srcOrd="0" destOrd="1" presId="urn:microsoft.com/office/officeart/2005/8/layout/list1"/>
    <dgm:cxn modelId="{50F385AB-1796-4CB4-BAF0-8A1CFC670810}" type="presOf" srcId="{083730A1-BFF8-48B1-B21F-1F50F0781DB8}" destId="{DCF06666-486A-48F8-9F7D-F76AD95AB59C}" srcOrd="0" destOrd="1" presId="urn:microsoft.com/office/officeart/2005/8/layout/list1"/>
    <dgm:cxn modelId="{F46B58B1-7D2B-4ABE-A4E1-55494DB8147A}" type="presOf" srcId="{696086DF-69BF-4E51-B573-E3CA2BAC7763}" destId="{2FFC6BF0-77DD-4EA8-947F-096FF7AF123B}" srcOrd="0" destOrd="0" presId="urn:microsoft.com/office/officeart/2005/8/layout/list1"/>
    <dgm:cxn modelId="{77B87FD2-8A0E-473F-8421-83EEF5E7C337}" srcId="{696086DF-69BF-4E51-B573-E3CA2BAC7763}" destId="{79E2AF52-D8F8-4678-AC84-A9ADBDC99CFA}" srcOrd="1" destOrd="0" parTransId="{EF1145EF-F58F-4296-9D4B-303AA441B1D3}" sibTransId="{9E956D5B-7E4B-462D-A8C9-9BE2DD2CCD84}"/>
    <dgm:cxn modelId="{38CCEDE7-08B6-4257-B765-E05BB8CA029E}" type="presOf" srcId="{819B40FA-97E2-419C-A524-421C06EFC142}" destId="{7E2F6BF5-C662-476F-8E44-F055A8C791FE}" srcOrd="1" destOrd="0" presId="urn:microsoft.com/office/officeart/2005/8/layout/list1"/>
    <dgm:cxn modelId="{209EABEC-5C56-43E4-9A6B-C587F0FE5033}" type="presOf" srcId="{696086DF-69BF-4E51-B573-E3CA2BAC7763}" destId="{9F1BC2BC-224B-4BCA-A972-D62EC1C98049}" srcOrd="1" destOrd="0" presId="urn:microsoft.com/office/officeart/2005/8/layout/list1"/>
    <dgm:cxn modelId="{762E4DED-0F6C-4515-833F-3141FF3100EA}" srcId="{AA8F592F-A136-461A-B2F9-EC0A72A1843F}" destId="{696086DF-69BF-4E51-B573-E3CA2BAC7763}" srcOrd="0" destOrd="0" parTransId="{81914ADB-501F-43E4-A4DC-BE80F8D074F3}" sibTransId="{F888AD07-5CB3-4C12-8A48-D6AD066260E5}"/>
    <dgm:cxn modelId="{B6D03BF3-EA1A-4797-89F3-228BED98D164}" type="presOf" srcId="{AA8F592F-A136-461A-B2F9-EC0A72A1843F}" destId="{170D3D83-1EB5-4B15-BB6B-03794CD2432D}" srcOrd="0" destOrd="0" presId="urn:microsoft.com/office/officeart/2005/8/layout/list1"/>
    <dgm:cxn modelId="{AFACEFF3-3D86-44F4-AE2F-23C774705355}" srcId="{AA8F592F-A136-461A-B2F9-EC0A72A1843F}" destId="{819B40FA-97E2-419C-A524-421C06EFC142}" srcOrd="1" destOrd="0" parTransId="{6B9CDC3F-8B07-42B3-9142-9D8E30FE9640}" sibTransId="{96E21D1B-E63B-49BD-A30C-BA583F8F747B}"/>
    <dgm:cxn modelId="{A4C74AE0-023E-4729-9EA1-AC9A5DC7DB20}" type="presParOf" srcId="{170D3D83-1EB5-4B15-BB6B-03794CD2432D}" destId="{939051D4-13DD-4C0D-802E-04685424DC24}" srcOrd="0" destOrd="0" presId="urn:microsoft.com/office/officeart/2005/8/layout/list1"/>
    <dgm:cxn modelId="{6F7AA066-5340-4333-B701-81323384AEA8}" type="presParOf" srcId="{939051D4-13DD-4C0D-802E-04685424DC24}" destId="{2FFC6BF0-77DD-4EA8-947F-096FF7AF123B}" srcOrd="0" destOrd="0" presId="urn:microsoft.com/office/officeart/2005/8/layout/list1"/>
    <dgm:cxn modelId="{313BBD5B-4CC5-4221-8B9D-E410B6746F2D}" type="presParOf" srcId="{939051D4-13DD-4C0D-802E-04685424DC24}" destId="{9F1BC2BC-224B-4BCA-A972-D62EC1C98049}" srcOrd="1" destOrd="0" presId="urn:microsoft.com/office/officeart/2005/8/layout/list1"/>
    <dgm:cxn modelId="{E3BF2985-36DB-4141-976A-AD443587C2AA}" type="presParOf" srcId="{170D3D83-1EB5-4B15-BB6B-03794CD2432D}" destId="{E8C1EE13-B8B2-4E0D-BA62-4EBAC26C8585}" srcOrd="1" destOrd="0" presId="urn:microsoft.com/office/officeart/2005/8/layout/list1"/>
    <dgm:cxn modelId="{42FDC8E1-4C46-4456-819D-B063456DB2F9}" type="presParOf" srcId="{170D3D83-1EB5-4B15-BB6B-03794CD2432D}" destId="{18E548CF-B4A9-4E5D-B2BD-71E5E4F4D031}" srcOrd="2" destOrd="0" presId="urn:microsoft.com/office/officeart/2005/8/layout/list1"/>
    <dgm:cxn modelId="{21013174-17D9-4E89-A922-21F661F2FFCD}" type="presParOf" srcId="{170D3D83-1EB5-4B15-BB6B-03794CD2432D}" destId="{AED7713B-3942-4916-A795-37D77936AE4B}" srcOrd="3" destOrd="0" presId="urn:microsoft.com/office/officeart/2005/8/layout/list1"/>
    <dgm:cxn modelId="{5DDFB034-853C-4F4B-82F2-92D950665B02}" type="presParOf" srcId="{170D3D83-1EB5-4B15-BB6B-03794CD2432D}" destId="{BCAE8E2F-7D6C-49FE-A5BA-18B826F4B861}" srcOrd="4" destOrd="0" presId="urn:microsoft.com/office/officeart/2005/8/layout/list1"/>
    <dgm:cxn modelId="{B8860BAB-D411-4F49-9306-CB8F173BAE95}" type="presParOf" srcId="{BCAE8E2F-7D6C-49FE-A5BA-18B826F4B861}" destId="{F52ECBE2-55B7-475A-817B-BD5DC2147D20}" srcOrd="0" destOrd="0" presId="urn:microsoft.com/office/officeart/2005/8/layout/list1"/>
    <dgm:cxn modelId="{600CDA9E-B967-4643-A11F-167F6B5096DF}" type="presParOf" srcId="{BCAE8E2F-7D6C-49FE-A5BA-18B826F4B861}" destId="{7E2F6BF5-C662-476F-8E44-F055A8C791FE}" srcOrd="1" destOrd="0" presId="urn:microsoft.com/office/officeart/2005/8/layout/list1"/>
    <dgm:cxn modelId="{29EC51BF-7B4B-4AF8-9289-06FBE336C6A7}" type="presParOf" srcId="{170D3D83-1EB5-4B15-BB6B-03794CD2432D}" destId="{15629503-A4A8-472E-9352-AE5041E90E2C}" srcOrd="5" destOrd="0" presId="urn:microsoft.com/office/officeart/2005/8/layout/list1"/>
    <dgm:cxn modelId="{58AD26D3-C11E-47A3-B3A7-D73159D59F22}" type="presParOf" srcId="{170D3D83-1EB5-4B15-BB6B-03794CD2432D}" destId="{DCF06666-486A-48F8-9F7D-F76AD95AB59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73E339-6654-4686-9D68-DDDB233F773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1DE8E151-079F-4412-B35E-708A0C14C31C}">
      <dgm:prSet/>
      <dgm:spPr/>
      <dgm:t>
        <a:bodyPr/>
        <a:lstStyle/>
        <a:p>
          <a:r>
            <a:rPr lang="en-US"/>
            <a:t>Annual Members are more likely to:</a:t>
          </a:r>
        </a:p>
      </dgm:t>
    </dgm:pt>
    <dgm:pt modelId="{06EEC8BB-A613-4CD4-8066-E8D0BBB63D72}" type="parTrans" cxnId="{646087C0-9AFE-4D5C-B1D8-0ECAA7DFC5BA}">
      <dgm:prSet/>
      <dgm:spPr/>
      <dgm:t>
        <a:bodyPr/>
        <a:lstStyle/>
        <a:p>
          <a:endParaRPr lang="en-US"/>
        </a:p>
      </dgm:t>
    </dgm:pt>
    <dgm:pt modelId="{9AA25FC3-A9C5-45E5-BA7F-2A29F04605AB}" type="sibTrans" cxnId="{646087C0-9AFE-4D5C-B1D8-0ECAA7DFC5BA}">
      <dgm:prSet/>
      <dgm:spPr/>
      <dgm:t>
        <a:bodyPr/>
        <a:lstStyle/>
        <a:p>
          <a:endParaRPr lang="en-US"/>
        </a:p>
      </dgm:t>
    </dgm:pt>
    <dgm:pt modelId="{19336269-4C89-43AD-A73F-B9A1BA9B1153}">
      <dgm:prSet/>
      <dgm:spPr/>
      <dgm:t>
        <a:bodyPr/>
        <a:lstStyle/>
        <a:p>
          <a:r>
            <a:rPr lang="en-US"/>
            <a:t>Ride during the week.</a:t>
          </a:r>
        </a:p>
      </dgm:t>
    </dgm:pt>
    <dgm:pt modelId="{6897967F-A5D7-4879-BDEF-CB9960EE0A47}" type="parTrans" cxnId="{1C5262DA-3A5F-4C89-B126-21E02565BDB6}">
      <dgm:prSet/>
      <dgm:spPr/>
      <dgm:t>
        <a:bodyPr/>
        <a:lstStyle/>
        <a:p>
          <a:endParaRPr lang="en-US"/>
        </a:p>
      </dgm:t>
    </dgm:pt>
    <dgm:pt modelId="{8814DB5F-6702-4DBB-8357-AED688FC8949}" type="sibTrans" cxnId="{1C5262DA-3A5F-4C89-B126-21E02565BDB6}">
      <dgm:prSet/>
      <dgm:spPr/>
      <dgm:t>
        <a:bodyPr/>
        <a:lstStyle/>
        <a:p>
          <a:endParaRPr lang="en-US"/>
        </a:p>
      </dgm:t>
    </dgm:pt>
    <dgm:pt modelId="{E65613D3-C23B-498A-96CD-BBE69411FAEB}">
      <dgm:prSet/>
      <dgm:spPr/>
      <dgm:t>
        <a:bodyPr/>
        <a:lstStyle/>
        <a:p>
          <a:r>
            <a:rPr lang="en-CA"/>
            <a:t>Ride in the winter.</a:t>
          </a:r>
          <a:endParaRPr lang="en-US"/>
        </a:p>
      </dgm:t>
    </dgm:pt>
    <dgm:pt modelId="{D3414602-F30B-4B91-BBC7-BB268945ACF8}" type="parTrans" cxnId="{3D133BC5-299B-4EE9-8BF3-938182E1F9CC}">
      <dgm:prSet/>
      <dgm:spPr/>
      <dgm:t>
        <a:bodyPr/>
        <a:lstStyle/>
        <a:p>
          <a:endParaRPr lang="en-US"/>
        </a:p>
      </dgm:t>
    </dgm:pt>
    <dgm:pt modelId="{B38ADF29-250B-45B4-B04A-1F6FB46E5947}" type="sibTrans" cxnId="{3D133BC5-299B-4EE9-8BF3-938182E1F9CC}">
      <dgm:prSet/>
      <dgm:spPr/>
      <dgm:t>
        <a:bodyPr/>
        <a:lstStyle/>
        <a:p>
          <a:endParaRPr lang="en-US"/>
        </a:p>
      </dgm:t>
    </dgm:pt>
    <dgm:pt modelId="{31BBAD39-7850-4F20-AFF3-5D881326185B}">
      <dgm:prSet/>
      <dgm:spPr/>
      <dgm:t>
        <a:bodyPr/>
        <a:lstStyle/>
        <a:p>
          <a:r>
            <a:rPr lang="en-CA"/>
            <a:t>Take shorter rides.</a:t>
          </a:r>
          <a:endParaRPr lang="en-US"/>
        </a:p>
      </dgm:t>
    </dgm:pt>
    <dgm:pt modelId="{9D37F47D-ED24-4C56-84AE-F5FFE3072033}" type="parTrans" cxnId="{A86F7248-5AF4-41E6-83B7-BEDA8497EC1C}">
      <dgm:prSet/>
      <dgm:spPr/>
      <dgm:t>
        <a:bodyPr/>
        <a:lstStyle/>
        <a:p>
          <a:endParaRPr lang="en-US"/>
        </a:p>
      </dgm:t>
    </dgm:pt>
    <dgm:pt modelId="{67FB6C84-B867-4CCA-BB5B-BF902D60C813}" type="sibTrans" cxnId="{A86F7248-5AF4-41E6-83B7-BEDA8497EC1C}">
      <dgm:prSet/>
      <dgm:spPr/>
      <dgm:t>
        <a:bodyPr/>
        <a:lstStyle/>
        <a:p>
          <a:endParaRPr lang="en-US"/>
        </a:p>
      </dgm:t>
    </dgm:pt>
    <dgm:pt modelId="{F3836D5E-B9FA-4EDC-AC70-D10DACD107E1}">
      <dgm:prSet/>
      <dgm:spPr/>
      <dgm:t>
        <a:bodyPr/>
        <a:lstStyle/>
        <a:p>
          <a:r>
            <a:rPr lang="en-CA"/>
            <a:t>Ride in the morning.</a:t>
          </a:r>
          <a:endParaRPr lang="en-US"/>
        </a:p>
      </dgm:t>
    </dgm:pt>
    <dgm:pt modelId="{14DE47E8-3AFB-444B-B809-9B86B5D344A5}" type="parTrans" cxnId="{B9BBF571-8C0F-429C-970B-568FF573156B}">
      <dgm:prSet/>
      <dgm:spPr/>
      <dgm:t>
        <a:bodyPr/>
        <a:lstStyle/>
        <a:p>
          <a:endParaRPr lang="en-US"/>
        </a:p>
      </dgm:t>
    </dgm:pt>
    <dgm:pt modelId="{A6C5B265-4788-4EFE-BE84-639F0187B751}" type="sibTrans" cxnId="{B9BBF571-8C0F-429C-970B-568FF573156B}">
      <dgm:prSet/>
      <dgm:spPr/>
      <dgm:t>
        <a:bodyPr/>
        <a:lstStyle/>
        <a:p>
          <a:endParaRPr lang="en-US"/>
        </a:p>
      </dgm:t>
    </dgm:pt>
    <dgm:pt modelId="{25E960B0-A1E9-47C7-A7E1-F1694B527DC1}">
      <dgm:prSet/>
      <dgm:spPr/>
      <dgm:t>
        <a:bodyPr/>
        <a:lstStyle/>
        <a:p>
          <a:r>
            <a:rPr lang="en-CA" dirty="0"/>
            <a:t>Ride in urban areas.</a:t>
          </a:r>
          <a:endParaRPr lang="en-US" dirty="0"/>
        </a:p>
      </dgm:t>
    </dgm:pt>
    <dgm:pt modelId="{37998A01-251C-4AAB-A65B-3624441D721D}" type="parTrans" cxnId="{BBC49E15-2765-42E8-B5EE-8222EC4515AE}">
      <dgm:prSet/>
      <dgm:spPr/>
      <dgm:t>
        <a:bodyPr/>
        <a:lstStyle/>
        <a:p>
          <a:endParaRPr lang="en-US"/>
        </a:p>
      </dgm:t>
    </dgm:pt>
    <dgm:pt modelId="{AC90480B-243D-4473-8314-E475AF5D9461}" type="sibTrans" cxnId="{BBC49E15-2765-42E8-B5EE-8222EC4515AE}">
      <dgm:prSet/>
      <dgm:spPr/>
      <dgm:t>
        <a:bodyPr/>
        <a:lstStyle/>
        <a:p>
          <a:endParaRPr lang="en-US"/>
        </a:p>
      </dgm:t>
    </dgm:pt>
    <dgm:pt modelId="{FEA61E9B-959B-45F2-9A5B-19A4C81036EF}">
      <dgm:prSet/>
      <dgm:spPr/>
      <dgm:t>
        <a:bodyPr/>
        <a:lstStyle/>
        <a:p>
          <a:r>
            <a:rPr lang="en-CA" dirty="0"/>
            <a:t>Casual Riders are more likely to:</a:t>
          </a:r>
          <a:endParaRPr lang="en-US" dirty="0"/>
        </a:p>
      </dgm:t>
    </dgm:pt>
    <dgm:pt modelId="{04CB19C5-6DDE-423B-8E48-3E7096A62204}" type="parTrans" cxnId="{8EB86C79-BC3E-4696-8549-B66088FCFB6E}">
      <dgm:prSet/>
      <dgm:spPr/>
      <dgm:t>
        <a:bodyPr/>
        <a:lstStyle/>
        <a:p>
          <a:endParaRPr lang="en-US"/>
        </a:p>
      </dgm:t>
    </dgm:pt>
    <dgm:pt modelId="{B2B5715C-EFF0-4543-8189-3AF382314736}" type="sibTrans" cxnId="{8EB86C79-BC3E-4696-8549-B66088FCFB6E}">
      <dgm:prSet/>
      <dgm:spPr/>
      <dgm:t>
        <a:bodyPr/>
        <a:lstStyle/>
        <a:p>
          <a:endParaRPr lang="en-US"/>
        </a:p>
      </dgm:t>
    </dgm:pt>
    <dgm:pt modelId="{327BB213-EA1D-40B9-B628-E59DA02DAF67}">
      <dgm:prSet/>
      <dgm:spPr/>
      <dgm:t>
        <a:bodyPr/>
        <a:lstStyle/>
        <a:p>
          <a:r>
            <a:rPr lang="en-CA" dirty="0"/>
            <a:t>Ride during the weekend.</a:t>
          </a:r>
          <a:endParaRPr lang="en-US" dirty="0"/>
        </a:p>
      </dgm:t>
    </dgm:pt>
    <dgm:pt modelId="{432A086D-9940-46C6-BCB7-789517D55DDF}" type="parTrans" cxnId="{D3185074-20F9-4534-AC3F-72D56868AAD5}">
      <dgm:prSet/>
      <dgm:spPr/>
      <dgm:t>
        <a:bodyPr/>
        <a:lstStyle/>
        <a:p>
          <a:endParaRPr lang="en-US"/>
        </a:p>
      </dgm:t>
    </dgm:pt>
    <dgm:pt modelId="{E6CA01E9-D9BC-40D7-9423-C7752BCC866F}" type="sibTrans" cxnId="{D3185074-20F9-4534-AC3F-72D56868AAD5}">
      <dgm:prSet/>
      <dgm:spPr/>
      <dgm:t>
        <a:bodyPr/>
        <a:lstStyle/>
        <a:p>
          <a:endParaRPr lang="en-US"/>
        </a:p>
      </dgm:t>
    </dgm:pt>
    <dgm:pt modelId="{055F37E9-E25E-4539-9EB0-C6D85AE14337}">
      <dgm:prSet/>
      <dgm:spPr/>
      <dgm:t>
        <a:bodyPr/>
        <a:lstStyle/>
        <a:p>
          <a:r>
            <a:rPr lang="en-CA" dirty="0"/>
            <a:t>Take longer rides.</a:t>
          </a:r>
          <a:endParaRPr lang="en-US" dirty="0"/>
        </a:p>
      </dgm:t>
    </dgm:pt>
    <dgm:pt modelId="{F8BED7B6-147D-4354-8A1E-1CE0A048DE61}" type="parTrans" cxnId="{8D168A3D-7392-4C40-8F68-F0FCC384E600}">
      <dgm:prSet/>
      <dgm:spPr/>
      <dgm:t>
        <a:bodyPr/>
        <a:lstStyle/>
        <a:p>
          <a:endParaRPr lang="en-US"/>
        </a:p>
      </dgm:t>
    </dgm:pt>
    <dgm:pt modelId="{760D2F0C-F000-4CBE-B3E3-AEA660B3CD76}" type="sibTrans" cxnId="{8D168A3D-7392-4C40-8F68-F0FCC384E600}">
      <dgm:prSet/>
      <dgm:spPr/>
      <dgm:t>
        <a:bodyPr/>
        <a:lstStyle/>
        <a:p>
          <a:endParaRPr lang="en-US"/>
        </a:p>
      </dgm:t>
    </dgm:pt>
    <dgm:pt modelId="{0895B403-DDAF-43D6-9A65-265E2200B033}">
      <dgm:prSet/>
      <dgm:spPr/>
      <dgm:t>
        <a:bodyPr/>
        <a:lstStyle/>
        <a:p>
          <a:r>
            <a:rPr lang="en-US" dirty="0"/>
            <a:t>Ride in recreational areas.</a:t>
          </a:r>
        </a:p>
      </dgm:t>
    </dgm:pt>
    <dgm:pt modelId="{726D64C1-EE3E-4F66-BC3B-B24F2C081D85}" type="parTrans" cxnId="{FB3C48E2-B083-4C5B-9734-6DD49413251D}">
      <dgm:prSet/>
      <dgm:spPr/>
      <dgm:t>
        <a:bodyPr/>
        <a:lstStyle/>
        <a:p>
          <a:endParaRPr lang="en-CA"/>
        </a:p>
      </dgm:t>
    </dgm:pt>
    <dgm:pt modelId="{DA1ECE40-6863-4A62-908A-5CA59592F67C}" type="sibTrans" cxnId="{FB3C48E2-B083-4C5B-9734-6DD49413251D}">
      <dgm:prSet/>
      <dgm:spPr/>
      <dgm:t>
        <a:bodyPr/>
        <a:lstStyle/>
        <a:p>
          <a:endParaRPr lang="en-CA"/>
        </a:p>
      </dgm:t>
    </dgm:pt>
    <dgm:pt modelId="{3924CA38-4CC3-42D4-BF67-ADA3C0200914}">
      <dgm:prSet/>
      <dgm:spPr/>
      <dgm:t>
        <a:bodyPr/>
        <a:lstStyle/>
        <a:p>
          <a:endParaRPr lang="en-US" dirty="0"/>
        </a:p>
      </dgm:t>
    </dgm:pt>
    <dgm:pt modelId="{F18C3DEC-FCCC-4933-80C1-7A6F1B55B324}" type="parTrans" cxnId="{4CB3DD39-C75A-47F3-B78A-15291487F64F}">
      <dgm:prSet/>
      <dgm:spPr/>
      <dgm:t>
        <a:bodyPr/>
        <a:lstStyle/>
        <a:p>
          <a:endParaRPr lang="en-CA"/>
        </a:p>
      </dgm:t>
    </dgm:pt>
    <dgm:pt modelId="{885386E6-3C1D-4CB9-9CB3-2DD748AE4C44}" type="sibTrans" cxnId="{4CB3DD39-C75A-47F3-B78A-15291487F64F}">
      <dgm:prSet/>
      <dgm:spPr/>
      <dgm:t>
        <a:bodyPr/>
        <a:lstStyle/>
        <a:p>
          <a:endParaRPr lang="en-CA"/>
        </a:p>
      </dgm:t>
    </dgm:pt>
    <dgm:pt modelId="{823A7B8C-1959-42CD-80C4-0FE32A2444D5}">
      <dgm:prSet/>
      <dgm:spPr/>
      <dgm:t>
        <a:bodyPr/>
        <a:lstStyle/>
        <a:p>
          <a:r>
            <a:rPr lang="en-US" dirty="0"/>
            <a:t>Prefer electric bikes.</a:t>
          </a:r>
        </a:p>
      </dgm:t>
    </dgm:pt>
    <dgm:pt modelId="{C53DA89A-211C-41D9-8DAE-40E821ABF633}" type="parTrans" cxnId="{9DB2C643-15E8-4953-8323-676A20415675}">
      <dgm:prSet/>
      <dgm:spPr/>
      <dgm:t>
        <a:bodyPr/>
        <a:lstStyle/>
        <a:p>
          <a:endParaRPr lang="en-CA"/>
        </a:p>
      </dgm:t>
    </dgm:pt>
    <dgm:pt modelId="{A3443F11-E106-4008-99A1-257B04A5AE59}" type="sibTrans" cxnId="{9DB2C643-15E8-4953-8323-676A20415675}">
      <dgm:prSet/>
      <dgm:spPr/>
      <dgm:t>
        <a:bodyPr/>
        <a:lstStyle/>
        <a:p>
          <a:endParaRPr lang="en-CA"/>
        </a:p>
      </dgm:t>
    </dgm:pt>
    <dgm:pt modelId="{06088B24-011E-47D1-BCF2-67CF85FEFBD6}" type="pres">
      <dgm:prSet presAssocID="{2873E339-6654-4686-9D68-DDDB233F7739}" presName="Name0" presStyleCnt="0">
        <dgm:presLayoutVars>
          <dgm:dir/>
          <dgm:animLvl val="lvl"/>
          <dgm:resizeHandles val="exact"/>
        </dgm:presLayoutVars>
      </dgm:prSet>
      <dgm:spPr/>
    </dgm:pt>
    <dgm:pt modelId="{B444F1B1-5C9C-4521-B273-391C25A70701}" type="pres">
      <dgm:prSet presAssocID="{1DE8E151-079F-4412-B35E-708A0C14C31C}" presName="composite" presStyleCnt="0"/>
      <dgm:spPr/>
    </dgm:pt>
    <dgm:pt modelId="{6550A44E-D5B2-449D-9EB5-AD53588E9952}" type="pres">
      <dgm:prSet presAssocID="{1DE8E151-079F-4412-B35E-708A0C14C31C}" presName="parTx" presStyleLbl="alignNode1" presStyleIdx="0" presStyleCnt="2">
        <dgm:presLayoutVars>
          <dgm:chMax val="0"/>
          <dgm:chPref val="0"/>
          <dgm:bulletEnabled val="1"/>
        </dgm:presLayoutVars>
      </dgm:prSet>
      <dgm:spPr/>
    </dgm:pt>
    <dgm:pt modelId="{BC8D33AF-3C27-4D74-BA93-1C810BC388F3}" type="pres">
      <dgm:prSet presAssocID="{1DE8E151-079F-4412-B35E-708A0C14C31C}" presName="desTx" presStyleLbl="alignAccFollowNode1" presStyleIdx="0" presStyleCnt="2">
        <dgm:presLayoutVars>
          <dgm:bulletEnabled val="1"/>
        </dgm:presLayoutVars>
      </dgm:prSet>
      <dgm:spPr/>
    </dgm:pt>
    <dgm:pt modelId="{4A307CD9-48EF-4CCE-A805-C7905888DAC8}" type="pres">
      <dgm:prSet presAssocID="{9AA25FC3-A9C5-45E5-BA7F-2A29F04605AB}" presName="space" presStyleCnt="0"/>
      <dgm:spPr/>
    </dgm:pt>
    <dgm:pt modelId="{E13AD7A9-FE4F-4B7C-8813-AFCAAFDCF090}" type="pres">
      <dgm:prSet presAssocID="{FEA61E9B-959B-45F2-9A5B-19A4C81036EF}" presName="composite" presStyleCnt="0"/>
      <dgm:spPr/>
    </dgm:pt>
    <dgm:pt modelId="{19E92ACC-FAA0-4F56-93CE-49CC1AD83C88}" type="pres">
      <dgm:prSet presAssocID="{FEA61E9B-959B-45F2-9A5B-19A4C81036EF}" presName="parTx" presStyleLbl="alignNode1" presStyleIdx="1" presStyleCnt="2">
        <dgm:presLayoutVars>
          <dgm:chMax val="0"/>
          <dgm:chPref val="0"/>
          <dgm:bulletEnabled val="1"/>
        </dgm:presLayoutVars>
      </dgm:prSet>
      <dgm:spPr/>
    </dgm:pt>
    <dgm:pt modelId="{693D7DCD-1798-4EE9-9C8B-953D593AE951}" type="pres">
      <dgm:prSet presAssocID="{FEA61E9B-959B-45F2-9A5B-19A4C81036EF}" presName="desTx" presStyleLbl="alignAccFollowNode1" presStyleIdx="1" presStyleCnt="2">
        <dgm:presLayoutVars>
          <dgm:bulletEnabled val="1"/>
        </dgm:presLayoutVars>
      </dgm:prSet>
      <dgm:spPr/>
    </dgm:pt>
  </dgm:ptLst>
  <dgm:cxnLst>
    <dgm:cxn modelId="{00C5260F-8810-41CA-A909-BD33752BCDB6}" type="presOf" srcId="{1DE8E151-079F-4412-B35E-708A0C14C31C}" destId="{6550A44E-D5B2-449D-9EB5-AD53588E9952}" srcOrd="0" destOrd="0" presId="urn:microsoft.com/office/officeart/2005/8/layout/hList1"/>
    <dgm:cxn modelId="{BBC49E15-2765-42E8-B5EE-8222EC4515AE}" srcId="{1DE8E151-079F-4412-B35E-708A0C14C31C}" destId="{25E960B0-A1E9-47C7-A7E1-F1694B527DC1}" srcOrd="4" destOrd="0" parTransId="{37998A01-251C-4AAB-A65B-3624441D721D}" sibTransId="{AC90480B-243D-4473-8314-E475AF5D9461}"/>
    <dgm:cxn modelId="{4CB3DD39-C75A-47F3-B78A-15291487F64F}" srcId="{FEA61E9B-959B-45F2-9A5B-19A4C81036EF}" destId="{3924CA38-4CC3-42D4-BF67-ADA3C0200914}" srcOrd="4" destOrd="0" parTransId="{F18C3DEC-FCCC-4933-80C1-7A6F1B55B324}" sibTransId="{885386E6-3C1D-4CB9-9CB3-2DD748AE4C44}"/>
    <dgm:cxn modelId="{8D168A3D-7392-4C40-8F68-F0FCC384E600}" srcId="{FEA61E9B-959B-45F2-9A5B-19A4C81036EF}" destId="{055F37E9-E25E-4539-9EB0-C6D85AE14337}" srcOrd="1" destOrd="0" parTransId="{F8BED7B6-147D-4354-8A1E-1CE0A048DE61}" sibTransId="{760D2F0C-F000-4CBE-B3E3-AEA660B3CD76}"/>
    <dgm:cxn modelId="{9DB2C643-15E8-4953-8323-676A20415675}" srcId="{FEA61E9B-959B-45F2-9A5B-19A4C81036EF}" destId="{823A7B8C-1959-42CD-80C4-0FE32A2444D5}" srcOrd="3" destOrd="0" parTransId="{C53DA89A-211C-41D9-8DAE-40E821ABF633}" sibTransId="{A3443F11-E106-4008-99A1-257B04A5AE59}"/>
    <dgm:cxn modelId="{A86F7248-5AF4-41E6-83B7-BEDA8497EC1C}" srcId="{1DE8E151-079F-4412-B35E-708A0C14C31C}" destId="{31BBAD39-7850-4F20-AFF3-5D881326185B}" srcOrd="2" destOrd="0" parTransId="{9D37F47D-ED24-4C56-84AE-F5FFE3072033}" sibTransId="{67FB6C84-B867-4CCA-BB5B-BF902D60C813}"/>
    <dgm:cxn modelId="{B9BBF571-8C0F-429C-970B-568FF573156B}" srcId="{1DE8E151-079F-4412-B35E-708A0C14C31C}" destId="{F3836D5E-B9FA-4EDC-AC70-D10DACD107E1}" srcOrd="3" destOrd="0" parTransId="{14DE47E8-3AFB-444B-B809-9B86B5D344A5}" sibTransId="{A6C5B265-4788-4EFE-BE84-639F0187B751}"/>
    <dgm:cxn modelId="{75F3A273-B974-46F9-9AF1-C2744B72EC23}" type="presOf" srcId="{0895B403-DDAF-43D6-9A65-265E2200B033}" destId="{693D7DCD-1798-4EE9-9C8B-953D593AE951}" srcOrd="0" destOrd="2" presId="urn:microsoft.com/office/officeart/2005/8/layout/hList1"/>
    <dgm:cxn modelId="{D3185074-20F9-4534-AC3F-72D56868AAD5}" srcId="{FEA61E9B-959B-45F2-9A5B-19A4C81036EF}" destId="{327BB213-EA1D-40B9-B628-E59DA02DAF67}" srcOrd="0" destOrd="0" parTransId="{432A086D-9940-46C6-BCB7-789517D55DDF}" sibTransId="{E6CA01E9-D9BC-40D7-9423-C7752BCC866F}"/>
    <dgm:cxn modelId="{8EB86C79-BC3E-4696-8549-B66088FCFB6E}" srcId="{2873E339-6654-4686-9D68-DDDB233F7739}" destId="{FEA61E9B-959B-45F2-9A5B-19A4C81036EF}" srcOrd="1" destOrd="0" parTransId="{04CB19C5-6DDE-423B-8E48-3E7096A62204}" sibTransId="{B2B5715C-EFF0-4543-8189-3AF382314736}"/>
    <dgm:cxn modelId="{84399379-8E2F-4F79-B731-91A1937A54F3}" type="presOf" srcId="{2873E339-6654-4686-9D68-DDDB233F7739}" destId="{06088B24-011E-47D1-BCF2-67CF85FEFBD6}" srcOrd="0" destOrd="0" presId="urn:microsoft.com/office/officeart/2005/8/layout/hList1"/>
    <dgm:cxn modelId="{4B28AA8C-499B-431B-9BCB-3F1E9FAF015C}" type="presOf" srcId="{055F37E9-E25E-4539-9EB0-C6D85AE14337}" destId="{693D7DCD-1798-4EE9-9C8B-953D593AE951}" srcOrd="0" destOrd="1" presId="urn:microsoft.com/office/officeart/2005/8/layout/hList1"/>
    <dgm:cxn modelId="{97A6F19D-4119-4706-8740-ABA99D8C00EB}" type="presOf" srcId="{E65613D3-C23B-498A-96CD-BBE69411FAEB}" destId="{BC8D33AF-3C27-4D74-BA93-1C810BC388F3}" srcOrd="0" destOrd="1" presId="urn:microsoft.com/office/officeart/2005/8/layout/hList1"/>
    <dgm:cxn modelId="{2CE4B0A8-9678-4374-91B0-9C666CEDDB0B}" type="presOf" srcId="{25E960B0-A1E9-47C7-A7E1-F1694B527DC1}" destId="{BC8D33AF-3C27-4D74-BA93-1C810BC388F3}" srcOrd="0" destOrd="4" presId="urn:microsoft.com/office/officeart/2005/8/layout/hList1"/>
    <dgm:cxn modelId="{ECE2FFB0-EAA3-4350-B486-0B2C4ED01B9C}" type="presOf" srcId="{19336269-4C89-43AD-A73F-B9A1BA9B1153}" destId="{BC8D33AF-3C27-4D74-BA93-1C810BC388F3}" srcOrd="0" destOrd="0" presId="urn:microsoft.com/office/officeart/2005/8/layout/hList1"/>
    <dgm:cxn modelId="{AC0509B5-D119-4D8C-927A-1C5CDD7CCE3D}" type="presOf" srcId="{FEA61E9B-959B-45F2-9A5B-19A4C81036EF}" destId="{19E92ACC-FAA0-4F56-93CE-49CC1AD83C88}" srcOrd="0" destOrd="0" presId="urn:microsoft.com/office/officeart/2005/8/layout/hList1"/>
    <dgm:cxn modelId="{E6F494B5-1F43-4087-8B42-5A70999CE376}" type="presOf" srcId="{31BBAD39-7850-4F20-AFF3-5D881326185B}" destId="{BC8D33AF-3C27-4D74-BA93-1C810BC388F3}" srcOrd="0" destOrd="2" presId="urn:microsoft.com/office/officeart/2005/8/layout/hList1"/>
    <dgm:cxn modelId="{6C59F0B8-B75F-477D-82E4-5C05EBB35B1C}" type="presOf" srcId="{3924CA38-4CC3-42D4-BF67-ADA3C0200914}" destId="{693D7DCD-1798-4EE9-9C8B-953D593AE951}" srcOrd="0" destOrd="4" presId="urn:microsoft.com/office/officeart/2005/8/layout/hList1"/>
    <dgm:cxn modelId="{646087C0-9AFE-4D5C-B1D8-0ECAA7DFC5BA}" srcId="{2873E339-6654-4686-9D68-DDDB233F7739}" destId="{1DE8E151-079F-4412-B35E-708A0C14C31C}" srcOrd="0" destOrd="0" parTransId="{06EEC8BB-A613-4CD4-8066-E8D0BBB63D72}" sibTransId="{9AA25FC3-A9C5-45E5-BA7F-2A29F04605AB}"/>
    <dgm:cxn modelId="{3D133BC5-299B-4EE9-8BF3-938182E1F9CC}" srcId="{1DE8E151-079F-4412-B35E-708A0C14C31C}" destId="{E65613D3-C23B-498A-96CD-BBE69411FAEB}" srcOrd="1" destOrd="0" parTransId="{D3414602-F30B-4B91-BBC7-BB268945ACF8}" sibTransId="{B38ADF29-250B-45B4-B04A-1F6FB46E5947}"/>
    <dgm:cxn modelId="{1C5262DA-3A5F-4C89-B126-21E02565BDB6}" srcId="{1DE8E151-079F-4412-B35E-708A0C14C31C}" destId="{19336269-4C89-43AD-A73F-B9A1BA9B1153}" srcOrd="0" destOrd="0" parTransId="{6897967F-A5D7-4879-BDEF-CB9960EE0A47}" sibTransId="{8814DB5F-6702-4DBB-8357-AED688FC8949}"/>
    <dgm:cxn modelId="{FB3C48E2-B083-4C5B-9734-6DD49413251D}" srcId="{FEA61E9B-959B-45F2-9A5B-19A4C81036EF}" destId="{0895B403-DDAF-43D6-9A65-265E2200B033}" srcOrd="2" destOrd="0" parTransId="{726D64C1-EE3E-4F66-BC3B-B24F2C081D85}" sibTransId="{DA1ECE40-6863-4A62-908A-5CA59592F67C}"/>
    <dgm:cxn modelId="{B5337EE8-32EC-42A4-A0D3-CBCAFF438A94}" type="presOf" srcId="{F3836D5E-B9FA-4EDC-AC70-D10DACD107E1}" destId="{BC8D33AF-3C27-4D74-BA93-1C810BC388F3}" srcOrd="0" destOrd="3" presId="urn:microsoft.com/office/officeart/2005/8/layout/hList1"/>
    <dgm:cxn modelId="{28AA00F8-4E46-481A-98F4-3C712477E330}" type="presOf" srcId="{823A7B8C-1959-42CD-80C4-0FE32A2444D5}" destId="{693D7DCD-1798-4EE9-9C8B-953D593AE951}" srcOrd="0" destOrd="3" presId="urn:microsoft.com/office/officeart/2005/8/layout/hList1"/>
    <dgm:cxn modelId="{E3F719FF-F271-4CFA-A742-0EB9F7EBCCC1}" type="presOf" srcId="{327BB213-EA1D-40B9-B628-E59DA02DAF67}" destId="{693D7DCD-1798-4EE9-9C8B-953D593AE951}" srcOrd="0" destOrd="0" presId="urn:microsoft.com/office/officeart/2005/8/layout/hList1"/>
    <dgm:cxn modelId="{6F105EA3-B24F-494F-BA45-86461963F252}" type="presParOf" srcId="{06088B24-011E-47D1-BCF2-67CF85FEFBD6}" destId="{B444F1B1-5C9C-4521-B273-391C25A70701}" srcOrd="0" destOrd="0" presId="urn:microsoft.com/office/officeart/2005/8/layout/hList1"/>
    <dgm:cxn modelId="{65D42E20-F43B-4E1C-BD60-251D7449B2FA}" type="presParOf" srcId="{B444F1B1-5C9C-4521-B273-391C25A70701}" destId="{6550A44E-D5B2-449D-9EB5-AD53588E9952}" srcOrd="0" destOrd="0" presId="urn:microsoft.com/office/officeart/2005/8/layout/hList1"/>
    <dgm:cxn modelId="{AD24AE59-EFFC-4DD0-AAED-630340FA56FC}" type="presParOf" srcId="{B444F1B1-5C9C-4521-B273-391C25A70701}" destId="{BC8D33AF-3C27-4D74-BA93-1C810BC388F3}" srcOrd="1" destOrd="0" presId="urn:microsoft.com/office/officeart/2005/8/layout/hList1"/>
    <dgm:cxn modelId="{F018B6D2-B5B7-49CE-8349-01FB67B0A61F}" type="presParOf" srcId="{06088B24-011E-47D1-BCF2-67CF85FEFBD6}" destId="{4A307CD9-48EF-4CCE-A805-C7905888DAC8}" srcOrd="1" destOrd="0" presId="urn:microsoft.com/office/officeart/2005/8/layout/hList1"/>
    <dgm:cxn modelId="{DC217060-3ACE-4990-A9AC-24AE2F851948}" type="presParOf" srcId="{06088B24-011E-47D1-BCF2-67CF85FEFBD6}" destId="{E13AD7A9-FE4F-4B7C-8813-AFCAAFDCF090}" srcOrd="2" destOrd="0" presId="urn:microsoft.com/office/officeart/2005/8/layout/hList1"/>
    <dgm:cxn modelId="{07D0B719-D377-4824-99A2-DD28075F69A3}" type="presParOf" srcId="{E13AD7A9-FE4F-4B7C-8813-AFCAAFDCF090}" destId="{19E92ACC-FAA0-4F56-93CE-49CC1AD83C88}" srcOrd="0" destOrd="0" presId="urn:microsoft.com/office/officeart/2005/8/layout/hList1"/>
    <dgm:cxn modelId="{1D5E0B53-13D0-48CD-9FAA-B5978E1B1E17}" type="presParOf" srcId="{E13AD7A9-FE4F-4B7C-8813-AFCAAFDCF090}" destId="{693D7DCD-1798-4EE9-9C8B-953D593AE95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7C8135-5E9A-4416-ABE7-28D8ABF934AF}"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07323C59-1301-4D31-8CF1-17AFD91D4C1C}">
      <dgm:prSet/>
      <dgm:spPr/>
      <dgm:t>
        <a:bodyPr/>
        <a:lstStyle/>
        <a:p>
          <a:r>
            <a:rPr lang="en-US"/>
            <a:t>Annual Members use Cyclistic for their daily commute.</a:t>
          </a:r>
        </a:p>
      </dgm:t>
    </dgm:pt>
    <dgm:pt modelId="{25A17536-11DE-454D-A2AD-9AEF0FFD7B64}" type="parTrans" cxnId="{A41BC2C6-6A3F-4E5B-AF82-E2B5BAEEC824}">
      <dgm:prSet/>
      <dgm:spPr/>
      <dgm:t>
        <a:bodyPr/>
        <a:lstStyle/>
        <a:p>
          <a:endParaRPr lang="en-US"/>
        </a:p>
      </dgm:t>
    </dgm:pt>
    <dgm:pt modelId="{6B83CAAA-1CD7-4938-ABA6-9CCC77AE5A5B}" type="sibTrans" cxnId="{A41BC2C6-6A3F-4E5B-AF82-E2B5BAEEC824}">
      <dgm:prSet/>
      <dgm:spPr/>
      <dgm:t>
        <a:bodyPr/>
        <a:lstStyle/>
        <a:p>
          <a:endParaRPr lang="en-US"/>
        </a:p>
      </dgm:t>
    </dgm:pt>
    <dgm:pt modelId="{184214A6-8DE5-4761-98AA-895F28BEEEF1}">
      <dgm:prSet/>
      <dgm:spPr/>
      <dgm:t>
        <a:bodyPr/>
        <a:lstStyle/>
        <a:p>
          <a:r>
            <a:rPr lang="en-US" dirty="0"/>
            <a:t>Casual Riders use </a:t>
          </a:r>
          <a:r>
            <a:rPr lang="en-US" dirty="0" err="1"/>
            <a:t>Cyclistic</a:t>
          </a:r>
          <a:r>
            <a:rPr lang="en-US" dirty="0"/>
            <a:t> for leisure and recreation.</a:t>
          </a:r>
        </a:p>
      </dgm:t>
    </dgm:pt>
    <dgm:pt modelId="{AF341EA7-30C0-427D-87C1-078640A16EA2}" type="parTrans" cxnId="{DAF6EFF4-7CBD-492F-9316-CD13BEBC3E5C}">
      <dgm:prSet/>
      <dgm:spPr/>
      <dgm:t>
        <a:bodyPr/>
        <a:lstStyle/>
        <a:p>
          <a:endParaRPr lang="en-US"/>
        </a:p>
      </dgm:t>
    </dgm:pt>
    <dgm:pt modelId="{9924460C-CF48-4668-BE23-B8E1418EBB8D}" type="sibTrans" cxnId="{DAF6EFF4-7CBD-492F-9316-CD13BEBC3E5C}">
      <dgm:prSet/>
      <dgm:spPr/>
      <dgm:t>
        <a:bodyPr/>
        <a:lstStyle/>
        <a:p>
          <a:endParaRPr lang="en-US"/>
        </a:p>
      </dgm:t>
    </dgm:pt>
    <dgm:pt modelId="{9746675D-12F9-4CDD-AB88-84D815914E84}" type="pres">
      <dgm:prSet presAssocID="{1E7C8135-5E9A-4416-ABE7-28D8ABF934AF}" presName="root" presStyleCnt="0">
        <dgm:presLayoutVars>
          <dgm:dir/>
          <dgm:resizeHandles val="exact"/>
        </dgm:presLayoutVars>
      </dgm:prSet>
      <dgm:spPr/>
    </dgm:pt>
    <dgm:pt modelId="{A677B486-58C7-43ED-8127-36A1D8467513}" type="pres">
      <dgm:prSet presAssocID="{1E7C8135-5E9A-4416-ABE7-28D8ABF934AF}" presName="container" presStyleCnt="0">
        <dgm:presLayoutVars>
          <dgm:dir/>
          <dgm:resizeHandles val="exact"/>
        </dgm:presLayoutVars>
      </dgm:prSet>
      <dgm:spPr/>
    </dgm:pt>
    <dgm:pt modelId="{02ADB03C-DCAD-4796-AF1C-193803DBC489}" type="pres">
      <dgm:prSet presAssocID="{07323C59-1301-4D31-8CF1-17AFD91D4C1C}" presName="compNode" presStyleCnt="0"/>
      <dgm:spPr/>
    </dgm:pt>
    <dgm:pt modelId="{1D30FF6E-63EB-4281-9C99-D75B75E85B6A}" type="pres">
      <dgm:prSet presAssocID="{07323C59-1301-4D31-8CF1-17AFD91D4C1C}" presName="iconBgRect" presStyleLbl="bgShp" presStyleIdx="0" presStyleCnt="2"/>
      <dgm:spPr/>
    </dgm:pt>
    <dgm:pt modelId="{5D7AC248-67FE-4069-87D7-3A33107F8969}" type="pres">
      <dgm:prSet presAssocID="{07323C59-1301-4D31-8CF1-17AFD91D4C1C}"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raffic light with solid fill"/>
        </a:ext>
      </dgm:extLst>
    </dgm:pt>
    <dgm:pt modelId="{F321D416-B632-4CA5-A82D-9CEAC5DD5AA2}" type="pres">
      <dgm:prSet presAssocID="{07323C59-1301-4D31-8CF1-17AFD91D4C1C}" presName="spaceRect" presStyleCnt="0"/>
      <dgm:spPr/>
    </dgm:pt>
    <dgm:pt modelId="{8668D823-3A2A-4B5F-8F73-1B632FF80FE6}" type="pres">
      <dgm:prSet presAssocID="{07323C59-1301-4D31-8CF1-17AFD91D4C1C}" presName="textRect" presStyleLbl="revTx" presStyleIdx="0" presStyleCnt="2">
        <dgm:presLayoutVars>
          <dgm:chMax val="1"/>
          <dgm:chPref val="1"/>
        </dgm:presLayoutVars>
      </dgm:prSet>
      <dgm:spPr/>
    </dgm:pt>
    <dgm:pt modelId="{D1243D03-3A75-4447-90D4-81A21278D455}" type="pres">
      <dgm:prSet presAssocID="{6B83CAAA-1CD7-4938-ABA6-9CCC77AE5A5B}" presName="sibTrans" presStyleLbl="sibTrans2D1" presStyleIdx="0" presStyleCnt="0"/>
      <dgm:spPr/>
    </dgm:pt>
    <dgm:pt modelId="{A770BDFF-9F88-4F45-A2C6-F9E8AEB1B308}" type="pres">
      <dgm:prSet presAssocID="{184214A6-8DE5-4761-98AA-895F28BEEEF1}" presName="compNode" presStyleCnt="0"/>
      <dgm:spPr/>
    </dgm:pt>
    <dgm:pt modelId="{5D7C5867-6027-4D37-A904-1AEEE3F1A9B0}" type="pres">
      <dgm:prSet presAssocID="{184214A6-8DE5-4761-98AA-895F28BEEEF1}" presName="iconBgRect" presStyleLbl="bgShp" presStyleIdx="1" presStyleCnt="2"/>
      <dgm:spPr/>
    </dgm:pt>
    <dgm:pt modelId="{75CFE87D-4AAD-4BFA-AEC7-CBC49E115B45}" type="pres">
      <dgm:prSet presAssocID="{184214A6-8DE5-4761-98AA-895F28BEEEF1}"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eciduous tree with solid fill"/>
        </a:ext>
      </dgm:extLst>
    </dgm:pt>
    <dgm:pt modelId="{2BA238F1-953B-407E-90E6-90867207733E}" type="pres">
      <dgm:prSet presAssocID="{184214A6-8DE5-4761-98AA-895F28BEEEF1}" presName="spaceRect" presStyleCnt="0"/>
      <dgm:spPr/>
    </dgm:pt>
    <dgm:pt modelId="{850EB462-4725-4584-9381-1E3FD9499DE8}" type="pres">
      <dgm:prSet presAssocID="{184214A6-8DE5-4761-98AA-895F28BEEEF1}" presName="textRect" presStyleLbl="revTx" presStyleIdx="1" presStyleCnt="2">
        <dgm:presLayoutVars>
          <dgm:chMax val="1"/>
          <dgm:chPref val="1"/>
        </dgm:presLayoutVars>
      </dgm:prSet>
      <dgm:spPr/>
    </dgm:pt>
  </dgm:ptLst>
  <dgm:cxnLst>
    <dgm:cxn modelId="{E8D6BA07-A546-47DE-9FCF-3DF6C344747F}" type="presOf" srcId="{6B83CAAA-1CD7-4938-ABA6-9CCC77AE5A5B}" destId="{D1243D03-3A75-4447-90D4-81A21278D455}" srcOrd="0" destOrd="0" presId="urn:microsoft.com/office/officeart/2018/2/layout/IconCircleList"/>
    <dgm:cxn modelId="{AE381C66-5DC9-4494-BB0F-DC89618EBDEA}" type="presOf" srcId="{07323C59-1301-4D31-8CF1-17AFD91D4C1C}" destId="{8668D823-3A2A-4B5F-8F73-1B632FF80FE6}" srcOrd="0" destOrd="0" presId="urn:microsoft.com/office/officeart/2018/2/layout/IconCircleList"/>
    <dgm:cxn modelId="{1291B4A6-24CF-464A-BA9C-757FB93F66DC}" type="presOf" srcId="{1E7C8135-5E9A-4416-ABE7-28D8ABF934AF}" destId="{9746675D-12F9-4CDD-AB88-84D815914E84}" srcOrd="0" destOrd="0" presId="urn:microsoft.com/office/officeart/2018/2/layout/IconCircleList"/>
    <dgm:cxn modelId="{A41BC2C6-6A3F-4E5B-AF82-E2B5BAEEC824}" srcId="{1E7C8135-5E9A-4416-ABE7-28D8ABF934AF}" destId="{07323C59-1301-4D31-8CF1-17AFD91D4C1C}" srcOrd="0" destOrd="0" parTransId="{25A17536-11DE-454D-A2AD-9AEF0FFD7B64}" sibTransId="{6B83CAAA-1CD7-4938-ABA6-9CCC77AE5A5B}"/>
    <dgm:cxn modelId="{DAF6EFF4-7CBD-492F-9316-CD13BEBC3E5C}" srcId="{1E7C8135-5E9A-4416-ABE7-28D8ABF934AF}" destId="{184214A6-8DE5-4761-98AA-895F28BEEEF1}" srcOrd="1" destOrd="0" parTransId="{AF341EA7-30C0-427D-87C1-078640A16EA2}" sibTransId="{9924460C-CF48-4668-BE23-B8E1418EBB8D}"/>
    <dgm:cxn modelId="{231B41FB-20B2-4409-9913-AFE22742B388}" type="presOf" srcId="{184214A6-8DE5-4761-98AA-895F28BEEEF1}" destId="{850EB462-4725-4584-9381-1E3FD9499DE8}" srcOrd="0" destOrd="0" presId="urn:microsoft.com/office/officeart/2018/2/layout/IconCircleList"/>
    <dgm:cxn modelId="{3B144192-7F2F-47A4-95E4-371D4C2A710A}" type="presParOf" srcId="{9746675D-12F9-4CDD-AB88-84D815914E84}" destId="{A677B486-58C7-43ED-8127-36A1D8467513}" srcOrd="0" destOrd="0" presId="urn:microsoft.com/office/officeart/2018/2/layout/IconCircleList"/>
    <dgm:cxn modelId="{3909C4D0-3513-4195-8124-C55AB0788088}" type="presParOf" srcId="{A677B486-58C7-43ED-8127-36A1D8467513}" destId="{02ADB03C-DCAD-4796-AF1C-193803DBC489}" srcOrd="0" destOrd="0" presId="urn:microsoft.com/office/officeart/2018/2/layout/IconCircleList"/>
    <dgm:cxn modelId="{F4BDB048-3763-453E-BA80-69F7FFAC2F02}" type="presParOf" srcId="{02ADB03C-DCAD-4796-AF1C-193803DBC489}" destId="{1D30FF6E-63EB-4281-9C99-D75B75E85B6A}" srcOrd="0" destOrd="0" presId="urn:microsoft.com/office/officeart/2018/2/layout/IconCircleList"/>
    <dgm:cxn modelId="{A37D3359-B942-43DA-84A9-C5F4229F5912}" type="presParOf" srcId="{02ADB03C-DCAD-4796-AF1C-193803DBC489}" destId="{5D7AC248-67FE-4069-87D7-3A33107F8969}" srcOrd="1" destOrd="0" presId="urn:microsoft.com/office/officeart/2018/2/layout/IconCircleList"/>
    <dgm:cxn modelId="{2DFA1105-9AF6-4F22-BB71-1109F7A4C783}" type="presParOf" srcId="{02ADB03C-DCAD-4796-AF1C-193803DBC489}" destId="{F321D416-B632-4CA5-A82D-9CEAC5DD5AA2}" srcOrd="2" destOrd="0" presId="urn:microsoft.com/office/officeart/2018/2/layout/IconCircleList"/>
    <dgm:cxn modelId="{F1032A28-7B0F-4F4D-B294-1477F09149BB}" type="presParOf" srcId="{02ADB03C-DCAD-4796-AF1C-193803DBC489}" destId="{8668D823-3A2A-4B5F-8F73-1B632FF80FE6}" srcOrd="3" destOrd="0" presId="urn:microsoft.com/office/officeart/2018/2/layout/IconCircleList"/>
    <dgm:cxn modelId="{BFF2AEFB-D4B5-4F89-9295-58EA512850D3}" type="presParOf" srcId="{A677B486-58C7-43ED-8127-36A1D8467513}" destId="{D1243D03-3A75-4447-90D4-81A21278D455}" srcOrd="1" destOrd="0" presId="urn:microsoft.com/office/officeart/2018/2/layout/IconCircleList"/>
    <dgm:cxn modelId="{309F4838-64A8-4D01-BEC9-959245E7E9BD}" type="presParOf" srcId="{A677B486-58C7-43ED-8127-36A1D8467513}" destId="{A770BDFF-9F88-4F45-A2C6-F9E8AEB1B308}" srcOrd="2" destOrd="0" presId="urn:microsoft.com/office/officeart/2018/2/layout/IconCircleList"/>
    <dgm:cxn modelId="{D5A13A66-306A-4773-BEA5-2BD764E76D2B}" type="presParOf" srcId="{A770BDFF-9F88-4F45-A2C6-F9E8AEB1B308}" destId="{5D7C5867-6027-4D37-A904-1AEEE3F1A9B0}" srcOrd="0" destOrd="0" presId="urn:microsoft.com/office/officeart/2018/2/layout/IconCircleList"/>
    <dgm:cxn modelId="{911F3285-E94D-468B-A683-2AC3A88CBF60}" type="presParOf" srcId="{A770BDFF-9F88-4F45-A2C6-F9E8AEB1B308}" destId="{75CFE87D-4AAD-4BFA-AEC7-CBC49E115B45}" srcOrd="1" destOrd="0" presId="urn:microsoft.com/office/officeart/2018/2/layout/IconCircleList"/>
    <dgm:cxn modelId="{56EFC71D-6F20-43EE-83C0-7AFDB6E334A4}" type="presParOf" srcId="{A770BDFF-9F88-4F45-A2C6-F9E8AEB1B308}" destId="{2BA238F1-953B-407E-90E6-90867207733E}" srcOrd="2" destOrd="0" presId="urn:microsoft.com/office/officeart/2018/2/layout/IconCircleList"/>
    <dgm:cxn modelId="{42842057-B98D-45C0-AAF1-A274E3DC2D10}" type="presParOf" srcId="{A770BDFF-9F88-4F45-A2C6-F9E8AEB1B308}" destId="{850EB462-4725-4584-9381-1E3FD9499DE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241F5-1FA8-445B-9497-B3CD290AC4AF}">
      <dsp:nvSpPr>
        <dsp:cNvPr id="0" name=""/>
        <dsp:cNvSpPr/>
      </dsp:nvSpPr>
      <dsp:spPr>
        <a:xfrm>
          <a:off x="765888" y="536078"/>
          <a:ext cx="1255064" cy="125506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CBE90-1154-4507-A869-576AE2B9CC2A}">
      <dsp:nvSpPr>
        <dsp:cNvPr id="0" name=""/>
        <dsp:cNvSpPr/>
      </dsp:nvSpPr>
      <dsp:spPr>
        <a:xfrm>
          <a:off x="1033361" y="803551"/>
          <a:ext cx="720119" cy="720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AB10A2-0AFA-48C4-A795-87EB8C920C6D}">
      <dsp:nvSpPr>
        <dsp:cNvPr id="0" name=""/>
        <dsp:cNvSpPr/>
      </dsp:nvSpPr>
      <dsp:spPr>
        <a:xfrm>
          <a:off x="364679" y="2182065"/>
          <a:ext cx="2057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CA" sz="2300" kern="1200" dirty="0"/>
            <a:t>Analyze data</a:t>
          </a:r>
          <a:endParaRPr lang="en-US" sz="2300" kern="1200" dirty="0"/>
        </a:p>
      </dsp:txBody>
      <dsp:txXfrm>
        <a:off x="364679" y="2182065"/>
        <a:ext cx="2057483" cy="720000"/>
      </dsp:txXfrm>
    </dsp:sp>
    <dsp:sp modelId="{0DE82170-AF32-48FF-B8D0-E06F2514FA06}">
      <dsp:nvSpPr>
        <dsp:cNvPr id="0" name=""/>
        <dsp:cNvSpPr/>
      </dsp:nvSpPr>
      <dsp:spPr>
        <a:xfrm>
          <a:off x="3183431" y="536078"/>
          <a:ext cx="1255064" cy="125506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321AFD-C9AE-486A-B93E-19098683C403}">
      <dsp:nvSpPr>
        <dsp:cNvPr id="0" name=""/>
        <dsp:cNvSpPr/>
      </dsp:nvSpPr>
      <dsp:spPr>
        <a:xfrm>
          <a:off x="3450904" y="803551"/>
          <a:ext cx="720119" cy="72011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204D3-D127-49C5-8922-A9B63633058D}">
      <dsp:nvSpPr>
        <dsp:cNvPr id="0" name=""/>
        <dsp:cNvSpPr/>
      </dsp:nvSpPr>
      <dsp:spPr>
        <a:xfrm>
          <a:off x="2782222" y="2182065"/>
          <a:ext cx="2057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CA" sz="2300" kern="1200" dirty="0"/>
            <a:t>Determine differences</a:t>
          </a:r>
          <a:endParaRPr lang="en-US" sz="2300" kern="1200" dirty="0"/>
        </a:p>
      </dsp:txBody>
      <dsp:txXfrm>
        <a:off x="2782222" y="2182065"/>
        <a:ext cx="2057483" cy="720000"/>
      </dsp:txXfrm>
    </dsp:sp>
    <dsp:sp modelId="{7DF6B8FB-597A-4579-859B-35962AED4DB9}">
      <dsp:nvSpPr>
        <dsp:cNvPr id="0" name=""/>
        <dsp:cNvSpPr/>
      </dsp:nvSpPr>
      <dsp:spPr>
        <a:xfrm>
          <a:off x="5600975" y="536078"/>
          <a:ext cx="1255064" cy="125506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2337CC-1BF5-4037-993A-8E402983A41B}">
      <dsp:nvSpPr>
        <dsp:cNvPr id="0" name=""/>
        <dsp:cNvSpPr/>
      </dsp:nvSpPr>
      <dsp:spPr>
        <a:xfrm>
          <a:off x="5868447" y="803551"/>
          <a:ext cx="720119" cy="72011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7C293E-0A91-4517-B705-2624FDF35DB2}">
      <dsp:nvSpPr>
        <dsp:cNvPr id="0" name=""/>
        <dsp:cNvSpPr/>
      </dsp:nvSpPr>
      <dsp:spPr>
        <a:xfrm>
          <a:off x="5199765" y="2182065"/>
          <a:ext cx="2057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CA" sz="2300" kern="1200" dirty="0"/>
            <a:t>Identify trends</a:t>
          </a:r>
          <a:endParaRPr lang="en-US" sz="2300" kern="1200" dirty="0"/>
        </a:p>
      </dsp:txBody>
      <dsp:txXfrm>
        <a:off x="5199765" y="2182065"/>
        <a:ext cx="2057483" cy="720000"/>
      </dsp:txXfrm>
    </dsp:sp>
    <dsp:sp modelId="{71519078-6CA6-41DF-AD50-D4A9A683E7FB}">
      <dsp:nvSpPr>
        <dsp:cNvPr id="0" name=""/>
        <dsp:cNvSpPr/>
      </dsp:nvSpPr>
      <dsp:spPr>
        <a:xfrm>
          <a:off x="8018518" y="536078"/>
          <a:ext cx="1255064" cy="125506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922E4-1D50-455B-A5D2-C9A573DFF7D9}">
      <dsp:nvSpPr>
        <dsp:cNvPr id="0" name=""/>
        <dsp:cNvSpPr/>
      </dsp:nvSpPr>
      <dsp:spPr>
        <a:xfrm>
          <a:off x="8285991" y="803551"/>
          <a:ext cx="720119" cy="72011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7A308F-3CA4-4B06-97F4-BC52AC804979}">
      <dsp:nvSpPr>
        <dsp:cNvPr id="0" name=""/>
        <dsp:cNvSpPr/>
      </dsp:nvSpPr>
      <dsp:spPr>
        <a:xfrm>
          <a:off x="7617308" y="2182065"/>
          <a:ext cx="2057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CA" sz="2300" kern="1200" dirty="0"/>
            <a:t>Provide Suggestions</a:t>
          </a:r>
          <a:endParaRPr lang="en-US" sz="2300" kern="1200" dirty="0"/>
        </a:p>
      </dsp:txBody>
      <dsp:txXfrm>
        <a:off x="7617308" y="2182065"/>
        <a:ext cx="205748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548CF-B4A9-4E5D-B2BD-71E5E4F4D031}">
      <dsp:nvSpPr>
        <dsp:cNvPr id="0" name=""/>
        <dsp:cNvSpPr/>
      </dsp:nvSpPr>
      <dsp:spPr>
        <a:xfrm>
          <a:off x="0" y="382311"/>
          <a:ext cx="5918184" cy="19183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9317" tIns="437388" rIns="45931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Month</a:t>
          </a:r>
        </a:p>
        <a:p>
          <a:pPr marL="228600" lvl="1" indent="-228600" algn="l" defTabSz="933450">
            <a:lnSpc>
              <a:spcPct val="90000"/>
            </a:lnSpc>
            <a:spcBef>
              <a:spcPct val="0"/>
            </a:spcBef>
            <a:spcAft>
              <a:spcPct val="15000"/>
            </a:spcAft>
            <a:buChar char="•"/>
          </a:pPr>
          <a:r>
            <a:rPr lang="en-US" sz="2100" kern="1200" dirty="0"/>
            <a:t>Day of the Week</a:t>
          </a:r>
        </a:p>
        <a:p>
          <a:pPr marL="228600" lvl="1" indent="-228600" algn="l" defTabSz="933450">
            <a:lnSpc>
              <a:spcPct val="90000"/>
            </a:lnSpc>
            <a:spcBef>
              <a:spcPct val="0"/>
            </a:spcBef>
            <a:spcAft>
              <a:spcPct val="15000"/>
            </a:spcAft>
            <a:buChar char="•"/>
          </a:pPr>
          <a:r>
            <a:rPr lang="en-US" sz="2100" kern="1200" dirty="0"/>
            <a:t>Time of Day</a:t>
          </a:r>
        </a:p>
        <a:p>
          <a:pPr marL="228600" lvl="1" indent="-228600" algn="l" defTabSz="933450">
            <a:lnSpc>
              <a:spcPct val="90000"/>
            </a:lnSpc>
            <a:spcBef>
              <a:spcPct val="0"/>
            </a:spcBef>
            <a:spcAft>
              <a:spcPct val="15000"/>
            </a:spcAft>
            <a:buChar char="•"/>
          </a:pPr>
          <a:r>
            <a:rPr lang="en-US" sz="2100" kern="1200" dirty="0"/>
            <a:t>Duration of Ride</a:t>
          </a:r>
        </a:p>
      </dsp:txBody>
      <dsp:txXfrm>
        <a:off x="0" y="382311"/>
        <a:ext cx="5918184" cy="1918350"/>
      </dsp:txXfrm>
    </dsp:sp>
    <dsp:sp modelId="{9F1BC2BC-224B-4BCA-A972-D62EC1C98049}">
      <dsp:nvSpPr>
        <dsp:cNvPr id="0" name=""/>
        <dsp:cNvSpPr/>
      </dsp:nvSpPr>
      <dsp:spPr>
        <a:xfrm>
          <a:off x="295909" y="72351"/>
          <a:ext cx="4142728"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33450">
            <a:lnSpc>
              <a:spcPct val="90000"/>
            </a:lnSpc>
            <a:spcBef>
              <a:spcPct val="0"/>
            </a:spcBef>
            <a:spcAft>
              <a:spcPct val="35000"/>
            </a:spcAft>
            <a:buNone/>
          </a:pPr>
          <a:r>
            <a:rPr lang="en-US" sz="2100" kern="1200"/>
            <a:t>When a ride took place</a:t>
          </a:r>
        </a:p>
      </dsp:txBody>
      <dsp:txXfrm>
        <a:off x="326171" y="102613"/>
        <a:ext cx="4082204" cy="559396"/>
      </dsp:txXfrm>
    </dsp:sp>
    <dsp:sp modelId="{DCF06666-486A-48F8-9F7D-F76AD95AB59C}">
      <dsp:nvSpPr>
        <dsp:cNvPr id="0" name=""/>
        <dsp:cNvSpPr/>
      </dsp:nvSpPr>
      <dsp:spPr>
        <a:xfrm>
          <a:off x="0" y="2724021"/>
          <a:ext cx="5918184" cy="218295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9317" tIns="437388" rIns="45931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Starting latitude and longitude of ride</a:t>
          </a:r>
        </a:p>
        <a:p>
          <a:pPr marL="228600" lvl="1" indent="-228600" algn="l" defTabSz="933450">
            <a:lnSpc>
              <a:spcPct val="90000"/>
            </a:lnSpc>
            <a:spcBef>
              <a:spcPct val="0"/>
            </a:spcBef>
            <a:spcAft>
              <a:spcPct val="15000"/>
            </a:spcAft>
            <a:buChar char="•"/>
          </a:pPr>
          <a:r>
            <a:rPr lang="en-US" sz="2100" kern="1200"/>
            <a:t>Cross referenced with geospatial position of neighborhoods in Chicago</a:t>
          </a:r>
        </a:p>
        <a:p>
          <a:pPr marL="228600" lvl="1" indent="-228600" algn="l" defTabSz="933450">
            <a:lnSpc>
              <a:spcPct val="90000"/>
            </a:lnSpc>
            <a:spcBef>
              <a:spcPct val="0"/>
            </a:spcBef>
            <a:spcAft>
              <a:spcPct val="15000"/>
            </a:spcAft>
            <a:buChar char="•"/>
          </a:pPr>
          <a:r>
            <a:rPr lang="en-US" sz="2100" kern="1200"/>
            <a:t>Determined which neighborhood a ride took place in.</a:t>
          </a:r>
        </a:p>
      </dsp:txBody>
      <dsp:txXfrm>
        <a:off x="0" y="2724021"/>
        <a:ext cx="5918184" cy="2182950"/>
      </dsp:txXfrm>
    </dsp:sp>
    <dsp:sp modelId="{7E2F6BF5-C662-476F-8E44-F055A8C791FE}">
      <dsp:nvSpPr>
        <dsp:cNvPr id="0" name=""/>
        <dsp:cNvSpPr/>
      </dsp:nvSpPr>
      <dsp:spPr>
        <a:xfrm>
          <a:off x="295909" y="2414061"/>
          <a:ext cx="4142728" cy="6199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33450">
            <a:lnSpc>
              <a:spcPct val="90000"/>
            </a:lnSpc>
            <a:spcBef>
              <a:spcPct val="0"/>
            </a:spcBef>
            <a:spcAft>
              <a:spcPct val="35000"/>
            </a:spcAft>
            <a:buNone/>
          </a:pPr>
          <a:r>
            <a:rPr lang="en-US" sz="2100" kern="1200"/>
            <a:t>Where a ride took place</a:t>
          </a:r>
        </a:p>
      </dsp:txBody>
      <dsp:txXfrm>
        <a:off x="326171" y="2444323"/>
        <a:ext cx="4082204"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0A44E-D5B2-449D-9EB5-AD53588E9952}">
      <dsp:nvSpPr>
        <dsp:cNvPr id="0" name=""/>
        <dsp:cNvSpPr/>
      </dsp:nvSpPr>
      <dsp:spPr>
        <a:xfrm>
          <a:off x="49" y="25658"/>
          <a:ext cx="4691296" cy="96024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t>Annual Members are more likely to:</a:t>
          </a:r>
        </a:p>
      </dsp:txBody>
      <dsp:txXfrm>
        <a:off x="49" y="25658"/>
        <a:ext cx="4691296" cy="960247"/>
      </dsp:txXfrm>
    </dsp:sp>
    <dsp:sp modelId="{BC8D33AF-3C27-4D74-BA93-1C810BC388F3}">
      <dsp:nvSpPr>
        <dsp:cNvPr id="0" name=""/>
        <dsp:cNvSpPr/>
      </dsp:nvSpPr>
      <dsp:spPr>
        <a:xfrm>
          <a:off x="49" y="985905"/>
          <a:ext cx="4691296" cy="242658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Ride during the week.</a:t>
          </a:r>
        </a:p>
        <a:p>
          <a:pPr marL="228600" lvl="1" indent="-228600" algn="l" defTabSz="1155700">
            <a:lnSpc>
              <a:spcPct val="90000"/>
            </a:lnSpc>
            <a:spcBef>
              <a:spcPct val="0"/>
            </a:spcBef>
            <a:spcAft>
              <a:spcPct val="15000"/>
            </a:spcAft>
            <a:buChar char="•"/>
          </a:pPr>
          <a:r>
            <a:rPr lang="en-CA" sz="2600" kern="1200"/>
            <a:t>Ride in the winter.</a:t>
          </a:r>
          <a:endParaRPr lang="en-US" sz="2600" kern="1200"/>
        </a:p>
        <a:p>
          <a:pPr marL="228600" lvl="1" indent="-228600" algn="l" defTabSz="1155700">
            <a:lnSpc>
              <a:spcPct val="90000"/>
            </a:lnSpc>
            <a:spcBef>
              <a:spcPct val="0"/>
            </a:spcBef>
            <a:spcAft>
              <a:spcPct val="15000"/>
            </a:spcAft>
            <a:buChar char="•"/>
          </a:pPr>
          <a:r>
            <a:rPr lang="en-CA" sz="2600" kern="1200"/>
            <a:t>Take shorter rides.</a:t>
          </a:r>
          <a:endParaRPr lang="en-US" sz="2600" kern="1200"/>
        </a:p>
        <a:p>
          <a:pPr marL="228600" lvl="1" indent="-228600" algn="l" defTabSz="1155700">
            <a:lnSpc>
              <a:spcPct val="90000"/>
            </a:lnSpc>
            <a:spcBef>
              <a:spcPct val="0"/>
            </a:spcBef>
            <a:spcAft>
              <a:spcPct val="15000"/>
            </a:spcAft>
            <a:buChar char="•"/>
          </a:pPr>
          <a:r>
            <a:rPr lang="en-CA" sz="2600" kern="1200"/>
            <a:t>Ride in the morning.</a:t>
          </a:r>
          <a:endParaRPr lang="en-US" sz="2600" kern="1200"/>
        </a:p>
        <a:p>
          <a:pPr marL="228600" lvl="1" indent="-228600" algn="l" defTabSz="1155700">
            <a:lnSpc>
              <a:spcPct val="90000"/>
            </a:lnSpc>
            <a:spcBef>
              <a:spcPct val="0"/>
            </a:spcBef>
            <a:spcAft>
              <a:spcPct val="15000"/>
            </a:spcAft>
            <a:buChar char="•"/>
          </a:pPr>
          <a:r>
            <a:rPr lang="en-CA" sz="2600" kern="1200" dirty="0"/>
            <a:t>Ride in urban areas.</a:t>
          </a:r>
          <a:endParaRPr lang="en-US" sz="2600" kern="1200" dirty="0"/>
        </a:p>
      </dsp:txBody>
      <dsp:txXfrm>
        <a:off x="49" y="985905"/>
        <a:ext cx="4691296" cy="2426580"/>
      </dsp:txXfrm>
    </dsp:sp>
    <dsp:sp modelId="{19E92ACC-FAA0-4F56-93CE-49CC1AD83C88}">
      <dsp:nvSpPr>
        <dsp:cNvPr id="0" name=""/>
        <dsp:cNvSpPr/>
      </dsp:nvSpPr>
      <dsp:spPr>
        <a:xfrm>
          <a:off x="5348126" y="25658"/>
          <a:ext cx="4691296" cy="960247"/>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CA" sz="2600" kern="1200" dirty="0"/>
            <a:t>Casual Riders are more likely to:</a:t>
          </a:r>
          <a:endParaRPr lang="en-US" sz="2600" kern="1200" dirty="0"/>
        </a:p>
      </dsp:txBody>
      <dsp:txXfrm>
        <a:off x="5348126" y="25658"/>
        <a:ext cx="4691296" cy="960247"/>
      </dsp:txXfrm>
    </dsp:sp>
    <dsp:sp modelId="{693D7DCD-1798-4EE9-9C8B-953D593AE951}">
      <dsp:nvSpPr>
        <dsp:cNvPr id="0" name=""/>
        <dsp:cNvSpPr/>
      </dsp:nvSpPr>
      <dsp:spPr>
        <a:xfrm>
          <a:off x="5348126" y="985905"/>
          <a:ext cx="4691296" cy="242658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CA" sz="2600" kern="1200" dirty="0"/>
            <a:t>Ride during the weekend.</a:t>
          </a:r>
          <a:endParaRPr lang="en-US" sz="2600" kern="1200" dirty="0"/>
        </a:p>
        <a:p>
          <a:pPr marL="228600" lvl="1" indent="-228600" algn="l" defTabSz="1155700">
            <a:lnSpc>
              <a:spcPct val="90000"/>
            </a:lnSpc>
            <a:spcBef>
              <a:spcPct val="0"/>
            </a:spcBef>
            <a:spcAft>
              <a:spcPct val="15000"/>
            </a:spcAft>
            <a:buChar char="•"/>
          </a:pPr>
          <a:r>
            <a:rPr lang="en-CA" sz="2600" kern="1200" dirty="0"/>
            <a:t>Take longer rides.</a:t>
          </a:r>
          <a:endParaRPr lang="en-US" sz="2600" kern="1200" dirty="0"/>
        </a:p>
        <a:p>
          <a:pPr marL="228600" lvl="1" indent="-228600" algn="l" defTabSz="1155700">
            <a:lnSpc>
              <a:spcPct val="90000"/>
            </a:lnSpc>
            <a:spcBef>
              <a:spcPct val="0"/>
            </a:spcBef>
            <a:spcAft>
              <a:spcPct val="15000"/>
            </a:spcAft>
            <a:buChar char="•"/>
          </a:pPr>
          <a:r>
            <a:rPr lang="en-US" sz="2600" kern="1200" dirty="0"/>
            <a:t>Ride in recreational areas.</a:t>
          </a:r>
        </a:p>
        <a:p>
          <a:pPr marL="228600" lvl="1" indent="-228600" algn="l" defTabSz="1155700">
            <a:lnSpc>
              <a:spcPct val="90000"/>
            </a:lnSpc>
            <a:spcBef>
              <a:spcPct val="0"/>
            </a:spcBef>
            <a:spcAft>
              <a:spcPct val="15000"/>
            </a:spcAft>
            <a:buChar char="•"/>
          </a:pPr>
          <a:r>
            <a:rPr lang="en-US" sz="2600" kern="1200" dirty="0"/>
            <a:t>Prefer electric bikes.</a:t>
          </a:r>
        </a:p>
        <a:p>
          <a:pPr marL="228600" lvl="1" indent="-228600" algn="l" defTabSz="1155700">
            <a:lnSpc>
              <a:spcPct val="90000"/>
            </a:lnSpc>
            <a:spcBef>
              <a:spcPct val="0"/>
            </a:spcBef>
            <a:spcAft>
              <a:spcPct val="15000"/>
            </a:spcAft>
            <a:buChar char="•"/>
          </a:pPr>
          <a:endParaRPr lang="en-US" sz="2600" kern="1200" dirty="0"/>
        </a:p>
      </dsp:txBody>
      <dsp:txXfrm>
        <a:off x="5348126" y="985905"/>
        <a:ext cx="4691296" cy="2426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0FF6E-63EB-4281-9C99-D75B75E85B6A}">
      <dsp:nvSpPr>
        <dsp:cNvPr id="0" name=""/>
        <dsp:cNvSpPr/>
      </dsp:nvSpPr>
      <dsp:spPr>
        <a:xfrm>
          <a:off x="460676" y="978949"/>
          <a:ext cx="1252002" cy="12520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AC248-67FE-4069-87D7-3A33107F8969}">
      <dsp:nvSpPr>
        <dsp:cNvPr id="0" name=""/>
        <dsp:cNvSpPr/>
      </dsp:nvSpPr>
      <dsp:spPr>
        <a:xfrm>
          <a:off x="723596" y="1241870"/>
          <a:ext cx="726161" cy="72616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8D823-3A2A-4B5F-8F73-1B632FF80FE6}">
      <dsp:nvSpPr>
        <dsp:cNvPr id="0" name=""/>
        <dsp:cNvSpPr/>
      </dsp:nvSpPr>
      <dsp:spPr>
        <a:xfrm>
          <a:off x="1980964" y="978949"/>
          <a:ext cx="2951147" cy="1252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Annual Members use Cyclistic for their daily commute.</a:t>
          </a:r>
        </a:p>
      </dsp:txBody>
      <dsp:txXfrm>
        <a:off x="1980964" y="978949"/>
        <a:ext cx="2951147" cy="1252002"/>
      </dsp:txXfrm>
    </dsp:sp>
    <dsp:sp modelId="{5D7C5867-6027-4D37-A904-1AEEE3F1A9B0}">
      <dsp:nvSpPr>
        <dsp:cNvPr id="0" name=""/>
        <dsp:cNvSpPr/>
      </dsp:nvSpPr>
      <dsp:spPr>
        <a:xfrm>
          <a:off x="5446327" y="978949"/>
          <a:ext cx="1252002" cy="12520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CFE87D-4AAD-4BFA-AEC7-CBC49E115B45}">
      <dsp:nvSpPr>
        <dsp:cNvPr id="0" name=""/>
        <dsp:cNvSpPr/>
      </dsp:nvSpPr>
      <dsp:spPr>
        <a:xfrm>
          <a:off x="5709248" y="1241870"/>
          <a:ext cx="726161" cy="72616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0EB462-4725-4584-9381-1E3FD9499DE8}">
      <dsp:nvSpPr>
        <dsp:cNvPr id="0" name=""/>
        <dsp:cNvSpPr/>
      </dsp:nvSpPr>
      <dsp:spPr>
        <a:xfrm>
          <a:off x="6966615" y="978949"/>
          <a:ext cx="2951147" cy="1252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Casual Riders use </a:t>
          </a:r>
          <a:r>
            <a:rPr lang="en-US" sz="2400" kern="1200" dirty="0" err="1"/>
            <a:t>Cyclistic</a:t>
          </a:r>
          <a:r>
            <a:rPr lang="en-US" sz="2400" kern="1200" dirty="0"/>
            <a:t> for leisure and recreation.</a:t>
          </a:r>
        </a:p>
      </dsp:txBody>
      <dsp:txXfrm>
        <a:off x="6966615" y="978949"/>
        <a:ext cx="2951147" cy="125200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7FBE2-6518-415A-A688-EC8966B7086F}" type="datetimeFigureOut">
              <a:rPr lang="en-CA" smtClean="0"/>
              <a:t>08/08/2023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F0B81-02AC-4A04-B1DC-20AE0A764FEF}" type="slidenum">
              <a:rPr lang="en-CA" smtClean="0"/>
              <a:t>‹#›</a:t>
            </a:fld>
            <a:endParaRPr lang="en-CA"/>
          </a:p>
        </p:txBody>
      </p:sp>
    </p:spTree>
    <p:extLst>
      <p:ext uri="{BB962C8B-B14F-4D97-AF65-F5344CB8AC3E}">
        <p14:creationId xmlns:p14="http://schemas.microsoft.com/office/powerpoint/2010/main" val="302059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Cyclistic</a:t>
            </a:r>
            <a:r>
              <a:rPr lang="en-US" dirty="0"/>
              <a:t> is a bike-share service operating a fleet of 5842 bicycles across 692 stations across Chicago.</a:t>
            </a:r>
          </a:p>
          <a:p>
            <a:endParaRPr lang="en-US" dirty="0"/>
          </a:p>
          <a:p>
            <a:r>
              <a:rPr lang="en-US" dirty="0" err="1"/>
              <a:t>Cyclistic</a:t>
            </a:r>
            <a:r>
              <a:rPr lang="en-US" dirty="0"/>
              <a:t> categorized their riders in one of two categories:</a:t>
            </a:r>
          </a:p>
          <a:p>
            <a:endParaRPr lang="en-US" dirty="0"/>
          </a:p>
          <a:p>
            <a:pPr marL="171450" indent="-171450">
              <a:buFont typeface="Arial" panose="020B0604020202020204" pitchFamily="34" charset="0"/>
              <a:buChar char="•"/>
            </a:pPr>
            <a:r>
              <a:rPr lang="en-US" dirty="0"/>
              <a:t>Casual riders who use single-ride passes or full-day passes</a:t>
            </a:r>
          </a:p>
          <a:p>
            <a:pPr marL="171450" indent="-171450">
              <a:buFont typeface="Arial" panose="020B0604020202020204" pitchFamily="34" charset="0"/>
              <a:buChar char="•"/>
            </a:pPr>
            <a:r>
              <a:rPr lang="en-US" dirty="0"/>
              <a:t>Riders with annual memberships.</a:t>
            </a:r>
          </a:p>
          <a:p>
            <a:endParaRPr lang="en-US" dirty="0"/>
          </a:p>
          <a:p>
            <a:r>
              <a:rPr lang="en-US" dirty="0" err="1"/>
              <a:t>Cyclistic's</a:t>
            </a:r>
            <a:r>
              <a:rPr lang="en-US" dirty="0"/>
              <a:t> financial analysts have concluded that annual members are more profitable than casual riders.</a:t>
            </a:r>
          </a:p>
          <a:p>
            <a:endParaRPr lang="en-US" dirty="0"/>
          </a:p>
          <a:p>
            <a:r>
              <a:rPr lang="en-US" dirty="0" err="1"/>
              <a:t>Cyclistic's</a:t>
            </a:r>
            <a:r>
              <a:rPr lang="en-US" dirty="0"/>
              <a:t> marketing team want to create a marketing campaign designed to convert casual riders into annual members.</a:t>
            </a:r>
          </a:p>
          <a:p>
            <a:endParaRPr lang="en-US" dirty="0"/>
          </a:p>
          <a:p>
            <a:r>
              <a:rPr lang="en-US" dirty="0"/>
              <a:t>Before the marketing campaign can be started trends need to be identified in </a:t>
            </a:r>
            <a:r>
              <a:rPr lang="en-US" dirty="0" err="1"/>
              <a:t>Cyclistic's</a:t>
            </a:r>
            <a:r>
              <a:rPr lang="en-US" dirty="0"/>
              <a:t> historical bike trip data.</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2</a:t>
            </a:fld>
            <a:endParaRPr lang="en-CA"/>
          </a:p>
        </p:txBody>
      </p:sp>
    </p:spTree>
    <p:extLst>
      <p:ext uri="{BB962C8B-B14F-4D97-AF65-F5344CB8AC3E}">
        <p14:creationId xmlns:p14="http://schemas.microsoft.com/office/powerpoint/2010/main" val="2629872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Casual riders seem to prefer electric bikes over classic peddle bikes while annual members do not seem to have a preference one way or the other.</a:t>
            </a:r>
          </a:p>
          <a:p>
            <a:endParaRPr lang="en-US" dirty="0"/>
          </a:p>
          <a:p>
            <a:r>
              <a:rPr lang="en-US" dirty="0"/>
              <a:t>Casual riders are also the only group that rides docked bikes.</a:t>
            </a:r>
          </a:p>
        </p:txBody>
      </p:sp>
      <p:sp>
        <p:nvSpPr>
          <p:cNvPr id="4" name="Slide Number Placeholder 3"/>
          <p:cNvSpPr>
            <a:spLocks noGrp="1"/>
          </p:cNvSpPr>
          <p:nvPr>
            <p:ph type="sldNum" sz="quarter" idx="5"/>
          </p:nvPr>
        </p:nvSpPr>
        <p:spPr/>
        <p:txBody>
          <a:bodyPr/>
          <a:lstStyle/>
          <a:p>
            <a:fld id="{28CF0B81-02AC-4A04-B1DC-20AE0A764FEF}" type="slidenum">
              <a:rPr lang="en-CA" smtClean="0"/>
              <a:t>11</a:t>
            </a:fld>
            <a:endParaRPr lang="en-CA"/>
          </a:p>
        </p:txBody>
      </p:sp>
    </p:spTree>
    <p:extLst>
      <p:ext uri="{BB962C8B-B14F-4D97-AF65-F5344CB8AC3E}">
        <p14:creationId xmlns:p14="http://schemas.microsoft.com/office/powerpoint/2010/main" val="3490159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taking the starting latitude and longitude of a ride, and cross referencing it with geospatial data of the different neighborhoods of Chicago we were able to determine which areas of the city rides took place in.</a:t>
            </a:r>
          </a:p>
          <a:p>
            <a:endParaRPr lang="en-US" dirty="0"/>
          </a:p>
          <a:p>
            <a:r>
              <a:rPr lang="en-US" dirty="0"/>
              <a:t>The graph above shows the top ten neighborhoods that contained the most rides (both casual riders and annual members). These areas are color coded with yellow being the largest quantity and violet being the smallest quantity and various colors of green and blue being in the middle. The neighborhoods outlined in grey are ones outside the top ten.</a:t>
            </a:r>
          </a:p>
        </p:txBody>
      </p:sp>
      <p:sp>
        <p:nvSpPr>
          <p:cNvPr id="4" name="Slide Number Placeholder 3"/>
          <p:cNvSpPr>
            <a:spLocks noGrp="1"/>
          </p:cNvSpPr>
          <p:nvPr>
            <p:ph type="sldNum" sz="quarter" idx="5"/>
          </p:nvPr>
        </p:nvSpPr>
        <p:spPr/>
        <p:txBody>
          <a:bodyPr/>
          <a:lstStyle/>
          <a:p>
            <a:fld id="{28CF0B81-02AC-4A04-B1DC-20AE0A764FEF}" type="slidenum">
              <a:rPr lang="en-CA" smtClean="0"/>
              <a:t>12</a:t>
            </a:fld>
            <a:endParaRPr lang="en-CA"/>
          </a:p>
        </p:txBody>
      </p:sp>
    </p:spTree>
    <p:extLst>
      <p:ext uri="{BB962C8B-B14F-4D97-AF65-F5344CB8AC3E}">
        <p14:creationId xmlns:p14="http://schemas.microsoft.com/office/powerpoint/2010/main" val="3714916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take that same map and separate the annual members from the casual riders. Above is the top 10 neighborhoods for annual members.</a:t>
            </a:r>
          </a:p>
          <a:p>
            <a:endParaRPr lang="en-US" dirty="0"/>
          </a:p>
          <a:p>
            <a:r>
              <a:rPr lang="en-US" dirty="0"/>
              <a:t>At first glance this map and the total rider map do not seem that different; all the same neighborhoods are listed, just with a different number of rides. But looking at the table we can start to see a difference between the two groups. </a:t>
            </a:r>
          </a:p>
          <a:p>
            <a:endParaRPr lang="en-US" dirty="0"/>
          </a:p>
          <a:p>
            <a:r>
              <a:rPr lang="en-US" dirty="0"/>
              <a:t>The table is sorted by Member Rides in descending order, and we see that the casual rides don’t follow a similar trend; their numbers are all over the place. It looks like the casual riders choose to ride in some areas more than those with annual memberships do.</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13</a:t>
            </a:fld>
            <a:endParaRPr lang="en-CA"/>
          </a:p>
        </p:txBody>
      </p:sp>
    </p:spTree>
    <p:extLst>
      <p:ext uri="{BB962C8B-B14F-4D97-AF65-F5344CB8AC3E}">
        <p14:creationId xmlns:p14="http://schemas.microsoft.com/office/powerpoint/2010/main" val="3884338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this, if we look at where casual riders tend to go, we see another change; there are neighborhoods (Old Town and Logan Square) that make the top ten for casual riders but not for annual riders. There are still more annual members in those neighborhoods, but casual riders give those neighborhoods more attention.</a:t>
            </a:r>
          </a:p>
          <a:p>
            <a:endParaRPr lang="en-US" dirty="0"/>
          </a:p>
          <a:p>
            <a:r>
              <a:rPr lang="en-US" dirty="0"/>
              <a:t>Looking again at the table we can see that </a:t>
            </a:r>
            <a:r>
              <a:rPr lang="en-US" dirty="0" err="1"/>
              <a:t>Streeterville</a:t>
            </a:r>
            <a:r>
              <a:rPr lang="en-US" dirty="0"/>
              <a:t> is a neighborhood that gets more Casual Rides than Member Rides. This is unique because it is the first neighborhood we have seen where there are more casual rides than member rides. As a result, we will proceed with mapping the difference between Casual Rides and Member Rides.</a:t>
            </a:r>
          </a:p>
        </p:txBody>
      </p:sp>
      <p:sp>
        <p:nvSpPr>
          <p:cNvPr id="4" name="Slide Number Placeholder 3"/>
          <p:cNvSpPr>
            <a:spLocks noGrp="1"/>
          </p:cNvSpPr>
          <p:nvPr>
            <p:ph type="sldNum" sz="quarter" idx="5"/>
          </p:nvPr>
        </p:nvSpPr>
        <p:spPr/>
        <p:txBody>
          <a:bodyPr/>
          <a:lstStyle/>
          <a:p>
            <a:fld id="{28CF0B81-02AC-4A04-B1DC-20AE0A764FEF}" type="slidenum">
              <a:rPr lang="en-CA" smtClean="0"/>
              <a:t>14</a:t>
            </a:fld>
            <a:endParaRPr lang="en-CA"/>
          </a:p>
        </p:txBody>
      </p:sp>
    </p:spTree>
    <p:extLst>
      <p:ext uri="{BB962C8B-B14F-4D97-AF65-F5344CB8AC3E}">
        <p14:creationId xmlns:p14="http://schemas.microsoft.com/office/powerpoint/2010/main" val="4289518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the Annual Members again, this map shows the top five neighborhoods where the number of member rides out numbered the number of casual rides. </a:t>
            </a:r>
          </a:p>
          <a:p>
            <a:endParaRPr lang="en-US" dirty="0"/>
          </a:p>
          <a:p>
            <a:r>
              <a:rPr lang="en-US" dirty="0"/>
              <a:t>There isn’t too much surprising here, it’s a lot of the same neighborhoods that we have been seeing before.</a:t>
            </a:r>
          </a:p>
          <a:p>
            <a:endParaRPr lang="en-CA" dirty="0"/>
          </a:p>
          <a:p>
            <a:r>
              <a:rPr lang="en-CA" dirty="0"/>
              <a:t>However, the one trend that we can identify here is that the neighborhoods with more member rides than casual rides tend to be urban.</a:t>
            </a:r>
            <a:endParaRPr lang="en-US" dirty="0"/>
          </a:p>
        </p:txBody>
      </p:sp>
      <p:sp>
        <p:nvSpPr>
          <p:cNvPr id="4" name="Slide Number Placeholder 3"/>
          <p:cNvSpPr>
            <a:spLocks noGrp="1"/>
          </p:cNvSpPr>
          <p:nvPr>
            <p:ph type="sldNum" sz="quarter" idx="5"/>
          </p:nvPr>
        </p:nvSpPr>
        <p:spPr/>
        <p:txBody>
          <a:bodyPr/>
          <a:lstStyle/>
          <a:p>
            <a:fld id="{28CF0B81-02AC-4A04-B1DC-20AE0A764FEF}" type="slidenum">
              <a:rPr lang="en-CA" smtClean="0"/>
              <a:t>15</a:t>
            </a:fld>
            <a:endParaRPr lang="en-CA"/>
          </a:p>
        </p:txBody>
      </p:sp>
    </p:spTree>
    <p:extLst>
      <p:ext uri="{BB962C8B-B14F-4D97-AF65-F5344CB8AC3E}">
        <p14:creationId xmlns:p14="http://schemas.microsoft.com/office/powerpoint/2010/main" val="2221545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when we look at neighborhoods with more casual rides than member rides, we see casual riders preferring to ride in neighborhoods with more parks and green space.</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16</a:t>
            </a:fld>
            <a:endParaRPr lang="en-CA"/>
          </a:p>
        </p:txBody>
      </p:sp>
    </p:spTree>
    <p:extLst>
      <p:ext uri="{BB962C8B-B14F-4D97-AF65-F5344CB8AC3E}">
        <p14:creationId xmlns:p14="http://schemas.microsoft.com/office/powerpoint/2010/main" val="1253288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the results of our analysis:</a:t>
            </a:r>
          </a:p>
          <a:p>
            <a:endParaRPr lang="en-US" dirty="0"/>
          </a:p>
          <a:p>
            <a:r>
              <a:rPr lang="en-US" dirty="0"/>
              <a:t>Annual Members seem more likely to ride during the week, more inclined to ride during the winter, will often take shorter rides, ride more in the morning and ride in urban areas.</a:t>
            </a:r>
          </a:p>
          <a:p>
            <a:endParaRPr lang="en-US" dirty="0"/>
          </a:p>
          <a:p>
            <a:r>
              <a:rPr lang="en-US" dirty="0"/>
              <a:t>Meanwhile casual riders are more likely to ride during the weekend, take longer rides, ride in recreational areas and prefer to ride electric bikes.</a:t>
            </a:r>
          </a:p>
        </p:txBody>
      </p:sp>
      <p:sp>
        <p:nvSpPr>
          <p:cNvPr id="4" name="Slide Number Placeholder 3"/>
          <p:cNvSpPr>
            <a:spLocks noGrp="1"/>
          </p:cNvSpPr>
          <p:nvPr>
            <p:ph type="sldNum" sz="quarter" idx="5"/>
          </p:nvPr>
        </p:nvSpPr>
        <p:spPr/>
        <p:txBody>
          <a:bodyPr/>
          <a:lstStyle/>
          <a:p>
            <a:fld id="{28CF0B81-02AC-4A04-B1DC-20AE0A764FEF}" type="slidenum">
              <a:rPr lang="en-CA" smtClean="0"/>
              <a:t>17</a:t>
            </a:fld>
            <a:endParaRPr lang="en-CA"/>
          </a:p>
        </p:txBody>
      </p:sp>
    </p:spTree>
    <p:extLst>
      <p:ext uri="{BB962C8B-B14F-4D97-AF65-F5344CB8AC3E}">
        <p14:creationId xmlns:p14="http://schemas.microsoft.com/office/powerpoint/2010/main" val="3539292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draw a conclusion that most annual members tend to use </a:t>
            </a:r>
            <a:r>
              <a:rPr lang="en-US" dirty="0" err="1"/>
              <a:t>Cyclistic</a:t>
            </a:r>
            <a:r>
              <a:rPr lang="en-US" dirty="0"/>
              <a:t> as part of their daily commute while casual riders use it for leisure.</a:t>
            </a:r>
          </a:p>
          <a:p>
            <a:endParaRPr lang="en-US" dirty="0"/>
          </a:p>
          <a:p>
            <a:r>
              <a:rPr lang="en-US" dirty="0"/>
              <a:t>Annual Members are riding in the morning, during the week and even if the weather is colder; they still need to get to work and they are choosing </a:t>
            </a:r>
            <a:r>
              <a:rPr lang="en-US" dirty="0" err="1"/>
              <a:t>Cyclistic</a:t>
            </a:r>
            <a:r>
              <a:rPr lang="en-US" dirty="0"/>
              <a:t> to do it.</a:t>
            </a:r>
          </a:p>
          <a:p>
            <a:endParaRPr lang="en-US" dirty="0"/>
          </a:p>
          <a:p>
            <a:r>
              <a:rPr lang="en-US" dirty="0"/>
              <a:t>Casual Riders ride during the weekend, later in the day during the warmer summer months and they are riding in areas where it’s fun to ride, like parks or other green spaces.</a:t>
            </a:r>
          </a:p>
          <a:p>
            <a:endParaRPr lang="en-US" dirty="0"/>
          </a:p>
          <a:p>
            <a:endParaRPr lang="en-US" dirty="0"/>
          </a:p>
          <a:p>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18</a:t>
            </a:fld>
            <a:endParaRPr lang="en-CA"/>
          </a:p>
        </p:txBody>
      </p:sp>
    </p:spTree>
    <p:extLst>
      <p:ext uri="{BB962C8B-B14F-4D97-AF65-F5344CB8AC3E}">
        <p14:creationId xmlns:p14="http://schemas.microsoft.com/office/powerpoint/2010/main" val="4199497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trends in annual members and casual riders, we would suggest that the marketing department take the following actions:</a:t>
            </a:r>
          </a:p>
          <a:p>
            <a:endParaRPr lang="en-US" dirty="0"/>
          </a:p>
          <a:p>
            <a:pPr marL="228600" indent="-228600">
              <a:buFont typeface="+mj-lt"/>
              <a:buAutoNum type="arabicPeriod"/>
            </a:pPr>
            <a:r>
              <a:rPr lang="en-US" dirty="0"/>
              <a:t>Target users who ride for recreation. Those who go out to parks or are looking for a fun way to get around town during the weekends.</a:t>
            </a:r>
          </a:p>
          <a:p>
            <a:pPr marL="228600" indent="-228600">
              <a:buFont typeface="+mj-lt"/>
              <a:buAutoNum type="arabicPeriod"/>
            </a:pPr>
            <a:r>
              <a:rPr lang="en-US" dirty="0"/>
              <a:t>Focus ads to run during the summer when casual riders are more likely to use the service as opposed to winter.</a:t>
            </a:r>
          </a:p>
          <a:p>
            <a:pPr marL="228600" indent="-228600">
              <a:buFont typeface="+mj-lt"/>
              <a:buAutoNum type="arabicPeriod"/>
            </a:pPr>
            <a:r>
              <a:rPr lang="en-US" dirty="0"/>
              <a:t>Incorporate electric bikes in the advertising. Either by showing off the electric bikes or possibly offer a promotion or some incentive to make accessing an electric bike easier with an annual membership to encourage more casual riders to switch.</a:t>
            </a:r>
          </a:p>
        </p:txBody>
      </p:sp>
      <p:sp>
        <p:nvSpPr>
          <p:cNvPr id="4" name="Slide Number Placeholder 3"/>
          <p:cNvSpPr>
            <a:spLocks noGrp="1"/>
          </p:cNvSpPr>
          <p:nvPr>
            <p:ph type="sldNum" sz="quarter" idx="5"/>
          </p:nvPr>
        </p:nvSpPr>
        <p:spPr/>
        <p:txBody>
          <a:bodyPr/>
          <a:lstStyle/>
          <a:p>
            <a:fld id="{28CF0B81-02AC-4A04-B1DC-20AE0A764FEF}" type="slidenum">
              <a:rPr lang="en-CA" smtClean="0"/>
              <a:t>19</a:t>
            </a:fld>
            <a:endParaRPr lang="en-CA"/>
          </a:p>
        </p:txBody>
      </p:sp>
    </p:spTree>
    <p:extLst>
      <p:ext uri="{BB962C8B-B14F-4D97-AF65-F5344CB8AC3E}">
        <p14:creationId xmlns:p14="http://schemas.microsoft.com/office/powerpoint/2010/main" val="1565707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limitation with this analysis is that we were limited to examining rides and not users. There was no way to know for sure if we have thousands of individual users using the service or just a handful of ‘power users’. By having additional access to who is using the service we can make our analysis more accurate.</a:t>
            </a:r>
          </a:p>
          <a:p>
            <a:endParaRPr lang="en-US" dirty="0"/>
          </a:p>
          <a:p>
            <a:r>
              <a:rPr lang="en-US" dirty="0"/>
              <a:t>For example, we have no way to know from the ride data if a casual rider is a tourist using the service while they are visiting or if they are a resident of Chicago who uses the service regularly. A tourist is unlikely to ever get an annual membership, but a resident could be encouraged to switch.</a:t>
            </a:r>
          </a:p>
          <a:p>
            <a:endParaRPr lang="en-US" dirty="0"/>
          </a:p>
          <a:p>
            <a:r>
              <a:rPr lang="en-US" dirty="0"/>
              <a:t>By having more data on individual users, we can also profile them better. Do they ride as part of a commute or just for recreation or both? Do they ride multiple times a day, a few times a week or only a few times a month?</a:t>
            </a:r>
          </a:p>
          <a:p>
            <a:endParaRPr lang="en-US" dirty="0"/>
          </a:p>
          <a:p>
            <a:r>
              <a:rPr lang="en-US" dirty="0"/>
              <a:t>By getting access to more user information, not only can we better identify what separates annual members from casual riders, but we can look to see how to best fit the needs of all our customers.</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20</a:t>
            </a:fld>
            <a:endParaRPr lang="en-CA"/>
          </a:p>
        </p:txBody>
      </p:sp>
    </p:spTree>
    <p:extLst>
      <p:ext uri="{BB962C8B-B14F-4D97-AF65-F5344CB8AC3E}">
        <p14:creationId xmlns:p14="http://schemas.microsoft.com/office/powerpoint/2010/main" val="80366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Cyclistic</a:t>
            </a:r>
            <a:r>
              <a:rPr lang="en-US" dirty="0"/>
              <a:t> intends to create a marketing campaign designed to convert casual riders into annual members. </a:t>
            </a:r>
          </a:p>
          <a:p>
            <a:endParaRPr lang="en-US" dirty="0"/>
          </a:p>
          <a:p>
            <a:r>
              <a:rPr lang="en-US" dirty="0"/>
              <a:t>To be able to do this effectively, the following actions will be performed:</a:t>
            </a:r>
          </a:p>
          <a:p>
            <a:pPr marL="171450" indent="-171450">
              <a:buFont typeface="Arial" panose="020B0604020202020204" pitchFamily="34" charset="0"/>
              <a:buChar char="•"/>
            </a:pPr>
            <a:r>
              <a:rPr lang="en-US" dirty="0"/>
              <a:t>Historical bike trip data will be analyzed.</a:t>
            </a:r>
          </a:p>
          <a:p>
            <a:pPr marL="171450" indent="-171450">
              <a:buFont typeface="Arial" panose="020B0604020202020204" pitchFamily="34" charset="0"/>
              <a:buChar char="•"/>
            </a:pPr>
            <a:r>
              <a:rPr lang="en-US" dirty="0"/>
              <a:t>Difference between casual riders and annual members need to be found.</a:t>
            </a:r>
          </a:p>
          <a:p>
            <a:pPr marL="171450" indent="-171450">
              <a:buFont typeface="Arial" panose="020B0604020202020204" pitchFamily="34" charset="0"/>
              <a:buChar char="•"/>
            </a:pPr>
            <a:r>
              <a:rPr lang="en-US" dirty="0"/>
              <a:t>Trends in how casual riders and annual members use </a:t>
            </a:r>
            <a:r>
              <a:rPr lang="en-US" dirty="0" err="1"/>
              <a:t>Cyclistic</a:t>
            </a:r>
            <a:r>
              <a:rPr lang="en-US" dirty="0"/>
              <a:t> will be identified.</a:t>
            </a:r>
          </a:p>
          <a:p>
            <a:pPr marL="171450" indent="-171450">
              <a:buFont typeface="Arial" panose="020B0604020202020204" pitchFamily="34" charset="0"/>
              <a:buChar char="•"/>
            </a:pPr>
            <a:r>
              <a:rPr lang="en-US" dirty="0"/>
              <a:t>Suggestions to the marketing team on how to use this information will be given.</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3</a:t>
            </a:fld>
            <a:endParaRPr lang="en-CA"/>
          </a:p>
        </p:txBody>
      </p:sp>
    </p:spTree>
    <p:extLst>
      <p:ext uri="{BB962C8B-B14F-4D97-AF65-F5344CB8AC3E}">
        <p14:creationId xmlns:p14="http://schemas.microsoft.com/office/powerpoint/2010/main" val="403889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Cyclistic</a:t>
            </a:r>
            <a:r>
              <a:rPr lang="en-US" dirty="0"/>
              <a:t> is not a real company, however the data for this exercise is real and comes from company called Divvy, which is a real bike ride-share company that operates in Chicago.</a:t>
            </a:r>
          </a:p>
          <a:p>
            <a:endParaRPr lang="en-US" dirty="0"/>
          </a:p>
          <a:p>
            <a:r>
              <a:rPr lang="en-US" dirty="0"/>
              <a:t>The past twelve months of data (2022-04 to 2023-03) has been acquired from Divvy's severs.</a:t>
            </a:r>
          </a:p>
          <a:p>
            <a:endParaRPr lang="en-US" dirty="0"/>
          </a:p>
          <a:p>
            <a:r>
              <a:rPr lang="en-US" dirty="0"/>
              <a:t>This data is made freely available.</a:t>
            </a:r>
          </a:p>
        </p:txBody>
      </p:sp>
      <p:sp>
        <p:nvSpPr>
          <p:cNvPr id="4" name="Slide Number Placeholder 3"/>
          <p:cNvSpPr>
            <a:spLocks noGrp="1"/>
          </p:cNvSpPr>
          <p:nvPr>
            <p:ph type="sldNum" sz="quarter" idx="5"/>
          </p:nvPr>
        </p:nvSpPr>
        <p:spPr/>
        <p:txBody>
          <a:bodyPr/>
          <a:lstStyle/>
          <a:p>
            <a:fld id="{28CF0B81-02AC-4A04-B1DC-20AE0A764FEF}" type="slidenum">
              <a:rPr lang="en-CA" smtClean="0"/>
              <a:t>4</a:t>
            </a:fld>
            <a:endParaRPr lang="en-CA"/>
          </a:p>
        </p:txBody>
      </p:sp>
    </p:spTree>
    <p:extLst>
      <p:ext uri="{BB962C8B-B14F-4D97-AF65-F5344CB8AC3E}">
        <p14:creationId xmlns:p14="http://schemas.microsoft.com/office/powerpoint/2010/main" val="2752535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bulk of the data processing involved determining when a ride took place and where a ride took place.</a:t>
            </a:r>
          </a:p>
          <a:p>
            <a:endParaRPr lang="en-US" dirty="0"/>
          </a:p>
          <a:p>
            <a:r>
              <a:rPr lang="en-US" dirty="0"/>
              <a:t>The question of when a ride took place was solved by taking the start time of a ride and using that to determine the month, day of the week and the time of day (morning, afternoon, evening or night) that a ride took place.</a:t>
            </a:r>
            <a:r>
              <a:rPr lang="en-CA" dirty="0"/>
              <a:t> </a:t>
            </a:r>
          </a:p>
          <a:p>
            <a:endParaRPr lang="en-CA" dirty="0"/>
          </a:p>
          <a:p>
            <a:r>
              <a:rPr lang="en-CA" dirty="0"/>
              <a:t>Ride duration was calculated by finding the difference between when a ride ended and when a ride started.</a:t>
            </a:r>
          </a:p>
          <a:p>
            <a:endParaRPr lang="en-CA" dirty="0"/>
          </a:p>
          <a:p>
            <a:r>
              <a:rPr lang="en-CA" dirty="0"/>
              <a:t>Identifying where a ride took place was done by taking the starting latitude and longitude of a ride and cross referencing it with geospatial data of the different neighborhoods of Chicago. By doing this we could determine in what area of Chicago a ride took place.</a:t>
            </a:r>
            <a:endParaRPr lang="en-US" dirty="0"/>
          </a:p>
        </p:txBody>
      </p:sp>
      <p:sp>
        <p:nvSpPr>
          <p:cNvPr id="4" name="Slide Number Placeholder 3"/>
          <p:cNvSpPr>
            <a:spLocks noGrp="1"/>
          </p:cNvSpPr>
          <p:nvPr>
            <p:ph type="sldNum" sz="quarter" idx="5"/>
          </p:nvPr>
        </p:nvSpPr>
        <p:spPr/>
        <p:txBody>
          <a:bodyPr/>
          <a:lstStyle/>
          <a:p>
            <a:fld id="{28CF0B81-02AC-4A04-B1DC-20AE0A764FEF}" type="slidenum">
              <a:rPr lang="en-CA" smtClean="0"/>
              <a:t>5</a:t>
            </a:fld>
            <a:endParaRPr lang="en-CA"/>
          </a:p>
        </p:txBody>
      </p:sp>
    </p:spTree>
    <p:extLst>
      <p:ext uri="{BB962C8B-B14F-4D97-AF65-F5344CB8AC3E}">
        <p14:creationId xmlns:p14="http://schemas.microsoft.com/office/powerpoint/2010/main" val="4251944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analysis that was performed was identifying the casual riders from the annual members.</a:t>
            </a:r>
          </a:p>
          <a:p>
            <a:endParaRPr lang="en-CA" dirty="0"/>
          </a:p>
          <a:p>
            <a:r>
              <a:rPr lang="en-CA" dirty="0"/>
              <a:t>What we see is that most rides (60%) are performed by annual members.</a:t>
            </a:r>
          </a:p>
        </p:txBody>
      </p:sp>
      <p:sp>
        <p:nvSpPr>
          <p:cNvPr id="4" name="Slide Number Placeholder 3"/>
          <p:cNvSpPr>
            <a:spLocks noGrp="1"/>
          </p:cNvSpPr>
          <p:nvPr>
            <p:ph type="sldNum" sz="quarter" idx="5"/>
          </p:nvPr>
        </p:nvSpPr>
        <p:spPr/>
        <p:txBody>
          <a:bodyPr/>
          <a:lstStyle/>
          <a:p>
            <a:fld id="{28CF0B81-02AC-4A04-B1DC-20AE0A764FEF}" type="slidenum">
              <a:rPr lang="en-CA" smtClean="0"/>
              <a:t>6</a:t>
            </a:fld>
            <a:endParaRPr lang="en-CA"/>
          </a:p>
        </p:txBody>
      </p:sp>
    </p:spTree>
    <p:extLst>
      <p:ext uri="{BB962C8B-B14F-4D97-AF65-F5344CB8AC3E}">
        <p14:creationId xmlns:p14="http://schemas.microsoft.com/office/powerpoint/2010/main" val="173599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graph shows the number of rides over the different months.</a:t>
            </a:r>
          </a:p>
          <a:p>
            <a:endParaRPr lang="en-US" dirty="0"/>
          </a:p>
          <a:p>
            <a:r>
              <a:rPr lang="en-US" dirty="0"/>
              <a:t>What we can see is that the warm summer months have the most rides while the cold winter months have the fewest.</a:t>
            </a:r>
          </a:p>
          <a:p>
            <a:endParaRPr lang="en-US" dirty="0"/>
          </a:p>
          <a:p>
            <a:r>
              <a:rPr lang="en-US" dirty="0"/>
              <a:t>And while the winter does have fewer number of rides, annual members do ride in significant numbers during those months.</a:t>
            </a:r>
          </a:p>
          <a:p>
            <a:endParaRPr lang="en-US" dirty="0"/>
          </a:p>
          <a:p>
            <a:r>
              <a:rPr lang="en-US" dirty="0"/>
              <a:t>In comparison, casual riders ride very little in the winter but ride in large amounts during the summer; there are almost as many casual riders during the summer as there are annual members.</a:t>
            </a:r>
          </a:p>
          <a:p>
            <a:endParaRPr lang="en-US" dirty="0"/>
          </a:p>
          <a:p>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7</a:t>
            </a:fld>
            <a:endParaRPr lang="en-CA"/>
          </a:p>
        </p:txBody>
      </p:sp>
    </p:spTree>
    <p:extLst>
      <p:ext uri="{BB962C8B-B14F-4D97-AF65-F5344CB8AC3E}">
        <p14:creationId xmlns:p14="http://schemas.microsoft.com/office/powerpoint/2010/main" val="4239688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graph shows the number of rides by day of the week.</a:t>
            </a:r>
          </a:p>
          <a:p>
            <a:endParaRPr lang="en-US" dirty="0"/>
          </a:p>
          <a:p>
            <a:r>
              <a:rPr lang="en-US" dirty="0"/>
              <a:t>We see that annual members are more likely to ride during the week (Monday to Friday) while casual riders are more often to ride on the weekend (Saturday and Sunday).</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8</a:t>
            </a:fld>
            <a:endParaRPr lang="en-CA"/>
          </a:p>
        </p:txBody>
      </p:sp>
    </p:spTree>
    <p:extLst>
      <p:ext uri="{BB962C8B-B14F-4D97-AF65-F5344CB8AC3E}">
        <p14:creationId xmlns:p14="http://schemas.microsoft.com/office/powerpoint/2010/main" val="1735388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graphic shows the number the number of rides by time of day.</a:t>
            </a:r>
          </a:p>
          <a:p>
            <a:endParaRPr lang="en-US" dirty="0"/>
          </a:p>
          <a:p>
            <a:r>
              <a:rPr lang="en-US" dirty="0"/>
              <a:t>Both casual riders and annual members are more often to ride during the afternoon and least often at night.</a:t>
            </a:r>
          </a:p>
          <a:p>
            <a:endParaRPr lang="en-US" dirty="0"/>
          </a:p>
          <a:p>
            <a:r>
              <a:rPr lang="en-US" dirty="0"/>
              <a:t>Casual riders are more likely to ride during the evening than during the morning, while annual members ride morning and evening at relatively equal numbers.</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9</a:t>
            </a:fld>
            <a:endParaRPr lang="en-CA"/>
          </a:p>
        </p:txBody>
      </p:sp>
    </p:spTree>
    <p:extLst>
      <p:ext uri="{BB962C8B-B14F-4D97-AF65-F5344CB8AC3E}">
        <p14:creationId xmlns:p14="http://schemas.microsoft.com/office/powerpoint/2010/main" val="3119157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Rides from annual members tend to be shorter than casual riders. </a:t>
            </a:r>
          </a:p>
          <a:p>
            <a:endParaRPr lang="en-US" dirty="0"/>
          </a:p>
          <a:p>
            <a:r>
              <a:rPr lang="en-US" dirty="0"/>
              <a:t>The ride duration for annual members is heavily grouped around the 5-minute mark, and while casual riders do also tend to like short rides, the concentration is not as extreme.</a:t>
            </a:r>
          </a:p>
        </p:txBody>
      </p:sp>
      <p:sp>
        <p:nvSpPr>
          <p:cNvPr id="4" name="Slide Number Placeholder 3"/>
          <p:cNvSpPr>
            <a:spLocks noGrp="1"/>
          </p:cNvSpPr>
          <p:nvPr>
            <p:ph type="sldNum" sz="quarter" idx="5"/>
          </p:nvPr>
        </p:nvSpPr>
        <p:spPr/>
        <p:txBody>
          <a:bodyPr/>
          <a:lstStyle/>
          <a:p>
            <a:fld id="{28CF0B81-02AC-4A04-B1DC-20AE0A764FEF}" type="slidenum">
              <a:rPr lang="en-CA" smtClean="0"/>
              <a:t>10</a:t>
            </a:fld>
            <a:endParaRPr lang="en-CA"/>
          </a:p>
        </p:txBody>
      </p:sp>
    </p:spTree>
    <p:extLst>
      <p:ext uri="{BB962C8B-B14F-4D97-AF65-F5344CB8AC3E}">
        <p14:creationId xmlns:p14="http://schemas.microsoft.com/office/powerpoint/2010/main" val="4278072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6472-D9E0-A500-62BD-9BFCA6849C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6B41868-4B65-1F06-1063-97F7DB21B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E2DA8E5-2D2C-BECF-2E19-8E3956AE0536}"/>
              </a:ext>
            </a:extLst>
          </p:cNvPr>
          <p:cNvSpPr>
            <a:spLocks noGrp="1"/>
          </p:cNvSpPr>
          <p:nvPr>
            <p:ph type="dt" sz="half" idx="10"/>
          </p:nvPr>
        </p:nvSpPr>
        <p:spPr/>
        <p:txBody>
          <a:bodyPr/>
          <a:lstStyle/>
          <a:p>
            <a:fld id="{18CCFA4A-48F4-4778-B67C-8F208EAD8152}" type="datetimeFigureOut">
              <a:rPr lang="en-CA" smtClean="0"/>
              <a:t>08/08/2023</a:t>
            </a:fld>
            <a:endParaRPr lang="en-CA"/>
          </a:p>
        </p:txBody>
      </p:sp>
      <p:sp>
        <p:nvSpPr>
          <p:cNvPr id="5" name="Footer Placeholder 4">
            <a:extLst>
              <a:ext uri="{FF2B5EF4-FFF2-40B4-BE49-F238E27FC236}">
                <a16:creationId xmlns:a16="http://schemas.microsoft.com/office/drawing/2014/main" id="{97951A56-BC3A-0E15-F12A-0E7EE600899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B9B8DDF-4B27-879F-9025-56BED8EDE40D}"/>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3207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3618-BDB9-EE96-1656-5916163B26A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BE58507-1FD2-DBA9-C90A-80457F51BF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DCD30A-1154-274F-93D0-249E3856AC0C}"/>
              </a:ext>
            </a:extLst>
          </p:cNvPr>
          <p:cNvSpPr>
            <a:spLocks noGrp="1"/>
          </p:cNvSpPr>
          <p:nvPr>
            <p:ph type="dt" sz="half" idx="10"/>
          </p:nvPr>
        </p:nvSpPr>
        <p:spPr/>
        <p:txBody>
          <a:bodyPr/>
          <a:lstStyle/>
          <a:p>
            <a:fld id="{18CCFA4A-48F4-4778-B67C-8F208EAD8152}" type="datetimeFigureOut">
              <a:rPr lang="en-CA" smtClean="0"/>
              <a:t>08/08/2023</a:t>
            </a:fld>
            <a:endParaRPr lang="en-CA"/>
          </a:p>
        </p:txBody>
      </p:sp>
      <p:sp>
        <p:nvSpPr>
          <p:cNvPr id="5" name="Footer Placeholder 4">
            <a:extLst>
              <a:ext uri="{FF2B5EF4-FFF2-40B4-BE49-F238E27FC236}">
                <a16:creationId xmlns:a16="http://schemas.microsoft.com/office/drawing/2014/main" id="{02975F52-C431-5FDA-E907-5E7F9659ED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82653A-3268-2F7A-5A58-EA57CC2EAF6D}"/>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46422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9D0DC4-1D8F-C198-3029-072909E4A5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BEFBBEA-53BD-3C4C-5382-A78E4E362F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39380EB-89C3-8058-7B7E-C6A31421CAA3}"/>
              </a:ext>
            </a:extLst>
          </p:cNvPr>
          <p:cNvSpPr>
            <a:spLocks noGrp="1"/>
          </p:cNvSpPr>
          <p:nvPr>
            <p:ph type="dt" sz="half" idx="10"/>
          </p:nvPr>
        </p:nvSpPr>
        <p:spPr/>
        <p:txBody>
          <a:bodyPr/>
          <a:lstStyle/>
          <a:p>
            <a:fld id="{18CCFA4A-48F4-4778-B67C-8F208EAD8152}" type="datetimeFigureOut">
              <a:rPr lang="en-CA" smtClean="0"/>
              <a:t>08/08/2023</a:t>
            </a:fld>
            <a:endParaRPr lang="en-CA"/>
          </a:p>
        </p:txBody>
      </p:sp>
      <p:sp>
        <p:nvSpPr>
          <p:cNvPr id="5" name="Footer Placeholder 4">
            <a:extLst>
              <a:ext uri="{FF2B5EF4-FFF2-40B4-BE49-F238E27FC236}">
                <a16:creationId xmlns:a16="http://schemas.microsoft.com/office/drawing/2014/main" id="{D0442BC7-2C7C-5137-7750-CC0065493F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4C8D82-2020-FA79-ACF3-65EB56F83622}"/>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47347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5E99E-B4FF-FF2B-7016-F72AFA4326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C2799C8-4953-5AA4-9772-82C0FFBC2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E42344-5CBA-AF4D-5248-5198B346E234}"/>
              </a:ext>
            </a:extLst>
          </p:cNvPr>
          <p:cNvSpPr>
            <a:spLocks noGrp="1"/>
          </p:cNvSpPr>
          <p:nvPr>
            <p:ph type="dt" sz="half" idx="10"/>
          </p:nvPr>
        </p:nvSpPr>
        <p:spPr/>
        <p:txBody>
          <a:bodyPr/>
          <a:lstStyle/>
          <a:p>
            <a:fld id="{18CCFA4A-48F4-4778-B67C-8F208EAD8152}" type="datetimeFigureOut">
              <a:rPr lang="en-CA" smtClean="0"/>
              <a:t>08/08/2023</a:t>
            </a:fld>
            <a:endParaRPr lang="en-CA"/>
          </a:p>
        </p:txBody>
      </p:sp>
      <p:sp>
        <p:nvSpPr>
          <p:cNvPr id="5" name="Footer Placeholder 4">
            <a:extLst>
              <a:ext uri="{FF2B5EF4-FFF2-40B4-BE49-F238E27FC236}">
                <a16:creationId xmlns:a16="http://schemas.microsoft.com/office/drawing/2014/main" id="{5AD78748-B488-EAA9-B764-5C9A095B9D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C32092-356C-17E6-3271-A3942B1980B9}"/>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77358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C619-9B37-D2FB-D42E-631C1E656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0E743FF-4585-E6C9-EAF5-BEEBFD99A1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8789BE-5726-18CD-4DF6-AFF0335F1164}"/>
              </a:ext>
            </a:extLst>
          </p:cNvPr>
          <p:cNvSpPr>
            <a:spLocks noGrp="1"/>
          </p:cNvSpPr>
          <p:nvPr>
            <p:ph type="dt" sz="half" idx="10"/>
          </p:nvPr>
        </p:nvSpPr>
        <p:spPr/>
        <p:txBody>
          <a:bodyPr/>
          <a:lstStyle/>
          <a:p>
            <a:fld id="{18CCFA4A-48F4-4778-B67C-8F208EAD8152}" type="datetimeFigureOut">
              <a:rPr lang="en-CA" smtClean="0"/>
              <a:t>08/08/2023</a:t>
            </a:fld>
            <a:endParaRPr lang="en-CA"/>
          </a:p>
        </p:txBody>
      </p:sp>
      <p:sp>
        <p:nvSpPr>
          <p:cNvPr id="5" name="Footer Placeholder 4">
            <a:extLst>
              <a:ext uri="{FF2B5EF4-FFF2-40B4-BE49-F238E27FC236}">
                <a16:creationId xmlns:a16="http://schemas.microsoft.com/office/drawing/2014/main" id="{21C4882B-C218-7298-FA9E-22580BF5A5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69BD04-21FB-4840-DB4C-E2B20DA1CE7D}"/>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55736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D217-FB32-28FF-626D-7059CB52A51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65B26B4-72B2-5496-505E-0D040C43DB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DA58A90-83A1-D33F-875C-08A2B643F9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0D5C689-C9F0-3511-7C9A-38F9CBB798F4}"/>
              </a:ext>
            </a:extLst>
          </p:cNvPr>
          <p:cNvSpPr>
            <a:spLocks noGrp="1"/>
          </p:cNvSpPr>
          <p:nvPr>
            <p:ph type="dt" sz="half" idx="10"/>
          </p:nvPr>
        </p:nvSpPr>
        <p:spPr/>
        <p:txBody>
          <a:bodyPr/>
          <a:lstStyle/>
          <a:p>
            <a:fld id="{18CCFA4A-48F4-4778-B67C-8F208EAD8152}" type="datetimeFigureOut">
              <a:rPr lang="en-CA" smtClean="0"/>
              <a:t>08/08/2023</a:t>
            </a:fld>
            <a:endParaRPr lang="en-CA"/>
          </a:p>
        </p:txBody>
      </p:sp>
      <p:sp>
        <p:nvSpPr>
          <p:cNvPr id="6" name="Footer Placeholder 5">
            <a:extLst>
              <a:ext uri="{FF2B5EF4-FFF2-40B4-BE49-F238E27FC236}">
                <a16:creationId xmlns:a16="http://schemas.microsoft.com/office/drawing/2014/main" id="{5AAC7CCB-29BC-EC59-B331-8709A560A9D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10A17FC-46D0-4156-D4F5-8698E38D642A}"/>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36197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AB9C-BDCF-73E9-44EB-68DDFAEE25C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5A6FD07-94CA-4C86-1461-2FE5309984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F590EA-D833-F923-12FF-3CA3382A1A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35BE3C5-9C7A-FC1A-5EEE-5029109C5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D96D99-5807-D4BE-EBBA-28EAB684AB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F9E33C9-E9BC-53CC-09B0-DE21BA82B76E}"/>
              </a:ext>
            </a:extLst>
          </p:cNvPr>
          <p:cNvSpPr>
            <a:spLocks noGrp="1"/>
          </p:cNvSpPr>
          <p:nvPr>
            <p:ph type="dt" sz="half" idx="10"/>
          </p:nvPr>
        </p:nvSpPr>
        <p:spPr/>
        <p:txBody>
          <a:bodyPr/>
          <a:lstStyle/>
          <a:p>
            <a:fld id="{18CCFA4A-48F4-4778-B67C-8F208EAD8152}" type="datetimeFigureOut">
              <a:rPr lang="en-CA" smtClean="0"/>
              <a:t>08/08/2023</a:t>
            </a:fld>
            <a:endParaRPr lang="en-CA"/>
          </a:p>
        </p:txBody>
      </p:sp>
      <p:sp>
        <p:nvSpPr>
          <p:cNvPr id="8" name="Footer Placeholder 7">
            <a:extLst>
              <a:ext uri="{FF2B5EF4-FFF2-40B4-BE49-F238E27FC236}">
                <a16:creationId xmlns:a16="http://schemas.microsoft.com/office/drawing/2014/main" id="{E16CCFB3-6796-2454-3F8E-BFD729CF457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12890CF-4DE0-7195-1D7F-44C5514143E6}"/>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21778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F780-ED45-967B-8D91-69D6D277041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A70F6A9-A72F-CA7A-FCC0-A5289359CC4D}"/>
              </a:ext>
            </a:extLst>
          </p:cNvPr>
          <p:cNvSpPr>
            <a:spLocks noGrp="1"/>
          </p:cNvSpPr>
          <p:nvPr>
            <p:ph type="dt" sz="half" idx="10"/>
          </p:nvPr>
        </p:nvSpPr>
        <p:spPr/>
        <p:txBody>
          <a:bodyPr/>
          <a:lstStyle/>
          <a:p>
            <a:fld id="{18CCFA4A-48F4-4778-B67C-8F208EAD8152}" type="datetimeFigureOut">
              <a:rPr lang="en-CA" smtClean="0"/>
              <a:t>08/08/2023</a:t>
            </a:fld>
            <a:endParaRPr lang="en-CA"/>
          </a:p>
        </p:txBody>
      </p:sp>
      <p:sp>
        <p:nvSpPr>
          <p:cNvPr id="4" name="Footer Placeholder 3">
            <a:extLst>
              <a:ext uri="{FF2B5EF4-FFF2-40B4-BE49-F238E27FC236}">
                <a16:creationId xmlns:a16="http://schemas.microsoft.com/office/drawing/2014/main" id="{9A19DB11-2E09-03F1-BFAE-1754B149C9E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8495E30-BE61-9914-DEDD-1A49CCDC9939}"/>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194371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23F803-A0FC-F896-3F58-B833B9FAC45B}"/>
              </a:ext>
            </a:extLst>
          </p:cNvPr>
          <p:cNvSpPr>
            <a:spLocks noGrp="1"/>
          </p:cNvSpPr>
          <p:nvPr>
            <p:ph type="dt" sz="half" idx="10"/>
          </p:nvPr>
        </p:nvSpPr>
        <p:spPr/>
        <p:txBody>
          <a:bodyPr/>
          <a:lstStyle/>
          <a:p>
            <a:fld id="{18CCFA4A-48F4-4778-B67C-8F208EAD8152}" type="datetimeFigureOut">
              <a:rPr lang="en-CA" smtClean="0"/>
              <a:t>08/08/2023</a:t>
            </a:fld>
            <a:endParaRPr lang="en-CA"/>
          </a:p>
        </p:txBody>
      </p:sp>
      <p:sp>
        <p:nvSpPr>
          <p:cNvPr id="3" name="Footer Placeholder 2">
            <a:extLst>
              <a:ext uri="{FF2B5EF4-FFF2-40B4-BE49-F238E27FC236}">
                <a16:creationId xmlns:a16="http://schemas.microsoft.com/office/drawing/2014/main" id="{D6D91F1A-2197-EC9E-CACF-6FCF44C1DF8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D48FE0D-5186-59A2-C588-0FAA430BAF01}"/>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108912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5A51-16A9-3BF0-549A-A0404CEF1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E97BB79-BEAE-C2B6-E459-005A1F05BE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50B4D30-638D-C9F2-9F55-1D8E0FDB1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F30EEA-E667-D2D3-6AA1-4B24DA515D37}"/>
              </a:ext>
            </a:extLst>
          </p:cNvPr>
          <p:cNvSpPr>
            <a:spLocks noGrp="1"/>
          </p:cNvSpPr>
          <p:nvPr>
            <p:ph type="dt" sz="half" idx="10"/>
          </p:nvPr>
        </p:nvSpPr>
        <p:spPr/>
        <p:txBody>
          <a:bodyPr/>
          <a:lstStyle/>
          <a:p>
            <a:fld id="{18CCFA4A-48F4-4778-B67C-8F208EAD8152}" type="datetimeFigureOut">
              <a:rPr lang="en-CA" smtClean="0"/>
              <a:t>08/08/2023</a:t>
            </a:fld>
            <a:endParaRPr lang="en-CA"/>
          </a:p>
        </p:txBody>
      </p:sp>
      <p:sp>
        <p:nvSpPr>
          <p:cNvPr id="6" name="Footer Placeholder 5">
            <a:extLst>
              <a:ext uri="{FF2B5EF4-FFF2-40B4-BE49-F238E27FC236}">
                <a16:creationId xmlns:a16="http://schemas.microsoft.com/office/drawing/2014/main" id="{D441A812-D275-7574-8A06-151A4D51E12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009578B-0D41-49DA-F2F6-4F02D74748BC}"/>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119488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FF42-2A03-47D2-7CAF-9A1FCD40D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DC5A285-E326-65FD-8DF5-7C06A360C7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4051246-11E2-AB85-33E6-086714BC2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3B075-5493-F8DF-67AE-42A5D2EBC046}"/>
              </a:ext>
            </a:extLst>
          </p:cNvPr>
          <p:cNvSpPr>
            <a:spLocks noGrp="1"/>
          </p:cNvSpPr>
          <p:nvPr>
            <p:ph type="dt" sz="half" idx="10"/>
          </p:nvPr>
        </p:nvSpPr>
        <p:spPr/>
        <p:txBody>
          <a:bodyPr/>
          <a:lstStyle/>
          <a:p>
            <a:fld id="{18CCFA4A-48F4-4778-B67C-8F208EAD8152}" type="datetimeFigureOut">
              <a:rPr lang="en-CA" smtClean="0"/>
              <a:t>08/08/2023</a:t>
            </a:fld>
            <a:endParaRPr lang="en-CA"/>
          </a:p>
        </p:txBody>
      </p:sp>
      <p:sp>
        <p:nvSpPr>
          <p:cNvPr id="6" name="Footer Placeholder 5">
            <a:extLst>
              <a:ext uri="{FF2B5EF4-FFF2-40B4-BE49-F238E27FC236}">
                <a16:creationId xmlns:a16="http://schemas.microsoft.com/office/drawing/2014/main" id="{9156430A-1EE7-E075-BD9B-2E823B3C65C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F8BBA4B-37F7-D6F1-8FDE-692FBF0EAA0F}"/>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86184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AB6AC-FA18-293C-CC74-58AFABA20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6D21CF-E36E-D712-A31F-2ECE12A84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BB1CBF-8A9E-E578-6658-822595EC1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CFA4A-48F4-4778-B67C-8F208EAD8152}" type="datetimeFigureOut">
              <a:rPr lang="en-CA" smtClean="0"/>
              <a:t>08/08/2023</a:t>
            </a:fld>
            <a:endParaRPr lang="en-CA"/>
          </a:p>
        </p:txBody>
      </p:sp>
      <p:sp>
        <p:nvSpPr>
          <p:cNvPr id="5" name="Footer Placeholder 4">
            <a:extLst>
              <a:ext uri="{FF2B5EF4-FFF2-40B4-BE49-F238E27FC236}">
                <a16:creationId xmlns:a16="http://schemas.microsoft.com/office/drawing/2014/main" id="{C6FE9F4E-DA36-E5DF-0666-A7F5A3632D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6C59847-D869-A9F2-4AB0-A344E0389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90FDC-B344-4286-900E-D8A88CC5CC2A}" type="slidenum">
              <a:rPr lang="en-CA" smtClean="0"/>
              <a:t>‹#›</a:t>
            </a:fld>
            <a:endParaRPr lang="en-CA"/>
          </a:p>
        </p:txBody>
      </p:sp>
    </p:spTree>
    <p:extLst>
      <p:ext uri="{BB962C8B-B14F-4D97-AF65-F5344CB8AC3E}">
        <p14:creationId xmlns:p14="http://schemas.microsoft.com/office/powerpoint/2010/main" val="525095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ride.divvybikes.com/data-license-agreement"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95FA2-7C3A-5935-C487-C509218EB57D}"/>
              </a:ext>
            </a:extLst>
          </p:cNvPr>
          <p:cNvSpPr>
            <a:spLocks noGrp="1"/>
          </p:cNvSpPr>
          <p:nvPr>
            <p:ph type="ctrTitle"/>
          </p:nvPr>
        </p:nvSpPr>
        <p:spPr>
          <a:xfrm>
            <a:off x="1524000" y="1293338"/>
            <a:ext cx="9144000" cy="3274592"/>
          </a:xfrm>
        </p:spPr>
        <p:txBody>
          <a:bodyPr anchor="ctr">
            <a:normAutofit/>
          </a:bodyPr>
          <a:lstStyle/>
          <a:p>
            <a:r>
              <a:rPr lang="en-US" sz="7200"/>
              <a:t>Cyclistic Bike Share Analysis</a:t>
            </a:r>
            <a:endParaRPr lang="en-CA" sz="7200"/>
          </a:p>
        </p:txBody>
      </p:sp>
      <p:sp>
        <p:nvSpPr>
          <p:cNvPr id="3" name="Subtitle 2">
            <a:extLst>
              <a:ext uri="{FF2B5EF4-FFF2-40B4-BE49-F238E27FC236}">
                <a16:creationId xmlns:a16="http://schemas.microsoft.com/office/drawing/2014/main" id="{EC19ED8C-0613-2147-702D-75A752D5F5DF}"/>
              </a:ext>
            </a:extLst>
          </p:cNvPr>
          <p:cNvSpPr>
            <a:spLocks noGrp="1"/>
          </p:cNvSpPr>
          <p:nvPr>
            <p:ph type="subTitle" idx="1"/>
          </p:nvPr>
        </p:nvSpPr>
        <p:spPr>
          <a:xfrm>
            <a:off x="1524000" y="5514052"/>
            <a:ext cx="9144000" cy="651910"/>
          </a:xfrm>
        </p:spPr>
        <p:txBody>
          <a:bodyPr anchor="ctr">
            <a:normAutofit/>
          </a:bodyPr>
          <a:lstStyle/>
          <a:p>
            <a:r>
              <a:rPr lang="en-US" dirty="0"/>
              <a:t>Trends in Casual Riders vs Annual Members</a:t>
            </a:r>
            <a:endParaRPr lang="en-CA" dirty="0"/>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85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3949A0-E2B2-A1B5-AF84-820871608E86}"/>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How Long are Users Riding?</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59DDBB9-90B9-872E-ED1D-5C1EBC41506B}"/>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285750" indent="-228600">
              <a:buFont typeface="Arial" panose="020B0604020202020204" pitchFamily="34" charset="0"/>
              <a:buChar char="•"/>
            </a:pPr>
            <a:r>
              <a:rPr lang="en-US" sz="1800" dirty="0"/>
              <a:t>Annual members are more likely to take shorter rides than casual riders.</a:t>
            </a:r>
          </a:p>
          <a:p>
            <a:pPr marL="285750" indent="-228600">
              <a:buFont typeface="Arial" panose="020B0604020202020204" pitchFamily="34" charset="0"/>
              <a:buChar char="•"/>
            </a:pPr>
            <a:r>
              <a:rPr lang="en-US" sz="1800" dirty="0"/>
              <a:t>The ride duration for annual members is heavily grouped around the 5-minute mark.</a:t>
            </a:r>
          </a:p>
          <a:p>
            <a:pPr marL="285750" indent="-228600">
              <a:buFont typeface="Arial" panose="020B0604020202020204" pitchFamily="34" charset="0"/>
              <a:buChar char="•"/>
            </a:pPr>
            <a:r>
              <a:rPr lang="en-US" sz="1800" dirty="0"/>
              <a:t>Casual riders also favor short rides, however the frequency is not as extreme.</a:t>
            </a:r>
          </a:p>
          <a:p>
            <a:pPr marL="742950" lvl="1" indent="-228600">
              <a:buFont typeface="Arial" panose="020B0604020202020204" pitchFamily="34" charset="0"/>
              <a:buChar char="•"/>
            </a:pPr>
            <a:endParaRPr lang="en-US" sz="1800" dirty="0"/>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blue and orange shapes&#10;&#10;Description automatically generated">
            <a:extLst>
              <a:ext uri="{FF2B5EF4-FFF2-40B4-BE49-F238E27FC236}">
                <a16:creationId xmlns:a16="http://schemas.microsoft.com/office/drawing/2014/main" id="{D8FD65B2-C249-8606-797D-B61FFED942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87738" y="1033217"/>
            <a:ext cx="5628018" cy="4558695"/>
          </a:xfrm>
          <a:prstGeom prst="rect">
            <a:avLst/>
          </a:prstGeom>
        </p:spPr>
      </p:pic>
    </p:spTree>
    <p:extLst>
      <p:ext uri="{BB962C8B-B14F-4D97-AF65-F5344CB8AC3E}">
        <p14:creationId xmlns:p14="http://schemas.microsoft.com/office/powerpoint/2010/main" val="3834280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47C00-A3B7-83EB-36E4-09CEFCD0B9DD}"/>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What are Users Riding?</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38EF88A-C3D2-FA28-ECCF-353B4D539C10}"/>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285750" indent="-228600">
              <a:buFont typeface="Arial" panose="020B0604020202020204" pitchFamily="34" charset="0"/>
              <a:buChar char="•"/>
            </a:pPr>
            <a:r>
              <a:rPr lang="en-US" sz="1800" dirty="0"/>
              <a:t>Casual riders prefer electric bikes.</a:t>
            </a:r>
          </a:p>
          <a:p>
            <a:pPr marL="285750" indent="-228600">
              <a:buFont typeface="Arial" panose="020B0604020202020204" pitchFamily="34" charset="0"/>
              <a:buChar char="•"/>
            </a:pPr>
            <a:r>
              <a:rPr lang="en-US" sz="1800" dirty="0"/>
              <a:t>Annual members do not have much of a preference.</a:t>
            </a:r>
          </a:p>
          <a:p>
            <a:pPr marL="285750" indent="-228600">
              <a:buFont typeface="Arial" panose="020B0604020202020204" pitchFamily="34" charset="0"/>
              <a:buChar char="•"/>
            </a:pPr>
            <a:r>
              <a:rPr lang="en-US" sz="1800" dirty="0"/>
              <a:t>Casual riders are the only ones using docked bikes.</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of different colored bars&#10;&#10;Description automatically generated">
            <a:extLst>
              <a:ext uri="{FF2B5EF4-FFF2-40B4-BE49-F238E27FC236}">
                <a16:creationId xmlns:a16="http://schemas.microsoft.com/office/drawing/2014/main" id="{3B0D76AA-02CD-7A6D-396A-2EEEA13A65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87738" y="1089498"/>
            <a:ext cx="5628018" cy="4446134"/>
          </a:xfrm>
          <a:prstGeom prst="rect">
            <a:avLst/>
          </a:prstGeom>
        </p:spPr>
      </p:pic>
    </p:spTree>
    <p:extLst>
      <p:ext uri="{BB962C8B-B14F-4D97-AF65-F5344CB8AC3E}">
        <p14:creationId xmlns:p14="http://schemas.microsoft.com/office/powerpoint/2010/main" val="348506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D917D-8D03-8719-2D69-F3BE79B70E61}"/>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Where are Users Riding?</a:t>
            </a:r>
          </a:p>
        </p:txBody>
      </p:sp>
      <p:grpSp>
        <p:nvGrpSpPr>
          <p:cNvPr id="15" name="Group 14">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6" name="Rectangle 15">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map of a neighborhood&#10;&#10;Description automatically generated">
            <a:extLst>
              <a:ext uri="{FF2B5EF4-FFF2-40B4-BE49-F238E27FC236}">
                <a16:creationId xmlns:a16="http://schemas.microsoft.com/office/drawing/2014/main" id="{1E7A4A27-B377-29C1-8611-88359D0A9A6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83427" y="2598710"/>
            <a:ext cx="3322970" cy="3438144"/>
          </a:xfrm>
        </p:spPr>
      </p:pic>
      <p:graphicFrame>
        <p:nvGraphicFramePr>
          <p:cNvPr id="8" name="Table 8">
            <a:extLst>
              <a:ext uri="{FF2B5EF4-FFF2-40B4-BE49-F238E27FC236}">
                <a16:creationId xmlns:a16="http://schemas.microsoft.com/office/drawing/2014/main" id="{B674DA0F-CD3C-2D45-88A0-2C47E8E10076}"/>
              </a:ext>
            </a:extLst>
          </p:cNvPr>
          <p:cNvGraphicFramePr>
            <a:graphicFrameLocks noGrp="1"/>
          </p:cNvGraphicFramePr>
          <p:nvPr>
            <p:ph sz="half" idx="2"/>
            <p:extLst>
              <p:ext uri="{D42A27DB-BD31-4B8C-83A1-F6EECF244321}">
                <p14:modId xmlns:p14="http://schemas.microsoft.com/office/powerpoint/2010/main" val="1261350694"/>
              </p:ext>
            </p:extLst>
          </p:nvPr>
        </p:nvGraphicFramePr>
        <p:xfrm>
          <a:off x="5864181" y="2389218"/>
          <a:ext cx="5181600" cy="4274820"/>
        </p:xfrm>
        <a:graphic>
          <a:graphicData uri="http://schemas.openxmlformats.org/drawingml/2006/table">
            <a:tbl>
              <a:tblPr firstRow="1" bandRow="1">
                <a:tableStyleId>{00A15C55-8517-42AA-B614-E9B94910E393}</a:tableStyleId>
              </a:tblPr>
              <a:tblGrid>
                <a:gridCol w="2590800">
                  <a:extLst>
                    <a:ext uri="{9D8B030D-6E8A-4147-A177-3AD203B41FA5}">
                      <a16:colId xmlns:a16="http://schemas.microsoft.com/office/drawing/2014/main" val="2358969602"/>
                    </a:ext>
                  </a:extLst>
                </a:gridCol>
                <a:gridCol w="2590800">
                  <a:extLst>
                    <a:ext uri="{9D8B030D-6E8A-4147-A177-3AD203B41FA5}">
                      <a16:colId xmlns:a16="http://schemas.microsoft.com/office/drawing/2014/main" val="2668998075"/>
                    </a:ext>
                  </a:extLst>
                </a:gridCol>
              </a:tblGrid>
              <a:tr h="370840">
                <a:tc>
                  <a:txBody>
                    <a:bodyPr/>
                    <a:lstStyle/>
                    <a:p>
                      <a:pPr algn="ctr"/>
                      <a:r>
                        <a:rPr lang="en-CA" b="1" dirty="0">
                          <a:solidFill>
                            <a:srgbClr val="000000"/>
                          </a:solidFill>
                          <a:effectLst/>
                        </a:rPr>
                        <a:t>Neighborhood</a:t>
                      </a:r>
                    </a:p>
                  </a:txBody>
                  <a:tcPr marL="123825" marR="123825" marT="57150" marB="57150" anchor="ctr"/>
                </a:tc>
                <a:tc>
                  <a:txBody>
                    <a:bodyPr/>
                    <a:lstStyle/>
                    <a:p>
                      <a:pPr algn="ctr"/>
                      <a:r>
                        <a:rPr lang="en-CA" b="1" dirty="0">
                          <a:solidFill>
                            <a:srgbClr val="000000"/>
                          </a:solidFill>
                          <a:effectLst/>
                        </a:rPr>
                        <a:t>Total Number of Riders</a:t>
                      </a:r>
                    </a:p>
                  </a:txBody>
                  <a:tcPr marL="123825" marR="123825" marT="57150" marB="57150" anchor="ctr"/>
                </a:tc>
                <a:extLst>
                  <a:ext uri="{0D108BD9-81ED-4DB2-BD59-A6C34878D82A}">
                    <a16:rowId xmlns:a16="http://schemas.microsoft.com/office/drawing/2014/main" val="3673997132"/>
                  </a:ext>
                </a:extLst>
              </a:tr>
              <a:tr h="370840">
                <a:tc>
                  <a:txBody>
                    <a:bodyPr/>
                    <a:lstStyle/>
                    <a:p>
                      <a:r>
                        <a:rPr lang="en-CA" dirty="0">
                          <a:effectLst/>
                        </a:rPr>
                        <a:t>River North</a:t>
                      </a:r>
                    </a:p>
                  </a:txBody>
                  <a:tcPr marL="123825" marR="123825" marT="57150" marB="57150" anchor="ctr"/>
                </a:tc>
                <a:tc>
                  <a:txBody>
                    <a:bodyPr/>
                    <a:lstStyle/>
                    <a:p>
                      <a:pPr algn="r"/>
                      <a:r>
                        <a:rPr lang="en-CA">
                          <a:effectLst/>
                        </a:rPr>
                        <a:t>512118</a:t>
                      </a:r>
                    </a:p>
                  </a:txBody>
                  <a:tcPr marL="123825" marR="123825" marT="57150" marB="57150" anchor="ctr"/>
                </a:tc>
                <a:extLst>
                  <a:ext uri="{0D108BD9-81ED-4DB2-BD59-A6C34878D82A}">
                    <a16:rowId xmlns:a16="http://schemas.microsoft.com/office/drawing/2014/main" val="2858001629"/>
                  </a:ext>
                </a:extLst>
              </a:tr>
              <a:tr h="370840">
                <a:tc>
                  <a:txBody>
                    <a:bodyPr/>
                    <a:lstStyle/>
                    <a:p>
                      <a:r>
                        <a:rPr lang="en-CA" dirty="0">
                          <a:effectLst/>
                        </a:rPr>
                        <a:t>Lincoln Park</a:t>
                      </a:r>
                    </a:p>
                  </a:txBody>
                  <a:tcPr marL="123825" marR="123825" marT="57150" marB="57150" anchor="ctr"/>
                </a:tc>
                <a:tc>
                  <a:txBody>
                    <a:bodyPr/>
                    <a:lstStyle/>
                    <a:p>
                      <a:pPr algn="r"/>
                      <a:r>
                        <a:rPr lang="en-CA">
                          <a:effectLst/>
                        </a:rPr>
                        <a:t>493069</a:t>
                      </a:r>
                    </a:p>
                  </a:txBody>
                  <a:tcPr marL="123825" marR="123825" marT="57150" marB="57150" anchor="ctr"/>
                </a:tc>
                <a:extLst>
                  <a:ext uri="{0D108BD9-81ED-4DB2-BD59-A6C34878D82A}">
                    <a16:rowId xmlns:a16="http://schemas.microsoft.com/office/drawing/2014/main" val="2738325022"/>
                  </a:ext>
                </a:extLst>
              </a:tr>
              <a:tr h="370840">
                <a:tc>
                  <a:txBody>
                    <a:bodyPr/>
                    <a:lstStyle/>
                    <a:p>
                      <a:r>
                        <a:rPr lang="en-CA">
                          <a:effectLst/>
                        </a:rPr>
                        <a:t>Loop</a:t>
                      </a:r>
                    </a:p>
                  </a:txBody>
                  <a:tcPr marL="123825" marR="123825" marT="57150" marB="57150" anchor="ctr"/>
                </a:tc>
                <a:tc>
                  <a:txBody>
                    <a:bodyPr/>
                    <a:lstStyle/>
                    <a:p>
                      <a:pPr algn="r"/>
                      <a:r>
                        <a:rPr lang="en-CA">
                          <a:effectLst/>
                        </a:rPr>
                        <a:t>469775</a:t>
                      </a:r>
                    </a:p>
                  </a:txBody>
                  <a:tcPr marL="123825" marR="123825" marT="57150" marB="57150" anchor="ctr"/>
                </a:tc>
                <a:extLst>
                  <a:ext uri="{0D108BD9-81ED-4DB2-BD59-A6C34878D82A}">
                    <a16:rowId xmlns:a16="http://schemas.microsoft.com/office/drawing/2014/main" val="2576993259"/>
                  </a:ext>
                </a:extLst>
              </a:tr>
              <a:tr h="370840">
                <a:tc>
                  <a:txBody>
                    <a:bodyPr/>
                    <a:lstStyle/>
                    <a:p>
                      <a:r>
                        <a:rPr lang="en-CA">
                          <a:effectLst/>
                        </a:rPr>
                        <a:t>Lake View</a:t>
                      </a:r>
                    </a:p>
                  </a:txBody>
                  <a:tcPr marL="123825" marR="123825" marT="57150" marB="57150" anchor="ctr"/>
                </a:tc>
                <a:tc>
                  <a:txBody>
                    <a:bodyPr/>
                    <a:lstStyle/>
                    <a:p>
                      <a:pPr algn="r"/>
                      <a:r>
                        <a:rPr lang="en-CA">
                          <a:effectLst/>
                        </a:rPr>
                        <a:t>465804</a:t>
                      </a:r>
                    </a:p>
                  </a:txBody>
                  <a:tcPr marL="123825" marR="123825" marT="57150" marB="57150" anchor="ctr"/>
                </a:tc>
                <a:extLst>
                  <a:ext uri="{0D108BD9-81ED-4DB2-BD59-A6C34878D82A}">
                    <a16:rowId xmlns:a16="http://schemas.microsoft.com/office/drawing/2014/main" val="1789369804"/>
                  </a:ext>
                </a:extLst>
              </a:tr>
              <a:tr h="370840">
                <a:tc>
                  <a:txBody>
                    <a:bodyPr/>
                    <a:lstStyle/>
                    <a:p>
                      <a:r>
                        <a:rPr lang="en-CA">
                          <a:effectLst/>
                        </a:rPr>
                        <a:t>West Loop</a:t>
                      </a:r>
                    </a:p>
                  </a:txBody>
                  <a:tcPr marL="123825" marR="123825" marT="57150" marB="57150" anchor="ctr"/>
                </a:tc>
                <a:tc>
                  <a:txBody>
                    <a:bodyPr/>
                    <a:lstStyle/>
                    <a:p>
                      <a:pPr algn="r"/>
                      <a:r>
                        <a:rPr lang="en-CA">
                          <a:effectLst/>
                        </a:rPr>
                        <a:t>416402</a:t>
                      </a:r>
                    </a:p>
                  </a:txBody>
                  <a:tcPr marL="123825" marR="123825" marT="57150" marB="57150" anchor="ctr"/>
                </a:tc>
                <a:extLst>
                  <a:ext uri="{0D108BD9-81ED-4DB2-BD59-A6C34878D82A}">
                    <a16:rowId xmlns:a16="http://schemas.microsoft.com/office/drawing/2014/main" val="3653446152"/>
                  </a:ext>
                </a:extLst>
              </a:tr>
              <a:tr h="370840">
                <a:tc>
                  <a:txBody>
                    <a:bodyPr/>
                    <a:lstStyle/>
                    <a:p>
                      <a:r>
                        <a:rPr lang="en-CA">
                          <a:effectLst/>
                        </a:rPr>
                        <a:t>Streeterville</a:t>
                      </a:r>
                    </a:p>
                  </a:txBody>
                  <a:tcPr marL="123825" marR="123825" marT="57150" marB="57150" anchor="ctr"/>
                </a:tc>
                <a:tc>
                  <a:txBody>
                    <a:bodyPr/>
                    <a:lstStyle/>
                    <a:p>
                      <a:pPr algn="r"/>
                      <a:r>
                        <a:rPr lang="en-CA">
                          <a:effectLst/>
                        </a:rPr>
                        <a:t>273027</a:t>
                      </a:r>
                    </a:p>
                  </a:txBody>
                  <a:tcPr marL="123825" marR="123825" marT="57150" marB="57150" anchor="ctr"/>
                </a:tc>
                <a:extLst>
                  <a:ext uri="{0D108BD9-81ED-4DB2-BD59-A6C34878D82A}">
                    <a16:rowId xmlns:a16="http://schemas.microsoft.com/office/drawing/2014/main" val="3889369426"/>
                  </a:ext>
                </a:extLst>
              </a:tr>
              <a:tr h="370840">
                <a:tc>
                  <a:txBody>
                    <a:bodyPr/>
                    <a:lstStyle/>
                    <a:p>
                      <a:r>
                        <a:rPr lang="en-CA">
                          <a:effectLst/>
                        </a:rPr>
                        <a:t>Little Italy, UIC</a:t>
                      </a:r>
                    </a:p>
                  </a:txBody>
                  <a:tcPr marL="123825" marR="123825" marT="57150" marB="57150" anchor="ctr"/>
                </a:tc>
                <a:tc>
                  <a:txBody>
                    <a:bodyPr/>
                    <a:lstStyle/>
                    <a:p>
                      <a:pPr algn="r"/>
                      <a:r>
                        <a:rPr lang="en-CA">
                          <a:effectLst/>
                        </a:rPr>
                        <a:t>205535</a:t>
                      </a:r>
                    </a:p>
                  </a:txBody>
                  <a:tcPr marL="123825" marR="123825" marT="57150" marB="57150" anchor="ctr"/>
                </a:tc>
                <a:extLst>
                  <a:ext uri="{0D108BD9-81ED-4DB2-BD59-A6C34878D82A}">
                    <a16:rowId xmlns:a16="http://schemas.microsoft.com/office/drawing/2014/main" val="1064661852"/>
                  </a:ext>
                </a:extLst>
              </a:tr>
              <a:tr h="370840">
                <a:tc>
                  <a:txBody>
                    <a:bodyPr/>
                    <a:lstStyle/>
                    <a:p>
                      <a:r>
                        <a:rPr lang="en-CA">
                          <a:effectLst/>
                        </a:rPr>
                        <a:t>West Town</a:t>
                      </a:r>
                    </a:p>
                  </a:txBody>
                  <a:tcPr marL="123825" marR="123825" marT="57150" marB="57150" anchor="ctr"/>
                </a:tc>
                <a:tc>
                  <a:txBody>
                    <a:bodyPr/>
                    <a:lstStyle/>
                    <a:p>
                      <a:pPr algn="r"/>
                      <a:r>
                        <a:rPr lang="en-CA">
                          <a:effectLst/>
                        </a:rPr>
                        <a:t>192760</a:t>
                      </a:r>
                    </a:p>
                  </a:txBody>
                  <a:tcPr marL="123825" marR="123825" marT="57150" marB="57150" anchor="ctr"/>
                </a:tc>
                <a:extLst>
                  <a:ext uri="{0D108BD9-81ED-4DB2-BD59-A6C34878D82A}">
                    <a16:rowId xmlns:a16="http://schemas.microsoft.com/office/drawing/2014/main" val="1909105729"/>
                  </a:ext>
                </a:extLst>
              </a:tr>
              <a:tr h="370840">
                <a:tc>
                  <a:txBody>
                    <a:bodyPr/>
                    <a:lstStyle/>
                    <a:p>
                      <a:r>
                        <a:rPr lang="en-CA">
                          <a:effectLst/>
                        </a:rPr>
                        <a:t>Uptown</a:t>
                      </a:r>
                    </a:p>
                  </a:txBody>
                  <a:tcPr marL="123825" marR="123825" marT="57150" marB="57150" anchor="ctr"/>
                </a:tc>
                <a:tc>
                  <a:txBody>
                    <a:bodyPr/>
                    <a:lstStyle/>
                    <a:p>
                      <a:pPr algn="r"/>
                      <a:r>
                        <a:rPr lang="en-CA">
                          <a:effectLst/>
                        </a:rPr>
                        <a:t>192334</a:t>
                      </a:r>
                    </a:p>
                  </a:txBody>
                  <a:tcPr marL="123825" marR="123825" marT="57150" marB="57150" anchor="ctr"/>
                </a:tc>
                <a:extLst>
                  <a:ext uri="{0D108BD9-81ED-4DB2-BD59-A6C34878D82A}">
                    <a16:rowId xmlns:a16="http://schemas.microsoft.com/office/drawing/2014/main" val="2255441607"/>
                  </a:ext>
                </a:extLst>
              </a:tr>
              <a:tr h="370840">
                <a:tc>
                  <a:txBody>
                    <a:bodyPr/>
                    <a:lstStyle/>
                    <a:p>
                      <a:r>
                        <a:rPr lang="en-CA">
                          <a:effectLst/>
                        </a:rPr>
                        <a:t>Hyde Park</a:t>
                      </a:r>
                    </a:p>
                  </a:txBody>
                  <a:tcPr marL="123825" marR="123825" marT="57150" marB="57150" anchor="ctr"/>
                </a:tc>
                <a:tc>
                  <a:txBody>
                    <a:bodyPr/>
                    <a:lstStyle/>
                    <a:p>
                      <a:pPr algn="r"/>
                      <a:r>
                        <a:rPr lang="en-CA" dirty="0">
                          <a:effectLst/>
                        </a:rPr>
                        <a:t>187048</a:t>
                      </a:r>
                    </a:p>
                  </a:txBody>
                  <a:tcPr marL="123825" marR="123825" marT="57150" marB="57150" anchor="ctr"/>
                </a:tc>
                <a:extLst>
                  <a:ext uri="{0D108BD9-81ED-4DB2-BD59-A6C34878D82A}">
                    <a16:rowId xmlns:a16="http://schemas.microsoft.com/office/drawing/2014/main" val="3239459286"/>
                  </a:ext>
                </a:extLst>
              </a:tr>
            </a:tbl>
          </a:graphicData>
        </a:graphic>
      </p:graphicFrame>
    </p:spTree>
    <p:extLst>
      <p:ext uri="{BB962C8B-B14F-4D97-AF65-F5344CB8AC3E}">
        <p14:creationId xmlns:p14="http://schemas.microsoft.com/office/powerpoint/2010/main" val="347716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CB9A66-64C8-9FDB-66F3-341160C0FE5F}"/>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4600" kern="1200">
                <a:solidFill>
                  <a:schemeClr val="tx1"/>
                </a:solidFill>
                <a:latin typeface="+mj-lt"/>
                <a:ea typeface="+mj-ea"/>
                <a:cs typeface="+mj-cs"/>
              </a:rPr>
              <a:t>Where are Annual Members Riding?</a:t>
            </a:r>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A map of a neighborhood&#10;&#10;Description automatically generated">
            <a:extLst>
              <a:ext uri="{FF2B5EF4-FFF2-40B4-BE49-F238E27FC236}">
                <a16:creationId xmlns:a16="http://schemas.microsoft.com/office/drawing/2014/main" id="{FA8A85EC-4B4A-D6C9-EC56-0AC643A37C2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83427" y="2598710"/>
            <a:ext cx="3322970" cy="3438144"/>
          </a:xfrm>
        </p:spPr>
      </p:pic>
      <p:graphicFrame>
        <p:nvGraphicFramePr>
          <p:cNvPr id="10" name="Table 10">
            <a:extLst>
              <a:ext uri="{FF2B5EF4-FFF2-40B4-BE49-F238E27FC236}">
                <a16:creationId xmlns:a16="http://schemas.microsoft.com/office/drawing/2014/main" id="{4B7CD0B0-7CF4-24E1-4943-CDA3EC39F0A3}"/>
              </a:ext>
            </a:extLst>
          </p:cNvPr>
          <p:cNvGraphicFramePr>
            <a:graphicFrameLocks noGrp="1"/>
          </p:cNvGraphicFramePr>
          <p:nvPr>
            <p:ph sz="half" idx="2"/>
            <p:extLst>
              <p:ext uri="{D42A27DB-BD31-4B8C-83A1-F6EECF244321}">
                <p14:modId xmlns:p14="http://schemas.microsoft.com/office/powerpoint/2010/main" val="2764997257"/>
              </p:ext>
            </p:extLst>
          </p:nvPr>
        </p:nvGraphicFramePr>
        <p:xfrm>
          <a:off x="5864181" y="2389218"/>
          <a:ext cx="5181600" cy="4274820"/>
        </p:xfrm>
        <a:graphic>
          <a:graphicData uri="http://schemas.openxmlformats.org/drawingml/2006/table">
            <a:tbl>
              <a:tblPr firstRow="1" bandRow="1">
                <a:tableStyleId>{00A15C55-8517-42AA-B614-E9B94910E393}</a:tableStyleId>
              </a:tblPr>
              <a:tblGrid>
                <a:gridCol w="1727200">
                  <a:extLst>
                    <a:ext uri="{9D8B030D-6E8A-4147-A177-3AD203B41FA5}">
                      <a16:colId xmlns:a16="http://schemas.microsoft.com/office/drawing/2014/main" val="813181369"/>
                    </a:ext>
                  </a:extLst>
                </a:gridCol>
                <a:gridCol w="1727200">
                  <a:extLst>
                    <a:ext uri="{9D8B030D-6E8A-4147-A177-3AD203B41FA5}">
                      <a16:colId xmlns:a16="http://schemas.microsoft.com/office/drawing/2014/main" val="4085883244"/>
                    </a:ext>
                  </a:extLst>
                </a:gridCol>
                <a:gridCol w="1727200">
                  <a:extLst>
                    <a:ext uri="{9D8B030D-6E8A-4147-A177-3AD203B41FA5}">
                      <a16:colId xmlns:a16="http://schemas.microsoft.com/office/drawing/2014/main" val="887463391"/>
                    </a:ext>
                  </a:extLst>
                </a:gridCol>
              </a:tblGrid>
              <a:tr h="370840">
                <a:tc>
                  <a:txBody>
                    <a:bodyPr/>
                    <a:lstStyle/>
                    <a:p>
                      <a:pPr algn="ctr"/>
                      <a:r>
                        <a:rPr lang="en-CA" b="1">
                          <a:solidFill>
                            <a:srgbClr val="000000"/>
                          </a:solidFill>
                          <a:effectLst/>
                        </a:rPr>
                        <a:t>Neighborhood</a:t>
                      </a:r>
                    </a:p>
                  </a:txBody>
                  <a:tcPr marL="123825" marR="123825" marT="57150" marB="57150" anchor="ctr"/>
                </a:tc>
                <a:tc>
                  <a:txBody>
                    <a:bodyPr/>
                    <a:lstStyle/>
                    <a:p>
                      <a:pPr algn="ctr"/>
                      <a:r>
                        <a:rPr lang="en-CA" b="1" dirty="0">
                          <a:solidFill>
                            <a:srgbClr val="000000"/>
                          </a:solidFill>
                          <a:effectLst/>
                        </a:rPr>
                        <a:t>Member Rides</a:t>
                      </a:r>
                    </a:p>
                  </a:txBody>
                  <a:tcPr marL="123825" marR="123825" marT="57150" marB="57150" anchor="ctr"/>
                </a:tc>
                <a:tc>
                  <a:txBody>
                    <a:bodyPr/>
                    <a:lstStyle/>
                    <a:p>
                      <a:pPr algn="ctr"/>
                      <a:r>
                        <a:rPr lang="en-CA" b="1" dirty="0">
                          <a:solidFill>
                            <a:srgbClr val="000000"/>
                          </a:solidFill>
                          <a:effectLst/>
                        </a:rPr>
                        <a:t>Casual Rides</a:t>
                      </a:r>
                    </a:p>
                  </a:txBody>
                  <a:tcPr marL="123825" marR="123825" marT="57150" marB="57150" anchor="ctr"/>
                </a:tc>
                <a:extLst>
                  <a:ext uri="{0D108BD9-81ED-4DB2-BD59-A6C34878D82A}">
                    <a16:rowId xmlns:a16="http://schemas.microsoft.com/office/drawing/2014/main" val="1367347754"/>
                  </a:ext>
                </a:extLst>
              </a:tr>
              <a:tr h="370840">
                <a:tc>
                  <a:txBody>
                    <a:bodyPr/>
                    <a:lstStyle/>
                    <a:p>
                      <a:r>
                        <a:rPr lang="en-CA">
                          <a:effectLst/>
                        </a:rPr>
                        <a:t>River North</a:t>
                      </a:r>
                    </a:p>
                  </a:txBody>
                  <a:tcPr marL="123825" marR="123825" marT="57150" marB="57150" anchor="ctr"/>
                </a:tc>
                <a:tc>
                  <a:txBody>
                    <a:bodyPr/>
                    <a:lstStyle/>
                    <a:p>
                      <a:pPr algn="r"/>
                      <a:r>
                        <a:rPr lang="en-CA" dirty="0">
                          <a:effectLst/>
                        </a:rPr>
                        <a:t>333971</a:t>
                      </a:r>
                    </a:p>
                  </a:txBody>
                  <a:tcPr marL="123825" marR="123825" marT="57150" marB="57150" anchor="ctr"/>
                </a:tc>
                <a:tc>
                  <a:txBody>
                    <a:bodyPr/>
                    <a:lstStyle/>
                    <a:p>
                      <a:pPr algn="r"/>
                      <a:r>
                        <a:rPr lang="en-CA" dirty="0">
                          <a:effectLst/>
                        </a:rPr>
                        <a:t>178147</a:t>
                      </a:r>
                    </a:p>
                  </a:txBody>
                  <a:tcPr marL="123825" marR="123825" marT="57150" marB="57150" anchor="ctr"/>
                </a:tc>
                <a:extLst>
                  <a:ext uri="{0D108BD9-81ED-4DB2-BD59-A6C34878D82A}">
                    <a16:rowId xmlns:a16="http://schemas.microsoft.com/office/drawing/2014/main" val="2590978476"/>
                  </a:ext>
                </a:extLst>
              </a:tr>
              <a:tr h="370840">
                <a:tc>
                  <a:txBody>
                    <a:bodyPr/>
                    <a:lstStyle/>
                    <a:p>
                      <a:r>
                        <a:rPr lang="en-CA">
                          <a:effectLst/>
                        </a:rPr>
                        <a:t>West Loop</a:t>
                      </a:r>
                    </a:p>
                  </a:txBody>
                  <a:tcPr marL="123825" marR="123825" marT="57150" marB="57150" anchor="ctr"/>
                </a:tc>
                <a:tc>
                  <a:txBody>
                    <a:bodyPr/>
                    <a:lstStyle/>
                    <a:p>
                      <a:pPr algn="r"/>
                      <a:r>
                        <a:rPr lang="en-CA">
                          <a:effectLst/>
                        </a:rPr>
                        <a:t>287350</a:t>
                      </a:r>
                    </a:p>
                  </a:txBody>
                  <a:tcPr marL="123825" marR="123825" marT="57150" marB="57150" anchor="ctr"/>
                </a:tc>
                <a:tc>
                  <a:txBody>
                    <a:bodyPr/>
                    <a:lstStyle/>
                    <a:p>
                      <a:pPr algn="r"/>
                      <a:r>
                        <a:rPr lang="en-CA">
                          <a:effectLst/>
                        </a:rPr>
                        <a:t>129052</a:t>
                      </a:r>
                    </a:p>
                  </a:txBody>
                  <a:tcPr marL="123825" marR="123825" marT="57150" marB="57150" anchor="ctr"/>
                </a:tc>
                <a:extLst>
                  <a:ext uri="{0D108BD9-81ED-4DB2-BD59-A6C34878D82A}">
                    <a16:rowId xmlns:a16="http://schemas.microsoft.com/office/drawing/2014/main" val="1574595315"/>
                  </a:ext>
                </a:extLst>
              </a:tr>
              <a:tr h="370840">
                <a:tc>
                  <a:txBody>
                    <a:bodyPr/>
                    <a:lstStyle/>
                    <a:p>
                      <a:r>
                        <a:rPr lang="en-CA">
                          <a:effectLst/>
                        </a:rPr>
                        <a:t>Lincoln Park</a:t>
                      </a:r>
                    </a:p>
                  </a:txBody>
                  <a:tcPr marL="123825" marR="123825" marT="57150" marB="57150" anchor="ctr"/>
                </a:tc>
                <a:tc>
                  <a:txBody>
                    <a:bodyPr/>
                    <a:lstStyle/>
                    <a:p>
                      <a:pPr algn="r"/>
                      <a:r>
                        <a:rPr lang="en-CA">
                          <a:effectLst/>
                        </a:rPr>
                        <a:t>275832</a:t>
                      </a:r>
                    </a:p>
                  </a:txBody>
                  <a:tcPr marL="123825" marR="123825" marT="57150" marB="57150" anchor="ctr"/>
                </a:tc>
                <a:tc>
                  <a:txBody>
                    <a:bodyPr/>
                    <a:lstStyle/>
                    <a:p>
                      <a:pPr algn="r"/>
                      <a:r>
                        <a:rPr lang="en-CA">
                          <a:effectLst/>
                        </a:rPr>
                        <a:t>217237</a:t>
                      </a:r>
                    </a:p>
                  </a:txBody>
                  <a:tcPr marL="123825" marR="123825" marT="57150" marB="57150" anchor="ctr"/>
                </a:tc>
                <a:extLst>
                  <a:ext uri="{0D108BD9-81ED-4DB2-BD59-A6C34878D82A}">
                    <a16:rowId xmlns:a16="http://schemas.microsoft.com/office/drawing/2014/main" val="208286965"/>
                  </a:ext>
                </a:extLst>
              </a:tr>
              <a:tr h="370840">
                <a:tc>
                  <a:txBody>
                    <a:bodyPr/>
                    <a:lstStyle/>
                    <a:p>
                      <a:r>
                        <a:rPr lang="en-CA">
                          <a:effectLst/>
                        </a:rPr>
                        <a:t>Lake View</a:t>
                      </a:r>
                    </a:p>
                  </a:txBody>
                  <a:tcPr marL="123825" marR="123825" marT="57150" marB="57150" anchor="ctr"/>
                </a:tc>
                <a:tc>
                  <a:txBody>
                    <a:bodyPr/>
                    <a:lstStyle/>
                    <a:p>
                      <a:pPr algn="r"/>
                      <a:r>
                        <a:rPr lang="en-CA">
                          <a:effectLst/>
                        </a:rPr>
                        <a:t>273894</a:t>
                      </a:r>
                    </a:p>
                  </a:txBody>
                  <a:tcPr marL="123825" marR="123825" marT="57150" marB="57150" anchor="ctr"/>
                </a:tc>
                <a:tc>
                  <a:txBody>
                    <a:bodyPr/>
                    <a:lstStyle/>
                    <a:p>
                      <a:pPr algn="r"/>
                      <a:r>
                        <a:rPr lang="en-CA">
                          <a:effectLst/>
                        </a:rPr>
                        <a:t>191910</a:t>
                      </a:r>
                    </a:p>
                  </a:txBody>
                  <a:tcPr marL="123825" marR="123825" marT="57150" marB="57150" anchor="ctr"/>
                </a:tc>
                <a:extLst>
                  <a:ext uri="{0D108BD9-81ED-4DB2-BD59-A6C34878D82A}">
                    <a16:rowId xmlns:a16="http://schemas.microsoft.com/office/drawing/2014/main" val="2110193392"/>
                  </a:ext>
                </a:extLst>
              </a:tr>
              <a:tr h="370840">
                <a:tc>
                  <a:txBody>
                    <a:bodyPr/>
                    <a:lstStyle/>
                    <a:p>
                      <a:r>
                        <a:rPr lang="en-CA">
                          <a:effectLst/>
                        </a:rPr>
                        <a:t>Loop</a:t>
                      </a:r>
                    </a:p>
                  </a:txBody>
                  <a:tcPr marL="123825" marR="123825" marT="57150" marB="57150" anchor="ctr"/>
                </a:tc>
                <a:tc>
                  <a:txBody>
                    <a:bodyPr/>
                    <a:lstStyle/>
                    <a:p>
                      <a:pPr algn="r"/>
                      <a:r>
                        <a:rPr lang="en-CA">
                          <a:effectLst/>
                        </a:rPr>
                        <a:t>270927</a:t>
                      </a:r>
                    </a:p>
                  </a:txBody>
                  <a:tcPr marL="123825" marR="123825" marT="57150" marB="57150" anchor="ctr"/>
                </a:tc>
                <a:tc>
                  <a:txBody>
                    <a:bodyPr/>
                    <a:lstStyle/>
                    <a:p>
                      <a:pPr algn="r"/>
                      <a:r>
                        <a:rPr lang="en-CA">
                          <a:effectLst/>
                        </a:rPr>
                        <a:t>198848</a:t>
                      </a:r>
                    </a:p>
                  </a:txBody>
                  <a:tcPr marL="123825" marR="123825" marT="57150" marB="57150" anchor="ctr"/>
                </a:tc>
                <a:extLst>
                  <a:ext uri="{0D108BD9-81ED-4DB2-BD59-A6C34878D82A}">
                    <a16:rowId xmlns:a16="http://schemas.microsoft.com/office/drawing/2014/main" val="2855339643"/>
                  </a:ext>
                </a:extLst>
              </a:tr>
              <a:tr h="370840">
                <a:tc>
                  <a:txBody>
                    <a:bodyPr/>
                    <a:lstStyle/>
                    <a:p>
                      <a:r>
                        <a:rPr lang="en-CA">
                          <a:effectLst/>
                        </a:rPr>
                        <a:t>Little Italy, UIC</a:t>
                      </a:r>
                    </a:p>
                  </a:txBody>
                  <a:tcPr marL="123825" marR="123825" marT="57150" marB="57150" anchor="ctr"/>
                </a:tc>
                <a:tc>
                  <a:txBody>
                    <a:bodyPr/>
                    <a:lstStyle/>
                    <a:p>
                      <a:pPr algn="r"/>
                      <a:r>
                        <a:rPr lang="en-CA" dirty="0">
                          <a:effectLst/>
                        </a:rPr>
                        <a:t>163382</a:t>
                      </a:r>
                    </a:p>
                  </a:txBody>
                  <a:tcPr marL="123825" marR="123825" marT="57150" marB="57150" anchor="ctr"/>
                </a:tc>
                <a:tc>
                  <a:txBody>
                    <a:bodyPr/>
                    <a:lstStyle/>
                    <a:p>
                      <a:pPr algn="r"/>
                      <a:r>
                        <a:rPr lang="en-CA">
                          <a:effectLst/>
                        </a:rPr>
                        <a:t>42153</a:t>
                      </a:r>
                    </a:p>
                  </a:txBody>
                  <a:tcPr marL="123825" marR="123825" marT="57150" marB="57150" anchor="ctr"/>
                </a:tc>
                <a:extLst>
                  <a:ext uri="{0D108BD9-81ED-4DB2-BD59-A6C34878D82A}">
                    <a16:rowId xmlns:a16="http://schemas.microsoft.com/office/drawing/2014/main" val="3417882562"/>
                  </a:ext>
                </a:extLst>
              </a:tr>
              <a:tr h="370840">
                <a:tc>
                  <a:txBody>
                    <a:bodyPr/>
                    <a:lstStyle/>
                    <a:p>
                      <a:r>
                        <a:rPr lang="en-CA">
                          <a:effectLst/>
                        </a:rPr>
                        <a:t>Hyde Park</a:t>
                      </a:r>
                    </a:p>
                  </a:txBody>
                  <a:tcPr marL="123825" marR="123825" marT="57150" marB="57150" anchor="ctr"/>
                </a:tc>
                <a:tc>
                  <a:txBody>
                    <a:bodyPr/>
                    <a:lstStyle/>
                    <a:p>
                      <a:pPr algn="r"/>
                      <a:r>
                        <a:rPr lang="en-CA">
                          <a:effectLst/>
                        </a:rPr>
                        <a:t>140057</a:t>
                      </a:r>
                    </a:p>
                  </a:txBody>
                  <a:tcPr marL="123825" marR="123825" marT="57150" marB="57150" anchor="ctr"/>
                </a:tc>
                <a:tc>
                  <a:txBody>
                    <a:bodyPr/>
                    <a:lstStyle/>
                    <a:p>
                      <a:pPr algn="r"/>
                      <a:r>
                        <a:rPr lang="en-CA">
                          <a:effectLst/>
                        </a:rPr>
                        <a:t>46991</a:t>
                      </a:r>
                    </a:p>
                  </a:txBody>
                  <a:tcPr marL="123825" marR="123825" marT="57150" marB="57150" anchor="ctr"/>
                </a:tc>
                <a:extLst>
                  <a:ext uri="{0D108BD9-81ED-4DB2-BD59-A6C34878D82A}">
                    <a16:rowId xmlns:a16="http://schemas.microsoft.com/office/drawing/2014/main" val="2574458875"/>
                  </a:ext>
                </a:extLst>
              </a:tr>
              <a:tr h="370840">
                <a:tc>
                  <a:txBody>
                    <a:bodyPr/>
                    <a:lstStyle/>
                    <a:p>
                      <a:r>
                        <a:rPr lang="en-CA">
                          <a:effectLst/>
                        </a:rPr>
                        <a:t>Streeterville</a:t>
                      </a:r>
                    </a:p>
                  </a:txBody>
                  <a:tcPr marL="123825" marR="123825" marT="57150" marB="57150" anchor="ctr"/>
                </a:tc>
                <a:tc>
                  <a:txBody>
                    <a:bodyPr/>
                    <a:lstStyle/>
                    <a:p>
                      <a:pPr algn="r"/>
                      <a:r>
                        <a:rPr lang="en-CA">
                          <a:effectLst/>
                        </a:rPr>
                        <a:t>130714</a:t>
                      </a:r>
                    </a:p>
                  </a:txBody>
                  <a:tcPr marL="123825" marR="123825" marT="57150" marB="57150" anchor="ctr"/>
                </a:tc>
                <a:tc>
                  <a:txBody>
                    <a:bodyPr/>
                    <a:lstStyle/>
                    <a:p>
                      <a:pPr algn="r"/>
                      <a:r>
                        <a:rPr lang="en-CA">
                          <a:effectLst/>
                        </a:rPr>
                        <a:t>142313</a:t>
                      </a:r>
                    </a:p>
                  </a:txBody>
                  <a:tcPr marL="123825" marR="123825" marT="57150" marB="57150" anchor="ctr"/>
                </a:tc>
                <a:extLst>
                  <a:ext uri="{0D108BD9-81ED-4DB2-BD59-A6C34878D82A}">
                    <a16:rowId xmlns:a16="http://schemas.microsoft.com/office/drawing/2014/main" val="2680920169"/>
                  </a:ext>
                </a:extLst>
              </a:tr>
              <a:tr h="370840">
                <a:tc>
                  <a:txBody>
                    <a:bodyPr/>
                    <a:lstStyle/>
                    <a:p>
                      <a:r>
                        <a:rPr lang="en-CA">
                          <a:effectLst/>
                        </a:rPr>
                        <a:t>West Town</a:t>
                      </a:r>
                    </a:p>
                  </a:txBody>
                  <a:tcPr marL="123825" marR="123825" marT="57150" marB="57150" anchor="ctr"/>
                </a:tc>
                <a:tc>
                  <a:txBody>
                    <a:bodyPr/>
                    <a:lstStyle/>
                    <a:p>
                      <a:pPr algn="r"/>
                      <a:r>
                        <a:rPr lang="en-CA">
                          <a:effectLst/>
                        </a:rPr>
                        <a:t>122512</a:t>
                      </a:r>
                    </a:p>
                  </a:txBody>
                  <a:tcPr marL="123825" marR="123825" marT="57150" marB="57150" anchor="ctr"/>
                </a:tc>
                <a:tc>
                  <a:txBody>
                    <a:bodyPr/>
                    <a:lstStyle/>
                    <a:p>
                      <a:pPr algn="r"/>
                      <a:r>
                        <a:rPr lang="en-CA">
                          <a:effectLst/>
                        </a:rPr>
                        <a:t>70248</a:t>
                      </a:r>
                    </a:p>
                  </a:txBody>
                  <a:tcPr marL="123825" marR="123825" marT="57150" marB="57150" anchor="ctr"/>
                </a:tc>
                <a:extLst>
                  <a:ext uri="{0D108BD9-81ED-4DB2-BD59-A6C34878D82A}">
                    <a16:rowId xmlns:a16="http://schemas.microsoft.com/office/drawing/2014/main" val="3891648479"/>
                  </a:ext>
                </a:extLst>
              </a:tr>
              <a:tr h="370840">
                <a:tc>
                  <a:txBody>
                    <a:bodyPr/>
                    <a:lstStyle/>
                    <a:p>
                      <a:r>
                        <a:rPr lang="en-CA">
                          <a:effectLst/>
                        </a:rPr>
                        <a:t>Uptown</a:t>
                      </a:r>
                    </a:p>
                  </a:txBody>
                  <a:tcPr marL="123825" marR="123825" marT="57150" marB="57150" anchor="ctr"/>
                </a:tc>
                <a:tc>
                  <a:txBody>
                    <a:bodyPr/>
                    <a:lstStyle/>
                    <a:p>
                      <a:pPr algn="r"/>
                      <a:r>
                        <a:rPr lang="en-CA">
                          <a:effectLst/>
                        </a:rPr>
                        <a:t>115989</a:t>
                      </a:r>
                    </a:p>
                  </a:txBody>
                  <a:tcPr marL="123825" marR="123825" marT="57150" marB="57150" anchor="ctr"/>
                </a:tc>
                <a:tc>
                  <a:txBody>
                    <a:bodyPr/>
                    <a:lstStyle/>
                    <a:p>
                      <a:pPr algn="r"/>
                      <a:r>
                        <a:rPr lang="en-CA" dirty="0">
                          <a:effectLst/>
                        </a:rPr>
                        <a:t>76345</a:t>
                      </a:r>
                    </a:p>
                  </a:txBody>
                  <a:tcPr marL="123825" marR="123825" marT="57150" marB="57150" anchor="ctr"/>
                </a:tc>
                <a:extLst>
                  <a:ext uri="{0D108BD9-81ED-4DB2-BD59-A6C34878D82A}">
                    <a16:rowId xmlns:a16="http://schemas.microsoft.com/office/drawing/2014/main" val="1389766759"/>
                  </a:ext>
                </a:extLst>
              </a:tr>
            </a:tbl>
          </a:graphicData>
        </a:graphic>
      </p:graphicFrame>
    </p:spTree>
    <p:extLst>
      <p:ext uri="{BB962C8B-B14F-4D97-AF65-F5344CB8AC3E}">
        <p14:creationId xmlns:p14="http://schemas.microsoft.com/office/powerpoint/2010/main" val="246031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616A79-076E-8FCD-45B2-D2B8BDAA332D}"/>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4600" kern="1200">
                <a:solidFill>
                  <a:schemeClr val="tx1"/>
                </a:solidFill>
                <a:latin typeface="+mj-lt"/>
                <a:ea typeface="+mj-ea"/>
                <a:cs typeface="+mj-cs"/>
              </a:rPr>
              <a:t>Where are Casual Members Riding?</a:t>
            </a:r>
          </a:p>
        </p:txBody>
      </p:sp>
      <p:grpSp>
        <p:nvGrpSpPr>
          <p:cNvPr id="14" name="Group 1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5" name="Rectangle 1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map of a neighborhood&#10;&#10;Description automatically generated">
            <a:extLst>
              <a:ext uri="{FF2B5EF4-FFF2-40B4-BE49-F238E27FC236}">
                <a16:creationId xmlns:a16="http://schemas.microsoft.com/office/drawing/2014/main" id="{A3A7A508-D5D3-EB3E-741F-BF3CB27F774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83427" y="2598710"/>
            <a:ext cx="3322970" cy="3438144"/>
          </a:xfrm>
        </p:spPr>
      </p:pic>
      <p:graphicFrame>
        <p:nvGraphicFramePr>
          <p:cNvPr id="7" name="Table 7">
            <a:extLst>
              <a:ext uri="{FF2B5EF4-FFF2-40B4-BE49-F238E27FC236}">
                <a16:creationId xmlns:a16="http://schemas.microsoft.com/office/drawing/2014/main" id="{A2F6E98A-7DC0-6953-1190-5533511782B4}"/>
              </a:ext>
            </a:extLst>
          </p:cNvPr>
          <p:cNvGraphicFramePr>
            <a:graphicFrameLocks noGrp="1"/>
          </p:cNvGraphicFramePr>
          <p:nvPr>
            <p:ph sz="half" idx="2"/>
            <p:extLst>
              <p:ext uri="{D42A27DB-BD31-4B8C-83A1-F6EECF244321}">
                <p14:modId xmlns:p14="http://schemas.microsoft.com/office/powerpoint/2010/main" val="3412012982"/>
              </p:ext>
            </p:extLst>
          </p:nvPr>
        </p:nvGraphicFramePr>
        <p:xfrm>
          <a:off x="5864181" y="2380915"/>
          <a:ext cx="5181600" cy="4274820"/>
        </p:xfrm>
        <a:graphic>
          <a:graphicData uri="http://schemas.openxmlformats.org/drawingml/2006/table">
            <a:tbl>
              <a:tblPr firstRow="1" bandRow="1">
                <a:tableStyleId>{00A15C55-8517-42AA-B614-E9B94910E393}</a:tableStyleId>
              </a:tblPr>
              <a:tblGrid>
                <a:gridCol w="1727200">
                  <a:extLst>
                    <a:ext uri="{9D8B030D-6E8A-4147-A177-3AD203B41FA5}">
                      <a16:colId xmlns:a16="http://schemas.microsoft.com/office/drawing/2014/main" val="2362472670"/>
                    </a:ext>
                  </a:extLst>
                </a:gridCol>
                <a:gridCol w="1727200">
                  <a:extLst>
                    <a:ext uri="{9D8B030D-6E8A-4147-A177-3AD203B41FA5}">
                      <a16:colId xmlns:a16="http://schemas.microsoft.com/office/drawing/2014/main" val="3832130980"/>
                    </a:ext>
                  </a:extLst>
                </a:gridCol>
                <a:gridCol w="1727200">
                  <a:extLst>
                    <a:ext uri="{9D8B030D-6E8A-4147-A177-3AD203B41FA5}">
                      <a16:colId xmlns:a16="http://schemas.microsoft.com/office/drawing/2014/main" val="2092700335"/>
                    </a:ext>
                  </a:extLst>
                </a:gridCol>
              </a:tblGrid>
              <a:tr h="370840">
                <a:tc>
                  <a:txBody>
                    <a:bodyPr/>
                    <a:lstStyle/>
                    <a:p>
                      <a:pPr algn="ctr"/>
                      <a:r>
                        <a:rPr lang="en-CA" b="1">
                          <a:solidFill>
                            <a:srgbClr val="000000"/>
                          </a:solidFill>
                          <a:effectLst/>
                        </a:rPr>
                        <a:t>Neighborhood</a:t>
                      </a:r>
                    </a:p>
                  </a:txBody>
                  <a:tcPr marL="123825" marR="123825" marT="57150" marB="57150" anchor="ctr"/>
                </a:tc>
                <a:tc>
                  <a:txBody>
                    <a:bodyPr/>
                    <a:lstStyle/>
                    <a:p>
                      <a:pPr algn="ctr"/>
                      <a:r>
                        <a:rPr lang="en-CA" b="1" dirty="0">
                          <a:solidFill>
                            <a:srgbClr val="000000"/>
                          </a:solidFill>
                          <a:effectLst/>
                        </a:rPr>
                        <a:t>Member Rides</a:t>
                      </a:r>
                    </a:p>
                  </a:txBody>
                  <a:tcPr marL="123825" marR="123825" marT="57150" marB="57150" anchor="ctr"/>
                </a:tc>
                <a:tc>
                  <a:txBody>
                    <a:bodyPr/>
                    <a:lstStyle/>
                    <a:p>
                      <a:pPr algn="ctr"/>
                      <a:r>
                        <a:rPr lang="en-CA" b="1" dirty="0">
                          <a:solidFill>
                            <a:srgbClr val="000000"/>
                          </a:solidFill>
                          <a:effectLst/>
                        </a:rPr>
                        <a:t>Casual Rides</a:t>
                      </a:r>
                    </a:p>
                  </a:txBody>
                  <a:tcPr marL="123825" marR="123825" marT="57150" marB="57150" anchor="ctr"/>
                </a:tc>
                <a:extLst>
                  <a:ext uri="{0D108BD9-81ED-4DB2-BD59-A6C34878D82A}">
                    <a16:rowId xmlns:a16="http://schemas.microsoft.com/office/drawing/2014/main" val="319879920"/>
                  </a:ext>
                </a:extLst>
              </a:tr>
              <a:tr h="370840">
                <a:tc>
                  <a:txBody>
                    <a:bodyPr/>
                    <a:lstStyle/>
                    <a:p>
                      <a:r>
                        <a:rPr lang="en-CA">
                          <a:effectLst/>
                        </a:rPr>
                        <a:t>Lincoln Park</a:t>
                      </a:r>
                    </a:p>
                  </a:txBody>
                  <a:tcPr marL="123825" marR="123825" marT="57150" marB="57150" anchor="ctr"/>
                </a:tc>
                <a:tc>
                  <a:txBody>
                    <a:bodyPr/>
                    <a:lstStyle/>
                    <a:p>
                      <a:pPr algn="r"/>
                      <a:r>
                        <a:rPr lang="en-CA">
                          <a:effectLst/>
                        </a:rPr>
                        <a:t>275832</a:t>
                      </a:r>
                    </a:p>
                  </a:txBody>
                  <a:tcPr marL="123825" marR="123825" marT="57150" marB="57150" anchor="ctr"/>
                </a:tc>
                <a:tc>
                  <a:txBody>
                    <a:bodyPr/>
                    <a:lstStyle/>
                    <a:p>
                      <a:pPr algn="r"/>
                      <a:r>
                        <a:rPr lang="en-CA">
                          <a:effectLst/>
                        </a:rPr>
                        <a:t>217237</a:t>
                      </a:r>
                    </a:p>
                  </a:txBody>
                  <a:tcPr marL="123825" marR="123825" marT="57150" marB="57150" anchor="ctr"/>
                </a:tc>
                <a:extLst>
                  <a:ext uri="{0D108BD9-81ED-4DB2-BD59-A6C34878D82A}">
                    <a16:rowId xmlns:a16="http://schemas.microsoft.com/office/drawing/2014/main" val="2827023569"/>
                  </a:ext>
                </a:extLst>
              </a:tr>
              <a:tr h="370840">
                <a:tc>
                  <a:txBody>
                    <a:bodyPr/>
                    <a:lstStyle/>
                    <a:p>
                      <a:r>
                        <a:rPr lang="en-CA">
                          <a:effectLst/>
                        </a:rPr>
                        <a:t>Loop</a:t>
                      </a:r>
                    </a:p>
                  </a:txBody>
                  <a:tcPr marL="123825" marR="123825" marT="57150" marB="57150" anchor="ctr"/>
                </a:tc>
                <a:tc>
                  <a:txBody>
                    <a:bodyPr/>
                    <a:lstStyle/>
                    <a:p>
                      <a:pPr algn="r"/>
                      <a:r>
                        <a:rPr lang="en-CA">
                          <a:effectLst/>
                        </a:rPr>
                        <a:t>270927</a:t>
                      </a:r>
                    </a:p>
                  </a:txBody>
                  <a:tcPr marL="123825" marR="123825" marT="57150" marB="57150" anchor="ctr"/>
                </a:tc>
                <a:tc>
                  <a:txBody>
                    <a:bodyPr/>
                    <a:lstStyle/>
                    <a:p>
                      <a:pPr algn="r"/>
                      <a:r>
                        <a:rPr lang="en-CA">
                          <a:effectLst/>
                        </a:rPr>
                        <a:t>198848</a:t>
                      </a:r>
                    </a:p>
                  </a:txBody>
                  <a:tcPr marL="123825" marR="123825" marT="57150" marB="57150" anchor="ctr"/>
                </a:tc>
                <a:extLst>
                  <a:ext uri="{0D108BD9-81ED-4DB2-BD59-A6C34878D82A}">
                    <a16:rowId xmlns:a16="http://schemas.microsoft.com/office/drawing/2014/main" val="2321912141"/>
                  </a:ext>
                </a:extLst>
              </a:tr>
              <a:tr h="370840">
                <a:tc>
                  <a:txBody>
                    <a:bodyPr/>
                    <a:lstStyle/>
                    <a:p>
                      <a:r>
                        <a:rPr lang="en-CA">
                          <a:effectLst/>
                        </a:rPr>
                        <a:t>Lake View</a:t>
                      </a:r>
                    </a:p>
                  </a:txBody>
                  <a:tcPr marL="123825" marR="123825" marT="57150" marB="57150" anchor="ctr"/>
                </a:tc>
                <a:tc>
                  <a:txBody>
                    <a:bodyPr/>
                    <a:lstStyle/>
                    <a:p>
                      <a:pPr algn="r"/>
                      <a:r>
                        <a:rPr lang="en-CA">
                          <a:effectLst/>
                        </a:rPr>
                        <a:t>273894</a:t>
                      </a:r>
                    </a:p>
                  </a:txBody>
                  <a:tcPr marL="123825" marR="123825" marT="57150" marB="57150" anchor="ctr"/>
                </a:tc>
                <a:tc>
                  <a:txBody>
                    <a:bodyPr/>
                    <a:lstStyle/>
                    <a:p>
                      <a:pPr algn="r"/>
                      <a:r>
                        <a:rPr lang="en-CA">
                          <a:effectLst/>
                        </a:rPr>
                        <a:t>191910</a:t>
                      </a:r>
                    </a:p>
                  </a:txBody>
                  <a:tcPr marL="123825" marR="123825" marT="57150" marB="57150" anchor="ctr"/>
                </a:tc>
                <a:extLst>
                  <a:ext uri="{0D108BD9-81ED-4DB2-BD59-A6C34878D82A}">
                    <a16:rowId xmlns:a16="http://schemas.microsoft.com/office/drawing/2014/main" val="588689415"/>
                  </a:ext>
                </a:extLst>
              </a:tr>
              <a:tr h="370840">
                <a:tc>
                  <a:txBody>
                    <a:bodyPr/>
                    <a:lstStyle/>
                    <a:p>
                      <a:r>
                        <a:rPr lang="en-CA">
                          <a:effectLst/>
                        </a:rPr>
                        <a:t>River North</a:t>
                      </a:r>
                    </a:p>
                  </a:txBody>
                  <a:tcPr marL="123825" marR="123825" marT="57150" marB="57150" anchor="ctr"/>
                </a:tc>
                <a:tc>
                  <a:txBody>
                    <a:bodyPr/>
                    <a:lstStyle/>
                    <a:p>
                      <a:pPr algn="r"/>
                      <a:r>
                        <a:rPr lang="en-CA">
                          <a:effectLst/>
                        </a:rPr>
                        <a:t>333971</a:t>
                      </a:r>
                    </a:p>
                  </a:txBody>
                  <a:tcPr marL="123825" marR="123825" marT="57150" marB="57150" anchor="ctr"/>
                </a:tc>
                <a:tc>
                  <a:txBody>
                    <a:bodyPr/>
                    <a:lstStyle/>
                    <a:p>
                      <a:pPr algn="r"/>
                      <a:r>
                        <a:rPr lang="en-CA">
                          <a:effectLst/>
                        </a:rPr>
                        <a:t>178147</a:t>
                      </a:r>
                    </a:p>
                  </a:txBody>
                  <a:tcPr marL="123825" marR="123825" marT="57150" marB="57150" anchor="ctr"/>
                </a:tc>
                <a:extLst>
                  <a:ext uri="{0D108BD9-81ED-4DB2-BD59-A6C34878D82A}">
                    <a16:rowId xmlns:a16="http://schemas.microsoft.com/office/drawing/2014/main" val="1791429470"/>
                  </a:ext>
                </a:extLst>
              </a:tr>
              <a:tr h="370840">
                <a:tc>
                  <a:txBody>
                    <a:bodyPr/>
                    <a:lstStyle/>
                    <a:p>
                      <a:r>
                        <a:rPr lang="en-CA">
                          <a:effectLst/>
                        </a:rPr>
                        <a:t>Streeterville</a:t>
                      </a:r>
                    </a:p>
                  </a:txBody>
                  <a:tcPr marL="123825" marR="123825" marT="57150" marB="57150" anchor="ctr"/>
                </a:tc>
                <a:tc>
                  <a:txBody>
                    <a:bodyPr/>
                    <a:lstStyle/>
                    <a:p>
                      <a:pPr algn="r"/>
                      <a:r>
                        <a:rPr lang="en-CA">
                          <a:effectLst/>
                        </a:rPr>
                        <a:t>130714</a:t>
                      </a:r>
                    </a:p>
                  </a:txBody>
                  <a:tcPr marL="123825" marR="123825" marT="57150" marB="57150" anchor="ctr"/>
                </a:tc>
                <a:tc>
                  <a:txBody>
                    <a:bodyPr/>
                    <a:lstStyle/>
                    <a:p>
                      <a:pPr algn="r"/>
                      <a:r>
                        <a:rPr lang="en-CA">
                          <a:effectLst/>
                        </a:rPr>
                        <a:t>142313</a:t>
                      </a:r>
                    </a:p>
                  </a:txBody>
                  <a:tcPr marL="123825" marR="123825" marT="57150" marB="57150" anchor="ctr"/>
                </a:tc>
                <a:extLst>
                  <a:ext uri="{0D108BD9-81ED-4DB2-BD59-A6C34878D82A}">
                    <a16:rowId xmlns:a16="http://schemas.microsoft.com/office/drawing/2014/main" val="2084369621"/>
                  </a:ext>
                </a:extLst>
              </a:tr>
              <a:tr h="370840">
                <a:tc>
                  <a:txBody>
                    <a:bodyPr/>
                    <a:lstStyle/>
                    <a:p>
                      <a:r>
                        <a:rPr lang="en-CA">
                          <a:effectLst/>
                        </a:rPr>
                        <a:t>West Loop</a:t>
                      </a:r>
                    </a:p>
                  </a:txBody>
                  <a:tcPr marL="123825" marR="123825" marT="57150" marB="57150" anchor="ctr"/>
                </a:tc>
                <a:tc>
                  <a:txBody>
                    <a:bodyPr/>
                    <a:lstStyle/>
                    <a:p>
                      <a:pPr algn="r"/>
                      <a:r>
                        <a:rPr lang="en-CA">
                          <a:effectLst/>
                        </a:rPr>
                        <a:t>287350</a:t>
                      </a:r>
                    </a:p>
                  </a:txBody>
                  <a:tcPr marL="123825" marR="123825" marT="57150" marB="57150" anchor="ctr"/>
                </a:tc>
                <a:tc>
                  <a:txBody>
                    <a:bodyPr/>
                    <a:lstStyle/>
                    <a:p>
                      <a:pPr algn="r"/>
                      <a:r>
                        <a:rPr lang="en-CA">
                          <a:effectLst/>
                        </a:rPr>
                        <a:t>129052</a:t>
                      </a:r>
                    </a:p>
                  </a:txBody>
                  <a:tcPr marL="123825" marR="123825" marT="57150" marB="57150" anchor="ctr"/>
                </a:tc>
                <a:extLst>
                  <a:ext uri="{0D108BD9-81ED-4DB2-BD59-A6C34878D82A}">
                    <a16:rowId xmlns:a16="http://schemas.microsoft.com/office/drawing/2014/main" val="541788219"/>
                  </a:ext>
                </a:extLst>
              </a:tr>
              <a:tr h="370840">
                <a:tc>
                  <a:txBody>
                    <a:bodyPr/>
                    <a:lstStyle/>
                    <a:p>
                      <a:r>
                        <a:rPr lang="en-CA">
                          <a:effectLst/>
                        </a:rPr>
                        <a:t>Uptown</a:t>
                      </a:r>
                    </a:p>
                  </a:txBody>
                  <a:tcPr marL="123825" marR="123825" marT="57150" marB="57150" anchor="ctr"/>
                </a:tc>
                <a:tc>
                  <a:txBody>
                    <a:bodyPr/>
                    <a:lstStyle/>
                    <a:p>
                      <a:pPr algn="r"/>
                      <a:r>
                        <a:rPr lang="en-CA">
                          <a:effectLst/>
                        </a:rPr>
                        <a:t>115989</a:t>
                      </a:r>
                    </a:p>
                  </a:txBody>
                  <a:tcPr marL="123825" marR="123825" marT="57150" marB="57150" anchor="ctr"/>
                </a:tc>
                <a:tc>
                  <a:txBody>
                    <a:bodyPr/>
                    <a:lstStyle/>
                    <a:p>
                      <a:pPr algn="r"/>
                      <a:r>
                        <a:rPr lang="en-CA">
                          <a:effectLst/>
                        </a:rPr>
                        <a:t>76345</a:t>
                      </a:r>
                    </a:p>
                  </a:txBody>
                  <a:tcPr marL="123825" marR="123825" marT="57150" marB="57150" anchor="ctr"/>
                </a:tc>
                <a:extLst>
                  <a:ext uri="{0D108BD9-81ED-4DB2-BD59-A6C34878D82A}">
                    <a16:rowId xmlns:a16="http://schemas.microsoft.com/office/drawing/2014/main" val="3434999949"/>
                  </a:ext>
                </a:extLst>
              </a:tr>
              <a:tr h="370840">
                <a:tc>
                  <a:txBody>
                    <a:bodyPr/>
                    <a:lstStyle/>
                    <a:p>
                      <a:r>
                        <a:rPr lang="en-CA">
                          <a:effectLst/>
                        </a:rPr>
                        <a:t>Old Town</a:t>
                      </a:r>
                    </a:p>
                  </a:txBody>
                  <a:tcPr marL="123825" marR="123825" marT="57150" marB="57150" anchor="ctr"/>
                </a:tc>
                <a:tc>
                  <a:txBody>
                    <a:bodyPr/>
                    <a:lstStyle/>
                    <a:p>
                      <a:pPr algn="r"/>
                      <a:r>
                        <a:rPr lang="en-CA">
                          <a:effectLst/>
                        </a:rPr>
                        <a:t>98929</a:t>
                      </a:r>
                    </a:p>
                  </a:txBody>
                  <a:tcPr marL="123825" marR="123825" marT="57150" marB="57150" anchor="ctr"/>
                </a:tc>
                <a:tc>
                  <a:txBody>
                    <a:bodyPr/>
                    <a:lstStyle/>
                    <a:p>
                      <a:pPr algn="r"/>
                      <a:r>
                        <a:rPr lang="en-CA">
                          <a:effectLst/>
                        </a:rPr>
                        <a:t>75899</a:t>
                      </a:r>
                    </a:p>
                  </a:txBody>
                  <a:tcPr marL="123825" marR="123825" marT="57150" marB="57150" anchor="ctr"/>
                </a:tc>
                <a:extLst>
                  <a:ext uri="{0D108BD9-81ED-4DB2-BD59-A6C34878D82A}">
                    <a16:rowId xmlns:a16="http://schemas.microsoft.com/office/drawing/2014/main" val="3530703025"/>
                  </a:ext>
                </a:extLst>
              </a:tr>
              <a:tr h="370840">
                <a:tc>
                  <a:txBody>
                    <a:bodyPr/>
                    <a:lstStyle/>
                    <a:p>
                      <a:r>
                        <a:rPr lang="en-CA">
                          <a:effectLst/>
                        </a:rPr>
                        <a:t>West Town</a:t>
                      </a:r>
                    </a:p>
                  </a:txBody>
                  <a:tcPr marL="123825" marR="123825" marT="57150" marB="57150" anchor="ctr"/>
                </a:tc>
                <a:tc>
                  <a:txBody>
                    <a:bodyPr/>
                    <a:lstStyle/>
                    <a:p>
                      <a:pPr algn="r"/>
                      <a:r>
                        <a:rPr lang="en-CA">
                          <a:effectLst/>
                        </a:rPr>
                        <a:t>122512</a:t>
                      </a:r>
                    </a:p>
                  </a:txBody>
                  <a:tcPr marL="123825" marR="123825" marT="57150" marB="57150" anchor="ctr"/>
                </a:tc>
                <a:tc>
                  <a:txBody>
                    <a:bodyPr/>
                    <a:lstStyle/>
                    <a:p>
                      <a:pPr algn="r"/>
                      <a:r>
                        <a:rPr lang="en-CA">
                          <a:effectLst/>
                        </a:rPr>
                        <a:t>70248</a:t>
                      </a:r>
                    </a:p>
                  </a:txBody>
                  <a:tcPr marL="123825" marR="123825" marT="57150" marB="57150" anchor="ctr"/>
                </a:tc>
                <a:extLst>
                  <a:ext uri="{0D108BD9-81ED-4DB2-BD59-A6C34878D82A}">
                    <a16:rowId xmlns:a16="http://schemas.microsoft.com/office/drawing/2014/main" val="691628018"/>
                  </a:ext>
                </a:extLst>
              </a:tr>
              <a:tr h="370840">
                <a:tc>
                  <a:txBody>
                    <a:bodyPr/>
                    <a:lstStyle/>
                    <a:p>
                      <a:r>
                        <a:rPr lang="en-CA">
                          <a:effectLst/>
                        </a:rPr>
                        <a:t>Logan Square</a:t>
                      </a:r>
                    </a:p>
                  </a:txBody>
                  <a:tcPr marL="123825" marR="123825" marT="57150" marB="57150" anchor="ctr"/>
                </a:tc>
                <a:tc>
                  <a:txBody>
                    <a:bodyPr/>
                    <a:lstStyle/>
                    <a:p>
                      <a:pPr algn="r"/>
                      <a:r>
                        <a:rPr lang="en-CA">
                          <a:effectLst/>
                        </a:rPr>
                        <a:t>78771</a:t>
                      </a:r>
                    </a:p>
                  </a:txBody>
                  <a:tcPr marL="123825" marR="123825" marT="57150" marB="57150" anchor="ctr"/>
                </a:tc>
                <a:tc>
                  <a:txBody>
                    <a:bodyPr/>
                    <a:lstStyle/>
                    <a:p>
                      <a:pPr algn="r"/>
                      <a:r>
                        <a:rPr lang="en-CA" dirty="0">
                          <a:effectLst/>
                        </a:rPr>
                        <a:t>64315</a:t>
                      </a:r>
                    </a:p>
                  </a:txBody>
                  <a:tcPr marL="123825" marR="123825" marT="57150" marB="57150" anchor="ctr"/>
                </a:tc>
                <a:extLst>
                  <a:ext uri="{0D108BD9-81ED-4DB2-BD59-A6C34878D82A}">
                    <a16:rowId xmlns:a16="http://schemas.microsoft.com/office/drawing/2014/main" val="573162444"/>
                  </a:ext>
                </a:extLst>
              </a:tr>
            </a:tbl>
          </a:graphicData>
        </a:graphic>
      </p:graphicFrame>
    </p:spTree>
    <p:extLst>
      <p:ext uri="{BB962C8B-B14F-4D97-AF65-F5344CB8AC3E}">
        <p14:creationId xmlns:p14="http://schemas.microsoft.com/office/powerpoint/2010/main" val="278908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04F0A0-C57A-4619-5681-04721278D457}"/>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3800" kern="1200" dirty="0">
                <a:solidFill>
                  <a:schemeClr val="tx1"/>
                </a:solidFill>
                <a:latin typeface="+mj-lt"/>
                <a:ea typeface="+mj-ea"/>
                <a:cs typeface="+mj-cs"/>
              </a:rPr>
              <a:t>Neighborhoods with More Member Rides than Casual Rides</a:t>
            </a:r>
          </a:p>
        </p:txBody>
      </p:sp>
      <p:grpSp>
        <p:nvGrpSpPr>
          <p:cNvPr id="16" name="Group 1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7" name="Rectangle 1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map of a neighborhood&#10;&#10;Description automatically generated">
            <a:extLst>
              <a:ext uri="{FF2B5EF4-FFF2-40B4-BE49-F238E27FC236}">
                <a16:creationId xmlns:a16="http://schemas.microsoft.com/office/drawing/2014/main" id="{0E4C1C6C-272F-3CBC-F9C7-6780C1D7B59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737296" y="2598710"/>
            <a:ext cx="3322970" cy="3438144"/>
          </a:xfrm>
        </p:spPr>
      </p:pic>
      <p:graphicFrame>
        <p:nvGraphicFramePr>
          <p:cNvPr id="9" name="Table 9">
            <a:extLst>
              <a:ext uri="{FF2B5EF4-FFF2-40B4-BE49-F238E27FC236}">
                <a16:creationId xmlns:a16="http://schemas.microsoft.com/office/drawing/2014/main" id="{D0D52F1B-F5CE-F0A9-90AF-11B5A28D01FB}"/>
              </a:ext>
            </a:extLst>
          </p:cNvPr>
          <p:cNvGraphicFramePr>
            <a:graphicFrameLocks noGrp="1"/>
          </p:cNvGraphicFramePr>
          <p:nvPr>
            <p:ph sz="half" idx="2"/>
            <p:extLst>
              <p:ext uri="{D42A27DB-BD31-4B8C-83A1-F6EECF244321}">
                <p14:modId xmlns:p14="http://schemas.microsoft.com/office/powerpoint/2010/main" val="4197329672"/>
              </p:ext>
            </p:extLst>
          </p:nvPr>
        </p:nvGraphicFramePr>
        <p:xfrm>
          <a:off x="5566280" y="2598710"/>
          <a:ext cx="5551488" cy="2606040"/>
        </p:xfrm>
        <a:graphic>
          <a:graphicData uri="http://schemas.openxmlformats.org/drawingml/2006/table">
            <a:tbl>
              <a:tblPr firstRow="1" bandRow="1">
                <a:tableStyleId>{00A15C55-8517-42AA-B614-E9B94910E393}</a:tableStyleId>
              </a:tblPr>
              <a:tblGrid>
                <a:gridCol w="1665288">
                  <a:extLst>
                    <a:ext uri="{9D8B030D-6E8A-4147-A177-3AD203B41FA5}">
                      <a16:colId xmlns:a16="http://schemas.microsoft.com/office/drawing/2014/main" val="2253297889"/>
                    </a:ext>
                  </a:extLst>
                </a:gridCol>
                <a:gridCol w="1295400">
                  <a:extLst>
                    <a:ext uri="{9D8B030D-6E8A-4147-A177-3AD203B41FA5}">
                      <a16:colId xmlns:a16="http://schemas.microsoft.com/office/drawing/2014/main" val="1641286818"/>
                    </a:ext>
                  </a:extLst>
                </a:gridCol>
                <a:gridCol w="1295400">
                  <a:extLst>
                    <a:ext uri="{9D8B030D-6E8A-4147-A177-3AD203B41FA5}">
                      <a16:colId xmlns:a16="http://schemas.microsoft.com/office/drawing/2014/main" val="3904558029"/>
                    </a:ext>
                  </a:extLst>
                </a:gridCol>
                <a:gridCol w="1295400">
                  <a:extLst>
                    <a:ext uri="{9D8B030D-6E8A-4147-A177-3AD203B41FA5}">
                      <a16:colId xmlns:a16="http://schemas.microsoft.com/office/drawing/2014/main" val="1326322582"/>
                    </a:ext>
                  </a:extLst>
                </a:gridCol>
              </a:tblGrid>
              <a:tr h="370840">
                <a:tc>
                  <a:txBody>
                    <a:bodyPr/>
                    <a:lstStyle/>
                    <a:p>
                      <a:pPr algn="ctr"/>
                      <a:r>
                        <a:rPr lang="en-CA" b="1" dirty="0">
                          <a:solidFill>
                            <a:srgbClr val="000000"/>
                          </a:solidFill>
                          <a:effectLst/>
                        </a:rPr>
                        <a:t>Neighborhood</a:t>
                      </a:r>
                    </a:p>
                  </a:txBody>
                  <a:tcPr marL="123825" marR="123825" marT="57150" marB="57150" anchor="ctr"/>
                </a:tc>
                <a:tc>
                  <a:txBody>
                    <a:bodyPr/>
                    <a:lstStyle/>
                    <a:p>
                      <a:pPr algn="ctr"/>
                      <a:r>
                        <a:rPr lang="en-CA" b="1" dirty="0">
                          <a:solidFill>
                            <a:srgbClr val="000000"/>
                          </a:solidFill>
                          <a:effectLst/>
                        </a:rPr>
                        <a:t>Member Rides</a:t>
                      </a:r>
                    </a:p>
                  </a:txBody>
                  <a:tcPr marL="123825" marR="123825" marT="57150" marB="57150" anchor="ctr"/>
                </a:tc>
                <a:tc>
                  <a:txBody>
                    <a:bodyPr/>
                    <a:lstStyle/>
                    <a:p>
                      <a:pPr algn="ctr"/>
                      <a:r>
                        <a:rPr lang="en-CA" b="1" dirty="0">
                          <a:solidFill>
                            <a:srgbClr val="000000"/>
                          </a:solidFill>
                          <a:effectLst/>
                        </a:rPr>
                        <a:t>Casual Rides</a:t>
                      </a:r>
                    </a:p>
                  </a:txBody>
                  <a:tcPr marL="123825" marR="123825" marT="57150" marB="57150" anchor="ctr"/>
                </a:tc>
                <a:tc>
                  <a:txBody>
                    <a:bodyPr/>
                    <a:lstStyle/>
                    <a:p>
                      <a:pPr algn="ctr"/>
                      <a:r>
                        <a:rPr lang="en-CA" b="1" dirty="0">
                          <a:solidFill>
                            <a:srgbClr val="000000"/>
                          </a:solidFill>
                          <a:effectLst/>
                        </a:rPr>
                        <a:t>Difference</a:t>
                      </a:r>
                    </a:p>
                  </a:txBody>
                  <a:tcPr marL="123825" marR="123825" marT="57150" marB="57150" anchor="ctr"/>
                </a:tc>
                <a:extLst>
                  <a:ext uri="{0D108BD9-81ED-4DB2-BD59-A6C34878D82A}">
                    <a16:rowId xmlns:a16="http://schemas.microsoft.com/office/drawing/2014/main" val="496108902"/>
                  </a:ext>
                </a:extLst>
              </a:tr>
              <a:tr h="370840">
                <a:tc>
                  <a:txBody>
                    <a:bodyPr/>
                    <a:lstStyle/>
                    <a:p>
                      <a:r>
                        <a:rPr lang="en-CA">
                          <a:effectLst/>
                        </a:rPr>
                        <a:t>West Loop</a:t>
                      </a:r>
                    </a:p>
                  </a:txBody>
                  <a:tcPr marL="123825" marR="123825" marT="57150" marB="57150" anchor="ctr"/>
                </a:tc>
                <a:tc>
                  <a:txBody>
                    <a:bodyPr/>
                    <a:lstStyle/>
                    <a:p>
                      <a:pPr algn="r"/>
                      <a:r>
                        <a:rPr lang="en-CA">
                          <a:effectLst/>
                        </a:rPr>
                        <a:t>287350</a:t>
                      </a:r>
                    </a:p>
                  </a:txBody>
                  <a:tcPr marL="123825" marR="123825" marT="57150" marB="57150" anchor="ctr"/>
                </a:tc>
                <a:tc>
                  <a:txBody>
                    <a:bodyPr/>
                    <a:lstStyle/>
                    <a:p>
                      <a:pPr algn="r"/>
                      <a:r>
                        <a:rPr lang="en-CA">
                          <a:effectLst/>
                        </a:rPr>
                        <a:t>129052</a:t>
                      </a:r>
                    </a:p>
                  </a:txBody>
                  <a:tcPr marL="123825" marR="123825" marT="57150" marB="57150" anchor="ctr"/>
                </a:tc>
                <a:tc>
                  <a:txBody>
                    <a:bodyPr/>
                    <a:lstStyle/>
                    <a:p>
                      <a:pPr algn="r"/>
                      <a:r>
                        <a:rPr lang="en-CA">
                          <a:effectLst/>
                        </a:rPr>
                        <a:t>158298</a:t>
                      </a:r>
                    </a:p>
                  </a:txBody>
                  <a:tcPr marL="123825" marR="123825" marT="57150" marB="57150" anchor="ctr"/>
                </a:tc>
                <a:extLst>
                  <a:ext uri="{0D108BD9-81ED-4DB2-BD59-A6C34878D82A}">
                    <a16:rowId xmlns:a16="http://schemas.microsoft.com/office/drawing/2014/main" val="2129599057"/>
                  </a:ext>
                </a:extLst>
              </a:tr>
              <a:tr h="370840">
                <a:tc>
                  <a:txBody>
                    <a:bodyPr/>
                    <a:lstStyle/>
                    <a:p>
                      <a:r>
                        <a:rPr lang="en-CA">
                          <a:effectLst/>
                        </a:rPr>
                        <a:t>River North</a:t>
                      </a:r>
                    </a:p>
                  </a:txBody>
                  <a:tcPr marL="123825" marR="123825" marT="57150" marB="57150" anchor="ctr"/>
                </a:tc>
                <a:tc>
                  <a:txBody>
                    <a:bodyPr/>
                    <a:lstStyle/>
                    <a:p>
                      <a:pPr algn="r"/>
                      <a:r>
                        <a:rPr lang="en-CA">
                          <a:effectLst/>
                        </a:rPr>
                        <a:t>333971</a:t>
                      </a:r>
                    </a:p>
                  </a:txBody>
                  <a:tcPr marL="123825" marR="123825" marT="57150" marB="57150" anchor="ctr"/>
                </a:tc>
                <a:tc>
                  <a:txBody>
                    <a:bodyPr/>
                    <a:lstStyle/>
                    <a:p>
                      <a:pPr algn="r"/>
                      <a:r>
                        <a:rPr lang="en-CA">
                          <a:effectLst/>
                        </a:rPr>
                        <a:t>178147</a:t>
                      </a:r>
                    </a:p>
                  </a:txBody>
                  <a:tcPr marL="123825" marR="123825" marT="57150" marB="57150" anchor="ctr"/>
                </a:tc>
                <a:tc>
                  <a:txBody>
                    <a:bodyPr/>
                    <a:lstStyle/>
                    <a:p>
                      <a:pPr algn="r"/>
                      <a:r>
                        <a:rPr lang="en-CA">
                          <a:effectLst/>
                        </a:rPr>
                        <a:t>155824</a:t>
                      </a:r>
                    </a:p>
                  </a:txBody>
                  <a:tcPr marL="123825" marR="123825" marT="57150" marB="57150" anchor="ctr"/>
                </a:tc>
                <a:extLst>
                  <a:ext uri="{0D108BD9-81ED-4DB2-BD59-A6C34878D82A}">
                    <a16:rowId xmlns:a16="http://schemas.microsoft.com/office/drawing/2014/main" val="2142828654"/>
                  </a:ext>
                </a:extLst>
              </a:tr>
              <a:tr h="370840">
                <a:tc>
                  <a:txBody>
                    <a:bodyPr/>
                    <a:lstStyle/>
                    <a:p>
                      <a:r>
                        <a:rPr lang="en-CA">
                          <a:effectLst/>
                        </a:rPr>
                        <a:t>Little Italy, UIC</a:t>
                      </a:r>
                    </a:p>
                  </a:txBody>
                  <a:tcPr marL="123825" marR="123825" marT="57150" marB="57150" anchor="ctr"/>
                </a:tc>
                <a:tc>
                  <a:txBody>
                    <a:bodyPr/>
                    <a:lstStyle/>
                    <a:p>
                      <a:pPr algn="r"/>
                      <a:r>
                        <a:rPr lang="en-CA">
                          <a:effectLst/>
                        </a:rPr>
                        <a:t>163382</a:t>
                      </a:r>
                    </a:p>
                  </a:txBody>
                  <a:tcPr marL="123825" marR="123825" marT="57150" marB="57150" anchor="ctr"/>
                </a:tc>
                <a:tc>
                  <a:txBody>
                    <a:bodyPr/>
                    <a:lstStyle/>
                    <a:p>
                      <a:pPr algn="r"/>
                      <a:r>
                        <a:rPr lang="en-CA">
                          <a:effectLst/>
                        </a:rPr>
                        <a:t>42153</a:t>
                      </a:r>
                    </a:p>
                  </a:txBody>
                  <a:tcPr marL="123825" marR="123825" marT="57150" marB="57150" anchor="ctr"/>
                </a:tc>
                <a:tc>
                  <a:txBody>
                    <a:bodyPr/>
                    <a:lstStyle/>
                    <a:p>
                      <a:pPr algn="r"/>
                      <a:r>
                        <a:rPr lang="en-CA">
                          <a:effectLst/>
                        </a:rPr>
                        <a:t>121229</a:t>
                      </a:r>
                    </a:p>
                  </a:txBody>
                  <a:tcPr marL="123825" marR="123825" marT="57150" marB="57150" anchor="ctr"/>
                </a:tc>
                <a:extLst>
                  <a:ext uri="{0D108BD9-81ED-4DB2-BD59-A6C34878D82A}">
                    <a16:rowId xmlns:a16="http://schemas.microsoft.com/office/drawing/2014/main" val="772782724"/>
                  </a:ext>
                </a:extLst>
              </a:tr>
              <a:tr h="370840">
                <a:tc>
                  <a:txBody>
                    <a:bodyPr/>
                    <a:lstStyle/>
                    <a:p>
                      <a:r>
                        <a:rPr lang="en-CA">
                          <a:effectLst/>
                        </a:rPr>
                        <a:t>Hyde Park</a:t>
                      </a:r>
                    </a:p>
                  </a:txBody>
                  <a:tcPr marL="123825" marR="123825" marT="57150" marB="57150" anchor="ctr"/>
                </a:tc>
                <a:tc>
                  <a:txBody>
                    <a:bodyPr/>
                    <a:lstStyle/>
                    <a:p>
                      <a:pPr algn="r"/>
                      <a:r>
                        <a:rPr lang="en-CA">
                          <a:effectLst/>
                        </a:rPr>
                        <a:t>140057</a:t>
                      </a:r>
                    </a:p>
                  </a:txBody>
                  <a:tcPr marL="123825" marR="123825" marT="57150" marB="57150" anchor="ctr"/>
                </a:tc>
                <a:tc>
                  <a:txBody>
                    <a:bodyPr/>
                    <a:lstStyle/>
                    <a:p>
                      <a:pPr algn="r"/>
                      <a:r>
                        <a:rPr lang="en-CA">
                          <a:effectLst/>
                        </a:rPr>
                        <a:t>46991</a:t>
                      </a:r>
                    </a:p>
                  </a:txBody>
                  <a:tcPr marL="123825" marR="123825" marT="57150" marB="57150" anchor="ctr"/>
                </a:tc>
                <a:tc>
                  <a:txBody>
                    <a:bodyPr/>
                    <a:lstStyle/>
                    <a:p>
                      <a:pPr algn="r"/>
                      <a:r>
                        <a:rPr lang="en-CA">
                          <a:effectLst/>
                        </a:rPr>
                        <a:t>93066</a:t>
                      </a:r>
                    </a:p>
                  </a:txBody>
                  <a:tcPr marL="123825" marR="123825" marT="57150" marB="57150" anchor="ctr"/>
                </a:tc>
                <a:extLst>
                  <a:ext uri="{0D108BD9-81ED-4DB2-BD59-A6C34878D82A}">
                    <a16:rowId xmlns:a16="http://schemas.microsoft.com/office/drawing/2014/main" val="1985427310"/>
                  </a:ext>
                </a:extLst>
              </a:tr>
              <a:tr h="370840">
                <a:tc>
                  <a:txBody>
                    <a:bodyPr/>
                    <a:lstStyle/>
                    <a:p>
                      <a:r>
                        <a:rPr lang="en-CA">
                          <a:effectLst/>
                        </a:rPr>
                        <a:t>Lake View</a:t>
                      </a:r>
                    </a:p>
                  </a:txBody>
                  <a:tcPr marL="123825" marR="123825" marT="57150" marB="57150" anchor="ctr"/>
                </a:tc>
                <a:tc>
                  <a:txBody>
                    <a:bodyPr/>
                    <a:lstStyle/>
                    <a:p>
                      <a:pPr algn="r"/>
                      <a:r>
                        <a:rPr lang="en-CA">
                          <a:effectLst/>
                        </a:rPr>
                        <a:t>273894</a:t>
                      </a:r>
                    </a:p>
                  </a:txBody>
                  <a:tcPr marL="123825" marR="123825" marT="57150" marB="57150" anchor="ctr"/>
                </a:tc>
                <a:tc>
                  <a:txBody>
                    <a:bodyPr/>
                    <a:lstStyle/>
                    <a:p>
                      <a:pPr algn="r"/>
                      <a:r>
                        <a:rPr lang="en-CA">
                          <a:effectLst/>
                        </a:rPr>
                        <a:t>191910</a:t>
                      </a:r>
                    </a:p>
                  </a:txBody>
                  <a:tcPr marL="123825" marR="123825" marT="57150" marB="57150" anchor="ctr"/>
                </a:tc>
                <a:tc>
                  <a:txBody>
                    <a:bodyPr/>
                    <a:lstStyle/>
                    <a:p>
                      <a:pPr algn="r"/>
                      <a:r>
                        <a:rPr lang="en-CA" dirty="0">
                          <a:effectLst/>
                        </a:rPr>
                        <a:t>81984</a:t>
                      </a:r>
                    </a:p>
                  </a:txBody>
                  <a:tcPr marL="123825" marR="123825" marT="57150" marB="57150" anchor="ctr"/>
                </a:tc>
                <a:extLst>
                  <a:ext uri="{0D108BD9-81ED-4DB2-BD59-A6C34878D82A}">
                    <a16:rowId xmlns:a16="http://schemas.microsoft.com/office/drawing/2014/main" val="3369499183"/>
                  </a:ext>
                </a:extLst>
              </a:tr>
            </a:tbl>
          </a:graphicData>
        </a:graphic>
      </p:graphicFrame>
    </p:spTree>
    <p:extLst>
      <p:ext uri="{BB962C8B-B14F-4D97-AF65-F5344CB8AC3E}">
        <p14:creationId xmlns:p14="http://schemas.microsoft.com/office/powerpoint/2010/main" val="268928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57A9A-7049-FE3A-E35B-1C46D13204E6}"/>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3800" kern="1200" dirty="0">
                <a:solidFill>
                  <a:schemeClr val="tx1"/>
                </a:solidFill>
                <a:latin typeface="+mj-lt"/>
                <a:ea typeface="+mj-ea"/>
                <a:cs typeface="+mj-cs"/>
              </a:rPr>
              <a:t>Neighborhoods with More Casual Rides than Member Rides</a:t>
            </a:r>
          </a:p>
        </p:txBody>
      </p:sp>
      <p:grpSp>
        <p:nvGrpSpPr>
          <p:cNvPr id="14" name="Group 1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5" name="Rectangle 1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map of a city&#10;&#10;Description automatically generated">
            <a:extLst>
              <a:ext uri="{FF2B5EF4-FFF2-40B4-BE49-F238E27FC236}">
                <a16:creationId xmlns:a16="http://schemas.microsoft.com/office/drawing/2014/main" id="{462572D3-7167-A116-DCB8-055FFED2CFC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45526" y="2598710"/>
            <a:ext cx="3288659" cy="3438144"/>
          </a:xfrm>
        </p:spPr>
      </p:pic>
      <p:graphicFrame>
        <p:nvGraphicFramePr>
          <p:cNvPr id="7" name="Table 7">
            <a:extLst>
              <a:ext uri="{FF2B5EF4-FFF2-40B4-BE49-F238E27FC236}">
                <a16:creationId xmlns:a16="http://schemas.microsoft.com/office/drawing/2014/main" id="{4C05E9E5-42C2-FFA3-E50B-17209E38AEC2}"/>
              </a:ext>
            </a:extLst>
          </p:cNvPr>
          <p:cNvGraphicFramePr>
            <a:graphicFrameLocks noGrp="1"/>
          </p:cNvGraphicFramePr>
          <p:nvPr>
            <p:ph sz="half" idx="2"/>
            <p:extLst>
              <p:ext uri="{D42A27DB-BD31-4B8C-83A1-F6EECF244321}">
                <p14:modId xmlns:p14="http://schemas.microsoft.com/office/powerpoint/2010/main" val="3346719521"/>
              </p:ext>
            </p:extLst>
          </p:nvPr>
        </p:nvGraphicFramePr>
        <p:xfrm>
          <a:off x="5457354" y="2598710"/>
          <a:ext cx="5805488" cy="2606040"/>
        </p:xfrm>
        <a:graphic>
          <a:graphicData uri="http://schemas.openxmlformats.org/drawingml/2006/table">
            <a:tbl>
              <a:tblPr firstRow="1" bandRow="1">
                <a:tableStyleId>{00A15C55-8517-42AA-B614-E9B94910E393}</a:tableStyleId>
              </a:tblPr>
              <a:tblGrid>
                <a:gridCol w="1919288">
                  <a:extLst>
                    <a:ext uri="{9D8B030D-6E8A-4147-A177-3AD203B41FA5}">
                      <a16:colId xmlns:a16="http://schemas.microsoft.com/office/drawing/2014/main" val="2784099597"/>
                    </a:ext>
                  </a:extLst>
                </a:gridCol>
                <a:gridCol w="1295400">
                  <a:extLst>
                    <a:ext uri="{9D8B030D-6E8A-4147-A177-3AD203B41FA5}">
                      <a16:colId xmlns:a16="http://schemas.microsoft.com/office/drawing/2014/main" val="1118618748"/>
                    </a:ext>
                  </a:extLst>
                </a:gridCol>
                <a:gridCol w="1295400">
                  <a:extLst>
                    <a:ext uri="{9D8B030D-6E8A-4147-A177-3AD203B41FA5}">
                      <a16:colId xmlns:a16="http://schemas.microsoft.com/office/drawing/2014/main" val="3721646956"/>
                    </a:ext>
                  </a:extLst>
                </a:gridCol>
                <a:gridCol w="1295400">
                  <a:extLst>
                    <a:ext uri="{9D8B030D-6E8A-4147-A177-3AD203B41FA5}">
                      <a16:colId xmlns:a16="http://schemas.microsoft.com/office/drawing/2014/main" val="543343809"/>
                    </a:ext>
                  </a:extLst>
                </a:gridCol>
              </a:tblGrid>
              <a:tr h="370840">
                <a:tc>
                  <a:txBody>
                    <a:bodyPr/>
                    <a:lstStyle/>
                    <a:p>
                      <a:pPr algn="ctr"/>
                      <a:r>
                        <a:rPr lang="en-CA" b="1">
                          <a:solidFill>
                            <a:srgbClr val="000000"/>
                          </a:solidFill>
                          <a:effectLst/>
                        </a:rPr>
                        <a:t>Neighborhood</a:t>
                      </a:r>
                    </a:p>
                  </a:txBody>
                  <a:tcPr marL="123825" marR="123825" marT="57150" marB="57150" anchor="ctr"/>
                </a:tc>
                <a:tc>
                  <a:txBody>
                    <a:bodyPr/>
                    <a:lstStyle/>
                    <a:p>
                      <a:pPr algn="ctr"/>
                      <a:r>
                        <a:rPr lang="en-CA" b="1" dirty="0">
                          <a:solidFill>
                            <a:srgbClr val="000000"/>
                          </a:solidFill>
                          <a:effectLst/>
                        </a:rPr>
                        <a:t>Member Rides</a:t>
                      </a:r>
                    </a:p>
                  </a:txBody>
                  <a:tcPr marL="123825" marR="123825" marT="57150" marB="57150" anchor="ctr"/>
                </a:tc>
                <a:tc>
                  <a:txBody>
                    <a:bodyPr/>
                    <a:lstStyle/>
                    <a:p>
                      <a:pPr algn="ctr"/>
                      <a:r>
                        <a:rPr lang="en-CA" b="1" dirty="0">
                          <a:solidFill>
                            <a:srgbClr val="000000"/>
                          </a:solidFill>
                          <a:effectLst/>
                        </a:rPr>
                        <a:t>Casual Rides</a:t>
                      </a:r>
                    </a:p>
                  </a:txBody>
                  <a:tcPr marL="123825" marR="123825" marT="57150" marB="57150" anchor="ctr"/>
                </a:tc>
                <a:tc>
                  <a:txBody>
                    <a:bodyPr/>
                    <a:lstStyle/>
                    <a:p>
                      <a:pPr algn="ctr"/>
                      <a:r>
                        <a:rPr lang="en-CA" b="1" dirty="0">
                          <a:solidFill>
                            <a:srgbClr val="000000"/>
                          </a:solidFill>
                          <a:effectLst/>
                        </a:rPr>
                        <a:t>Difference</a:t>
                      </a:r>
                    </a:p>
                  </a:txBody>
                  <a:tcPr marL="123825" marR="123825" marT="57150" marB="57150" anchor="ctr"/>
                </a:tc>
                <a:extLst>
                  <a:ext uri="{0D108BD9-81ED-4DB2-BD59-A6C34878D82A}">
                    <a16:rowId xmlns:a16="http://schemas.microsoft.com/office/drawing/2014/main" val="10841818"/>
                  </a:ext>
                </a:extLst>
              </a:tr>
              <a:tr h="370840">
                <a:tc>
                  <a:txBody>
                    <a:bodyPr/>
                    <a:lstStyle/>
                    <a:p>
                      <a:r>
                        <a:rPr lang="en-CA">
                          <a:effectLst/>
                        </a:rPr>
                        <a:t>Museum Campus</a:t>
                      </a:r>
                    </a:p>
                  </a:txBody>
                  <a:tcPr marL="123825" marR="123825" marT="57150" marB="57150" anchor="ctr"/>
                </a:tc>
                <a:tc>
                  <a:txBody>
                    <a:bodyPr/>
                    <a:lstStyle/>
                    <a:p>
                      <a:pPr algn="r"/>
                      <a:r>
                        <a:rPr lang="en-CA">
                          <a:effectLst/>
                        </a:rPr>
                        <a:t>18008</a:t>
                      </a:r>
                    </a:p>
                  </a:txBody>
                  <a:tcPr marL="123825" marR="123825" marT="57150" marB="57150" anchor="ctr"/>
                </a:tc>
                <a:tc>
                  <a:txBody>
                    <a:bodyPr/>
                    <a:lstStyle/>
                    <a:p>
                      <a:pPr algn="r"/>
                      <a:r>
                        <a:rPr lang="en-CA">
                          <a:effectLst/>
                        </a:rPr>
                        <a:t>45370</a:t>
                      </a:r>
                    </a:p>
                  </a:txBody>
                  <a:tcPr marL="123825" marR="123825" marT="57150" marB="57150" anchor="ctr"/>
                </a:tc>
                <a:tc>
                  <a:txBody>
                    <a:bodyPr/>
                    <a:lstStyle/>
                    <a:p>
                      <a:pPr algn="r"/>
                      <a:r>
                        <a:rPr lang="en-CA">
                          <a:effectLst/>
                        </a:rPr>
                        <a:t>27362</a:t>
                      </a:r>
                    </a:p>
                  </a:txBody>
                  <a:tcPr marL="123825" marR="123825" marT="57150" marB="57150" anchor="ctr"/>
                </a:tc>
                <a:extLst>
                  <a:ext uri="{0D108BD9-81ED-4DB2-BD59-A6C34878D82A}">
                    <a16:rowId xmlns:a16="http://schemas.microsoft.com/office/drawing/2014/main" val="3228262591"/>
                  </a:ext>
                </a:extLst>
              </a:tr>
              <a:tr h="370840">
                <a:tc>
                  <a:txBody>
                    <a:bodyPr/>
                    <a:lstStyle/>
                    <a:p>
                      <a:r>
                        <a:rPr lang="en-CA">
                          <a:effectLst/>
                        </a:rPr>
                        <a:t>Grant Park</a:t>
                      </a:r>
                    </a:p>
                  </a:txBody>
                  <a:tcPr marL="123825" marR="123825" marT="57150" marB="57150" anchor="ctr"/>
                </a:tc>
                <a:tc>
                  <a:txBody>
                    <a:bodyPr/>
                    <a:lstStyle/>
                    <a:p>
                      <a:pPr algn="r"/>
                      <a:r>
                        <a:rPr lang="en-CA">
                          <a:effectLst/>
                        </a:rPr>
                        <a:t>32255</a:t>
                      </a:r>
                    </a:p>
                  </a:txBody>
                  <a:tcPr marL="123825" marR="123825" marT="57150" marB="57150" anchor="ctr"/>
                </a:tc>
                <a:tc>
                  <a:txBody>
                    <a:bodyPr/>
                    <a:lstStyle/>
                    <a:p>
                      <a:pPr algn="r"/>
                      <a:r>
                        <a:rPr lang="en-CA">
                          <a:effectLst/>
                        </a:rPr>
                        <a:t>47651</a:t>
                      </a:r>
                    </a:p>
                  </a:txBody>
                  <a:tcPr marL="123825" marR="123825" marT="57150" marB="57150" anchor="ctr"/>
                </a:tc>
                <a:tc>
                  <a:txBody>
                    <a:bodyPr/>
                    <a:lstStyle/>
                    <a:p>
                      <a:pPr algn="r"/>
                      <a:r>
                        <a:rPr lang="en-CA">
                          <a:effectLst/>
                        </a:rPr>
                        <a:t>15396</a:t>
                      </a:r>
                    </a:p>
                  </a:txBody>
                  <a:tcPr marL="123825" marR="123825" marT="57150" marB="57150" anchor="ctr"/>
                </a:tc>
                <a:extLst>
                  <a:ext uri="{0D108BD9-81ED-4DB2-BD59-A6C34878D82A}">
                    <a16:rowId xmlns:a16="http://schemas.microsoft.com/office/drawing/2014/main" val="3348389577"/>
                  </a:ext>
                </a:extLst>
              </a:tr>
              <a:tr h="370840">
                <a:tc>
                  <a:txBody>
                    <a:bodyPr/>
                    <a:lstStyle/>
                    <a:p>
                      <a:r>
                        <a:rPr lang="en-CA">
                          <a:effectLst/>
                        </a:rPr>
                        <a:t>Millenium Park</a:t>
                      </a:r>
                    </a:p>
                  </a:txBody>
                  <a:tcPr marL="123825" marR="123825" marT="57150" marB="57150" anchor="ctr"/>
                </a:tc>
                <a:tc>
                  <a:txBody>
                    <a:bodyPr/>
                    <a:lstStyle/>
                    <a:p>
                      <a:pPr algn="r"/>
                      <a:r>
                        <a:rPr lang="en-CA">
                          <a:effectLst/>
                        </a:rPr>
                        <a:t>12754</a:t>
                      </a:r>
                    </a:p>
                  </a:txBody>
                  <a:tcPr marL="123825" marR="123825" marT="57150" marB="57150" anchor="ctr"/>
                </a:tc>
                <a:tc>
                  <a:txBody>
                    <a:bodyPr/>
                    <a:lstStyle/>
                    <a:p>
                      <a:pPr algn="r"/>
                      <a:r>
                        <a:rPr lang="en-CA">
                          <a:effectLst/>
                        </a:rPr>
                        <a:t>28004</a:t>
                      </a:r>
                    </a:p>
                  </a:txBody>
                  <a:tcPr marL="123825" marR="123825" marT="57150" marB="57150" anchor="ctr"/>
                </a:tc>
                <a:tc>
                  <a:txBody>
                    <a:bodyPr/>
                    <a:lstStyle/>
                    <a:p>
                      <a:pPr algn="r"/>
                      <a:r>
                        <a:rPr lang="en-CA">
                          <a:effectLst/>
                        </a:rPr>
                        <a:t>15250</a:t>
                      </a:r>
                    </a:p>
                  </a:txBody>
                  <a:tcPr marL="123825" marR="123825" marT="57150" marB="57150" anchor="ctr"/>
                </a:tc>
                <a:extLst>
                  <a:ext uri="{0D108BD9-81ED-4DB2-BD59-A6C34878D82A}">
                    <a16:rowId xmlns:a16="http://schemas.microsoft.com/office/drawing/2014/main" val="4170913958"/>
                  </a:ext>
                </a:extLst>
              </a:tr>
              <a:tr h="370840">
                <a:tc>
                  <a:txBody>
                    <a:bodyPr/>
                    <a:lstStyle/>
                    <a:p>
                      <a:r>
                        <a:rPr lang="en-CA">
                          <a:effectLst/>
                        </a:rPr>
                        <a:t>Streeterville</a:t>
                      </a:r>
                    </a:p>
                  </a:txBody>
                  <a:tcPr marL="123825" marR="123825" marT="57150" marB="57150" anchor="ctr"/>
                </a:tc>
                <a:tc>
                  <a:txBody>
                    <a:bodyPr/>
                    <a:lstStyle/>
                    <a:p>
                      <a:pPr algn="r"/>
                      <a:r>
                        <a:rPr lang="en-CA">
                          <a:effectLst/>
                        </a:rPr>
                        <a:t>130714</a:t>
                      </a:r>
                    </a:p>
                  </a:txBody>
                  <a:tcPr marL="123825" marR="123825" marT="57150" marB="57150" anchor="ctr"/>
                </a:tc>
                <a:tc>
                  <a:txBody>
                    <a:bodyPr/>
                    <a:lstStyle/>
                    <a:p>
                      <a:pPr algn="r"/>
                      <a:r>
                        <a:rPr lang="en-CA">
                          <a:effectLst/>
                        </a:rPr>
                        <a:t>142313</a:t>
                      </a:r>
                    </a:p>
                  </a:txBody>
                  <a:tcPr marL="123825" marR="123825" marT="57150" marB="57150" anchor="ctr"/>
                </a:tc>
                <a:tc>
                  <a:txBody>
                    <a:bodyPr/>
                    <a:lstStyle/>
                    <a:p>
                      <a:pPr algn="r"/>
                      <a:r>
                        <a:rPr lang="en-CA">
                          <a:effectLst/>
                        </a:rPr>
                        <a:t>11599</a:t>
                      </a:r>
                    </a:p>
                  </a:txBody>
                  <a:tcPr marL="123825" marR="123825" marT="57150" marB="57150" anchor="ctr"/>
                </a:tc>
                <a:extLst>
                  <a:ext uri="{0D108BD9-81ED-4DB2-BD59-A6C34878D82A}">
                    <a16:rowId xmlns:a16="http://schemas.microsoft.com/office/drawing/2014/main" val="2717751863"/>
                  </a:ext>
                </a:extLst>
              </a:tr>
              <a:tr h="370840">
                <a:tc>
                  <a:txBody>
                    <a:bodyPr/>
                    <a:lstStyle/>
                    <a:p>
                      <a:r>
                        <a:rPr lang="en-CA">
                          <a:effectLst/>
                        </a:rPr>
                        <a:t>Gage Park</a:t>
                      </a:r>
                    </a:p>
                  </a:txBody>
                  <a:tcPr marL="123825" marR="123825" marT="57150" marB="57150" anchor="ctr"/>
                </a:tc>
                <a:tc>
                  <a:txBody>
                    <a:bodyPr/>
                    <a:lstStyle/>
                    <a:p>
                      <a:pPr algn="r"/>
                      <a:r>
                        <a:rPr lang="en-CA">
                          <a:effectLst/>
                        </a:rPr>
                        <a:t>2148</a:t>
                      </a:r>
                    </a:p>
                  </a:txBody>
                  <a:tcPr marL="123825" marR="123825" marT="57150" marB="57150" anchor="ctr"/>
                </a:tc>
                <a:tc>
                  <a:txBody>
                    <a:bodyPr/>
                    <a:lstStyle/>
                    <a:p>
                      <a:pPr algn="r"/>
                      <a:r>
                        <a:rPr lang="en-CA">
                          <a:effectLst/>
                        </a:rPr>
                        <a:t>4849</a:t>
                      </a:r>
                    </a:p>
                  </a:txBody>
                  <a:tcPr marL="123825" marR="123825" marT="57150" marB="57150" anchor="ctr"/>
                </a:tc>
                <a:tc>
                  <a:txBody>
                    <a:bodyPr/>
                    <a:lstStyle/>
                    <a:p>
                      <a:pPr algn="r"/>
                      <a:r>
                        <a:rPr lang="en-CA" dirty="0">
                          <a:effectLst/>
                        </a:rPr>
                        <a:t>2701</a:t>
                      </a:r>
                    </a:p>
                  </a:txBody>
                  <a:tcPr marL="123825" marR="123825" marT="57150" marB="57150" anchor="ctr"/>
                </a:tc>
                <a:extLst>
                  <a:ext uri="{0D108BD9-81ED-4DB2-BD59-A6C34878D82A}">
                    <a16:rowId xmlns:a16="http://schemas.microsoft.com/office/drawing/2014/main" val="2975826319"/>
                  </a:ext>
                </a:extLst>
              </a:tr>
            </a:tbl>
          </a:graphicData>
        </a:graphic>
      </p:graphicFrame>
    </p:spTree>
    <p:extLst>
      <p:ext uri="{BB962C8B-B14F-4D97-AF65-F5344CB8AC3E}">
        <p14:creationId xmlns:p14="http://schemas.microsoft.com/office/powerpoint/2010/main" val="292274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C3AC6-8E21-CF14-7BCC-12F21591DBBC}"/>
              </a:ext>
            </a:extLst>
          </p:cNvPr>
          <p:cNvSpPr>
            <a:spLocks noGrp="1"/>
          </p:cNvSpPr>
          <p:nvPr>
            <p:ph type="title"/>
          </p:nvPr>
        </p:nvSpPr>
        <p:spPr>
          <a:xfrm>
            <a:off x="808638" y="386930"/>
            <a:ext cx="9236700" cy="1188950"/>
          </a:xfrm>
        </p:spPr>
        <p:txBody>
          <a:bodyPr anchor="b">
            <a:normAutofit/>
          </a:bodyPr>
          <a:lstStyle/>
          <a:p>
            <a:r>
              <a:rPr lang="en-US" sz="5400"/>
              <a:t>Summary</a:t>
            </a:r>
            <a:endParaRPr lang="en-CA" sz="5400"/>
          </a:p>
        </p:txBody>
      </p:sp>
      <p:grpSp>
        <p:nvGrpSpPr>
          <p:cNvPr id="29"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0"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8DB7B4C-5A82-D66C-0E88-BFDB36C34C8D}"/>
              </a:ext>
            </a:extLst>
          </p:cNvPr>
          <p:cNvGraphicFramePr>
            <a:graphicFrameLocks noGrp="1"/>
          </p:cNvGraphicFramePr>
          <p:nvPr>
            <p:ph idx="1"/>
            <p:extLst>
              <p:ext uri="{D42A27DB-BD31-4B8C-83A1-F6EECF244321}">
                <p14:modId xmlns:p14="http://schemas.microsoft.com/office/powerpoint/2010/main" val="4220861201"/>
              </p:ext>
            </p:extLst>
          </p:nvPr>
        </p:nvGraphicFramePr>
        <p:xfrm>
          <a:off x="825264" y="2598710"/>
          <a:ext cx="10039472" cy="343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0483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AF8F7-A555-4FEB-31DB-56E16DF325B8}"/>
              </a:ext>
            </a:extLst>
          </p:cNvPr>
          <p:cNvSpPr>
            <a:spLocks noGrp="1"/>
          </p:cNvSpPr>
          <p:nvPr>
            <p:ph type="title"/>
          </p:nvPr>
        </p:nvSpPr>
        <p:spPr>
          <a:xfrm>
            <a:off x="1043631" y="809898"/>
            <a:ext cx="10173010" cy="1554480"/>
          </a:xfrm>
        </p:spPr>
        <p:txBody>
          <a:bodyPr anchor="ctr">
            <a:normAutofit/>
          </a:bodyPr>
          <a:lstStyle/>
          <a:p>
            <a:r>
              <a:rPr lang="en-US" sz="4800"/>
              <a:t>Conclusion</a:t>
            </a:r>
            <a:endParaRPr lang="en-CA"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4DF6E6D-28E7-1D01-DB4A-66DD8DA8AD82}"/>
              </a:ext>
            </a:extLst>
          </p:cNvPr>
          <p:cNvGraphicFramePr>
            <a:graphicFrameLocks noGrp="1"/>
          </p:cNvGraphicFramePr>
          <p:nvPr>
            <p:ph idx="1"/>
            <p:extLst>
              <p:ext uri="{D42A27DB-BD31-4B8C-83A1-F6EECF244321}">
                <p14:modId xmlns:p14="http://schemas.microsoft.com/office/powerpoint/2010/main" val="121364339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2328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F649A-1E09-6F4F-755B-48B00C060CC3}"/>
              </a:ext>
            </a:extLst>
          </p:cNvPr>
          <p:cNvSpPr>
            <a:spLocks noGrp="1"/>
          </p:cNvSpPr>
          <p:nvPr>
            <p:ph type="title"/>
          </p:nvPr>
        </p:nvSpPr>
        <p:spPr>
          <a:xfrm>
            <a:off x="793662" y="386930"/>
            <a:ext cx="10066122" cy="1298448"/>
          </a:xfrm>
        </p:spPr>
        <p:txBody>
          <a:bodyPr anchor="b">
            <a:normAutofit/>
          </a:bodyPr>
          <a:lstStyle/>
          <a:p>
            <a:r>
              <a:rPr lang="en-US" sz="4800"/>
              <a:t>Action to Take</a:t>
            </a:r>
            <a:endParaRPr lang="en-CA" sz="4800"/>
          </a:p>
        </p:txBody>
      </p:sp>
      <p:sp>
        <p:nvSpPr>
          <p:cNvPr id="20"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388B48DC-73F7-6EA1-BF1E-AC7E64B10DF7}"/>
              </a:ext>
            </a:extLst>
          </p:cNvPr>
          <p:cNvSpPr>
            <a:spLocks noGrp="1"/>
          </p:cNvSpPr>
          <p:nvPr>
            <p:ph idx="1"/>
          </p:nvPr>
        </p:nvSpPr>
        <p:spPr>
          <a:xfrm>
            <a:off x="793661" y="2599509"/>
            <a:ext cx="4530898" cy="3639450"/>
          </a:xfrm>
        </p:spPr>
        <p:txBody>
          <a:bodyPr anchor="ctr">
            <a:normAutofit/>
          </a:bodyPr>
          <a:lstStyle/>
          <a:p>
            <a:r>
              <a:rPr lang="en-US" sz="2000" dirty="0"/>
              <a:t>Design marketing campaign to recreational users.</a:t>
            </a:r>
          </a:p>
          <a:p>
            <a:r>
              <a:rPr lang="en-US" sz="2000" dirty="0"/>
              <a:t>Run ads during the summer when casual users are more likely to ride.</a:t>
            </a:r>
            <a:endParaRPr lang="en-CA" sz="2000" dirty="0"/>
          </a:p>
          <a:p>
            <a:r>
              <a:rPr lang="en-CA" sz="2000" dirty="0"/>
              <a:t>Use electric bikes to encourage switching to annual membership.</a:t>
            </a:r>
          </a:p>
        </p:txBody>
      </p:sp>
      <p:pic>
        <p:nvPicPr>
          <p:cNvPr id="7" name="Graphic 6" descr="Marketing">
            <a:extLst>
              <a:ext uri="{FF2B5EF4-FFF2-40B4-BE49-F238E27FC236}">
                <a16:creationId xmlns:a16="http://schemas.microsoft.com/office/drawing/2014/main" id="{E4335C1D-170C-358D-49D9-4642A53347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9548" y="2484255"/>
            <a:ext cx="3714244" cy="3714244"/>
          </a:xfrm>
          <a:prstGeom prst="rect">
            <a:avLst/>
          </a:prstGeom>
        </p:spPr>
      </p:pic>
      <p:sp>
        <p:nvSpPr>
          <p:cNvPr id="23"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0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AF3A1-1179-8A23-BD2D-67DA2DB98793}"/>
              </a:ext>
            </a:extLst>
          </p:cNvPr>
          <p:cNvSpPr>
            <a:spLocks noGrp="1"/>
          </p:cNvSpPr>
          <p:nvPr>
            <p:ph type="title"/>
          </p:nvPr>
        </p:nvSpPr>
        <p:spPr>
          <a:xfrm>
            <a:off x="645064" y="525982"/>
            <a:ext cx="4282983" cy="1200361"/>
          </a:xfrm>
        </p:spPr>
        <p:txBody>
          <a:bodyPr anchor="b">
            <a:normAutofit/>
          </a:bodyPr>
          <a:lstStyle/>
          <a:p>
            <a:r>
              <a:rPr lang="en-US" sz="3600"/>
              <a:t>Background</a:t>
            </a:r>
            <a:endParaRPr lang="en-CA" sz="3600"/>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04A9BD-1394-2DBD-6797-92F1E356391A}"/>
              </a:ext>
            </a:extLst>
          </p:cNvPr>
          <p:cNvSpPr>
            <a:spLocks noGrp="1"/>
          </p:cNvSpPr>
          <p:nvPr>
            <p:ph idx="1"/>
          </p:nvPr>
        </p:nvSpPr>
        <p:spPr>
          <a:xfrm>
            <a:off x="645066" y="2031101"/>
            <a:ext cx="4282984" cy="3511943"/>
          </a:xfrm>
        </p:spPr>
        <p:txBody>
          <a:bodyPr anchor="ctr">
            <a:normAutofit/>
          </a:bodyPr>
          <a:lstStyle/>
          <a:p>
            <a:r>
              <a:rPr lang="en-US" sz="1800" dirty="0" err="1"/>
              <a:t>Cyclistic</a:t>
            </a:r>
            <a:r>
              <a:rPr lang="en-US" sz="1800" dirty="0"/>
              <a:t> is a bike-share service operating in Chicago.</a:t>
            </a:r>
          </a:p>
          <a:p>
            <a:r>
              <a:rPr lang="en-US" sz="1800" dirty="0"/>
              <a:t>Riders are split into two categories:</a:t>
            </a:r>
          </a:p>
          <a:p>
            <a:pPr lvl="1"/>
            <a:r>
              <a:rPr lang="en-US" sz="1800" dirty="0"/>
              <a:t>Casual Riders</a:t>
            </a:r>
          </a:p>
          <a:p>
            <a:pPr lvl="1"/>
            <a:r>
              <a:rPr lang="en-US" sz="1800" dirty="0"/>
              <a:t>Annual members</a:t>
            </a:r>
            <a:endParaRPr lang="en-CA" sz="1800" dirty="0"/>
          </a:p>
          <a:p>
            <a:r>
              <a:rPr lang="en-CA" sz="1800" dirty="0"/>
              <a:t>Annual members are more profitable than casual riders.</a:t>
            </a:r>
          </a:p>
          <a:p>
            <a:r>
              <a:rPr lang="en-US" sz="1800" dirty="0"/>
              <a:t>Marketing campaign is to be created to convert casual riders into annual members.</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ike">
            <a:extLst>
              <a:ext uri="{FF2B5EF4-FFF2-40B4-BE49-F238E27FC236}">
                <a16:creationId xmlns:a16="http://schemas.microsoft.com/office/drawing/2014/main" id="{EBE91598-8D69-CC7F-22A7-D0444202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39676" y="650494"/>
            <a:ext cx="5324142" cy="5324142"/>
          </a:xfrm>
          <a:prstGeom prst="rect">
            <a:avLst/>
          </a:prstGeom>
        </p:spPr>
      </p:pic>
    </p:spTree>
    <p:extLst>
      <p:ext uri="{BB962C8B-B14F-4D97-AF65-F5344CB8AC3E}">
        <p14:creationId xmlns:p14="http://schemas.microsoft.com/office/powerpoint/2010/main" val="3449862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97B3D-8FCA-036A-88C3-DAE1765BEB8E}"/>
              </a:ext>
            </a:extLst>
          </p:cNvPr>
          <p:cNvSpPr>
            <a:spLocks noGrp="1"/>
          </p:cNvSpPr>
          <p:nvPr>
            <p:ph type="title"/>
          </p:nvPr>
        </p:nvSpPr>
        <p:spPr>
          <a:xfrm>
            <a:off x="7239014" y="525982"/>
            <a:ext cx="4282983" cy="1200361"/>
          </a:xfrm>
        </p:spPr>
        <p:txBody>
          <a:bodyPr anchor="b">
            <a:normAutofit/>
          </a:bodyPr>
          <a:lstStyle/>
          <a:p>
            <a:r>
              <a:rPr lang="en-US" sz="3600"/>
              <a:t>Future Analysis</a:t>
            </a:r>
            <a:endParaRPr lang="en-CA" sz="3600"/>
          </a:p>
        </p:txBody>
      </p:sp>
      <p:sp>
        <p:nvSpPr>
          <p:cNvPr id="12" name="Rectangle 1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rainstorm with solid fill">
            <a:extLst>
              <a:ext uri="{FF2B5EF4-FFF2-40B4-BE49-F238E27FC236}">
                <a16:creationId xmlns:a16="http://schemas.microsoft.com/office/drawing/2014/main" id="{813CFE8E-F80E-A1F3-A403-884C38C360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28182" y="650494"/>
            <a:ext cx="5324142" cy="5324142"/>
          </a:xfrm>
          <a:prstGeom prst="rect">
            <a:avLst/>
          </a:prstGeom>
        </p:spPr>
      </p:pic>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B5127B-D96A-C98B-3205-9D1036C9DD59}"/>
              </a:ext>
            </a:extLst>
          </p:cNvPr>
          <p:cNvSpPr>
            <a:spLocks noGrp="1"/>
          </p:cNvSpPr>
          <p:nvPr>
            <p:ph idx="1"/>
          </p:nvPr>
        </p:nvSpPr>
        <p:spPr>
          <a:xfrm>
            <a:off x="7239012" y="2031101"/>
            <a:ext cx="4282984" cy="3511943"/>
          </a:xfrm>
        </p:spPr>
        <p:txBody>
          <a:bodyPr anchor="ctr">
            <a:normAutofit/>
          </a:bodyPr>
          <a:lstStyle/>
          <a:p>
            <a:r>
              <a:rPr lang="en-US" sz="1800"/>
              <a:t>Tracking habits of individual users.</a:t>
            </a:r>
          </a:p>
          <a:p>
            <a:r>
              <a:rPr lang="en-US" sz="1800"/>
              <a:t>Filtering out tourists from analysis.</a:t>
            </a:r>
          </a:p>
          <a:p>
            <a:r>
              <a:rPr lang="en-US" sz="1800"/>
              <a:t>Profile users to get a better idea of user trends.</a:t>
            </a:r>
            <a:endParaRPr lang="en-CA" sz="1800"/>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62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E16AF4-3397-3186-1077-175382E364DD}"/>
              </a:ext>
            </a:extLst>
          </p:cNvPr>
          <p:cNvSpPr>
            <a:spLocks noGrp="1"/>
          </p:cNvSpPr>
          <p:nvPr>
            <p:ph type="title"/>
          </p:nvPr>
        </p:nvSpPr>
        <p:spPr>
          <a:xfrm>
            <a:off x="808638" y="386930"/>
            <a:ext cx="9236700" cy="1188950"/>
          </a:xfrm>
        </p:spPr>
        <p:txBody>
          <a:bodyPr anchor="b">
            <a:normAutofit/>
          </a:bodyPr>
          <a:lstStyle/>
          <a:p>
            <a:r>
              <a:rPr lang="en-US" sz="5400"/>
              <a:t>Objective</a:t>
            </a:r>
            <a:endParaRPr lang="en-CA" sz="540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05E374B1-FC2F-B2C8-0586-947F8DFEDC49}"/>
              </a:ext>
            </a:extLst>
          </p:cNvPr>
          <p:cNvGraphicFramePr>
            <a:graphicFrameLocks noGrp="1"/>
          </p:cNvGraphicFramePr>
          <p:nvPr>
            <p:ph idx="1"/>
            <p:extLst>
              <p:ext uri="{D42A27DB-BD31-4B8C-83A1-F6EECF244321}">
                <p14:modId xmlns:p14="http://schemas.microsoft.com/office/powerpoint/2010/main" val="2820618008"/>
              </p:ext>
            </p:extLst>
          </p:nvPr>
        </p:nvGraphicFramePr>
        <p:xfrm>
          <a:off x="825264" y="2598710"/>
          <a:ext cx="10039472" cy="343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382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FFF857-BD28-E423-A643-CC04F665F596}"/>
              </a:ext>
            </a:extLst>
          </p:cNvPr>
          <p:cNvSpPr>
            <a:spLocks noGrp="1"/>
          </p:cNvSpPr>
          <p:nvPr>
            <p:ph type="title"/>
          </p:nvPr>
        </p:nvSpPr>
        <p:spPr>
          <a:xfrm>
            <a:off x="808638" y="386930"/>
            <a:ext cx="9236700" cy="1188950"/>
          </a:xfrm>
        </p:spPr>
        <p:txBody>
          <a:bodyPr anchor="b">
            <a:normAutofit/>
          </a:bodyPr>
          <a:lstStyle/>
          <a:p>
            <a:r>
              <a:rPr lang="en-US" sz="5400"/>
              <a:t>Preparation</a:t>
            </a:r>
            <a:endParaRPr lang="en-CA"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C3B8D8-665B-2103-5FF2-74F8C1C7D6B9}"/>
              </a:ext>
            </a:extLst>
          </p:cNvPr>
          <p:cNvSpPr>
            <a:spLocks noGrp="1"/>
          </p:cNvSpPr>
          <p:nvPr>
            <p:ph idx="1"/>
          </p:nvPr>
        </p:nvSpPr>
        <p:spPr>
          <a:xfrm>
            <a:off x="793660" y="2599509"/>
            <a:ext cx="10143668" cy="3435531"/>
          </a:xfrm>
        </p:spPr>
        <p:txBody>
          <a:bodyPr anchor="ctr">
            <a:normAutofit/>
          </a:bodyPr>
          <a:lstStyle/>
          <a:p>
            <a:r>
              <a:rPr lang="en-US" sz="2400" dirty="0" err="1"/>
              <a:t>Cyclistic</a:t>
            </a:r>
            <a:r>
              <a:rPr lang="en-US" sz="2400" dirty="0"/>
              <a:t> is not a real company.</a:t>
            </a:r>
          </a:p>
          <a:p>
            <a:pPr lvl="1"/>
            <a:r>
              <a:rPr lang="en-US" dirty="0"/>
              <a:t>Data for this case study comes from </a:t>
            </a:r>
            <a:r>
              <a:rPr lang="en-US" dirty="0">
                <a:hlinkClick r:id="rId3"/>
              </a:rPr>
              <a:t>Divvy</a:t>
            </a:r>
            <a:r>
              <a:rPr lang="en-US" dirty="0"/>
              <a:t>.</a:t>
            </a:r>
          </a:p>
          <a:p>
            <a:pPr lvl="1"/>
            <a:r>
              <a:rPr lang="en-US" dirty="0"/>
              <a:t>Data is made </a:t>
            </a:r>
            <a:r>
              <a:rPr lang="en-US" dirty="0">
                <a:hlinkClick r:id="rId4"/>
              </a:rPr>
              <a:t>freely available</a:t>
            </a:r>
            <a:r>
              <a:rPr lang="en-US" dirty="0"/>
              <a:t>.</a:t>
            </a:r>
          </a:p>
          <a:p>
            <a:r>
              <a:rPr lang="en-US" sz="2400" dirty="0"/>
              <a:t>Analysis performed on 12 months of data.</a:t>
            </a:r>
          </a:p>
          <a:p>
            <a:r>
              <a:rPr lang="en-US" sz="2400" dirty="0"/>
              <a:t>Data contains no private information (names, credit card numbers, </a:t>
            </a:r>
            <a:r>
              <a:rPr lang="en-US" sz="2400" dirty="0" err="1"/>
              <a:t>etc</a:t>
            </a:r>
            <a:r>
              <a:rPr lang="en-US" sz="2400" dirty="0"/>
              <a:t>).</a:t>
            </a:r>
            <a:endParaRPr lang="en-CA" sz="2400" dirty="0"/>
          </a:p>
        </p:txBody>
      </p:sp>
    </p:spTree>
    <p:extLst>
      <p:ext uri="{BB962C8B-B14F-4D97-AF65-F5344CB8AC3E}">
        <p14:creationId xmlns:p14="http://schemas.microsoft.com/office/powerpoint/2010/main" val="263851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81FD7-5675-F369-31F4-B65E689578A2}"/>
              </a:ext>
            </a:extLst>
          </p:cNvPr>
          <p:cNvSpPr>
            <a:spLocks noGrp="1"/>
          </p:cNvSpPr>
          <p:nvPr>
            <p:ph type="title"/>
          </p:nvPr>
        </p:nvSpPr>
        <p:spPr>
          <a:xfrm>
            <a:off x="645065" y="1097280"/>
            <a:ext cx="3796306" cy="4666207"/>
          </a:xfrm>
        </p:spPr>
        <p:txBody>
          <a:bodyPr anchor="ctr">
            <a:normAutofit/>
          </a:bodyPr>
          <a:lstStyle/>
          <a:p>
            <a:r>
              <a:rPr lang="en-US" sz="4800"/>
              <a:t>Data Processing</a:t>
            </a:r>
            <a:endParaRPr lang="en-CA" sz="4800"/>
          </a:p>
        </p:txBody>
      </p:sp>
      <p:grpSp>
        <p:nvGrpSpPr>
          <p:cNvPr id="11" name="Group 10">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295E62F-DC0A-01A4-16A1-3430700CB75F}"/>
              </a:ext>
            </a:extLst>
          </p:cNvPr>
          <p:cNvGraphicFramePr>
            <a:graphicFrameLocks noGrp="1"/>
          </p:cNvGraphicFramePr>
          <p:nvPr>
            <p:ph idx="1"/>
            <p:extLst>
              <p:ext uri="{D42A27DB-BD31-4B8C-83A1-F6EECF244321}">
                <p14:modId xmlns:p14="http://schemas.microsoft.com/office/powerpoint/2010/main" val="696307077"/>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6879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C46F1-9674-9658-A9DF-760C91CDAC95}"/>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Who is Riding?</a:t>
            </a:r>
          </a:p>
        </p:txBody>
      </p:sp>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chart of a group of members&#10;&#10;Description automatically generated">
            <a:extLst>
              <a:ext uri="{FF2B5EF4-FFF2-40B4-BE49-F238E27FC236}">
                <a16:creationId xmlns:a16="http://schemas.microsoft.com/office/drawing/2014/main" id="{F006072F-DEBF-536B-315D-00AA2C4EC1E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93750" y="2729491"/>
            <a:ext cx="4160838" cy="3338944"/>
          </a:xfrm>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descr="A blue and orange pie chart&#10;&#10;Description automatically generated">
            <a:extLst>
              <a:ext uri="{FF2B5EF4-FFF2-40B4-BE49-F238E27FC236}">
                <a16:creationId xmlns:a16="http://schemas.microsoft.com/office/drawing/2014/main" id="{C845724C-13D9-E37E-5355-0228ABB879AC}"/>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872192" y="2505075"/>
            <a:ext cx="3783203" cy="3684588"/>
          </a:xfrm>
        </p:spPr>
      </p:pic>
    </p:spTree>
    <p:extLst>
      <p:ext uri="{BB962C8B-B14F-4D97-AF65-F5344CB8AC3E}">
        <p14:creationId xmlns:p14="http://schemas.microsoft.com/office/powerpoint/2010/main" val="405341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E1423-FCB2-DAE7-4771-34CF09AEB753}"/>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When are Users Riding?</a:t>
            </a:r>
          </a:p>
        </p:txBody>
      </p:sp>
      <p:sp>
        <p:nvSpPr>
          <p:cNvPr id="28" name="Rectangle 2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6C44B7D-9BD0-5220-44DA-71EBD9795F5B}"/>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342900" indent="-228600">
              <a:buFont typeface="Arial" panose="020B0604020202020204" pitchFamily="34" charset="0"/>
              <a:buChar char="•"/>
            </a:pPr>
            <a:r>
              <a:rPr lang="en-US" sz="1800"/>
              <a:t>More riders in warmer, summer months than colder winter months.</a:t>
            </a:r>
          </a:p>
          <a:p>
            <a:pPr marL="800100" lvl="1" indent="-228600">
              <a:buFont typeface="Arial" panose="020B0604020202020204" pitchFamily="34" charset="0"/>
              <a:buChar char="•"/>
            </a:pPr>
            <a:r>
              <a:rPr lang="en-US" sz="1800" dirty="0"/>
              <a:t>Almost as many casual riders and annual members in summer.</a:t>
            </a:r>
            <a:endParaRPr lang="en-US" sz="1800"/>
          </a:p>
          <a:p>
            <a:pPr marL="342900" indent="-228600">
              <a:buFont typeface="Arial" panose="020B0604020202020204" pitchFamily="34" charset="0"/>
              <a:buChar char="•"/>
            </a:pPr>
            <a:r>
              <a:rPr lang="en-US" sz="1800"/>
              <a:t>Very few casual riders in winter.</a:t>
            </a:r>
          </a:p>
          <a:p>
            <a:pPr marL="342900" indent="-228600">
              <a:buFont typeface="Arial" panose="020B0604020202020204" pitchFamily="34" charset="0"/>
              <a:buChar char="•"/>
            </a:pPr>
            <a:r>
              <a:rPr lang="en-US" sz="1800"/>
              <a:t>Significant number of annual members riding during the winter.</a:t>
            </a:r>
          </a:p>
        </p:txBody>
      </p:sp>
      <p:sp>
        <p:nvSpPr>
          <p:cNvPr id="30" name="Rectangle 2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graph of a number of riders each month&#10;&#10;Description automatically generated">
            <a:extLst>
              <a:ext uri="{FF2B5EF4-FFF2-40B4-BE49-F238E27FC236}">
                <a16:creationId xmlns:a16="http://schemas.microsoft.com/office/drawing/2014/main" id="{2E7A9867-859E-5762-E574-20295AE279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18344" y="1142361"/>
            <a:ext cx="5550419" cy="4617729"/>
          </a:xfrm>
        </p:spPr>
      </p:pic>
    </p:spTree>
    <p:extLst>
      <p:ext uri="{BB962C8B-B14F-4D97-AF65-F5344CB8AC3E}">
        <p14:creationId xmlns:p14="http://schemas.microsoft.com/office/powerpoint/2010/main" val="102300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ED38E-546C-8757-7393-009BFBA8297D}"/>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a:t>When are Users Riding?</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45FF745F-3108-4FEC-C482-F39C39FE43E3}"/>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285750" indent="-228600">
              <a:buFont typeface="Arial" panose="020B0604020202020204" pitchFamily="34" charset="0"/>
              <a:buChar char="•"/>
            </a:pPr>
            <a:r>
              <a:rPr lang="en-US" sz="1800"/>
              <a:t>Annual members more often to ride during the week.</a:t>
            </a:r>
          </a:p>
          <a:p>
            <a:pPr marL="285750" indent="-228600">
              <a:buFont typeface="Arial" panose="020B0604020202020204" pitchFamily="34" charset="0"/>
              <a:buChar char="•"/>
            </a:pPr>
            <a:r>
              <a:rPr lang="en-US" sz="1800"/>
              <a:t>Casual riders more often to ride during the weekend.</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graph of a number of riders every day of the week&#10;&#10;Description automatically generated">
            <a:extLst>
              <a:ext uri="{FF2B5EF4-FFF2-40B4-BE49-F238E27FC236}">
                <a16:creationId xmlns:a16="http://schemas.microsoft.com/office/drawing/2014/main" id="{7B05864C-B581-FDA8-2839-B81ABE5F0E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59789" y="1444113"/>
            <a:ext cx="5458979" cy="4315977"/>
          </a:xfrm>
        </p:spPr>
      </p:pic>
    </p:spTree>
    <p:extLst>
      <p:ext uri="{BB962C8B-B14F-4D97-AF65-F5344CB8AC3E}">
        <p14:creationId xmlns:p14="http://schemas.microsoft.com/office/powerpoint/2010/main" val="54991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6C481-B851-AA7B-870F-91E293FA32AF}"/>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When are Users Riding?</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A5C580F-D154-4737-27E6-9F3F15E4FD9A}"/>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285750" indent="-228600">
              <a:buFont typeface="Arial" panose="020B0604020202020204" pitchFamily="34" charset="0"/>
              <a:buChar char="•"/>
            </a:pPr>
            <a:r>
              <a:rPr lang="en-US" sz="1800" dirty="0"/>
              <a:t>Most rides happen during the afternoon.</a:t>
            </a:r>
          </a:p>
          <a:p>
            <a:pPr marL="285750" indent="-228600">
              <a:buFont typeface="Arial" panose="020B0604020202020204" pitchFamily="34" charset="0"/>
              <a:buChar char="•"/>
            </a:pPr>
            <a:r>
              <a:rPr lang="en-US" sz="1800" dirty="0"/>
              <a:t>Casual riders are more likely to ride in the evening than in the morning.</a:t>
            </a:r>
          </a:p>
          <a:p>
            <a:pPr marL="285750" indent="-228600">
              <a:buFont typeface="Arial" panose="020B0604020202020204" pitchFamily="34" charset="0"/>
              <a:buChar char="•"/>
            </a:pPr>
            <a:r>
              <a:rPr lang="en-US" sz="1800" dirty="0"/>
              <a:t>Ride in the morning and evening at equal frequency.</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of different colored bars&#10;&#10;Description automatically generated">
            <a:extLst>
              <a:ext uri="{FF2B5EF4-FFF2-40B4-BE49-F238E27FC236}">
                <a16:creationId xmlns:a16="http://schemas.microsoft.com/office/drawing/2014/main" id="{C0CDFA61-A691-AA75-B664-2F24D3DD1D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87738" y="1054322"/>
            <a:ext cx="5628018" cy="4516485"/>
          </a:xfrm>
          <a:prstGeom prst="rect">
            <a:avLst/>
          </a:prstGeom>
        </p:spPr>
      </p:pic>
    </p:spTree>
    <p:extLst>
      <p:ext uri="{BB962C8B-B14F-4D97-AF65-F5344CB8AC3E}">
        <p14:creationId xmlns:p14="http://schemas.microsoft.com/office/powerpoint/2010/main" val="3739425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TotalTime>
  <Words>2359</Words>
  <Application>Microsoft Office PowerPoint</Application>
  <PresentationFormat>Widescreen</PresentationFormat>
  <Paragraphs>329</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Cyclistic Bike Share Analysis</vt:lpstr>
      <vt:lpstr>Background</vt:lpstr>
      <vt:lpstr>Objective</vt:lpstr>
      <vt:lpstr>Preparation</vt:lpstr>
      <vt:lpstr>Data Processing</vt:lpstr>
      <vt:lpstr>Who is Riding?</vt:lpstr>
      <vt:lpstr>When are Users Riding?</vt:lpstr>
      <vt:lpstr>When are Users Riding?</vt:lpstr>
      <vt:lpstr>When are Users Riding?</vt:lpstr>
      <vt:lpstr>How Long are Users Riding?</vt:lpstr>
      <vt:lpstr>What are Users Riding?</vt:lpstr>
      <vt:lpstr>Where are Users Riding?</vt:lpstr>
      <vt:lpstr>Where are Annual Members Riding?</vt:lpstr>
      <vt:lpstr>Where are Casual Members Riding?</vt:lpstr>
      <vt:lpstr>Neighborhoods with More Member Rides than Casual Rides</vt:lpstr>
      <vt:lpstr>Neighborhoods with More Casual Rides than Member Rides</vt:lpstr>
      <vt:lpstr>Summary</vt:lpstr>
      <vt:lpstr>Conclusion</vt:lpstr>
      <vt:lpstr>Action to Take</vt:lpstr>
      <vt:lpstr>Future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Share Analysis</dc:title>
  <dc:creator>Paul Greber</dc:creator>
  <cp:lastModifiedBy>Paul Greber</cp:lastModifiedBy>
  <cp:revision>7</cp:revision>
  <dcterms:created xsi:type="dcterms:W3CDTF">2023-08-08T16:20:30Z</dcterms:created>
  <dcterms:modified xsi:type="dcterms:W3CDTF">2023-08-09T15:59:31Z</dcterms:modified>
</cp:coreProperties>
</file>