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64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6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48000" y="6370947"/>
            <a:ext cx="2588097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Grafik 9" descr="Grafik 9"/>
          <p:cNvPicPr>
            <a:picLocks noChangeAspect="1"/>
          </p:cNvPicPr>
          <p:nvPr/>
        </p:nvPicPr>
        <p:blipFill>
          <a:blip r:embed="rId3">
            <a:extLst/>
          </a:blip>
          <a:srcRect l="21949" t="28867" r="21951" b="29709"/>
          <a:stretch>
            <a:fillRect/>
          </a:stretch>
        </p:blipFill>
        <p:spPr>
          <a:xfrm>
            <a:off x="7426031" y="6370947"/>
            <a:ext cx="637314" cy="36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5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48000" y="6370947"/>
            <a:ext cx="2588097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Grafik 8" descr="Grafik 8"/>
          <p:cNvPicPr>
            <a:picLocks noChangeAspect="1"/>
          </p:cNvPicPr>
          <p:nvPr/>
        </p:nvPicPr>
        <p:blipFill>
          <a:blip r:embed="rId3">
            <a:extLst/>
          </a:blip>
          <a:srcRect l="21949" t="28867" r="21951" b="29709"/>
          <a:stretch>
            <a:fillRect/>
          </a:stretch>
        </p:blipFill>
        <p:spPr>
          <a:xfrm>
            <a:off x="7426031" y="6370947"/>
            <a:ext cx="637314" cy="36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9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Grafik 6" descr="Grafik 6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499350" y="6361779"/>
            <a:ext cx="640136" cy="359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Grafik 7" descr="Grafik 7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153400" y="6361474"/>
            <a:ext cx="2588097" cy="3600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el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5760"/>
            </a:lvl1pPr>
          </a:lstStyle>
          <a:p>
            <a:r>
              <a:t>BLOSUM scores compared to single SNAP2 scores</a:t>
            </a:r>
          </a:p>
        </p:txBody>
      </p:sp>
      <p:sp>
        <p:nvSpPr>
          <p:cNvPr id="101" name="Untertitel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Thomas Eska, Paul Hager, Thomas Heinzinger</a:t>
            </a:r>
          </a:p>
        </p:txBody>
      </p:sp>
      <p:sp>
        <p:nvSpPr>
          <p:cNvPr id="102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el 1"/>
          <p:cNvSpPr txBox="1">
            <a:spLocks noGrp="1"/>
          </p:cNvSpPr>
          <p:nvPr>
            <p:ph type="title"/>
          </p:nvPr>
        </p:nvSpPr>
        <p:spPr>
          <a:xfrm>
            <a:off x="838200" y="1238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Feature: First Ideas</a:t>
            </a:r>
          </a:p>
        </p:txBody>
      </p:sp>
      <p:sp>
        <p:nvSpPr>
          <p:cNvPr id="105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522809"/>
            <a:ext cx="10515600" cy="4654154"/>
          </a:xfrm>
          <a:prstGeom prst="rect">
            <a:avLst/>
          </a:prstGeom>
        </p:spPr>
        <p:txBody>
          <a:bodyPr/>
          <a:lstStyle/>
          <a:p>
            <a:pPr marL="196596" indent="-196596" defTabSz="786384">
              <a:spcBef>
                <a:spcPts val="800"/>
              </a:spcBef>
              <a:defRPr sz="2408"/>
            </a:pPr>
            <a:r>
              <a:t>Large (-) BLOSUM =&gt; Very unlikely substitution =&gt; Strong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t>Requires high SNAP2 to be functionally significant (i.e. binding)</a:t>
            </a:r>
          </a:p>
          <a:p>
            <a:pPr marL="196596" indent="-196596" defTabSz="786384">
              <a:spcBef>
                <a:spcPts val="800"/>
              </a:spcBef>
              <a:defRPr sz="2408"/>
            </a:pPr>
            <a:r>
              <a:t>Large (+) BLOSUM =&gt; Very likely substitution =&gt; Weak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t>Small SNAP2 can still imply functional significance (i.e. binding)</a:t>
            </a:r>
          </a:p>
          <a:p>
            <a:pPr marL="196596" indent="-196596" defTabSz="786384">
              <a:spcBef>
                <a:spcPts val="800"/>
              </a:spcBef>
              <a:defRPr sz="2408"/>
            </a:pPr>
            <a:endParaRPr/>
          </a:p>
          <a:p>
            <a:pPr marL="196596" indent="-196596" defTabSz="786384">
              <a:spcBef>
                <a:spcPts val="800"/>
              </a:spcBef>
              <a:defRPr sz="2408"/>
            </a:pPr>
            <a:r>
              <a:t>Cutoffs:</a:t>
            </a:r>
          </a:p>
          <a:p>
            <a:pPr marL="0" lvl="1" indent="393192" defTabSz="786384">
              <a:spcBef>
                <a:spcPts val="400"/>
              </a:spcBef>
              <a:buSzTx/>
              <a:buNone/>
              <a:defRPr sz="2064"/>
            </a:pPr>
            <a:r>
              <a:t>-4: 90, -3: 80, -2:70, -1: 60, 0:50, 1:40, 2:30, 3:0</a:t>
            </a:r>
          </a:p>
          <a:p>
            <a:pPr marL="0" lvl="1" indent="393192" defTabSz="786384">
              <a:spcBef>
                <a:spcPts val="400"/>
              </a:spcBef>
              <a:buSzTx/>
              <a:buNone/>
              <a:defRPr sz="2064"/>
            </a:pPr>
            <a:r>
              <a:t>BLOSUM diagonal can be ignored</a:t>
            </a:r>
          </a:p>
          <a:p>
            <a:pPr marL="0" lvl="1" indent="393192" defTabSz="786384">
              <a:spcBef>
                <a:spcPts val="400"/>
              </a:spcBef>
              <a:buSzTx/>
              <a:buNone/>
              <a:defRPr sz="2064"/>
            </a:pPr>
            <a:endParaRPr/>
          </a:p>
          <a:p>
            <a:pPr marL="196596" indent="-196596" defTabSz="786384">
              <a:spcBef>
                <a:spcPts val="800"/>
              </a:spcBef>
              <a:defRPr sz="2408"/>
            </a:pPr>
            <a:r>
              <a:t>Result:</a:t>
            </a:r>
          </a:p>
          <a:p>
            <a:pPr marL="0" indent="0" defTabSz="786384">
              <a:spcBef>
                <a:spcPts val="800"/>
              </a:spcBef>
              <a:buSzTx/>
              <a:buNone/>
              <a:defRPr sz="2408"/>
            </a:pPr>
            <a:r>
              <a:t>	[-1, -1, -1, -1, 1, -1, 1, -1, -1, 1, 0, -1, -1, 1, 1, -1, -1, -1, 1, 1]</a:t>
            </a:r>
          </a:p>
        </p:txBody>
      </p:sp>
      <p:sp>
        <p:nvSpPr>
          <p:cNvPr id="106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el 1"/>
          <p:cNvSpPr txBox="1"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Testing for Overfitting</a:t>
            </a:r>
          </a:p>
        </p:txBody>
      </p:sp>
      <p:sp>
        <p:nvSpPr>
          <p:cNvPr id="109" name="Foliennummernplatzhalter 12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10" name="EpochMCC.png" descr="EpochMC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5082" y="1534089"/>
            <a:ext cx="5401836" cy="48256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el 1"/>
          <p:cNvSpPr txBox="1">
            <a:spLocks noGrp="1"/>
          </p:cNvSpPr>
          <p:nvPr>
            <p:ph type="title"/>
          </p:nvPr>
        </p:nvSpPr>
        <p:spPr>
          <a:xfrm>
            <a:off x="959317" y="2673713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Hyper Parameter Grid Search</a:t>
            </a:r>
          </a:p>
        </p:txBody>
      </p:sp>
      <p:sp>
        <p:nvSpPr>
          <p:cNvPr id="114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394161" y="8670256"/>
            <a:ext cx="161513" cy="22443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19" name="HiddenNodes.png" descr="HiddenNod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1354" y="796827"/>
            <a:ext cx="8915314" cy="4713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WeighNonBinding.png" descr="WeighNonBindin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1354" y="892044"/>
            <a:ext cx="8915314" cy="4713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WeightBinding.png" descr="WeightBindin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64849" y="757107"/>
            <a:ext cx="8915314" cy="4713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LearningRate.png" descr="LearningRat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91977" y="225666"/>
            <a:ext cx="6733245" cy="6017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Epochs.png" descr="Epoch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89868" y="264720"/>
            <a:ext cx="6733245" cy="6017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Momentum.png" descr="Momentu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076541" y="185280"/>
            <a:ext cx="6733245" cy="6017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BestCutoff.png" descr="BestCutoff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62805" y="144894"/>
            <a:ext cx="6733245" cy="6017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AA7900-4A72-487D-B6CA-4264644417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50" y="996769"/>
            <a:ext cx="5135231" cy="38353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F12CDF-A650-4B37-83CC-4863F2D853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63" y="996769"/>
            <a:ext cx="5135231" cy="3835376"/>
          </a:xfrm>
          <a:prstGeom prst="rect">
            <a:avLst/>
          </a:prstGeom>
        </p:spPr>
      </p:pic>
      <p:pic>
        <p:nvPicPr>
          <p:cNvPr id="127" name="NetworkExample.png" descr="NetworkExample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934849" y="185280"/>
            <a:ext cx="6050485" cy="60178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t>Confusion Matrix</a:t>
            </a:r>
          </a:p>
        </p:txBody>
      </p:sp>
      <p:graphicFrame>
        <p:nvGraphicFramePr>
          <p:cNvPr id="130" name="Inhaltsplatzhalter 7"/>
          <p:cNvGraphicFramePr/>
          <p:nvPr>
            <p:extLst>
              <p:ext uri="{D42A27DB-BD31-4B8C-83A1-F6EECF244321}">
                <p14:modId xmlns:p14="http://schemas.microsoft.com/office/powerpoint/2010/main" val="2236889719"/>
              </p:ext>
            </p:extLst>
          </p:nvPr>
        </p:nvGraphicFramePr>
        <p:xfrm>
          <a:off x="2961850" y="2038349"/>
          <a:ext cx="6268300" cy="355633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True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False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Predicted True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519
~1.6%</a:t>
                      </a:r>
                    </a:p>
                  </a:txBody>
                  <a:tcPr marL="45720" marR="45720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517
~1.6%</a:t>
                      </a:r>
                    </a:p>
                  </a:txBody>
                  <a:tcPr marL="45720" marR="45720" anchor="ctr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Predicted False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2842
~8.9%</a:t>
                      </a:r>
                    </a:p>
                  </a:txBody>
                  <a:tcPr marL="45720" marR="4572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27949
~87.8%</a:t>
                      </a:r>
                    </a:p>
                  </a:txBody>
                  <a:tcPr marL="45720" marR="45720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1" name="Foliennummernplatzhalter 8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BLOSUM scores compared to single SNAP2 scores</vt:lpstr>
      <vt:lpstr>Feature: First Ideas</vt:lpstr>
      <vt:lpstr>Testing for Overfitting</vt:lpstr>
      <vt:lpstr>Hyper Parameter Grid Search</vt:lpstr>
      <vt:lpstr>Confusion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BLOSUM scores compared to single SNAP2 scores</dc:title>
  <cp:lastModifiedBy>Thomas</cp:lastModifiedBy>
  <cp:revision>8</cp:revision>
  <dcterms:modified xsi:type="dcterms:W3CDTF">2019-06-26T19:13:03Z</dcterms:modified>
</cp:coreProperties>
</file>