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04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Binding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00%" sourceLinked="0"/>
              <c:txPr>
                <a:bodyPr/>
                <a:lstStyle/>
                <a:p>
                  <a:pPr>
                    <a:defRPr b="1" i="0" strike="noStrike" sz="1100" u="none">
                      <a:solidFill>
                        <a:srgbClr val="FFFFFF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.00%" sourceLinked="0"/>
              <c:txPr>
                <a:bodyPr/>
                <a:lstStyle/>
                <a:p>
                  <a:pPr>
                    <a:defRPr b="1" i="0" strike="noStrike" sz="1100" u="none">
                      <a:solidFill>
                        <a:srgbClr val="FFFFFF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0%" sourceLinked="0"/>
            <c:txPr>
              <a:bodyPr/>
              <a:lstStyle/>
              <a:p>
                <a:pPr>
                  <a:defRPr b="1" i="0" strike="noStrike" sz="1100" u="non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3361.000000</c:v>
                </c:pt>
                <c:pt idx="1">
                  <c:v>28446.000000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21321"/>
          <c:y val="0.947422"/>
          <c:w val="0.557358"/>
          <c:h val="0.0525783"/>
        </c:manualLayout>
      </c:layout>
      <c:overlay val="1"/>
      <c:spPr>
        <a:solidFill>
          <a:srgbClr val="FFFFFF">
            <a:alpha val="78000"/>
          </a:srgbClr>
        </a:solidFill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pPr/>
            <a:r>
              <a:t>BLOSUM scores compared to single SNAP scores</a:t>
            </a:r>
          </a:p>
        </p:txBody>
      </p:sp>
      <p:sp>
        <p:nvSpPr>
          <p:cNvPr id="101" name="Untertitel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Thomas Eska, Paul Hager, Thomas </a:t>
            </a:r>
            <a:r>
              <a:t>Heinzinger</a:t>
            </a:r>
          </a:p>
        </p:txBody>
      </p:sp>
      <p:sp>
        <p:nvSpPr>
          <p:cNvPr id="102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Feature: Raw Scores</a:t>
            </a:r>
          </a:p>
        </p:txBody>
      </p:sp>
      <p:sp>
        <p:nvSpPr>
          <p:cNvPr id="148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Solution: input raw scores</a:t>
            </a:r>
          </a:p>
          <a:p>
            <a:pPr/>
          </a:p>
          <a:p>
            <a:pPr/>
          </a:p>
          <a:p>
            <a:pPr marL="0" indent="0">
              <a:buSzTx/>
              <a:buNone/>
            </a:pPr>
            <a:r>
              <a:t>[48, -1, 75, -1, 70, -2, 79, -3, 36, -1, 58, 0, 76, -2, 73, -3, 67, -2, 15, 1, 24, 2, 76, -1, 0, 0, 30, 0, 79, -2, 65, -1, 62, -1, 68, -1, 51, -1, 27, 1]</a:t>
            </a:r>
          </a:p>
        </p:txBody>
      </p:sp>
      <p:sp>
        <p:nvSpPr>
          <p:cNvPr id="149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Feature</a:t>
            </a:r>
            <a:r>
              <a:t>: Scaled Values</a:t>
            </a:r>
          </a:p>
        </p:txBody>
      </p:sp>
      <p:sp>
        <p:nvSpPr>
          <p:cNvPr id="152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BLOSUM scores are very small compared to SNAP scores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[48, -25, 75, -25, 70, -50, 79, -75, 36, -25, 58, 0, 76, -50, 73, -75, 67, -50, 15, 33, 24, 66, 76, -25, 0, 0, 30, 0, 79, -50, 65, -25, 62, -25, 68, -25, 51, -25, 27, 33]</a:t>
            </a:r>
          </a:p>
        </p:txBody>
      </p:sp>
      <p:sp>
        <p:nvSpPr>
          <p:cNvPr id="153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Algorithm</a:t>
            </a:r>
          </a:p>
        </p:txBody>
      </p:sp>
      <p:sp>
        <p:nvSpPr>
          <p:cNvPr id="156" name="Inhaltsplatzhalter 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Single layer ANN</a:t>
            </a:r>
          </a:p>
          <a:p>
            <a:pPr marL="0" indent="0">
              <a:buSzTx/>
              <a:buNone/>
            </a:pPr>
          </a:p>
          <a:p>
            <a:pPr/>
            <a:r>
              <a:t>40 input units, 1 output unit</a:t>
            </a:r>
          </a:p>
          <a:p>
            <a:pPr/>
            <a:r>
              <a:t>20 hidden units</a:t>
            </a:r>
          </a:p>
          <a:p>
            <a:pPr/>
          </a:p>
          <a:p>
            <a:pPr/>
            <a:r>
              <a:t>Weighted loss</a:t>
            </a:r>
          </a:p>
          <a:p>
            <a:pPr/>
          </a:p>
          <a:p>
            <a:pPr/>
            <a:r>
              <a:t>Binary Cross Entropy Loss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t> Sigmoid</a:t>
            </a:r>
          </a:p>
        </p:txBody>
      </p:sp>
      <p:sp>
        <p:nvSpPr>
          <p:cNvPr id="157" name="Foliennummernplatzhalter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Rectangle"/>
          <p:cNvSpPr/>
          <p:nvPr/>
        </p:nvSpPr>
        <p:spPr>
          <a:xfrm>
            <a:off x="8305800" y="1735804"/>
            <a:ext cx="1270000" cy="3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59" name="Screen Shot 2019-07-03 at 3.12.50 PM.png" descr="Screen Shot 2019-07-03 at 3.12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6668" y="-21662"/>
            <a:ext cx="3632855" cy="6085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Hyperparameter</a:t>
            </a:r>
          </a:p>
        </p:txBody>
      </p:sp>
      <p:sp>
        <p:nvSpPr>
          <p:cNvPr id="162" name="Inhaltsplatzhalter 2"/>
          <p:cNvSpPr txBox="1"/>
          <p:nvPr>
            <p:ph type="body" idx="1"/>
          </p:nvPr>
        </p:nvSpPr>
        <p:spPr>
          <a:xfrm>
            <a:off x="838200" y="1396183"/>
            <a:ext cx="10515600" cy="4780780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Batch Size: 500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Weights: </a:t>
            </a:r>
          </a:p>
          <a:p>
            <a:pPr lvl="1" marL="651509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Binding: 0.5</a:t>
            </a:r>
          </a:p>
          <a:p>
            <a:pPr lvl="1" marL="651509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Non-binding: 0.1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Learning rate: 0.005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Prediction Cutoff: 0.57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Momentum: 0.9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Epochs: 380</a:t>
            </a:r>
          </a:p>
        </p:txBody>
      </p:sp>
      <p:sp>
        <p:nvSpPr>
          <p:cNvPr id="163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4723" y="1396182"/>
            <a:ext cx="5844478" cy="478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Hyperparameter</a:t>
            </a:r>
          </a:p>
        </p:txBody>
      </p:sp>
      <p:pic>
        <p:nvPicPr>
          <p:cNvPr id="167" name="Inhaltsplatzhalter 5" descr="Inhaltsplatzhalt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7950" y="1573162"/>
            <a:ext cx="5616100" cy="4593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sting Different BLOSUM Mat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Testing Different BLOSUM Matrices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2" name="Table"/>
          <p:cNvGraphicFramePr/>
          <p:nvPr/>
        </p:nvGraphicFramePr>
        <p:xfrm>
          <a:off x="838199" y="2125877"/>
          <a:ext cx="10528301" cy="381341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76014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 BLOSUM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BLOSUM45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BLOSUM62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BLOSUM80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</a:tr>
              <a:tr h="76014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MCC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0.20 ± 0.01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0.206 ± 0.009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0.197 ± 0.008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0.197 ± 0.009</a:t>
                      </a:r>
                    </a:p>
                  </a:txBody>
                  <a:tcPr marL="0" marR="0" marT="0" marB="0" anchor="ctr" anchorCtr="0" horzOverflow="overflow"/>
                </a:tc>
              </a:tr>
              <a:tr h="76014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0.27 ± 0.01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0.263 ± 0.009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0.255 ± 0.008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0.254 ± 0.009</a:t>
                      </a:r>
                    </a:p>
                  </a:txBody>
                  <a:tcPr marL="0" marR="0" marT="0" marB="0" anchor="ctr" anchorCtr="0" horzOverflow="overflow"/>
                </a:tc>
              </a:tr>
              <a:tr h="76014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0.27 ± 0.01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0.31 ± 0.01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0.30 ± 0.01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0.30 ± 0.01</a:t>
                      </a:r>
                    </a:p>
                  </a:txBody>
                  <a:tcPr marL="0" marR="0" marT="0" marB="0" anchor="ctr" anchorCtr="0" horzOverflow="overflow"/>
                </a:tc>
              </a:tr>
              <a:tr h="76014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0.26 ± 0.01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0.229 ± 0.008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0.222 ± 0.008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0.220 ± 0.008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Testing Dataset</a:t>
            </a:r>
          </a:p>
        </p:txBody>
      </p:sp>
      <p:sp>
        <p:nvSpPr>
          <p:cNvPr id="175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31827 residues from BioLip</a:t>
            </a:r>
          </a:p>
          <a:p>
            <a:pPr marL="0" indent="0">
              <a:buSzTx/>
              <a:buNone/>
            </a:pPr>
            <a:r>
              <a:t>	(No overlap with training data)</a:t>
            </a:r>
          </a:p>
          <a:p>
            <a:pPr marL="0" indent="0">
              <a:buSzTx/>
              <a:buNone/>
            </a:pPr>
          </a:p>
          <a:p>
            <a:pPr/>
            <a:r>
              <a:t>No other information known</a:t>
            </a:r>
          </a:p>
        </p:txBody>
      </p:sp>
      <p:sp>
        <p:nvSpPr>
          <p:cNvPr id="176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7" name="Diagramm 6"/>
          <p:cNvGraphicFramePr/>
          <p:nvPr/>
        </p:nvGraphicFramePr>
        <p:xfrm>
          <a:off x="7650198" y="1751908"/>
          <a:ext cx="3485054" cy="380255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</a:t>
            </a:r>
            <a:r>
              <a:t> Matrix</a:t>
            </a:r>
          </a:p>
        </p:txBody>
      </p:sp>
      <p:graphicFrame>
        <p:nvGraphicFramePr>
          <p:cNvPr id="180" name="Inhaltsplatzhalter 7"/>
          <p:cNvGraphicFramePr/>
          <p:nvPr/>
        </p:nvGraphicFramePr>
        <p:xfrm>
          <a:off x="3154261" y="2245353"/>
          <a:ext cx="6075891" cy="3556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79642"/>
                <a:gridCol w="2148124"/>
                <a:gridCol w="2148124"/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1041
~3.3%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1506
~4.7%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</a:t>
                      </a:r>
                    </a:p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2320
~7.3%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26960
~84.7%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81" name="Foliennummernplatzhalter 8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el 1"/>
          <p:cNvSpPr txBox="1"/>
          <p:nvPr>
            <p:ph type="title"/>
          </p:nvPr>
        </p:nvSpPr>
        <p:spPr>
          <a:xfrm>
            <a:off x="838200" y="280859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…compared to random</a:t>
            </a:r>
          </a:p>
        </p:txBody>
      </p:sp>
      <p:sp>
        <p:nvSpPr>
          <p:cNvPr id="184" name="Foliennummernplatzhalter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5" name="Inhaltsplatzhalter 10"/>
          <p:cNvGraphicFramePr/>
          <p:nvPr/>
        </p:nvGraphicFramePr>
        <p:xfrm>
          <a:off x="6172201" y="2529077"/>
          <a:ext cx="4689763" cy="29444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3254"/>
                <a:gridCol w="1563254"/>
                <a:gridCol w="1563254"/>
              </a:tblGrid>
              <a:tr h="5960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277
~0.8%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2377
~7.4%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
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3084
~9.6%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26089
~81.9%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86" name="Textfeld 2"/>
          <p:cNvSpPr txBox="1"/>
          <p:nvPr/>
        </p:nvSpPr>
        <p:spPr>
          <a:xfrm>
            <a:off x="1623291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Our Prediction</a:t>
            </a:r>
          </a:p>
        </p:txBody>
      </p:sp>
      <p:sp>
        <p:nvSpPr>
          <p:cNvPr id="187" name="Textfeld 7"/>
          <p:cNvSpPr txBox="1"/>
          <p:nvPr/>
        </p:nvSpPr>
        <p:spPr>
          <a:xfrm>
            <a:off x="6692900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Random Prediction</a:t>
            </a:r>
          </a:p>
        </p:txBody>
      </p:sp>
      <p:graphicFrame>
        <p:nvGraphicFramePr>
          <p:cNvPr id="188" name="Inhaltsplatzhalter 7"/>
          <p:cNvGraphicFramePr/>
          <p:nvPr/>
        </p:nvGraphicFramePr>
        <p:xfrm>
          <a:off x="880961" y="2522727"/>
          <a:ext cx="4715163" cy="29698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7487"/>
                <a:gridCol w="1567487"/>
                <a:gridCol w="1567487"/>
              </a:tblGrid>
              <a:tr h="59868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1041
~3.3%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1506
~4.7%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
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2320
~7.3%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26960
~84.7%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Performance</a:t>
            </a:r>
          </a:p>
        </p:txBody>
      </p:sp>
      <p:sp>
        <p:nvSpPr>
          <p:cNvPr id="191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Imbalanced Dataset =&gt; Matthews correlation coefficient</a:t>
            </a:r>
          </a:p>
          <a:p>
            <a:pPr/>
          </a:p>
          <a:p>
            <a:pPr/>
          </a:p>
          <a:p>
            <a:pPr/>
          </a:p>
          <a:p>
            <a:pPr/>
            <a:r>
              <a:t>Other measures: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F1-score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Precision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Recall/TPR</a:t>
            </a:r>
          </a:p>
        </p:txBody>
      </p:sp>
      <p:sp>
        <p:nvSpPr>
          <p:cNvPr id="192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3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5802" y="25770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Outline</a:t>
            </a:r>
          </a:p>
        </p:txBody>
      </p:sp>
      <p:sp>
        <p:nvSpPr>
          <p:cNvPr id="105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Task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Dataset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Feature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Algorithm structure and Hyperparameters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Performance</a:t>
            </a:r>
          </a:p>
        </p:txBody>
      </p:sp>
      <p:sp>
        <p:nvSpPr>
          <p:cNvPr id="106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Performance</a:t>
            </a:r>
          </a:p>
        </p:txBody>
      </p:sp>
      <p:sp>
        <p:nvSpPr>
          <p:cNvPr id="196" name="Inhaltsplatzhalter 4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Cross-validation:</a:t>
            </a:r>
          </a:p>
          <a:p>
            <a:pPr marL="0" indent="0">
              <a:buSzTx/>
              <a:buNone/>
            </a:pPr>
          </a:p>
          <a:p>
            <a:pPr/>
            <a:r>
              <a:t>MCC: 19% ± 1% </a:t>
            </a:r>
          </a:p>
          <a:p>
            <a:pPr/>
            <a:r>
              <a:t>F1-score: 19% ± 1%</a:t>
            </a:r>
          </a:p>
          <a:p>
            <a:pPr/>
            <a:r>
              <a:t>Precision: 40% ± 2%</a:t>
            </a:r>
          </a:p>
          <a:p>
            <a:pPr/>
            <a:r>
              <a:t>Recall: </a:t>
            </a:r>
            <a:r>
              <a:t>13.4% </a:t>
            </a:r>
            <a:r>
              <a:t>± </a:t>
            </a:r>
            <a:r>
              <a:t>0.7%</a:t>
            </a:r>
          </a:p>
          <a:p>
            <a:pPr/>
            <a:r>
              <a:t>Coverage: 1</a:t>
            </a:r>
          </a:p>
        </p:txBody>
      </p:sp>
      <p:sp>
        <p:nvSpPr>
          <p:cNvPr id="197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800"/>
            </a:pPr>
            <a:r>
              <a:t>Testset: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MCC: 29.1% ± 0.7%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F1-score: 35.2% ± 0.6%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Precision: 40.9% ± 0.6%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Recall: 31.0% ± 0.9%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Coverage: 1</a:t>
            </a:r>
          </a:p>
        </p:txBody>
      </p:sp>
      <p:sp>
        <p:nvSpPr>
          <p:cNvPr id="198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774" y="1112382"/>
            <a:ext cx="7834450" cy="5243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lide Number Placeholder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Cutoff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Titel 1"/>
          <p:cNvSpPr txBox="1"/>
          <p:nvPr/>
        </p:nvSpPr>
        <p:spPr>
          <a:xfrm>
            <a:off x="838200" y="1873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Testing for overfitting</a:t>
            </a:r>
          </a:p>
        </p:txBody>
      </p:sp>
      <p:pic>
        <p:nvPicPr>
          <p:cNvPr id="206" name="TestTrainOverUnderEpochMCC.png" descr="TestTrainOverUnderEpochMC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5157" y="1327506"/>
            <a:ext cx="5966773" cy="488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EpochVSMCC_OrigParams.png" descr="EpochVSMCC_OrigParam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8" y="1327506"/>
            <a:ext cx="5969185" cy="488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Testing for Overfitting</a:t>
            </a:r>
          </a:p>
        </p:txBody>
      </p:sp>
      <p:sp>
        <p:nvSpPr>
          <p:cNvPr id="210" name="Slide Number Placeholder 3"/>
          <p:cNvSpPr txBox="1"/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you!</a:t>
            </a:r>
          </a:p>
        </p:txBody>
      </p:sp>
      <p:sp>
        <p:nvSpPr>
          <p:cNvPr id="213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Questions?</a:t>
            </a:r>
          </a:p>
        </p:txBody>
      </p:sp>
      <p:sp>
        <p:nvSpPr>
          <p:cNvPr id="214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Sources</a:t>
            </a:r>
          </a:p>
        </p:txBody>
      </p:sp>
      <p:sp>
        <p:nvSpPr>
          <p:cNvPr id="217" name="[1] Yang, J et al. “BioLiP: a semi-manually curated database for biologically relevant ligand-protein interactions.” Nucleic acids research (2012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[1] Yang, J et al. “BioLiP: a semi-manually curated database for biologically relevant ligand-protein interactions.” Nucleic acids research (2012)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[2] Tyzack, J et al. “Ranking enzyme structures in the PDB by bound ligand similarity to biological substrates.” Structure (2017)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[3] Schelling et al. “Evolutionary couplings and sequence variation effect predict protein binding sites.” Proteins: Structure, Function, and Bioinformatics (2018)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[4] Hecht, M et al. “Better prediction of functional effects for sequence variant.” BMC Genomics (2015)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stats</a:t>
            </a:r>
          </a:p>
        </p:txBody>
      </p:sp>
      <p:sp>
        <p:nvSpPr>
          <p:cNvPr id="221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	519</a:t>
            </a:r>
          </a:p>
          <a:p>
            <a:pPr>
              <a:lnSpc>
                <a:spcPct val="81000"/>
              </a:lnSpc>
            </a:pPr>
            <a:r>
              <a:t>FP:	517</a:t>
            </a:r>
          </a:p>
          <a:p>
            <a:pPr>
              <a:lnSpc>
                <a:spcPct val="81000"/>
              </a:lnSpc>
            </a:pPr>
            <a:r>
              <a:t>TN:	27949</a:t>
            </a:r>
          </a:p>
          <a:p>
            <a:pPr>
              <a:lnSpc>
                <a:spcPct val="81000"/>
              </a:lnSpc>
            </a:pPr>
            <a:r>
              <a:t>FN:	2842</a:t>
            </a:r>
          </a:p>
          <a:p>
            <a:pPr>
              <a:lnSpc>
                <a:spcPct val="81000"/>
              </a:lnSpc>
            </a:pPr>
            <a:r>
              <a:t>FPR:	0.01816201784585119</a:t>
            </a:r>
          </a:p>
          <a:p>
            <a:pPr>
              <a:lnSpc>
                <a:spcPct val="81000"/>
              </a:lnSpc>
            </a:pPr>
            <a:r>
              <a:t>Precision:	0.500965250965251 ± 0.016364012582564594</a:t>
            </a:r>
          </a:p>
          <a:p>
            <a:pPr>
              <a:lnSpc>
                <a:spcPct val="81000"/>
              </a:lnSpc>
            </a:pPr>
            <a:r>
              <a:t>Recall/TPR:	0.15441832787860757 ± 0.006444302866129453</a:t>
            </a:r>
          </a:p>
          <a:p>
            <a:pPr>
              <a:lnSpc>
                <a:spcPct val="81000"/>
              </a:lnSpc>
            </a:pPr>
            <a:r>
              <a:t>F1-score:	0.2360700477598363 ± 0.008823521693012324 </a:t>
            </a:r>
          </a:p>
          <a:p>
            <a:pPr>
              <a:lnSpc>
                <a:spcPct val="81000"/>
              </a:lnSpc>
            </a:pPr>
            <a:r>
              <a:t>MCC:	0.23597300754427067 ± 0.00979017430278977</a:t>
            </a:r>
          </a:p>
        </p:txBody>
      </p:sp>
      <p:sp>
        <p:nvSpPr>
          <p:cNvPr id="222" name="Foliennummernplatzhalter 3"/>
          <p:cNvSpPr txBox="1"/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Stats crossvalidation</a:t>
            </a:r>
          </a:p>
        </p:txBody>
      </p:sp>
      <p:sp>
        <p:nvSpPr>
          <p:cNvPr id="225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 1401</a:t>
            </a:r>
          </a:p>
          <a:p>
            <a:pPr>
              <a:lnSpc>
                <a:spcPct val="81000"/>
              </a:lnSpc>
            </a:pPr>
            <a:r>
              <a:t>FP: 2221</a:t>
            </a:r>
          </a:p>
          <a:p>
            <a:pPr>
              <a:lnSpc>
                <a:spcPct val="81000"/>
              </a:lnSpc>
            </a:pPr>
            <a:r>
              <a:t>TN: 105203</a:t>
            </a:r>
          </a:p>
          <a:p>
            <a:pPr>
              <a:lnSpc>
                <a:spcPct val="81000"/>
              </a:lnSpc>
            </a:pPr>
            <a:r>
              <a:t>FN: 9076</a:t>
            </a:r>
          </a:p>
          <a:p>
            <a:pPr>
              <a:lnSpc>
                <a:spcPct val="81000"/>
              </a:lnSpc>
            </a:pPr>
            <a:r>
              <a:t>TPR: 0.13372148515796506 </a:t>
            </a:r>
            <a:r>
              <a:t>± </a:t>
            </a:r>
            <a:r>
              <a:t>0.006728852995094254</a:t>
            </a:r>
          </a:p>
          <a:p>
            <a:pPr>
              <a:lnSpc>
                <a:spcPct val="81000"/>
              </a:lnSpc>
            </a:pPr>
            <a:r>
              <a:t>FPR: 0.020675081918379506 </a:t>
            </a:r>
            <a:r>
              <a:t>± </a:t>
            </a:r>
          </a:p>
          <a:p>
            <a:pPr>
              <a:lnSpc>
                <a:spcPct val="81000"/>
              </a:lnSpc>
            </a:pPr>
            <a:r>
              <a:t>Precision: 0.38680287134180014 </a:t>
            </a:r>
            <a:r>
              <a:t>± </a:t>
            </a:r>
            <a:r>
              <a:t>0.01515588223022108</a:t>
            </a:r>
          </a:p>
          <a:p>
            <a:pPr>
              <a:lnSpc>
                <a:spcPct val="81000"/>
              </a:lnSpc>
            </a:pPr>
            <a:r>
              <a:t>MCC: 0.1864096719348082 </a:t>
            </a:r>
            <a:r>
              <a:t>± </a:t>
            </a:r>
            <a:r>
              <a:t>0.009743841686838386</a:t>
            </a:r>
          </a:p>
          <a:p>
            <a:pPr>
              <a:lnSpc>
                <a:spcPct val="81000"/>
              </a:lnSpc>
            </a:pPr>
            <a:r>
              <a:t>F1: 0.1898892068383594 ± </a:t>
            </a:r>
            <a:r>
              <a:t>0.008877620919506887</a:t>
            </a:r>
          </a:p>
        </p:txBody>
      </p:sp>
      <p:sp>
        <p:nvSpPr>
          <p:cNvPr id="226" name="Foliennummernplatzhalter 3"/>
          <p:cNvSpPr txBox="1"/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Task</a:t>
            </a:r>
          </a:p>
        </p:txBody>
      </p:sp>
      <p:sp>
        <p:nvSpPr>
          <p:cNvPr id="109" name="Predict binding site residues using SNAP fe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binding site residues using SNAP features</a:t>
            </a:r>
          </a:p>
          <a:p>
            <a:pPr/>
          </a:p>
          <a:p>
            <a:pPr/>
            <a:r>
              <a:t>Extension: Do BLOSUM scores aid in the prediction?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Training dataset</a:t>
            </a:r>
          </a:p>
        </p:txBody>
      </p:sp>
      <p:sp>
        <p:nvSpPr>
          <p:cNvPr id="113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769 Proteins from BioLip</a:t>
            </a:r>
          </a:p>
          <a:p>
            <a:pPr marL="0" indent="0">
              <a:buSzTx/>
              <a:buNone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	 </a:t>
            </a:r>
            <a:r>
              <a:t>117435 residues</a:t>
            </a:r>
          </a:p>
        </p:txBody>
      </p:sp>
      <p:sp>
        <p:nvSpPr>
          <p:cNvPr id="114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Grafik 4" descr="Grafi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400" y="1690688"/>
            <a:ext cx="6101292" cy="457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fik 5" descr="Grafik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396" y="2910695"/>
            <a:ext cx="4794671" cy="3582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Feature: Introduction</a:t>
            </a:r>
          </a:p>
        </p:txBody>
      </p:sp>
      <p:sp>
        <p:nvSpPr>
          <p:cNvPr id="119" name="Inhaltsplatzhalter 4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SNAP-scores</a:t>
            </a:r>
          </a:p>
        </p:txBody>
      </p:sp>
      <p:sp>
        <p:nvSpPr>
          <p:cNvPr id="120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BLOSUM62-scores</a:t>
            </a:r>
          </a:p>
        </p:txBody>
      </p:sp>
      <p:sp>
        <p:nvSpPr>
          <p:cNvPr id="121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2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4528" y="2576963"/>
            <a:ext cx="5872143" cy="32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666830"/>
            <a:ext cx="3712649" cy="306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Distribution of Scores</a:t>
            </a:r>
          </a:p>
        </p:txBody>
      </p:sp>
      <p:sp>
        <p:nvSpPr>
          <p:cNvPr id="126" name="Foliennummernplatzhalter 12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Inhaltsplatzhalter 8" descr="Inhaltsplatzhalter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2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Feature: First Ideas</a:t>
            </a:r>
          </a:p>
        </p:txBody>
      </p:sp>
      <p:sp>
        <p:nvSpPr>
          <p:cNvPr id="131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96595" indent="-196595" defTabSz="786383">
              <a:spcBef>
                <a:spcPts val="800"/>
              </a:spcBef>
              <a:defRPr sz="2400"/>
            </a:pPr>
            <a:r>
              <a:t>Large (-) BLOSUM =&gt; Very unlikely substitution =&gt; Strong functional effect</a:t>
            </a:r>
          </a:p>
          <a:p>
            <a:pPr lvl="1" marL="589787" indent="-196595" defTabSz="786383">
              <a:spcBef>
                <a:spcPts val="800"/>
              </a:spcBef>
              <a:defRPr sz="2400"/>
            </a:pPr>
            <a:r>
              <a:t>Requires high SNAP2 to be functionally significant (i.e. binding)</a:t>
            </a:r>
          </a:p>
          <a:p>
            <a:pPr marL="196595" indent="-196595" defTabSz="786383">
              <a:spcBef>
                <a:spcPts val="800"/>
              </a:spcBef>
              <a:defRPr sz="2400"/>
            </a:pPr>
            <a:r>
              <a:t>Large (+) BLOSUM =&gt; Very likely substitution =&gt; Weak functional effect</a:t>
            </a:r>
          </a:p>
          <a:p>
            <a:pPr lvl="1" marL="589787" indent="-196595" defTabSz="786383">
              <a:spcBef>
                <a:spcPts val="800"/>
              </a:spcBef>
              <a:defRPr sz="2400"/>
            </a:pPr>
            <a:r>
              <a:t>Small SNAP2 can still imply functional significance (i.e. binding)</a:t>
            </a:r>
          </a:p>
          <a:p>
            <a:pPr lvl="1" marL="589787" indent="-196595" defTabSz="786383">
              <a:spcBef>
                <a:spcPts val="800"/>
              </a:spcBef>
              <a:defRPr sz="2400"/>
            </a:pPr>
          </a:p>
          <a:p>
            <a:pPr>
              <a:defRPr sz="2400"/>
            </a:pPr>
            <a:r>
              <a:t>Set cutoffs to map BLOSUM to SNAP scores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BLOSUM diagonal can be ignored</a:t>
            </a:r>
          </a:p>
          <a:p>
            <a:pPr>
              <a:defRPr sz="2400"/>
            </a:pPr>
            <a:r>
              <a:t>Result:</a:t>
            </a:r>
          </a:p>
          <a:p>
            <a:pPr marL="0" indent="0">
              <a:buSzTx/>
              <a:buNone/>
              <a:defRPr sz="2400"/>
            </a:pPr>
            <a:r>
              <a:t>	[-1, 1, -1, -1, -1, 1, 1, -1, -1, -1, -1, 1, 0, -1, 1, 1, 1, 1, -1, -1]</a:t>
            </a:r>
          </a:p>
        </p:txBody>
      </p:sp>
      <p:sp>
        <p:nvSpPr>
          <p:cNvPr id="132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" name="Gruppieren 1"/>
          <p:cNvGrpSpPr/>
          <p:nvPr/>
        </p:nvGrpSpPr>
        <p:grpSpPr>
          <a:xfrm>
            <a:off x="1559994" y="618604"/>
            <a:ext cx="3061229" cy="5456943"/>
            <a:chOff x="0" y="0"/>
            <a:chExt cx="3061228" cy="5456941"/>
          </a:xfrm>
        </p:grpSpPr>
        <p:pic>
          <p:nvPicPr>
            <p:cNvPr id="135" name="table" descr="tabl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728"/>
              <a:ext cx="3061229" cy="5077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UTOFFS"/>
            <p:cNvSpPr txBox="1"/>
            <p:nvPr/>
          </p:nvSpPr>
          <p:spPr>
            <a:xfrm>
              <a:off x="927128" y="-1"/>
              <a:ext cx="101318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pPr/>
              <a:r>
                <a:t>CUTOFFS</a:t>
              </a:r>
            </a:p>
          </p:txBody>
        </p:sp>
      </p:grpSp>
      <p:grpSp>
        <p:nvGrpSpPr>
          <p:cNvPr id="140" name="Gruppieren 2"/>
          <p:cNvGrpSpPr/>
          <p:nvPr/>
        </p:nvGrpSpPr>
        <p:grpSpPr>
          <a:xfrm>
            <a:off x="6938631" y="707295"/>
            <a:ext cx="4300869" cy="5256113"/>
            <a:chOff x="25400" y="0"/>
            <a:chExt cx="4300868" cy="5256111"/>
          </a:xfrm>
        </p:grpSpPr>
        <p:sp>
          <p:nvSpPr>
            <p:cNvPr id="138" name="CONVERSION"/>
            <p:cNvSpPr txBox="1"/>
            <p:nvPr/>
          </p:nvSpPr>
          <p:spPr>
            <a:xfrm>
              <a:off x="1473794" y="0"/>
              <a:ext cx="1404079" cy="35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pPr/>
              <a:r>
                <a:t>CONVERSION</a:t>
              </a:r>
            </a:p>
          </p:txBody>
        </p:sp>
        <p:graphicFrame>
          <p:nvGraphicFramePr>
            <p:cNvPr id="139" name="Table"/>
            <p:cNvGraphicFramePr/>
            <p:nvPr/>
          </p:nvGraphicFramePr>
          <p:xfrm>
            <a:off x="25400" y="580558"/>
            <a:ext cx="4300869" cy="4675554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5217"/>
                  <a:gridCol w="1075217"/>
                  <a:gridCol w="1075217"/>
                  <a:gridCol w="1075217"/>
                </a:tblGrid>
                <a:tr h="584444"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Mutation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BLOSUM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SNAP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Feature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59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91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N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D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V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toff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Cutoff Results</a:t>
            </a:r>
          </a:p>
        </p:txBody>
      </p:sp>
      <p:sp>
        <p:nvSpPr>
          <p:cNvPr id="143" name="Cross-Validation with original pa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Cross-Validation with original params</a:t>
            </a:r>
          </a:p>
          <a:p>
            <a:pPr lvl="1" marL="581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MCC =  0.001</a:t>
            </a:r>
          </a:p>
          <a:p>
            <a:pPr lvl="1" marL="581526" indent="-200526">
              <a:lnSpc>
                <a:spcPct val="100000"/>
              </a:lnSpc>
              <a:spcBef>
                <a:spcPts val="0"/>
              </a:spcBef>
              <a:buFontTx/>
              <a:defRPr sz="2400"/>
            </a:pPr>
          </a:p>
          <a:p>
            <a:pPr>
              <a:lnSpc>
                <a:spcPct val="100000"/>
              </a:lnSpc>
            </a:pPr>
            <a:r>
              <a:t>Predicts similar to random (random = 0)</a:t>
            </a:r>
          </a:p>
          <a:p>
            <a:pPr>
              <a:lnSpc>
                <a:spcPct val="100000"/>
              </a:lnSpc>
            </a:pPr>
          </a:p>
          <a:p>
            <a:pPr/>
            <a:r>
              <a:t>Problem: Too little information to get meaningful results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1202" y="24881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