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64" r:id="rId15"/>
    <p:sldId id="257" r:id="rId16"/>
    <p:sldId id="267" r:id="rId17"/>
    <p:sldId id="266" r:id="rId18"/>
    <p:sldId id="276" r:id="rId19"/>
    <p:sldId id="275" r:id="rId20"/>
    <p:sldId id="26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6/26/2019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6/26/2019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6/26/2019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FF07FE-4BFA-4138-9A63-E2152340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D13C4F1-21ED-4973-B770-7D5C0CD37A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9491" y="2053453"/>
            <a:ext cx="4359018" cy="3895682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9478754-314A-47F3-8298-65235AA2C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4456" y="2108322"/>
            <a:ext cx="4237087" cy="378594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274183-5DF6-42AA-9AF2-97B73CC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917E8-C5E2-4F20-AEFC-8A7FF8A5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A4DD8A-DF34-4E71-A690-0584852C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11</a:t>
            </a:fld>
            <a:endParaRPr lang="en-US"/>
          </a:p>
        </p:txBody>
      </p:sp>
      <p:pic>
        <p:nvPicPr>
          <p:cNvPr id="6" name="WeightBinding.png" descr="WeightBinding.png">
            <a:extLst>
              <a:ext uri="{FF2B5EF4-FFF2-40B4-BE49-F238E27FC236}">
                <a16:creationId xmlns:a16="http://schemas.microsoft.com/office/drawing/2014/main" id="{995238E6-4187-49DE-AE67-1E369E0B71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WeighNonBinding.png" descr="WeighNonBinding.png">
            <a:extLst>
              <a:ext uri="{FF2B5EF4-FFF2-40B4-BE49-F238E27FC236}">
                <a16:creationId xmlns:a16="http://schemas.microsoft.com/office/drawing/2014/main" id="{077F4CB1-D396-4B8F-B6E9-6E47A270E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3760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7E63C-8BEB-46E4-A67C-028C263A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C3A902-E35E-445D-A5DB-FFFA2DC5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12</a:t>
            </a:fld>
            <a:endParaRPr lang="en-US"/>
          </a:p>
        </p:txBody>
      </p:sp>
      <p:pic>
        <p:nvPicPr>
          <p:cNvPr id="6" name="HiddenNodes.png" descr="HiddenNodes.png">
            <a:extLst>
              <a:ext uri="{FF2B5EF4-FFF2-40B4-BE49-F238E27FC236}">
                <a16:creationId xmlns:a16="http://schemas.microsoft.com/office/drawing/2014/main" id="{6AAC1D14-878D-4EAF-8D1E-4FF8F4C5C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Epochs.png" descr="Epochs.png">
            <a:extLst>
              <a:ext uri="{FF2B5EF4-FFF2-40B4-BE49-F238E27FC236}">
                <a16:creationId xmlns:a16="http://schemas.microsoft.com/office/drawing/2014/main" id="{32CB2DC2-A1B2-4011-B333-57BE2685A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8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792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640FC08-8FC1-473A-A9C2-14D8F800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86FEF-829F-4780-8DAE-A88725F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13</a:t>
            </a:fld>
            <a:endParaRPr lang="en-US"/>
          </a:p>
        </p:txBody>
      </p:sp>
      <p:pic>
        <p:nvPicPr>
          <p:cNvPr id="8" name="BestCutoff.png" descr="BestCutoff.png">
            <a:extLst>
              <a:ext uri="{FF2B5EF4-FFF2-40B4-BE49-F238E27FC236}">
                <a16:creationId xmlns:a16="http://schemas.microsoft.com/office/drawing/2014/main" id="{A6F39EBE-441F-4084-B4B7-A4F385347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98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258A-EA2F-43B8-8736-0D3A0E6C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Performance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A052-AC38-41D1-8D09-0E68D81B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Imbalanced Dataset =&gt; Matthews correlation coefficient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MCC: 0.24 ± 0.05</a:t>
            </a:r>
          </a:p>
          <a:p>
            <a:endParaRPr lang="en-US" dirty="0"/>
          </a:p>
          <a:p>
            <a:r>
              <a:rPr lang="en-US" dirty="0"/>
              <a:t>F1-score:	0.24 ± 0.05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63FC9-5E80-48A3-9AF3-EA7E37B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 descr="{\displaystyle {\text{MCC}}={\frac {{\mathit {TP}}\times {\mathit {TN}}-{\mathit {FP}}\times {\mathit {FN}}}{\sqrt {({\mathit {TP}}+{\mathit {FP}})({\mathit {TP}}+{\mathit {FN}})({\mathit {TN}}+{\mathit {FP}})({\mathit {TN}}+{\mathit {FN}})}}}}">
            <a:extLst>
              <a:ext uri="{FF2B5EF4-FFF2-40B4-BE49-F238E27FC236}">
                <a16:creationId xmlns:a16="http://schemas.microsoft.com/office/drawing/2014/main" id="{2CC86432-FE08-46EF-8108-A504C4622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36CE46B6-1AF1-4636-9DA0-509A9E96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03" y="2577035"/>
            <a:ext cx="553479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9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80798"/>
              </p:ext>
            </p:extLst>
          </p:nvPr>
        </p:nvGraphicFramePr>
        <p:xfrm>
          <a:off x="3154262" y="2245353"/>
          <a:ext cx="607589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Non-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Predicted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Non-</a:t>
                      </a:r>
                      <a:r>
                        <a:rPr lang="de-DE" dirty="0" err="1"/>
                        <a:t>binding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7AF3-C7AB-4BF9-89CA-026B27F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…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3605C4-ACF3-478C-8BD3-69A43C96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BCDB30C-E004-4593-B69C-0814F5E99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028650"/>
              </p:ext>
            </p:extLst>
          </p:nvPr>
        </p:nvGraphicFramePr>
        <p:xfrm>
          <a:off x="6172201" y="2529078"/>
          <a:ext cx="4689762" cy="2944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3236838075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3248146459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4170304363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7104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277</a:t>
                      </a:r>
                    </a:p>
                    <a:p>
                      <a:pPr algn="ctr"/>
                      <a:r>
                        <a:rPr lang="de-DE" sz="1600" dirty="0"/>
                        <a:t>~0.8%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2377</a:t>
                      </a:r>
                    </a:p>
                    <a:p>
                      <a:pPr algn="ctr"/>
                      <a:r>
                        <a:rPr lang="de-DE" sz="1600" dirty="0"/>
                        <a:t>~7.4%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59317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</a:t>
                      </a:r>
                    </a:p>
                    <a:p>
                      <a:pPr algn="ctr"/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3084</a:t>
                      </a:r>
                    </a:p>
                    <a:p>
                      <a:pPr algn="ctr"/>
                      <a:r>
                        <a:rPr lang="de-DE" sz="1600" dirty="0"/>
                        <a:t>~9.6%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26089</a:t>
                      </a:r>
                    </a:p>
                    <a:p>
                      <a:pPr algn="ctr"/>
                      <a:r>
                        <a:rPr lang="de-DE" sz="1600" dirty="0"/>
                        <a:t>~81.9%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1822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13F8BF6-3CC8-4F06-9172-3ADE26C0E263}"/>
              </a:ext>
            </a:extLst>
          </p:cNvPr>
          <p:cNvSpPr txBox="1"/>
          <p:nvPr/>
        </p:nvSpPr>
        <p:spPr>
          <a:xfrm>
            <a:off x="1623291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4DF90A-A0CB-4A59-829F-EEBC0073BB9A}"/>
              </a:ext>
            </a:extLst>
          </p:cNvPr>
          <p:cNvSpPr txBox="1"/>
          <p:nvPr/>
        </p:nvSpPr>
        <p:spPr>
          <a:xfrm>
            <a:off x="6692900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Random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37C15C-5721-4F03-A700-647C4F89B653}"/>
              </a:ext>
            </a:extLst>
          </p:cNvPr>
          <p:cNvSpPr txBox="1"/>
          <p:nvPr/>
        </p:nvSpPr>
        <p:spPr>
          <a:xfrm>
            <a:off x="6948054" y="559723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MCC: -0.0012085301496811804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2480D3-87EB-46BE-A8AE-66648AFE8119}"/>
              </a:ext>
            </a:extLst>
          </p:cNvPr>
          <p:cNvSpPr txBox="1"/>
          <p:nvPr/>
        </p:nvSpPr>
        <p:spPr>
          <a:xfrm>
            <a:off x="1189182" y="5597236"/>
            <a:ext cx="43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</a:t>
            </a:r>
            <a:r>
              <a:rPr lang="en-US" dirty="0"/>
              <a:t>0.23597300754427067</a:t>
            </a:r>
            <a:r>
              <a:rPr lang="de-DE" dirty="0"/>
              <a:t>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5994D74-8380-452B-B13F-F1D864B09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9158"/>
            <a:ext cx="5101206" cy="29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EA576-5302-4115-88A4-24E3805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17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D5ECCAA-D705-44AC-9F3D-4C3336649971}"/>
              </a:ext>
            </a:extLst>
          </p:cNvPr>
          <p:cNvSpPr txBox="1">
            <a:spLocks/>
          </p:cNvSpPr>
          <p:nvPr/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Testing for overfitting</a:t>
            </a:r>
          </a:p>
        </p:txBody>
      </p:sp>
      <p:pic>
        <p:nvPicPr>
          <p:cNvPr id="6" name="EpochMCC.png" descr="EpochMCC.png">
            <a:extLst>
              <a:ext uri="{FF2B5EF4-FFF2-40B4-BE49-F238E27FC236}">
                <a16:creationId xmlns:a16="http://schemas.microsoft.com/office/drawing/2014/main" id="{E150C75D-108D-4EBC-9AC1-443D4F3A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286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F39E-1616-4458-B383-32A4EFFB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Testing </a:t>
            </a:r>
            <a:r>
              <a:rPr lang="de-DE"/>
              <a:t>for overfitting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C075C5-BDCF-496D-BED7-16EC905C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1" y="1371915"/>
            <a:ext cx="626148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5AD8-0AE0-44EE-B9DA-DF7F5B75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AAE293-A3DA-4FFC-871C-7F0F209F7CB2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15526-4599-4C4C-92F5-9BDF9AD3A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8" y="1371915"/>
            <a:ext cx="5982801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9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CFA08-33E9-4E06-B481-DDF49C7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D0091-A0CC-4522-A4E1-99602C92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Questions?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E2A71F-4FFC-484B-93E3-04D17002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D20AA-91B5-4158-923D-AF0E8C74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Outlay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2058-2A45-4C57-9888-15A9F46B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</a:t>
            </a:r>
          </a:p>
          <a:p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Hyperparameters</a:t>
            </a:r>
          </a:p>
          <a:p>
            <a:endParaRPr lang="de-DE" dirty="0"/>
          </a:p>
          <a:p>
            <a:r>
              <a:rPr lang="de-DE" dirty="0"/>
              <a:t> 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0F9798-9367-4AE8-91DF-E1FE6C05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ED67-0983-40BA-B344-DFF1A8F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22B1B-35DF-494F-B9F2-FC28829E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TP:	519</a:t>
            </a:r>
          </a:p>
          <a:p>
            <a:r>
              <a:rPr lang="en-US" dirty="0"/>
              <a:t>FP:	517</a:t>
            </a:r>
          </a:p>
          <a:p>
            <a:r>
              <a:rPr lang="en-US" dirty="0"/>
              <a:t>TN:	27949</a:t>
            </a:r>
          </a:p>
          <a:p>
            <a:r>
              <a:rPr lang="en-US" dirty="0"/>
              <a:t>FN:	2842</a:t>
            </a:r>
          </a:p>
          <a:p>
            <a:r>
              <a:rPr lang="en-US" dirty="0"/>
              <a:t>FPR:	0.01816201784585119</a:t>
            </a:r>
          </a:p>
          <a:p>
            <a:r>
              <a:rPr lang="en-US" dirty="0"/>
              <a:t>Precision:	0.500965250965251 ± 0.08711481944094397</a:t>
            </a:r>
          </a:p>
          <a:p>
            <a:r>
              <a:rPr lang="en-US" dirty="0"/>
              <a:t>Recall/TPR:	0.15441832787860757 ± 0.03622178707225869</a:t>
            </a:r>
          </a:p>
          <a:p>
            <a:r>
              <a:rPr lang="en-US" dirty="0"/>
              <a:t>F1-score:	0.2360700477598363 ± 0.0487765726023605</a:t>
            </a:r>
          </a:p>
          <a:p>
            <a:r>
              <a:rPr lang="en-US" dirty="0"/>
              <a:t>MCC:	0.23597300754427067 ± 0.05293743405150672(stderr)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D585C-CC90-4B30-90DD-73F0D16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4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C496B-94C2-4A47-81DC-95D6DBF1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crossvalidation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29DD7-D7EA-4CAD-A334-63FCFE03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TP: 1401</a:t>
            </a:r>
          </a:p>
          <a:p>
            <a:r>
              <a:rPr lang="it-IT" dirty="0"/>
              <a:t>FP: 2221</a:t>
            </a:r>
          </a:p>
          <a:p>
            <a:r>
              <a:rPr lang="it-IT" dirty="0"/>
              <a:t>TN: 105203</a:t>
            </a:r>
          </a:p>
          <a:p>
            <a:r>
              <a:rPr lang="it-IT" dirty="0"/>
              <a:t>FN: 9076</a:t>
            </a:r>
          </a:p>
          <a:p>
            <a:r>
              <a:rPr lang="it-IT" dirty="0"/>
              <a:t>TPR: 0.13372148515796506</a:t>
            </a:r>
          </a:p>
          <a:p>
            <a:r>
              <a:rPr lang="it-IT" dirty="0"/>
              <a:t>FPR: 0.020675081918379506</a:t>
            </a:r>
          </a:p>
          <a:p>
            <a:r>
              <a:rPr lang="it-IT" dirty="0"/>
              <a:t>Precision: 0.38680287134180014</a:t>
            </a:r>
          </a:p>
          <a:p>
            <a:r>
              <a:rPr lang="it-IT" dirty="0"/>
              <a:t>MCC: 0.1864096719348082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348A38-D92B-4498-9829-ABADED6C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4AD1D-43C1-409A-A187-870F5AA9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Feature: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4E278C-18DA-4438-BDDA-8E6B02BA5A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SNAP-</a:t>
            </a:r>
            <a:r>
              <a:rPr lang="de-DE" dirty="0" err="1"/>
              <a:t>scores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D49E19-C7F1-413A-87EE-8F883240E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BLOSUM62-scores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7DA07D-533C-48A1-8B19-941C0381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53FEE9-3E33-4FCB-8F1B-41251BAA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29" y="2576963"/>
            <a:ext cx="5872141" cy="32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21204F-0C04-41B4-95D0-53CF0C2D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830"/>
            <a:ext cx="3712648" cy="30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05BA6A-2D70-47A9-8E99-1F3417F79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8EE260-C95E-4E1D-9210-98D563D49B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Small SNAP2 can still imply functional significance (i.e. binding)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endParaRPr lang="en-US" dirty="0"/>
          </a:p>
          <a:p>
            <a:r>
              <a:rPr lang="en-US" sz="2400" dirty="0"/>
              <a:t>Set cutoffs to map BLOSUM to SNAP scores</a:t>
            </a:r>
          </a:p>
          <a:p>
            <a:pPr lvl="1"/>
            <a:r>
              <a:rPr lang="en-US" dirty="0"/>
              <a:t>BLOSUM diagonal can be ignored</a:t>
            </a:r>
          </a:p>
          <a:p>
            <a:r>
              <a:rPr lang="en-US" sz="2400" dirty="0"/>
              <a:t>Result:</a:t>
            </a:r>
          </a:p>
          <a:p>
            <a:pPr marL="0" indent="0">
              <a:buNone/>
            </a:pPr>
            <a:r>
              <a:rPr lang="en-US" sz="2400" dirty="0"/>
              <a:t>	[-1, 1, -1, -1, -1, 1, 1, -1, -1, -1, -1, 1, 0, -1, 1, 1, 1, 1, -1, -1]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raw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Predicts similar to random</a:t>
            </a:r>
          </a:p>
          <a:p>
            <a:r>
              <a:rPr lang="en-US" dirty="0"/>
              <a:t>Problem: Too little Information to get meaningful results</a:t>
            </a:r>
          </a:p>
          <a:p>
            <a:r>
              <a:rPr lang="en-US" dirty="0"/>
              <a:t>Solution: input raw scores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[48, -1, 75, -1, 70, -2, 79, -3, 36, -1, 58, 0, 76, -2, 73, -3, 67, -2, 15, 1, </a:t>
            </a:r>
          </a:p>
          <a:p>
            <a:pPr marL="0" indent="0">
              <a:buNone/>
            </a:pPr>
            <a:r>
              <a:rPr lang="en-US" dirty="0"/>
              <a:t>    24, 2, 76, -1, 0, 0, 30, 0, 79, -2, 65, -1, 62, -1, 68, -1, 51, -1, 27, 1]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F9F7-1F09-4688-9724-856BD95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</a:t>
            </a:r>
            <a:r>
              <a:rPr lang="de-DE" dirty="0"/>
              <a:t>: </a:t>
            </a:r>
            <a:r>
              <a:rPr lang="de-DE" dirty="0" err="1"/>
              <a:t>scaled</a:t>
            </a:r>
            <a:r>
              <a:rPr lang="de-DE" dirty="0"/>
              <a:t> Values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FB4CD-55BA-4B9D-9388-099CEA4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BLOSUM scores are very small compared to SNAP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[48, -25, 75, -25, 70, -50, 79, -75, 36, -25, 58, 0, 76, -50, 73, -75, 67, </a:t>
            </a:r>
          </a:p>
          <a:p>
            <a:pPr marL="0" indent="0">
              <a:buNone/>
            </a:pPr>
            <a:r>
              <a:rPr lang="en-US" dirty="0"/>
              <a:t>   -50, 15, 33, 24, 66, 76, -25, 0, 0, 30, 0, 79, -50, 65, -25, 62, -25, 68, </a:t>
            </a:r>
          </a:p>
          <a:p>
            <a:pPr marL="0" indent="0">
              <a:buNone/>
            </a:pPr>
            <a:r>
              <a:rPr lang="en-US" dirty="0"/>
              <a:t>   -25, 51, -25, 27, 33]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3139C-6890-4543-90A0-FAE3AA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2F4D9AB-ECE1-4815-911C-FC8E234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5E56EF-BBBF-4283-AADE-6481E86C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layer</a:t>
            </a:r>
            <a:r>
              <a:rPr lang="de-DE" dirty="0"/>
              <a:t> 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40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1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200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Weigthed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CAD59-3574-40C3-9200-27CBA1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9007E2-E5B2-41B4-A07C-CCC8FED2E8C5}"/>
              </a:ext>
            </a:extLst>
          </p:cNvPr>
          <p:cNvGrpSpPr/>
          <p:nvPr/>
        </p:nvGrpSpPr>
        <p:grpSpPr>
          <a:xfrm>
            <a:off x="6640013" y="1357195"/>
            <a:ext cx="4814455" cy="4625821"/>
            <a:chOff x="6539345" y="1340417"/>
            <a:chExt cx="4814455" cy="4625821"/>
          </a:xfrm>
        </p:grpSpPr>
        <p:pic>
          <p:nvPicPr>
            <p:cNvPr id="8" name="NetworkExample.png" descr="NetworkExample.png">
              <a:extLst>
                <a:ext uri="{FF2B5EF4-FFF2-40B4-BE49-F238E27FC236}">
                  <a16:creationId xmlns:a16="http://schemas.microsoft.com/office/drawing/2014/main" id="{07E901A6-F9BD-4768-8F41-B5133FB5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917" y="1646238"/>
              <a:ext cx="4343437" cy="432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EC9F021-62B5-4C66-87FF-E10A10409799}"/>
                </a:ext>
              </a:extLst>
            </p:cNvPr>
            <p:cNvSpPr txBox="1"/>
            <p:nvPr/>
          </p:nvSpPr>
          <p:spPr>
            <a:xfrm>
              <a:off x="10402455" y="3146930"/>
              <a:ext cx="951345" cy="37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[0, 1]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98B642F-A9AC-4C9D-8BAA-A4540084A686}"/>
                </a:ext>
              </a:extLst>
            </p:cNvPr>
            <p:cNvSpPr txBox="1"/>
            <p:nvPr/>
          </p:nvSpPr>
          <p:spPr>
            <a:xfrm>
              <a:off x="6779491" y="2429164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3595A7D-332E-4C0E-96C5-9F46B2DAAB3C}"/>
                </a:ext>
              </a:extLst>
            </p:cNvPr>
            <p:cNvSpPr txBox="1"/>
            <p:nvPr/>
          </p:nvSpPr>
          <p:spPr>
            <a:xfrm>
              <a:off x="8451649" y="1340417"/>
              <a:ext cx="62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200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45455BE-4861-43FB-9C3D-856DEE3D724F}"/>
                </a:ext>
              </a:extLst>
            </p:cNvPr>
            <p:cNvSpPr txBox="1"/>
            <p:nvPr/>
          </p:nvSpPr>
          <p:spPr>
            <a:xfrm>
              <a:off x="6539345" y="2871147"/>
              <a:ext cx="48029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48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75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7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7BD1-7036-4062-A3E7-109EE85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2452-8D0B-487B-BF6E-8C680AB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Weigths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Binding: 0.6</a:t>
            </a:r>
          </a:p>
          <a:p>
            <a:pPr lvl="1"/>
            <a:r>
              <a:rPr lang="de-DE" dirty="0"/>
              <a:t>Non-</a:t>
            </a:r>
            <a:r>
              <a:rPr lang="de-DE" dirty="0" err="1"/>
              <a:t>binding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Learning rate: 0.003</a:t>
            </a:r>
          </a:p>
          <a:p>
            <a:endParaRPr lang="de-DE" dirty="0"/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Momentum: 0.9</a:t>
            </a:r>
          </a:p>
          <a:p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200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1D8A0-0EDC-4692-8350-8E5C893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Widescreen</PresentationFormat>
  <Paragraphs>156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BLOSUM scores compared to single SNAP scores</vt:lpstr>
      <vt:lpstr>Outlay</vt:lpstr>
      <vt:lpstr>Feature: Introduction</vt:lpstr>
      <vt:lpstr>Distribution of scores</vt:lpstr>
      <vt:lpstr>Feature: first Ideas</vt:lpstr>
      <vt:lpstr>Feature: raw scores</vt:lpstr>
      <vt:lpstr>Feature: scaled Values</vt:lpstr>
      <vt:lpstr>Algorithm</vt:lpstr>
      <vt:lpstr>Hyperparameter</vt:lpstr>
      <vt:lpstr>Hyperparameter: Grid search</vt:lpstr>
      <vt:lpstr>Hyperparameter: Grid search</vt:lpstr>
      <vt:lpstr>Hyperparameter: Grid search</vt:lpstr>
      <vt:lpstr>Hyperparameter: Grid search</vt:lpstr>
      <vt:lpstr>Performance</vt:lpstr>
      <vt:lpstr>Confusion Matrix</vt:lpstr>
      <vt:lpstr>…compared to random</vt:lpstr>
      <vt:lpstr>PowerPoint Presentation</vt:lpstr>
      <vt:lpstr>Testing for overfitting</vt:lpstr>
      <vt:lpstr>Thank you!</vt:lpstr>
      <vt:lpstr>stats</vt:lpstr>
      <vt:lpstr>Stats crossvalidation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</cp:lastModifiedBy>
  <cp:revision>33</cp:revision>
  <dcterms:created xsi:type="dcterms:W3CDTF">2019-06-25T11:59:05Z</dcterms:created>
  <dcterms:modified xsi:type="dcterms:W3CDTF">2019-06-26T19:19:17Z</dcterms:modified>
</cp:coreProperties>
</file>