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73" r:id="rId4"/>
    <p:sldId id="258" r:id="rId5"/>
    <p:sldId id="259" r:id="rId6"/>
    <p:sldId id="279" r:id="rId7"/>
    <p:sldId id="260" r:id="rId8"/>
    <p:sldId id="261" r:id="rId9"/>
    <p:sldId id="262" r:id="rId10"/>
    <p:sldId id="278" r:id="rId11"/>
    <p:sldId id="263" r:id="rId12"/>
    <p:sldId id="281" r:id="rId13"/>
    <p:sldId id="280" r:id="rId14"/>
    <p:sldId id="264" r:id="rId15"/>
    <p:sldId id="282" r:id="rId16"/>
    <p:sldId id="257" r:id="rId17"/>
    <p:sldId id="267" r:id="rId18"/>
    <p:sldId id="277" r:id="rId19"/>
    <p:sldId id="266" r:id="rId20"/>
    <p:sldId id="276" r:id="rId21"/>
    <p:sldId id="275" r:id="rId22"/>
    <p:sldId id="26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Binding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2"/>
                <c:pt idx="0">
                  <c:v>Binding</c:v>
                </c:pt>
                <c:pt idx="1">
                  <c:v>Non-binding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2"/>
                <c:pt idx="0">
                  <c:v>3361</c:v>
                </c:pt>
                <c:pt idx="1">
                  <c:v>28446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BE2E-4589-A15E-AFCF3766DEB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421D-6B25-4D09-8162-8EA388836D4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44A4-5AEA-4FD1-BFF4-C7493F24B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C0B1-1283-4E39-B032-2CAB5853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7A4C5C-475E-4D84-8906-2E5351F4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1E08-8F39-4792-B605-5F6F800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7F1-449B-44C9-BD54-F5C07B09ED41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FD5B4-3D09-41FC-8071-6D293FF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E68A9-8B5C-4BD2-BDF5-4B7AB27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A1AC8-FB3F-493B-87B4-B9C3F07C4D8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FCE3140-91F4-4DB4-AD59-9AE3EF65F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5BF041-D804-4AF7-9696-1681B6FD2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D7921-21EC-457B-A9AA-357B4186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1C6A6-BC8D-400F-8AAD-010E82B8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539-4E3D-4263-A315-2720354E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BDE-3FA1-4063-B80D-915D5E4A78B1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9C6F6-0D0A-4DAB-BF31-16B5C34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C63F4-9E9E-467F-B98B-4019B959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10547B-3138-44CA-8279-678B3F0C0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31B0B-E785-48F4-BC97-DB0D942A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BEAAB-9FDE-45F3-919D-A64942B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30B3-3CD1-4E3F-9E40-349197FCC2B7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80C51-AB64-458B-922A-D1DB5A22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3E358-1030-48AF-9307-F57B7BF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5BFD-CABE-4B8E-917A-4BA176AB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FF7D9-CE1D-4A2E-BD80-B03AACBD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A1E8F-5AE9-41A9-96E8-7A84E27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511-F4D0-4114-BAA1-E622A7DA1467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1871-D6F0-406C-8FF8-04CBD47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DA4FB-665E-49A4-89CB-71F37AA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2B0A76-1A41-41D7-80B4-7639D8575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9350" y="6361780"/>
            <a:ext cx="640135" cy="359695"/>
          </a:xfrm>
          <a:prstGeom prst="rect">
            <a:avLst/>
          </a:prstGeom>
        </p:spPr>
      </p:pic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BC1D452-6414-4BF3-AFD8-14FE202C1C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361475"/>
            <a:ext cx="258809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5006-CFD3-4F49-AE19-7AB7841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7450F-25D2-46BC-88B7-23C903D6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54C4E-31C3-49B4-9948-DD649DC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693C-CC4D-4420-83CB-F3E160B96F87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001C-C3A1-4D41-BFCB-996C8509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A5F14-BFDD-4A6B-A687-05B57C4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033B-7AA2-4FD8-BFE8-3FFDE66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F15C-F9AD-4BC1-9009-AA6F8DB4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60A76-3383-4241-A34B-A1B53A87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85638-C858-4A54-A324-4F512CE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864-8FCC-448A-BE17-39D9885DBBCA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4E1AB-F1CD-4C16-9951-7118648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A113F-7F98-4BD3-A6F1-25CAD033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840DED37-7925-4B48-B2D6-688EBFF49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B32F5E-2D9C-4746-B3FE-3219D2EA8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55960-20D7-4BFC-BECE-C8AE1DE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1AA1C-11B8-4C8C-A791-19854A64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ABACC0-C926-44AB-A549-BD82E589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6E4A56-29C9-470A-8491-3A2419BAA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983729-3FB7-454B-ACF7-C743605F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1463B7-CCF1-498F-B7A6-2923FC0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78D-CD2C-459B-A136-243974ED1D6B}" type="datetime1">
              <a:rPr lang="en-US" smtClean="0"/>
              <a:t>7/2/2019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3328F1-38CA-4E33-AE0C-1B0B4057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6739AD-4088-4031-94F3-6A03EDA0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5020-982A-408D-939C-4ADFAD2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89EA0-40B9-4749-8B36-121D8F5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183E-439E-4D5A-9FCD-6954BE72083F}" type="datetime1">
              <a:rPr lang="en-US" smtClean="0"/>
              <a:t>7/2/2019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682D2-4EFF-489D-9725-853FD0B8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9A0BC-76D7-4A64-AA22-37AEB2BB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731C8-A086-4EF7-9247-8A09222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80C6-060F-4634-B1A7-AFF51B63E4D2}" type="datetime1">
              <a:rPr lang="en-US" smtClean="0"/>
              <a:t>7/2/2019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BF8E2-1F0D-467D-993A-8F8BD3D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CD025-8C6C-4D24-8EE8-19E5582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3005-59CE-4ABF-9DD2-33C2AA9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7531B-8510-4FD0-9172-3FB2DC98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9466E-8F49-4DAF-BF9A-B330FD4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DBA89-535A-49A4-912F-4C5DFB56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BF64-0219-4289-BC1E-E296F521D572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31BB4-59E3-4590-AFC4-90755AFC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CC33F-34AA-4A3D-A2F0-BE522EF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E792D-7D8F-4B40-846F-5EB45BB9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F5F9C6-83D4-45E2-B78F-01B7EE4C1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36455-3914-45EE-9FE4-138BAF46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2B471-43C0-4010-AC00-2CA18D73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30B-6D56-4AA7-83BC-CDEA806B7089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F36D5-7F46-42A2-8763-9623B650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C9E70-1472-463B-A7E2-6C6FDD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AC9EF-7366-47A2-A9CE-EBE439D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95576-79F1-4F93-8633-91CA4DF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E451D-155C-4A9C-91BF-E721524E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2F3D-109B-4EFE-A3EA-B646ECF38A5C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5445B-F5EE-41CA-A953-4802409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C8BA-08E5-4A5E-BFB4-29A79C62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66BD-8915-49E8-8033-E5FA34D6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BLOSUM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SNAP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CD7B69-9B68-4B25-8AA4-41473397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</a:t>
            </a:r>
            <a:r>
              <a:rPr lang="en-US" dirty="0" err="1"/>
              <a:t>Heinzinger</a:t>
            </a:r>
            <a:r>
              <a:rPr lang="de-DE" dirty="0"/>
              <a:t>, Thomas Eska, Paul Hager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A8A707-4B21-474B-B4F5-35BC8D6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1AC8-FB3F-493B-87B4-B9C3F07C4D8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3C47C-4423-4E72-B3BD-FC90A9A1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Training </a:t>
            </a:r>
            <a:r>
              <a:rPr lang="de-DE" dirty="0" err="1"/>
              <a:t>dataset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6E57F-A9DA-49A7-B9A8-BBBF53D7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769 Proteins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BioLip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117435 </a:t>
            </a:r>
            <a:r>
              <a:rPr lang="de-DE" dirty="0" err="1">
                <a:sym typeface="Wingdings" panose="05000000000000000000" pitchFamily="2" charset="2"/>
              </a:rPr>
              <a:t>residues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191ED7-C3D1-467A-8E7C-75B24E1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10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C39B14-880B-40B2-89C6-D6556DA4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00" y="1690688"/>
            <a:ext cx="6101292" cy="457596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4BB4DFA-6D48-4520-9010-7EDE8E742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96" y="2910695"/>
            <a:ext cx="4794671" cy="35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0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A7BD1-7036-4062-A3E7-109EE85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62452-8D0B-487B-BF6E-8C680AB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Weigths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Binding: 0.6</a:t>
            </a:r>
          </a:p>
          <a:p>
            <a:pPr lvl="1"/>
            <a:r>
              <a:rPr lang="de-DE" dirty="0"/>
              <a:t>Non-</a:t>
            </a:r>
            <a:r>
              <a:rPr lang="de-DE" dirty="0" err="1"/>
              <a:t>binding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Learning rate: 0.003</a:t>
            </a:r>
          </a:p>
          <a:p>
            <a:endParaRPr lang="de-DE" dirty="0"/>
          </a:p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Momentum: 0.9</a:t>
            </a:r>
          </a:p>
          <a:p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: 200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1D8A0-0EDC-4692-8350-8E5C893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11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F2F33D3-9069-4D4C-9516-E199B042B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23" y="1396182"/>
            <a:ext cx="5844477" cy="47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28BB7-F736-403A-8148-D7C277B6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Hyperparameter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7BCE079-D2DF-4BF4-BD70-8B1480456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50" y="1573162"/>
            <a:ext cx="5616099" cy="459396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CFEA97-8DE3-4EE5-BE9E-4910A307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063C6-82FD-42B7-9CA8-2140C8CF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ED216-F3FD-486D-8A29-606A0C6CB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31827 residues</a:t>
            </a:r>
          </a:p>
          <a:p>
            <a:endParaRPr lang="en-US" dirty="0"/>
          </a:p>
          <a:p>
            <a:r>
              <a:rPr lang="en-US" dirty="0"/>
              <a:t>No other information known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42A49C-7318-4E14-ABC9-729CE3AC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D390DAA7-BDF0-4A48-B9AE-039DFF5D0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33093"/>
              </p:ext>
            </p:extLst>
          </p:nvPr>
        </p:nvGraphicFramePr>
        <p:xfrm>
          <a:off x="6182954" y="1586809"/>
          <a:ext cx="6419542" cy="4185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910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258A-EA2F-43B8-8736-0D3A0E6C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Performance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FA052-AC38-41D1-8D09-0E68D81B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Imbalanced Dataset =&gt; Matthews correlation coefficient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measures:</a:t>
            </a:r>
          </a:p>
          <a:p>
            <a:pPr lvl="1"/>
            <a:r>
              <a:rPr lang="en-US" dirty="0"/>
              <a:t>F1-score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Recall/TPR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63FC9-5E80-48A3-9AF3-EA7E37B3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 descr="{\displaystyle {\text{MCC}}={\frac {{\mathit {TP}}\times {\mathit {TN}}-{\mathit {FP}}\times {\mathit {FN}}}{\sqrt {({\mathit {TP}}+{\mathit {FP}})({\mathit {TP}}+{\mathit {FN}})({\mathit {TN}}+{\mathit {FP}})({\mathit {TN}}+{\mathit {FN}})}}}}">
            <a:extLst>
              <a:ext uri="{FF2B5EF4-FFF2-40B4-BE49-F238E27FC236}">
                <a16:creationId xmlns:a16="http://schemas.microsoft.com/office/drawing/2014/main" id="{2CC86432-FE08-46EF-8108-A504C4622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36CE46B6-1AF1-4636-9DA0-509A9E96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03" y="2577035"/>
            <a:ext cx="553479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9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B1ADD-2CE4-4003-B77E-E4D4344E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7F2C987-8AD9-40C4-A534-80D9F09B9D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Cross-validation:</a:t>
            </a:r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MCC: 19% ± 1% </a:t>
            </a:r>
          </a:p>
          <a:p>
            <a:r>
              <a:rPr lang="en-US" dirty="0"/>
              <a:t>F1-score: 19% ± 1%</a:t>
            </a:r>
          </a:p>
          <a:p>
            <a:r>
              <a:rPr lang="en-US" dirty="0"/>
              <a:t>Precision: 40% ± 2%</a:t>
            </a:r>
          </a:p>
          <a:p>
            <a:r>
              <a:rPr lang="en-US" dirty="0"/>
              <a:t>Recall: </a:t>
            </a:r>
            <a:r>
              <a:rPr lang="it-IT" dirty="0"/>
              <a:t>13.4% </a:t>
            </a:r>
            <a:r>
              <a:rPr lang="en-US" dirty="0"/>
              <a:t>± </a:t>
            </a:r>
            <a:r>
              <a:rPr lang="de-DE" dirty="0"/>
              <a:t>0.7%</a:t>
            </a:r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47A9C6F-1B46-4F36-B300-25319252D3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Testset</a:t>
            </a:r>
            <a:r>
              <a:rPr lang="de-DE" b="1" dirty="0"/>
              <a:t>:</a:t>
            </a:r>
          </a:p>
          <a:p>
            <a:endParaRPr lang="de-DE" dirty="0"/>
          </a:p>
          <a:p>
            <a:r>
              <a:rPr lang="en-US" dirty="0"/>
              <a:t>MCC: 24% ± 1%</a:t>
            </a:r>
          </a:p>
          <a:p>
            <a:r>
              <a:rPr lang="en-US" dirty="0"/>
              <a:t>F1-score: 24% ± 1%</a:t>
            </a:r>
          </a:p>
          <a:p>
            <a:r>
              <a:rPr lang="en-US" dirty="0"/>
              <a:t>Precision: 50% ± 2%</a:t>
            </a:r>
          </a:p>
          <a:p>
            <a:r>
              <a:rPr lang="en-US" dirty="0"/>
              <a:t>Recall: 15.4% ± 0.6%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AB26D1-49A8-44C9-A7CE-46D50D28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6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D5918-EEF6-4302-BDEC-7DB1795B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</a:t>
            </a:r>
            <a:r>
              <a:rPr lang="de-DE" dirty="0"/>
              <a:t> Matrix</a:t>
            </a:r>
            <a:endParaRPr lang="en-US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E530102-31C4-46F5-90D6-70C572375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80798"/>
              </p:ext>
            </p:extLst>
          </p:nvPr>
        </p:nvGraphicFramePr>
        <p:xfrm>
          <a:off x="3154262" y="2245353"/>
          <a:ext cx="6075890" cy="3556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9642">
                  <a:extLst>
                    <a:ext uri="{9D8B030D-6E8A-4147-A177-3AD203B41FA5}">
                      <a16:colId xmlns:a16="http://schemas.microsoft.com/office/drawing/2014/main" val="893159795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847986674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3552905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Non-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10299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8466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Predicted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Non-</a:t>
                      </a:r>
                      <a:r>
                        <a:rPr lang="de-DE" dirty="0" err="1"/>
                        <a:t>binding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2842</a:t>
                      </a:r>
                    </a:p>
                    <a:p>
                      <a:pPr algn="ctr"/>
                      <a:r>
                        <a:rPr lang="en-US" dirty="0"/>
                        <a:t>~8.9%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27949</a:t>
                      </a:r>
                    </a:p>
                    <a:p>
                      <a:pPr algn="ctr"/>
                      <a:r>
                        <a:rPr lang="en-US" dirty="0"/>
                        <a:t>~87.8%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47501"/>
                  </a:ext>
                </a:extLst>
              </a:tr>
            </a:tbl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A657CA-7393-41CB-82FC-2CFEE89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7AF3-C7AB-4BF9-89CA-026B27F5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…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3605C4-ACF3-478C-8BD3-69A43C96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9BCDB30C-E004-4593-B69C-0814F5E99B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0028650"/>
              </p:ext>
            </p:extLst>
          </p:nvPr>
        </p:nvGraphicFramePr>
        <p:xfrm>
          <a:off x="6172201" y="2529078"/>
          <a:ext cx="4689762" cy="2944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3236838075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3248146459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4170304363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7104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277</a:t>
                      </a:r>
                    </a:p>
                    <a:p>
                      <a:pPr algn="ctr"/>
                      <a:r>
                        <a:rPr lang="de-DE" sz="1600" dirty="0"/>
                        <a:t>~0.8%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2377</a:t>
                      </a:r>
                    </a:p>
                    <a:p>
                      <a:pPr algn="ctr"/>
                      <a:r>
                        <a:rPr lang="de-DE" sz="1600" dirty="0"/>
                        <a:t>~7.4%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59317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</a:t>
                      </a:r>
                    </a:p>
                    <a:p>
                      <a:pPr algn="ctr"/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3084</a:t>
                      </a:r>
                    </a:p>
                    <a:p>
                      <a:pPr algn="ctr"/>
                      <a:r>
                        <a:rPr lang="de-DE" sz="1600" dirty="0"/>
                        <a:t>~9.6%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26089</a:t>
                      </a:r>
                    </a:p>
                    <a:p>
                      <a:pPr algn="ctr"/>
                      <a:r>
                        <a:rPr lang="de-DE" sz="1600" dirty="0"/>
                        <a:t>~81.9%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1822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13F8BF6-3CC8-4F06-9172-3ADE26C0E263}"/>
              </a:ext>
            </a:extLst>
          </p:cNvPr>
          <p:cNvSpPr txBox="1"/>
          <p:nvPr/>
        </p:nvSpPr>
        <p:spPr>
          <a:xfrm>
            <a:off x="1623291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4DF90A-A0CB-4A59-829F-EEBC0073BB9A}"/>
              </a:ext>
            </a:extLst>
          </p:cNvPr>
          <p:cNvSpPr txBox="1"/>
          <p:nvPr/>
        </p:nvSpPr>
        <p:spPr>
          <a:xfrm>
            <a:off x="6692900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Random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37C15C-5721-4F03-A700-647C4F89B653}"/>
              </a:ext>
            </a:extLst>
          </p:cNvPr>
          <p:cNvSpPr txBox="1"/>
          <p:nvPr/>
        </p:nvSpPr>
        <p:spPr>
          <a:xfrm>
            <a:off x="6948054" y="5597236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-0.001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2480D3-87EB-46BE-A8AE-66648AFE8119}"/>
              </a:ext>
            </a:extLst>
          </p:cNvPr>
          <p:cNvSpPr txBox="1"/>
          <p:nvPr/>
        </p:nvSpPr>
        <p:spPr>
          <a:xfrm>
            <a:off x="1189182" y="5597236"/>
            <a:ext cx="43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</a:t>
            </a:r>
            <a:r>
              <a:rPr lang="en-US" dirty="0"/>
              <a:t>0.24</a:t>
            </a:r>
            <a:r>
              <a:rPr lang="de-DE" dirty="0"/>
              <a:t> 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5994D74-8380-452B-B13F-F1D864B09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29158"/>
            <a:ext cx="5101206" cy="29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46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46860C-4040-4A86-AD2C-E81F655627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75" y="1112383"/>
            <a:ext cx="7834449" cy="524396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A6D56-A3A3-43A7-B142-4A792E6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AAE293-A3DA-4FFC-871C-7F0F209F7CB2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FE8B0-FB92-4D8E-9F76-A2BBF748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Cutoff</a:t>
            </a:r>
            <a:r>
              <a:rPr lang="en-GB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6778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EA576-5302-4115-88A4-24E38051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19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D5ECCAA-D705-44AC-9F3D-4C3336649971}"/>
              </a:ext>
            </a:extLst>
          </p:cNvPr>
          <p:cNvSpPr txBox="1">
            <a:spLocks/>
          </p:cNvSpPr>
          <p:nvPr/>
        </p:nvSpPr>
        <p:spPr>
          <a:xfrm>
            <a:off x="838200" y="187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Testing for overfitting</a:t>
            </a:r>
          </a:p>
        </p:txBody>
      </p:sp>
      <p:pic>
        <p:nvPicPr>
          <p:cNvPr id="6" name="EpochMCC.png" descr="EpochMCC.png">
            <a:extLst>
              <a:ext uri="{FF2B5EF4-FFF2-40B4-BE49-F238E27FC236}">
                <a16:creationId xmlns:a16="http://schemas.microsoft.com/office/drawing/2014/main" id="{E150C75D-108D-4EBC-9AC1-443D4F3A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82" y="1534089"/>
            <a:ext cx="5401836" cy="4825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4286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D20AA-91B5-4158-923D-AF0E8C74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2058-2A45-4C57-9888-15A9F46B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</a:t>
            </a:r>
          </a:p>
          <a:p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Hyperparameters</a:t>
            </a:r>
          </a:p>
          <a:p>
            <a:endParaRPr lang="de-DE" dirty="0"/>
          </a:p>
          <a:p>
            <a:r>
              <a:rPr lang="de-DE" dirty="0"/>
              <a:t> 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0F9798-9367-4AE8-91DF-E1FE6C05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F39E-1616-4458-B383-32A4EFFB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Testing </a:t>
            </a:r>
            <a:r>
              <a:rPr lang="de-DE"/>
              <a:t>for overfitting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C075C5-BDCF-496D-BED7-16EC905C9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1" y="1371915"/>
            <a:ext cx="626148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05AD8-0AE0-44EE-B9DA-DF7F5B75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AAE293-A3DA-4FFC-871C-7F0F209F7CB2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15526-4599-4C4C-92F5-9BDF9AD3A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8" y="1371915"/>
            <a:ext cx="5982801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95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CFA08-33E9-4E06-B481-DDF49C7C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D0091-A0CC-4522-A4E1-99602C92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Questions?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E2A71F-4FFC-484B-93E3-04D17002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4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7ED67-0983-40BA-B344-DFF1A8F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22B1B-35DF-494F-B9F2-FC28829E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TP:	519</a:t>
            </a:r>
          </a:p>
          <a:p>
            <a:r>
              <a:rPr lang="en-US" dirty="0"/>
              <a:t>FP:	517</a:t>
            </a:r>
          </a:p>
          <a:p>
            <a:r>
              <a:rPr lang="en-US" dirty="0"/>
              <a:t>TN:	27949</a:t>
            </a:r>
          </a:p>
          <a:p>
            <a:r>
              <a:rPr lang="en-US" dirty="0"/>
              <a:t>FN:	2842</a:t>
            </a:r>
          </a:p>
          <a:p>
            <a:r>
              <a:rPr lang="en-US" dirty="0"/>
              <a:t>FPR:	0.01816201784585119</a:t>
            </a:r>
          </a:p>
          <a:p>
            <a:r>
              <a:rPr lang="en-US" dirty="0"/>
              <a:t>Precision:	0.500965250965251 ± 0.016364012582564594</a:t>
            </a:r>
          </a:p>
          <a:p>
            <a:r>
              <a:rPr lang="en-US" dirty="0"/>
              <a:t>Recall/TPR:	0.15441832787860757 ± 0.006444302866129453</a:t>
            </a:r>
          </a:p>
          <a:p>
            <a:r>
              <a:rPr lang="en-US" dirty="0"/>
              <a:t>F1-score:	0.2360700477598363 ± 0.008823521693012324 </a:t>
            </a:r>
          </a:p>
          <a:p>
            <a:r>
              <a:rPr lang="en-US" dirty="0"/>
              <a:t>MCC:	0.23597300754427067 ± 0.00979017430278977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D585C-CC90-4B30-90DD-73F0D16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C496B-94C2-4A47-81DC-95D6DBF1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crossvalidation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29DD7-D7EA-4CAD-A334-63FCFE03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TP: 1401</a:t>
            </a:r>
          </a:p>
          <a:p>
            <a:r>
              <a:rPr lang="it-IT" dirty="0"/>
              <a:t>FP: 2221</a:t>
            </a:r>
          </a:p>
          <a:p>
            <a:r>
              <a:rPr lang="it-IT" dirty="0"/>
              <a:t>TN: 105203</a:t>
            </a:r>
          </a:p>
          <a:p>
            <a:r>
              <a:rPr lang="it-IT" dirty="0"/>
              <a:t>FN: 9076</a:t>
            </a:r>
          </a:p>
          <a:p>
            <a:r>
              <a:rPr lang="it-IT" dirty="0"/>
              <a:t>TPR: 0.13372148515796506 </a:t>
            </a:r>
            <a:r>
              <a:rPr lang="en-US" dirty="0"/>
              <a:t>± </a:t>
            </a:r>
            <a:r>
              <a:rPr lang="de-DE" dirty="0"/>
              <a:t>0.006728852995094254</a:t>
            </a:r>
            <a:endParaRPr lang="en-US" dirty="0"/>
          </a:p>
          <a:p>
            <a:r>
              <a:rPr lang="it-IT" dirty="0"/>
              <a:t>FPR: 0.020675081918379506 </a:t>
            </a:r>
            <a:r>
              <a:rPr lang="en-US" dirty="0"/>
              <a:t>± </a:t>
            </a:r>
            <a:endParaRPr lang="it-IT" dirty="0"/>
          </a:p>
          <a:p>
            <a:r>
              <a:rPr lang="it-IT" dirty="0"/>
              <a:t>Precision: 0.38680287134180014 </a:t>
            </a:r>
            <a:r>
              <a:rPr lang="en-US" dirty="0"/>
              <a:t>± </a:t>
            </a:r>
            <a:r>
              <a:rPr lang="de-DE" dirty="0"/>
              <a:t>0.01515588223022108</a:t>
            </a:r>
            <a:endParaRPr lang="it-IT" dirty="0"/>
          </a:p>
          <a:p>
            <a:r>
              <a:rPr lang="it-IT" dirty="0"/>
              <a:t>MCC: 0.1864096719348082 </a:t>
            </a:r>
            <a:r>
              <a:rPr lang="en-US" dirty="0"/>
              <a:t>± </a:t>
            </a:r>
            <a:r>
              <a:rPr lang="de-DE" dirty="0"/>
              <a:t>0.009743841686838386</a:t>
            </a:r>
            <a:endParaRPr lang="en-US" dirty="0"/>
          </a:p>
          <a:p>
            <a:r>
              <a:rPr lang="en-US" dirty="0"/>
              <a:t>F1: 0.1898892068383594 ± </a:t>
            </a:r>
            <a:r>
              <a:rPr lang="de-DE" dirty="0"/>
              <a:t>0.008877620919506887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348A38-D92B-4498-9829-ABADED6C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4AD1D-43C1-409A-A187-870F5AA9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Feature: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4E278C-18DA-4438-BDDA-8E6B02BA5A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SNAP-</a:t>
            </a:r>
            <a:r>
              <a:rPr lang="de-DE" dirty="0" err="1"/>
              <a:t>scores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D49E19-C7F1-413A-87EE-8F883240E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BLOSUM62-scores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7DA07D-533C-48A1-8B19-941C0381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3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53FEE9-3E33-4FCB-8F1B-41251BAAE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29" y="2576963"/>
            <a:ext cx="5872141" cy="32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21204F-0C04-41B4-95D0-53CF0C2D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6830"/>
            <a:ext cx="3712648" cy="30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DB3D-05C1-487C-84EB-B488DE6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AB9A42C-1858-4BAA-ACA3-234429D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4</a:t>
            </a:fld>
            <a:endParaRPr lang="en-US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05BA6A-2D70-47A9-8E99-1F3417F79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8EE260-C95E-4E1D-9210-98D563D49B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984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F0F99-5B8C-4A5B-8805-CC5D24D3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first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6FC26-A9C2-43DE-849D-CCD62E93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(-) BLOSUM =&gt; Very unlikely substitution =&gt; Strong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Requires high SNAP2 to be functionally significant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(+) BLOSUM =&gt; Very likely substitution =&gt; Weak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Small SNAP2 can still imply functional significance (i.e. binding)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endParaRPr lang="en-US" dirty="0"/>
          </a:p>
          <a:p>
            <a:r>
              <a:rPr lang="en-US" sz="2400" dirty="0"/>
              <a:t>Set cutoffs to map BLOSUM to SNAP scores</a:t>
            </a:r>
          </a:p>
          <a:p>
            <a:pPr lvl="1"/>
            <a:r>
              <a:rPr lang="en-US" dirty="0"/>
              <a:t>BLOSUM diagonal can be ignored</a:t>
            </a:r>
          </a:p>
          <a:p>
            <a:r>
              <a:rPr lang="en-US" sz="2400" dirty="0"/>
              <a:t>Result:</a:t>
            </a:r>
          </a:p>
          <a:p>
            <a:pPr marL="0" indent="0">
              <a:buNone/>
            </a:pPr>
            <a:r>
              <a:rPr lang="en-US" sz="2400" dirty="0"/>
              <a:t>	[-1, 1, -1, -1, -1, 1, 1, -1, -1, -1, -1, 1, 0, -1, 1, 1, 1, 1, -1, -1]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E49BF-46DA-4F97-8631-C0E5C68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94080F-5EA4-4230-9BA5-ACC49E6C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6</a:t>
            </a:fld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1F83B14-ECDC-4454-9011-9B25F91707E3}"/>
              </a:ext>
            </a:extLst>
          </p:cNvPr>
          <p:cNvGrpSpPr/>
          <p:nvPr/>
        </p:nvGrpSpPr>
        <p:grpSpPr>
          <a:xfrm>
            <a:off x="518594" y="618605"/>
            <a:ext cx="3061228" cy="5456941"/>
            <a:chOff x="852890" y="968500"/>
            <a:chExt cx="3061228" cy="5456941"/>
          </a:xfrm>
        </p:grpSpPr>
        <p:pic>
          <p:nvPicPr>
            <p:cNvPr id="5" name="table">
              <a:extLst>
                <a:ext uri="{FF2B5EF4-FFF2-40B4-BE49-F238E27FC236}">
                  <a16:creationId xmlns:a16="http://schemas.microsoft.com/office/drawing/2014/main" id="{C6419AD2-7A35-45F1-AD9A-9DB7F960E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890" y="1348229"/>
              <a:ext cx="3061228" cy="5077212"/>
            </a:xfrm>
            <a:prstGeom prst="rect">
              <a:avLst/>
            </a:prstGeom>
          </p:spPr>
        </p:pic>
        <p:sp>
          <p:nvSpPr>
            <p:cNvPr id="7" name="CUTOFFS">
              <a:extLst>
                <a:ext uri="{FF2B5EF4-FFF2-40B4-BE49-F238E27FC236}">
                  <a16:creationId xmlns:a16="http://schemas.microsoft.com/office/drawing/2014/main" id="{8858DAE9-DD3C-43D5-829B-4088D1D3D367}"/>
                </a:ext>
              </a:extLst>
            </p:cNvPr>
            <p:cNvSpPr txBox="1"/>
            <p:nvPr/>
          </p:nvSpPr>
          <p:spPr>
            <a:xfrm>
              <a:off x="1818950" y="968500"/>
              <a:ext cx="935318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/>
              <a:r>
                <a:rPr dirty="0"/>
                <a:t>CUTOFFS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230E9AB-C5ED-4A90-9D1C-435AB41428D2}"/>
              </a:ext>
            </a:extLst>
          </p:cNvPr>
          <p:cNvGrpSpPr/>
          <p:nvPr/>
        </p:nvGrpSpPr>
        <p:grpSpPr>
          <a:xfrm>
            <a:off x="4309732" y="618605"/>
            <a:ext cx="4300868" cy="5256111"/>
            <a:chOff x="6861262" y="913573"/>
            <a:chExt cx="4300868" cy="5256111"/>
          </a:xfrm>
        </p:grpSpPr>
        <p:sp>
          <p:nvSpPr>
            <p:cNvPr id="8" name="CONVERSION">
              <a:extLst>
                <a:ext uri="{FF2B5EF4-FFF2-40B4-BE49-F238E27FC236}">
                  <a16:creationId xmlns:a16="http://schemas.microsoft.com/office/drawing/2014/main" id="{ECA851A3-E7E0-4024-BF54-6BC445354D9E}"/>
                </a:ext>
              </a:extLst>
            </p:cNvPr>
            <p:cNvSpPr txBox="1"/>
            <p:nvPr/>
          </p:nvSpPr>
          <p:spPr>
            <a:xfrm>
              <a:off x="8338884" y="913573"/>
              <a:ext cx="1345623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/>
              <a:r>
                <a:rPr dirty="0"/>
                <a:t>CONVERSION</a:t>
              </a:r>
            </a:p>
          </p:txBody>
        </p:sp>
        <p:graphicFrame>
          <p:nvGraphicFramePr>
            <p:cNvPr id="9" name="Table">
              <a:extLst>
                <a:ext uri="{FF2B5EF4-FFF2-40B4-BE49-F238E27FC236}">
                  <a16:creationId xmlns:a16="http://schemas.microsoft.com/office/drawing/2014/main" id="{4BCB8311-8A3D-42F5-BCB9-CE23BB2475F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68322"/>
                </p:ext>
              </p:extLst>
            </p:nvPr>
          </p:nvGraphicFramePr>
          <p:xfrm>
            <a:off x="6861262" y="1494132"/>
            <a:ext cx="4300868" cy="4675552"/>
          </p:xfrm>
          <a:graphic>
            <a:graphicData uri="http://schemas.openxmlformats.org/drawingml/2006/table">
              <a:tbl>
                <a:tblPr firstRow="1">
                  <a:tableStyleId>{F5AB1C69-6EDB-4FF4-983F-18BD219EF322}</a:tableStyleId>
                </a:tblPr>
                <a:tblGrid>
                  <a:gridCol w="10752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Mutation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BLOSUM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SNAP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Feature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-1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59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lang="de-DE" dirty="0"/>
                          <a:t>-1</a:t>
                        </a:r>
                        <a:endParaRPr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R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-1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91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-2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-3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lang="de-DE" dirty="0"/>
                          <a:t>-1</a:t>
                        </a:r>
                        <a:endParaRPr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-1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V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35FE8BD5-2EAB-4381-9B00-75F44A92F879}"/>
              </a:ext>
            </a:extLst>
          </p:cNvPr>
          <p:cNvSpPr txBox="1"/>
          <p:nvPr/>
        </p:nvSpPr>
        <p:spPr>
          <a:xfrm rot="10800000" flipH="1" flipV="1">
            <a:off x="9025878" y="3167608"/>
            <a:ext cx="224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MCC =  0.001</a:t>
            </a:r>
          </a:p>
        </p:txBody>
      </p:sp>
    </p:spTree>
    <p:extLst>
      <p:ext uri="{BB962C8B-B14F-4D97-AF65-F5344CB8AC3E}">
        <p14:creationId xmlns:p14="http://schemas.microsoft.com/office/powerpoint/2010/main" val="284222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C612-F88B-4465-8B3F-44166E3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raw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C0166-0693-45E2-8540-A3B3EA29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Predicts similar to random</a:t>
            </a:r>
          </a:p>
          <a:p>
            <a:r>
              <a:rPr lang="en-US" dirty="0"/>
              <a:t>Problem: Too little Information to get meaningful results</a:t>
            </a:r>
          </a:p>
          <a:p>
            <a:r>
              <a:rPr lang="en-US" dirty="0"/>
              <a:t>Solution: input raw scores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[48, -1, 75, -1, 70, -2, 79, -3, 36, -1, 58, 0, 76, -2, 73, -3, 67, -2, 15, 1, </a:t>
            </a:r>
          </a:p>
          <a:p>
            <a:pPr marL="0" indent="0">
              <a:buNone/>
            </a:pPr>
            <a:r>
              <a:rPr lang="en-US" dirty="0"/>
              <a:t>    24, 2, 76, -1, 0, 0, 30, 0, 79, -2, 65, -1, 62, -1, 68, -1, 51, -1, 27, 1]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5361-5C17-48B6-93DB-1EDA5C3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4F9F7-1F09-4688-9724-856BD951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</a:t>
            </a:r>
            <a:r>
              <a:rPr lang="de-DE" dirty="0"/>
              <a:t>: </a:t>
            </a:r>
            <a:r>
              <a:rPr lang="de-DE" dirty="0" err="1"/>
              <a:t>scaled</a:t>
            </a:r>
            <a:r>
              <a:rPr lang="de-DE" dirty="0"/>
              <a:t> Values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FB4CD-55BA-4B9D-9388-099CEA4F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BLOSUM scores are very small compared to SNAP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[48, -25, 75, -25, 70, -50, 79, -75, 36, -25, 58, 0, 76, -50, 73, -75, 67, </a:t>
            </a:r>
          </a:p>
          <a:p>
            <a:pPr marL="0" indent="0">
              <a:buNone/>
            </a:pPr>
            <a:r>
              <a:rPr lang="en-US" dirty="0"/>
              <a:t>   -50, 15, 33, 24, 66, 76, -25, 0, 0, 30, 0, 79, -50, 65, -25, 62, -25, 68, </a:t>
            </a:r>
          </a:p>
          <a:p>
            <a:pPr marL="0" indent="0">
              <a:buNone/>
            </a:pPr>
            <a:r>
              <a:rPr lang="en-US" dirty="0"/>
              <a:t>   -25, 51, -25, 27, 33]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3139C-6890-4543-90A0-FAE3AA3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2F4D9AB-ECE1-4815-911C-FC8E234D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5E56EF-BBBF-4283-AADE-6481E86C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layer</a:t>
            </a:r>
            <a:r>
              <a:rPr lang="de-DE" dirty="0"/>
              <a:t> 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40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1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200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Weigthed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CAD59-3574-40C3-9200-27CBA16B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49007E2-E5B2-41B4-A07C-CCC8FED2E8C5}"/>
              </a:ext>
            </a:extLst>
          </p:cNvPr>
          <p:cNvGrpSpPr/>
          <p:nvPr/>
        </p:nvGrpSpPr>
        <p:grpSpPr>
          <a:xfrm>
            <a:off x="6640013" y="1357195"/>
            <a:ext cx="4814455" cy="4625821"/>
            <a:chOff x="6539345" y="1340417"/>
            <a:chExt cx="4814455" cy="4625821"/>
          </a:xfrm>
        </p:grpSpPr>
        <p:pic>
          <p:nvPicPr>
            <p:cNvPr id="8" name="NetworkExample.png" descr="NetworkExample.png">
              <a:extLst>
                <a:ext uri="{FF2B5EF4-FFF2-40B4-BE49-F238E27FC236}">
                  <a16:creationId xmlns:a16="http://schemas.microsoft.com/office/drawing/2014/main" id="{07E901A6-F9BD-4768-8F41-B5133FB5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0917" y="1646238"/>
              <a:ext cx="4343437" cy="4320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2EC9F021-62B5-4C66-87FF-E10A10409799}"/>
                </a:ext>
              </a:extLst>
            </p:cNvPr>
            <p:cNvSpPr txBox="1"/>
            <p:nvPr/>
          </p:nvSpPr>
          <p:spPr>
            <a:xfrm>
              <a:off x="10402455" y="3146930"/>
              <a:ext cx="951345" cy="37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[0, 1]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98B642F-A9AC-4C9D-8BAA-A4540084A686}"/>
                </a:ext>
              </a:extLst>
            </p:cNvPr>
            <p:cNvSpPr txBox="1"/>
            <p:nvPr/>
          </p:nvSpPr>
          <p:spPr>
            <a:xfrm>
              <a:off x="6779491" y="2429164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40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3595A7D-332E-4C0E-96C5-9F46B2DAAB3C}"/>
                </a:ext>
              </a:extLst>
            </p:cNvPr>
            <p:cNvSpPr txBox="1"/>
            <p:nvPr/>
          </p:nvSpPr>
          <p:spPr>
            <a:xfrm>
              <a:off x="8451649" y="1340417"/>
              <a:ext cx="62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200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45455BE-4861-43FB-9C3D-856DEE3D724F}"/>
                </a:ext>
              </a:extLst>
            </p:cNvPr>
            <p:cNvSpPr txBox="1"/>
            <p:nvPr/>
          </p:nvSpPr>
          <p:spPr>
            <a:xfrm>
              <a:off x="6539345" y="2871147"/>
              <a:ext cx="48029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48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75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7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Breitbild</PresentationFormat>
  <Paragraphs>213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BLOSUM scores compared to single SNAP scores</vt:lpstr>
      <vt:lpstr>Outline</vt:lpstr>
      <vt:lpstr>Feature: Introduction</vt:lpstr>
      <vt:lpstr>Distribution of scores</vt:lpstr>
      <vt:lpstr>Feature: first Ideas</vt:lpstr>
      <vt:lpstr>PowerPoint-Präsentation</vt:lpstr>
      <vt:lpstr>Feature: raw scores</vt:lpstr>
      <vt:lpstr>Feature: scaled Values</vt:lpstr>
      <vt:lpstr>Algorithm</vt:lpstr>
      <vt:lpstr>Training dataset</vt:lpstr>
      <vt:lpstr>Hyperparameter</vt:lpstr>
      <vt:lpstr>Hyperparameter</vt:lpstr>
      <vt:lpstr>Testing Dataset</vt:lpstr>
      <vt:lpstr>Performance</vt:lpstr>
      <vt:lpstr>Performance</vt:lpstr>
      <vt:lpstr>Confusion Matrix</vt:lpstr>
      <vt:lpstr>…compared to random</vt:lpstr>
      <vt:lpstr>Cutoff distribution</vt:lpstr>
      <vt:lpstr>PowerPoint-Präsentation</vt:lpstr>
      <vt:lpstr>Testing for overfitting</vt:lpstr>
      <vt:lpstr>Thank you!</vt:lpstr>
      <vt:lpstr>stats</vt:lpstr>
      <vt:lpstr>Stats crossvalidation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dc:creator>Thomas Eska</dc:creator>
  <cp:lastModifiedBy>Thomas Eska</cp:lastModifiedBy>
  <cp:revision>54</cp:revision>
  <dcterms:created xsi:type="dcterms:W3CDTF">2019-06-25T11:59:05Z</dcterms:created>
  <dcterms:modified xsi:type="dcterms:W3CDTF">2019-07-02T15:42:40Z</dcterms:modified>
</cp:coreProperties>
</file>