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3" r:id="rId25"/>
    <p:sldId id="279" r:id="rId26"/>
    <p:sldId id="280" r:id="rId27"/>
    <p:sldId id="281" r:id="rId28"/>
    <p:sldId id="282" r:id="rId2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de-DE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04003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Binding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1-35D6-4B1F-99CA-FBA9ADD954E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35D6-4B1F-99CA-FBA9ADD954E2}"/>
              </c:ext>
            </c:extLst>
          </c:dPt>
          <c:dLbls>
            <c:dLbl>
              <c:idx val="0"/>
              <c:numFmt formatCode="0.00%" sourceLinked="0"/>
              <c:spPr/>
              <c:txPr>
                <a:bodyPr/>
                <a:lstStyle/>
                <a:p>
                  <a:pPr>
                    <a:defRPr sz="1100" b="1" i="0" u="none" strike="noStrike">
                      <a:solidFill>
                        <a:srgbClr val="FFFFFF"/>
                      </a:solidFill>
                      <a:latin typeface="Calibri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35D6-4B1F-99CA-FBA9ADD954E2}"/>
                </c:ext>
              </c:extLst>
            </c:dLbl>
            <c:dLbl>
              <c:idx val="1"/>
              <c:numFmt formatCode="0.00%" sourceLinked="0"/>
              <c:spPr/>
              <c:txPr>
                <a:bodyPr/>
                <a:lstStyle/>
                <a:p>
                  <a:pPr>
                    <a:defRPr sz="1100" b="1" i="0" u="none" strike="noStrike">
                      <a:solidFill>
                        <a:srgbClr val="FFFFFF"/>
                      </a:solidFill>
                      <a:latin typeface="Calibri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35D6-4B1F-99CA-FBA9ADD954E2}"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 b="1" i="0" u="none" strike="noStrike">
                    <a:solidFill>
                      <a:srgbClr val="FFFFFF"/>
                    </a:solidFill>
                    <a:latin typeface="Calibri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>
                  <a:solidFill>
                    <a:srgbClr val="A6A6A6"/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Sheet1!$B$1:$C$1</c:f>
              <c:strCache>
                <c:ptCount val="2"/>
                <c:pt idx="0">
                  <c:v>Binding</c:v>
                </c:pt>
                <c:pt idx="1">
                  <c:v>Non-binding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3361</c:v>
                </c:pt>
                <c:pt idx="1">
                  <c:v>28446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5D6-4B1F-99CA-FBA9ADD954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22132099999999999"/>
          <c:y val="0.94742199999999999"/>
          <c:w val="0.55735800000000002"/>
          <c:h val="5.2578300000000001E-2"/>
        </c:manualLayout>
      </c:layout>
      <c:overlay val="1"/>
      <c:spPr>
        <a:solidFill>
          <a:srgbClr val="FFFFFF">
            <a:alpha val="78000"/>
          </a:srgbClr>
        </a:solidFill>
        <a:ln w="12700" cap="flat">
          <a:noFill/>
          <a:miter lim="400000"/>
        </a:ln>
        <a:effectLst/>
      </c:spPr>
      <c:txPr>
        <a:bodyPr rot="0"/>
        <a:lstStyle/>
        <a:p>
          <a:pPr>
            <a:defRPr sz="1100" b="0" i="0" u="none" strike="noStrike">
              <a:solidFill>
                <a:srgbClr val="595959"/>
              </a:solidFill>
              <a:latin typeface="Calibri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pic>
        <p:nvPicPr>
          <p:cNvPr id="16" name="Grafik 7" descr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8000" y="6370947"/>
            <a:ext cx="2588097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Grafik 9" descr="Grafik 9"/>
          <p:cNvPicPr>
            <a:picLocks noChangeAspect="1"/>
          </p:cNvPicPr>
          <p:nvPr/>
        </p:nvPicPr>
        <p:blipFill>
          <a:blip r:embed="rId3"/>
          <a:srcRect l="21949" t="28867" r="21951" b="29709"/>
          <a:stretch>
            <a:fillRect/>
          </a:stretch>
        </p:blipFill>
        <p:spPr>
          <a:xfrm>
            <a:off x="7426031" y="6370947"/>
            <a:ext cx="637314" cy="36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pic>
        <p:nvPicPr>
          <p:cNvPr id="45" name="Grafik 7" descr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8000" y="6370947"/>
            <a:ext cx="2588097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Grafik 8" descr="Grafik 8"/>
          <p:cNvPicPr>
            <a:picLocks noChangeAspect="1"/>
          </p:cNvPicPr>
          <p:nvPr/>
        </p:nvPicPr>
        <p:blipFill>
          <a:blip r:embed="rId3"/>
          <a:srcRect l="21949" t="28867" r="21951" b="29709"/>
          <a:stretch>
            <a:fillRect/>
          </a:stretch>
        </p:blipFill>
        <p:spPr>
          <a:xfrm>
            <a:off x="7426031" y="6370947"/>
            <a:ext cx="637314" cy="36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9" name="Bildplatzhalt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  <p:pic>
        <p:nvPicPr>
          <p:cNvPr id="5" name="Grafik 6" descr="Grafik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99350" y="6361779"/>
            <a:ext cx="640136" cy="359696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Grafik 7" descr="Grafik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53400" y="6361474"/>
            <a:ext cx="2588097" cy="360001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el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877823">
              <a:defRPr sz="5760"/>
            </a:lvl1pPr>
          </a:lstStyle>
          <a:p>
            <a:r>
              <a:t>BLOSUM scores compared to single SNAP scores</a:t>
            </a:r>
          </a:p>
        </p:txBody>
      </p:sp>
      <p:sp>
        <p:nvSpPr>
          <p:cNvPr id="101" name="Untertitel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r>
              <a:t>Thomas Eska, Paul Hager, Thomas Heinzinger</a:t>
            </a:r>
          </a:p>
        </p:txBody>
      </p:sp>
      <p:sp>
        <p:nvSpPr>
          <p:cNvPr id="102" name="Foliennummernplatzhalter 3"/>
          <p:cNvSpPr txBox="1">
            <a:spLocks noGrp="1"/>
          </p:cNvSpPr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Feature: Raw Scores</a:t>
            </a:r>
          </a:p>
        </p:txBody>
      </p:sp>
      <p:sp>
        <p:nvSpPr>
          <p:cNvPr id="148" name="Inhaltsplatzhalt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Solution: input raw scores</a:t>
            </a:r>
          </a:p>
          <a:p>
            <a:endParaRPr/>
          </a:p>
          <a:p>
            <a:endParaRPr/>
          </a:p>
          <a:p>
            <a:pPr marL="0" indent="0">
              <a:buSzTx/>
              <a:buNone/>
            </a:pPr>
            <a:r>
              <a:t>[48, -1, 75, -1, 70, -2, 79, -3, 36, -1, 58, 0, 76, -2, 73, -3, 67, -2, 15, 1, 24, 2, 76, -1, 0, 0, 30, 0, 79, -2, 65, -1, 62, -1, 68, -1, 51, -1, 27, 1]</a:t>
            </a:r>
          </a:p>
        </p:txBody>
      </p:sp>
      <p:sp>
        <p:nvSpPr>
          <p:cNvPr id="149" name="Foliennummernplatzhalter 3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algn="ctr"/>
            <a:r>
              <a:t>Feature: Scaled Values</a:t>
            </a:r>
          </a:p>
        </p:txBody>
      </p:sp>
      <p:sp>
        <p:nvSpPr>
          <p:cNvPr id="152" name="Inhaltsplatzhalt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BLOSUM scores are very small compared to SNAP scores</a:t>
            </a:r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r>
              <a:t>[48, -25, 75, -25, 70, -50, 79, -75, 36, -25, 58, 0, 76, -50, 73, -75, 67, -50, 15, 33, 24, 66, 76, -25, 0, 0, 30, 0, 79, -50, 65, -25, 62, -25, 68, -25, 51, -25, 27, 33]</a:t>
            </a:r>
          </a:p>
        </p:txBody>
      </p:sp>
      <p:sp>
        <p:nvSpPr>
          <p:cNvPr id="153" name="Foliennummernplatzhalter 3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el 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Algorithm</a:t>
            </a:r>
          </a:p>
        </p:txBody>
      </p:sp>
      <p:sp>
        <p:nvSpPr>
          <p:cNvPr id="156" name="Inhaltsplatzhalter 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Single layer ANN</a:t>
            </a:r>
          </a:p>
          <a:p>
            <a:pPr marL="0" indent="0">
              <a:buSzTx/>
              <a:buNone/>
            </a:pPr>
            <a:endParaRPr/>
          </a:p>
          <a:p>
            <a:r>
              <a:t>40 input units, 1 output unit</a:t>
            </a:r>
          </a:p>
          <a:p>
            <a:r>
              <a:t>20 hidden units</a:t>
            </a:r>
          </a:p>
          <a:p>
            <a:endParaRPr/>
          </a:p>
          <a:p>
            <a:r>
              <a:t>Weighted loss</a:t>
            </a:r>
          </a:p>
          <a:p>
            <a:endParaRPr/>
          </a:p>
          <a:p>
            <a:r>
              <a:t>Binary Cross Entropy Loss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&amp;</a:t>
            </a:r>
            <a:r>
              <a:t> Sigmoid</a:t>
            </a:r>
          </a:p>
        </p:txBody>
      </p:sp>
      <p:sp>
        <p:nvSpPr>
          <p:cNvPr id="157" name="Foliennummernplatzhalter 4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158" name="Rectangle"/>
          <p:cNvSpPr/>
          <p:nvPr/>
        </p:nvSpPr>
        <p:spPr>
          <a:xfrm>
            <a:off x="8305800" y="1735804"/>
            <a:ext cx="1270000" cy="35969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159" name="Screen Shot 2019-07-03 at 3.12.50 PM.png" descr="Screen Shot 2019-07-03 at 3.12.50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668" y="-21662"/>
            <a:ext cx="3632855" cy="60857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Hyperparameter</a:t>
            </a:r>
          </a:p>
        </p:txBody>
      </p:sp>
      <p:sp>
        <p:nvSpPr>
          <p:cNvPr id="162" name="Inhaltsplatzhalter 2"/>
          <p:cNvSpPr txBox="1">
            <a:spLocks noGrp="1"/>
          </p:cNvSpPr>
          <p:nvPr>
            <p:ph type="body" idx="1"/>
          </p:nvPr>
        </p:nvSpPr>
        <p:spPr>
          <a:xfrm>
            <a:off x="838200" y="1396183"/>
            <a:ext cx="10515600" cy="4780780"/>
          </a:xfrm>
          <a:prstGeom prst="rect">
            <a:avLst/>
          </a:prstGeom>
        </p:spPr>
        <p:txBody>
          <a:bodyPr/>
          <a:lstStyle/>
          <a:p>
            <a:pPr marL="217170" indent="-217170" defTabSz="868680">
              <a:lnSpc>
                <a:spcPct val="72000"/>
              </a:lnSpc>
              <a:spcBef>
                <a:spcPts val="900"/>
              </a:spcBef>
              <a:defRPr sz="2375"/>
            </a:pPr>
            <a:r>
              <a:t>Batch Size: 500</a:t>
            </a:r>
          </a:p>
          <a:p>
            <a:pPr marL="217170" indent="-217170" defTabSz="868680">
              <a:lnSpc>
                <a:spcPct val="72000"/>
              </a:lnSpc>
              <a:spcBef>
                <a:spcPts val="900"/>
              </a:spcBef>
              <a:defRPr sz="2375"/>
            </a:pPr>
            <a:endParaRPr/>
          </a:p>
          <a:p>
            <a:pPr marL="217170" indent="-217170" defTabSz="868680">
              <a:lnSpc>
                <a:spcPct val="72000"/>
              </a:lnSpc>
              <a:spcBef>
                <a:spcPts val="900"/>
              </a:spcBef>
              <a:defRPr sz="2375"/>
            </a:pPr>
            <a:r>
              <a:t>Weights: </a:t>
            </a:r>
          </a:p>
          <a:p>
            <a:pPr marL="651509" lvl="1" indent="-217170" defTabSz="868680">
              <a:lnSpc>
                <a:spcPct val="72000"/>
              </a:lnSpc>
              <a:spcBef>
                <a:spcPts val="400"/>
              </a:spcBef>
              <a:defRPr sz="2090"/>
            </a:pPr>
            <a:r>
              <a:t>Binding: 0.5</a:t>
            </a:r>
          </a:p>
          <a:p>
            <a:pPr marL="651509" lvl="1" indent="-217170" defTabSz="868680">
              <a:lnSpc>
                <a:spcPct val="72000"/>
              </a:lnSpc>
              <a:spcBef>
                <a:spcPts val="400"/>
              </a:spcBef>
              <a:defRPr sz="2090"/>
            </a:pPr>
            <a:r>
              <a:t>Non-binding: 0.1</a:t>
            </a:r>
          </a:p>
          <a:p>
            <a:pPr marL="217170" indent="-217170" defTabSz="868680">
              <a:lnSpc>
                <a:spcPct val="72000"/>
              </a:lnSpc>
              <a:spcBef>
                <a:spcPts val="900"/>
              </a:spcBef>
              <a:defRPr sz="2375"/>
            </a:pPr>
            <a:endParaRPr/>
          </a:p>
          <a:p>
            <a:pPr marL="217170" indent="-217170" defTabSz="868680">
              <a:lnSpc>
                <a:spcPct val="72000"/>
              </a:lnSpc>
              <a:spcBef>
                <a:spcPts val="900"/>
              </a:spcBef>
              <a:defRPr sz="2375"/>
            </a:pPr>
            <a:r>
              <a:t>Learning rate: 0.005</a:t>
            </a:r>
          </a:p>
          <a:p>
            <a:pPr marL="217170" indent="-217170" defTabSz="868680">
              <a:lnSpc>
                <a:spcPct val="72000"/>
              </a:lnSpc>
              <a:spcBef>
                <a:spcPts val="900"/>
              </a:spcBef>
              <a:defRPr sz="2375"/>
            </a:pPr>
            <a:endParaRPr/>
          </a:p>
          <a:p>
            <a:pPr marL="217170" indent="-217170" defTabSz="868680">
              <a:lnSpc>
                <a:spcPct val="72000"/>
              </a:lnSpc>
              <a:spcBef>
                <a:spcPts val="900"/>
              </a:spcBef>
              <a:defRPr sz="2375"/>
            </a:pPr>
            <a:r>
              <a:t>Prediction Cutoff: 0.57</a:t>
            </a:r>
          </a:p>
          <a:p>
            <a:pPr marL="217170" indent="-217170" defTabSz="868680">
              <a:lnSpc>
                <a:spcPct val="72000"/>
              </a:lnSpc>
              <a:spcBef>
                <a:spcPts val="900"/>
              </a:spcBef>
              <a:defRPr sz="2375"/>
            </a:pPr>
            <a:endParaRPr/>
          </a:p>
          <a:p>
            <a:pPr marL="217170" indent="-217170" defTabSz="868680">
              <a:lnSpc>
                <a:spcPct val="72000"/>
              </a:lnSpc>
              <a:spcBef>
                <a:spcPts val="900"/>
              </a:spcBef>
              <a:defRPr sz="2375"/>
            </a:pPr>
            <a:r>
              <a:t>Momentum: 0.9</a:t>
            </a:r>
          </a:p>
          <a:p>
            <a:pPr marL="217170" indent="-217170" defTabSz="868680">
              <a:lnSpc>
                <a:spcPct val="72000"/>
              </a:lnSpc>
              <a:spcBef>
                <a:spcPts val="900"/>
              </a:spcBef>
              <a:defRPr sz="2375"/>
            </a:pPr>
            <a:endParaRPr/>
          </a:p>
          <a:p>
            <a:pPr marL="217170" indent="-217170" defTabSz="868680">
              <a:lnSpc>
                <a:spcPct val="72000"/>
              </a:lnSpc>
              <a:spcBef>
                <a:spcPts val="900"/>
              </a:spcBef>
              <a:defRPr sz="2375"/>
            </a:pPr>
            <a:r>
              <a:t>Epochs: 380</a:t>
            </a:r>
          </a:p>
        </p:txBody>
      </p:sp>
      <p:sp>
        <p:nvSpPr>
          <p:cNvPr id="163" name="Foliennummernplatzhalter 3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pic>
        <p:nvPicPr>
          <p:cNvPr id="164" name="Grafik 5" descr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723" y="1396182"/>
            <a:ext cx="5844478" cy="47807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Hyperparameter</a:t>
            </a:r>
          </a:p>
        </p:txBody>
      </p:sp>
      <p:pic>
        <p:nvPicPr>
          <p:cNvPr id="167" name="Inhaltsplatzhalter 5" descr="Inhaltsplatzhalt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950" y="1573162"/>
            <a:ext cx="5616100" cy="4593969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Foliennummernplatzhalter 3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sting Different BLOSUM Matri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Testing Different BLOSUM Matrices</a:t>
            </a:r>
          </a:p>
        </p:txBody>
      </p:sp>
      <p:sp>
        <p:nvSpPr>
          <p:cNvPr id="1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graphicFrame>
        <p:nvGraphicFramePr>
          <p:cNvPr id="172" name="Table"/>
          <p:cNvGraphicFramePr/>
          <p:nvPr/>
        </p:nvGraphicFramePr>
        <p:xfrm>
          <a:off x="838199" y="2125877"/>
          <a:ext cx="10515600" cy="3800710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0142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0" marR="0" marT="0" marB="0" horzOverflow="overflow">
                    <a:solidFill>
                      <a:schemeClr val="accent5">
                        <a:satOff val="-19091"/>
                        <a:lumOff val="-11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No BLOSUM</a:t>
                      </a:r>
                    </a:p>
                  </a:txBody>
                  <a:tcPr marL="0" marR="0" marT="0" marB="0" anchor="ctr" horzOverflow="overflow">
                    <a:solidFill>
                      <a:schemeClr val="accent5">
                        <a:satOff val="-19091"/>
                        <a:lumOff val="-11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BLOSUM45</a:t>
                      </a:r>
                    </a:p>
                  </a:txBody>
                  <a:tcPr marL="0" marR="0" marT="0" marB="0" anchor="ctr" horzOverflow="overflow">
                    <a:solidFill>
                      <a:schemeClr val="accent5">
                        <a:satOff val="-19091"/>
                        <a:lumOff val="-11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BLOSUM62</a:t>
                      </a:r>
                    </a:p>
                  </a:txBody>
                  <a:tcPr marL="0" marR="0" marT="0" marB="0" anchor="ctr" horzOverflow="overflow">
                    <a:solidFill>
                      <a:schemeClr val="accent5">
                        <a:satOff val="-19091"/>
                        <a:lumOff val="-11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BLOSUM80</a:t>
                      </a:r>
                    </a:p>
                  </a:txBody>
                  <a:tcPr marL="0" marR="0" marT="0" marB="0" anchor="ctr" horzOverflow="overflow">
                    <a:solidFill>
                      <a:schemeClr val="accent5">
                        <a:satOff val="-19091"/>
                        <a:lumOff val="-11921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0142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MCC</a:t>
                      </a:r>
                    </a:p>
                  </a:txBody>
                  <a:tcPr marL="0" marR="0" marT="0" marB="0" anchor="ctr" horzOverflow="overflow">
                    <a:solidFill>
                      <a:schemeClr val="accent5">
                        <a:satOff val="-19091"/>
                        <a:lumOff val="-11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0.20 ± 0.01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0.206 ± 0.009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0.197 ± 0.008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0.197 ± 0.009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0142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F1</a:t>
                      </a:r>
                    </a:p>
                  </a:txBody>
                  <a:tcPr marL="0" marR="0" marT="0" marB="0" anchor="ctr" horzOverflow="overflow">
                    <a:solidFill>
                      <a:schemeClr val="accent5">
                        <a:satOff val="-19091"/>
                        <a:lumOff val="-11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0.27 ± 0.01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0.263 ± 0.009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0.255 ± 0.008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0.254 ± 0.009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0142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Precision</a:t>
                      </a:r>
                    </a:p>
                  </a:txBody>
                  <a:tcPr marL="0" marR="0" marT="0" marB="0" anchor="ctr" horzOverflow="overflow">
                    <a:solidFill>
                      <a:schemeClr val="accent5">
                        <a:satOff val="-19091"/>
                        <a:lumOff val="-11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0.27 ± 0.01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0.31 ± 0.01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0.30 ± 0.01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0.30 ± 0.01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0142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Recall</a:t>
                      </a:r>
                    </a:p>
                  </a:txBody>
                  <a:tcPr marL="0" marR="0" marT="0" marB="0" anchor="ctr" horzOverflow="overflow">
                    <a:solidFill>
                      <a:schemeClr val="accent5">
                        <a:satOff val="-19091"/>
                        <a:lumOff val="-11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0.26 ± 0.01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0.229 ± 0.008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0.222 ± 0.008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0.220 ± 0.008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Testing Dataset</a:t>
            </a:r>
          </a:p>
        </p:txBody>
      </p:sp>
      <p:sp>
        <p:nvSpPr>
          <p:cNvPr id="175" name="Inhaltsplatzhalt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31827 residues from BioLip</a:t>
            </a:r>
          </a:p>
          <a:p>
            <a:pPr marL="0" indent="0">
              <a:buSzTx/>
              <a:buNone/>
            </a:pPr>
            <a:r>
              <a:t>	(No overlap with training data)</a:t>
            </a:r>
          </a:p>
          <a:p>
            <a:pPr marL="0" indent="0">
              <a:buSzTx/>
              <a:buNone/>
            </a:pPr>
            <a:endParaRPr/>
          </a:p>
          <a:p>
            <a:r>
              <a:t>No other information known</a:t>
            </a:r>
          </a:p>
        </p:txBody>
      </p:sp>
      <p:sp>
        <p:nvSpPr>
          <p:cNvPr id="176" name="Foliennummernplatzhalter 3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graphicFrame>
        <p:nvGraphicFramePr>
          <p:cNvPr id="177" name="Diagramm 6"/>
          <p:cNvGraphicFramePr/>
          <p:nvPr/>
        </p:nvGraphicFramePr>
        <p:xfrm>
          <a:off x="7650198" y="1751908"/>
          <a:ext cx="3485054" cy="38025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algn="ctr"/>
            <a:r>
              <a:t>Confusion Matrix</a:t>
            </a:r>
          </a:p>
        </p:txBody>
      </p:sp>
      <p:graphicFrame>
        <p:nvGraphicFramePr>
          <p:cNvPr id="180" name="Inhaltsplatzhalter 7"/>
          <p:cNvGraphicFramePr/>
          <p:nvPr/>
        </p:nvGraphicFramePr>
        <p:xfrm>
          <a:off x="3154261" y="2245353"/>
          <a:ext cx="6075890" cy="3556332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779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8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8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Binding</a:t>
                      </a:r>
                    </a:p>
                  </a:txBody>
                  <a:tcPr marL="45720" marR="45720" anchor="ctr" horzOverflow="overflow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Non-binding</a:t>
                      </a:r>
                    </a:p>
                  </a:txBody>
                  <a:tcPr marL="45720" marR="45720" anchor="ctr" horzOverflow="overflow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816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Predicted Binding</a:t>
                      </a:r>
                    </a:p>
                  </a:txBody>
                  <a:tcPr marL="45720" marR="45720" anchor="ctr" horzOverflow="overflow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1041
~3.3%</a:t>
                      </a:r>
                    </a:p>
                  </a:txBody>
                  <a:tcPr marL="45720" marR="45720" anchor="ctr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1506
~4.7%</a:t>
                      </a:r>
                    </a:p>
                  </a:txBody>
                  <a:tcPr marL="45720" marR="45720" anchor="ctr" horzOverflow="overflow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816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Predicted</a:t>
                      </a:r>
                    </a:p>
                    <a:p>
                      <a:pPr algn="ctr">
                        <a:defRPr sz="1800"/>
                      </a:pPr>
                      <a:r>
                        <a:t>Non-binding</a:t>
                      </a:r>
                    </a:p>
                  </a:txBody>
                  <a:tcPr marL="45720" marR="45720" anchor="ctr" horzOverflow="overflow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2320
~7.3%</a:t>
                      </a:r>
                    </a:p>
                  </a:txBody>
                  <a:tcPr marL="45720" marR="45720" anchor="ctr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26960
~84.7%</a:t>
                      </a:r>
                    </a:p>
                  </a:txBody>
                  <a:tcPr marL="45720" marR="45720" anchor="ctr" horzOverflow="overflow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1" name="Foliennummernplatzhalter 8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itel 1"/>
          <p:cNvSpPr txBox="1">
            <a:spLocks noGrp="1"/>
          </p:cNvSpPr>
          <p:nvPr>
            <p:ph type="title"/>
          </p:nvPr>
        </p:nvSpPr>
        <p:spPr>
          <a:xfrm>
            <a:off x="838200" y="280859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…compared to random</a:t>
            </a:r>
          </a:p>
        </p:txBody>
      </p:sp>
      <p:sp>
        <p:nvSpPr>
          <p:cNvPr id="184" name="Foliennummernplatzhalter 4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graphicFrame>
        <p:nvGraphicFramePr>
          <p:cNvPr id="185" name="Inhaltsplatzhalter 10"/>
          <p:cNvGraphicFramePr/>
          <p:nvPr/>
        </p:nvGraphicFramePr>
        <p:xfrm>
          <a:off x="6172201" y="2529077"/>
          <a:ext cx="4689762" cy="2944433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563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3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3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603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Binding</a:t>
                      </a:r>
                    </a:p>
                  </a:txBody>
                  <a:tcPr marL="45720" marR="45720" anchor="ctr" horzOverflow="overflow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Non-binding</a:t>
                      </a:r>
                    </a:p>
                  </a:txBody>
                  <a:tcPr marL="45720" marR="45720" anchor="ctr" horzOverflow="overflow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419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Predicted Binding</a:t>
                      </a:r>
                    </a:p>
                  </a:txBody>
                  <a:tcPr marL="45720" marR="45720" anchor="ctr" horzOverflow="overflow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277
~0.8%</a:t>
                      </a:r>
                    </a:p>
                  </a:txBody>
                  <a:tcPr marL="45720" marR="45720" anchor="ctr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2377
~7.4%</a:t>
                      </a:r>
                    </a:p>
                  </a:txBody>
                  <a:tcPr marL="45720" marR="45720" anchor="ctr" horzOverflow="overflow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419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Predicted 
Non-binding</a:t>
                      </a:r>
                    </a:p>
                  </a:txBody>
                  <a:tcPr marL="45720" marR="45720" anchor="ctr" horzOverflow="overflow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3084
~9.6%</a:t>
                      </a:r>
                    </a:p>
                  </a:txBody>
                  <a:tcPr marL="45720" marR="45720" anchor="ctr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26089
~81.9%</a:t>
                      </a:r>
                    </a:p>
                  </a:txBody>
                  <a:tcPr marL="45720" marR="45720" anchor="ctr" horzOverflow="overflow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6" name="Textfeld 2"/>
          <p:cNvSpPr txBox="1"/>
          <p:nvPr/>
        </p:nvSpPr>
        <p:spPr>
          <a:xfrm>
            <a:off x="1623291" y="1895855"/>
            <a:ext cx="344516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Our Prediction</a:t>
            </a:r>
          </a:p>
        </p:txBody>
      </p:sp>
      <p:sp>
        <p:nvSpPr>
          <p:cNvPr id="187" name="Textfeld 7"/>
          <p:cNvSpPr txBox="1"/>
          <p:nvPr/>
        </p:nvSpPr>
        <p:spPr>
          <a:xfrm>
            <a:off x="6692900" y="1895855"/>
            <a:ext cx="344516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Random Prediction</a:t>
            </a:r>
          </a:p>
        </p:txBody>
      </p:sp>
      <p:graphicFrame>
        <p:nvGraphicFramePr>
          <p:cNvPr id="188" name="Inhaltsplatzhalter 7"/>
          <p:cNvGraphicFramePr/>
          <p:nvPr/>
        </p:nvGraphicFramePr>
        <p:xfrm>
          <a:off x="880961" y="2522727"/>
          <a:ext cx="4702461" cy="2957132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567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7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7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8688">
                <a:tc>
                  <a:txBody>
                    <a:bodyPr/>
                    <a:lstStyle/>
                    <a:p>
                      <a:pPr algn="ctr">
                        <a:defRPr sz="16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Binding</a:t>
                      </a:r>
                    </a:p>
                  </a:txBody>
                  <a:tcPr marL="45720" marR="45720" anchor="ctr" horzOverflow="overflow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Non-binding</a:t>
                      </a:r>
                    </a:p>
                  </a:txBody>
                  <a:tcPr marL="45720" marR="45720" anchor="ctr" horzOverflow="overflow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922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Predicted Binding</a:t>
                      </a:r>
                    </a:p>
                  </a:txBody>
                  <a:tcPr marL="45720" marR="45720" anchor="ctr" horzOverflow="overflow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1041
~3.3%</a:t>
                      </a:r>
                    </a:p>
                  </a:txBody>
                  <a:tcPr marL="45720" marR="45720" anchor="ctr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1506
~4.7%</a:t>
                      </a:r>
                    </a:p>
                  </a:txBody>
                  <a:tcPr marL="45720" marR="45720" anchor="ctr" horzOverflow="overflow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922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Predicted
Non-binding</a:t>
                      </a:r>
                    </a:p>
                  </a:txBody>
                  <a:tcPr marL="45720" marR="45720" anchor="ctr" horzOverflow="overflow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2320
~7.3%</a:t>
                      </a:r>
                    </a:p>
                  </a:txBody>
                  <a:tcPr marL="45720" marR="45720" anchor="ctr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26960
~84.7%</a:t>
                      </a:r>
                    </a:p>
                  </a:txBody>
                  <a:tcPr marL="45720" marR="45720" anchor="ctr" horzOverflow="overflow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Performance</a:t>
            </a:r>
          </a:p>
        </p:txBody>
      </p:sp>
      <p:sp>
        <p:nvSpPr>
          <p:cNvPr id="191" name="Inhaltsplatzhalt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Imbalanced Dataset =&gt; Matthews correlation coefficient</a:t>
            </a:r>
          </a:p>
          <a:p>
            <a:endParaRPr/>
          </a:p>
          <a:p>
            <a:endParaRPr/>
          </a:p>
          <a:p>
            <a:endParaRPr/>
          </a:p>
          <a:p>
            <a:r>
              <a:t>Other measures: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F1-score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Precision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Recall/TPR</a:t>
            </a:r>
          </a:p>
        </p:txBody>
      </p:sp>
      <p:sp>
        <p:nvSpPr>
          <p:cNvPr id="192" name="Foliennummernplatzhalter 3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pic>
        <p:nvPicPr>
          <p:cNvPr id="193" name="Grafik 7" descr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802" y="2577034"/>
            <a:ext cx="5534798" cy="8668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Outline</a:t>
            </a:r>
          </a:p>
        </p:txBody>
      </p:sp>
      <p:sp>
        <p:nvSpPr>
          <p:cNvPr id="105" name="Inhaltsplatzhalt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219455" indent="-219455" defTabSz="877823">
              <a:spcBef>
                <a:spcPts val="900"/>
              </a:spcBef>
              <a:defRPr sz="2688"/>
            </a:pPr>
            <a:r>
              <a:t>Task</a:t>
            </a:r>
          </a:p>
          <a:p>
            <a:pPr marL="219455" indent="-219455" defTabSz="877823">
              <a:spcBef>
                <a:spcPts val="900"/>
              </a:spcBef>
              <a:defRPr sz="2688"/>
            </a:pPr>
            <a:endParaRPr/>
          </a:p>
          <a:p>
            <a:pPr marL="219455" indent="-219455" defTabSz="877823">
              <a:spcBef>
                <a:spcPts val="900"/>
              </a:spcBef>
              <a:defRPr sz="2688"/>
            </a:pPr>
            <a:r>
              <a:t>Dataset</a:t>
            </a:r>
          </a:p>
          <a:p>
            <a:pPr marL="219455" indent="-219455" defTabSz="877823">
              <a:spcBef>
                <a:spcPts val="900"/>
              </a:spcBef>
              <a:defRPr sz="2688"/>
            </a:pPr>
            <a:endParaRPr/>
          </a:p>
          <a:p>
            <a:pPr marL="219455" indent="-219455" defTabSz="877823">
              <a:spcBef>
                <a:spcPts val="900"/>
              </a:spcBef>
              <a:defRPr sz="2688"/>
            </a:pPr>
            <a:r>
              <a:t>Feature</a:t>
            </a:r>
          </a:p>
          <a:p>
            <a:pPr marL="219455" indent="-219455" defTabSz="877823">
              <a:spcBef>
                <a:spcPts val="900"/>
              </a:spcBef>
              <a:defRPr sz="2688"/>
            </a:pPr>
            <a:endParaRPr/>
          </a:p>
          <a:p>
            <a:pPr marL="219455" indent="-219455" defTabSz="877823">
              <a:spcBef>
                <a:spcPts val="900"/>
              </a:spcBef>
              <a:defRPr sz="2688"/>
            </a:pPr>
            <a:r>
              <a:t>Algorithm structure and Hyperparameters</a:t>
            </a:r>
          </a:p>
          <a:p>
            <a:pPr marL="219455" indent="-219455" defTabSz="877823">
              <a:spcBef>
                <a:spcPts val="900"/>
              </a:spcBef>
              <a:defRPr sz="2688"/>
            </a:pPr>
            <a:endParaRPr/>
          </a:p>
          <a:p>
            <a:pPr marL="219455" indent="-219455" defTabSz="877823">
              <a:spcBef>
                <a:spcPts val="900"/>
              </a:spcBef>
              <a:defRPr sz="2688"/>
            </a:pPr>
            <a:r>
              <a:t>Performance</a:t>
            </a:r>
          </a:p>
        </p:txBody>
      </p:sp>
      <p:sp>
        <p:nvSpPr>
          <p:cNvPr id="106" name="Foliennummernplatzhalter 3"/>
          <p:cNvSpPr txBox="1">
            <a:spLocks noGrp="1"/>
          </p:cNvSpPr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Performance</a:t>
            </a:r>
          </a:p>
        </p:txBody>
      </p:sp>
      <p:sp>
        <p:nvSpPr>
          <p:cNvPr id="196" name="Inhaltsplatzhalter 4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Cross-validation:</a:t>
            </a:r>
          </a:p>
          <a:p>
            <a:pPr marL="0" indent="0">
              <a:buSzTx/>
              <a:buNone/>
            </a:pPr>
            <a:endParaRPr/>
          </a:p>
          <a:p>
            <a:r>
              <a:t>MCC: 19% ± 1% </a:t>
            </a:r>
          </a:p>
          <a:p>
            <a:r>
              <a:t>F1-score: 19% ± 1%</a:t>
            </a:r>
          </a:p>
          <a:p>
            <a:r>
              <a:t>Precision: 40% ± 2%</a:t>
            </a:r>
          </a:p>
          <a:p>
            <a:r>
              <a:t>Recall: 13.4% ± 0.7%</a:t>
            </a:r>
          </a:p>
          <a:p>
            <a:r>
              <a:t>Coverage: 1</a:t>
            </a:r>
          </a:p>
        </p:txBody>
      </p:sp>
      <p:sp>
        <p:nvSpPr>
          <p:cNvPr id="197" name="Inhaltsplatzhalter 5"/>
          <p:cNvSpPr txBox="1"/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z="2800" b="1"/>
            </a:pPr>
            <a:r>
              <a:t>Testset: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t>MCC: 29.1% ± 0.7%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t>F1-score: 35.2% ± 0.6%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t>Precision: 40.9% ± 0.6%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t>Recall: 31.0% ± 0.9%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t>Coverage: 1</a:t>
            </a:r>
          </a:p>
        </p:txBody>
      </p:sp>
      <p:sp>
        <p:nvSpPr>
          <p:cNvPr id="198" name="Foliennummernplatzhalter 3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Content Placeholder 6" descr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774" y="1112382"/>
            <a:ext cx="7834450" cy="5243969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20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Cutoff Distribution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Foliennummernplatzhalter 3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205" name="Titel 1"/>
          <p:cNvSpPr txBox="1"/>
          <p:nvPr/>
        </p:nvSpPr>
        <p:spPr>
          <a:xfrm>
            <a:off x="838200" y="1873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Testing for overfitting</a:t>
            </a:r>
          </a:p>
        </p:txBody>
      </p:sp>
      <p:pic>
        <p:nvPicPr>
          <p:cNvPr id="206" name="TestTrainOverUnderEpochMCC.png" descr="TestTrainOverUnderEpochMC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157" y="1327506"/>
            <a:ext cx="5966773" cy="48827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EpochVSMCC_OrigParams.png" descr="EpochVSMCC_OrigParam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8" y="1327506"/>
            <a:ext cx="5969185" cy="48827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Testing for Overfitting</a:t>
            </a:r>
          </a:p>
        </p:txBody>
      </p:sp>
      <p:sp>
        <p:nvSpPr>
          <p:cNvPr id="210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164827" y="6404292"/>
            <a:ext cx="188973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pic>
        <p:nvPicPr>
          <p:cNvPr id="3" name="Grafik 2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DB9A3BD3-123E-4E88-9BAD-41F309806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776412"/>
            <a:ext cx="5852172" cy="3901962"/>
          </a:xfrm>
          <a:prstGeom prst="rect">
            <a:avLst/>
          </a:prstGeom>
        </p:spPr>
      </p:pic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2DE00A1B-E4DF-4288-B0C2-506922B46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76412"/>
            <a:ext cx="5852172" cy="390196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AE5B6-4CA1-44E4-B2B7-2B4031CB4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884346-6DB2-4C41-9CCA-9000F06D7E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2B7DC2B5-6ECA-4F6E-86D2-88BB2A3CF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71" y="554574"/>
            <a:ext cx="10039257" cy="562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10115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Thank you!</a:t>
            </a:r>
          </a:p>
        </p:txBody>
      </p:sp>
      <p:sp>
        <p:nvSpPr>
          <p:cNvPr id="213" name="Inhaltsplatzhalt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sz="3600"/>
            </a:pPr>
            <a:endParaRPr/>
          </a:p>
          <a:p>
            <a:pPr marL="0" indent="0" algn="ctr">
              <a:buSzTx/>
              <a:buNone/>
              <a:defRPr sz="3600"/>
            </a:pPr>
            <a:endParaRPr/>
          </a:p>
          <a:p>
            <a:pPr marL="0" indent="0" algn="ctr">
              <a:buSzTx/>
              <a:buNone/>
              <a:defRPr sz="3600"/>
            </a:pPr>
            <a:r>
              <a:t>Questions?</a:t>
            </a:r>
          </a:p>
        </p:txBody>
      </p:sp>
      <p:sp>
        <p:nvSpPr>
          <p:cNvPr id="214" name="Foliennummernplatzhalter 3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our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Sources</a:t>
            </a:r>
          </a:p>
        </p:txBody>
      </p:sp>
      <p:sp>
        <p:nvSpPr>
          <p:cNvPr id="217" name="[1] Yang, J et al. “BioLiP: a semi-manually curated database for biologically relevant ligand-protein interactions.” Nucleic acids research (2012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20315" indent="-120315" defTabSz="457200">
              <a:lnSpc>
                <a:spcPts val="4000"/>
              </a:lnSpc>
              <a:spcBef>
                <a:spcPts val="0"/>
              </a:spcBef>
              <a:buFontTx/>
              <a:defRPr sz="2200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latin typeface="Times"/>
                <a:ea typeface="Times"/>
                <a:cs typeface="Times"/>
                <a:sym typeface="Times"/>
              </a:defRPr>
            </a:pPr>
            <a:r>
              <a:t>[1] Yang, J et al. “BioLiP: a semi-manually curated database for biologically relevant ligand-protein interactions.” Nucleic acids research (2012) </a:t>
            </a:r>
          </a:p>
          <a:p>
            <a:pPr marL="120315" indent="-120315" defTabSz="457200">
              <a:lnSpc>
                <a:spcPts val="4000"/>
              </a:lnSpc>
              <a:spcBef>
                <a:spcPts val="0"/>
              </a:spcBef>
              <a:buFontTx/>
              <a:defRPr sz="2200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latin typeface="Times"/>
                <a:ea typeface="Times"/>
                <a:cs typeface="Times"/>
                <a:sym typeface="Times"/>
              </a:defRPr>
            </a:pPr>
            <a:r>
              <a:t>[2] Tyzack, J et al. “Ranking enzyme structures in the PDB by bound ligand similarity to biological substrates.” Structure (2017) </a:t>
            </a:r>
          </a:p>
          <a:p>
            <a:pPr marL="120315" indent="-120315" defTabSz="457200">
              <a:lnSpc>
                <a:spcPts val="4000"/>
              </a:lnSpc>
              <a:spcBef>
                <a:spcPts val="0"/>
              </a:spcBef>
              <a:buFontTx/>
              <a:defRPr sz="2200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latin typeface="Times"/>
                <a:ea typeface="Times"/>
                <a:cs typeface="Times"/>
                <a:sym typeface="Times"/>
              </a:defRPr>
            </a:pPr>
            <a:r>
              <a:t>[3] Schelling et al. “Evolutionary couplings and sequence variation effect predict protein binding sites.” Proteins: Structure, Function, and Bioinformatics (2018) </a:t>
            </a:r>
          </a:p>
          <a:p>
            <a:pPr marL="120315" indent="-120315" defTabSz="457200">
              <a:lnSpc>
                <a:spcPts val="4000"/>
              </a:lnSpc>
              <a:spcBef>
                <a:spcPts val="0"/>
              </a:spcBef>
              <a:buFontTx/>
              <a:defRPr sz="2200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latin typeface="Times"/>
                <a:ea typeface="Times"/>
                <a:cs typeface="Times"/>
                <a:sym typeface="Times"/>
              </a:defRPr>
            </a:pPr>
            <a:r>
              <a:t>[4] Hecht, M et al. “Better prediction of functional effects for sequence variant.” BMC Genomics (2015)</a:t>
            </a:r>
          </a:p>
        </p:txBody>
      </p:sp>
      <p:sp>
        <p:nvSpPr>
          <p:cNvPr id="2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stats</a:t>
            </a:r>
          </a:p>
        </p:txBody>
      </p:sp>
      <p:sp>
        <p:nvSpPr>
          <p:cNvPr id="221" name="Inhaltsplatzhalt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t>TP:	519</a:t>
            </a:r>
          </a:p>
          <a:p>
            <a:pPr>
              <a:lnSpc>
                <a:spcPct val="81000"/>
              </a:lnSpc>
            </a:pPr>
            <a:r>
              <a:t>FP:	517</a:t>
            </a:r>
          </a:p>
          <a:p>
            <a:pPr>
              <a:lnSpc>
                <a:spcPct val="81000"/>
              </a:lnSpc>
            </a:pPr>
            <a:r>
              <a:t>TN:	27949</a:t>
            </a:r>
          </a:p>
          <a:p>
            <a:pPr>
              <a:lnSpc>
                <a:spcPct val="81000"/>
              </a:lnSpc>
            </a:pPr>
            <a:r>
              <a:t>FN:	2842</a:t>
            </a:r>
          </a:p>
          <a:p>
            <a:pPr>
              <a:lnSpc>
                <a:spcPct val="81000"/>
              </a:lnSpc>
            </a:pPr>
            <a:r>
              <a:t>FPR:	0.01816201784585119</a:t>
            </a:r>
          </a:p>
          <a:p>
            <a:pPr>
              <a:lnSpc>
                <a:spcPct val="81000"/>
              </a:lnSpc>
            </a:pPr>
            <a:r>
              <a:t>Precision:	0.500965250965251 ± 0.016364012582564594</a:t>
            </a:r>
          </a:p>
          <a:p>
            <a:pPr>
              <a:lnSpc>
                <a:spcPct val="81000"/>
              </a:lnSpc>
            </a:pPr>
            <a:r>
              <a:t>Recall/TPR:	0.15441832787860757 ± 0.006444302866129453</a:t>
            </a:r>
          </a:p>
          <a:p>
            <a:pPr>
              <a:lnSpc>
                <a:spcPct val="81000"/>
              </a:lnSpc>
            </a:pPr>
            <a:r>
              <a:t>F1-score:	0.2360700477598363 ± 0.008823521693012324 </a:t>
            </a:r>
          </a:p>
          <a:p>
            <a:pPr>
              <a:lnSpc>
                <a:spcPct val="81000"/>
              </a:lnSpc>
            </a:pPr>
            <a:r>
              <a:t>MCC:	0.23597300754427067 ± 0.00979017430278977</a:t>
            </a:r>
          </a:p>
        </p:txBody>
      </p:sp>
      <p:sp>
        <p:nvSpPr>
          <p:cNvPr id="222" name="Foliennummernplatzhalter 3"/>
          <p:cNvSpPr txBox="1">
            <a:spLocks noGrp="1"/>
          </p:cNvSpPr>
          <p:nvPr>
            <p:ph type="sldNum" sz="quarter" idx="2"/>
          </p:nvPr>
        </p:nvSpPr>
        <p:spPr>
          <a:xfrm>
            <a:off x="11164827" y="6404292"/>
            <a:ext cx="188973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Stats crossvalidation</a:t>
            </a:r>
          </a:p>
        </p:txBody>
      </p:sp>
      <p:sp>
        <p:nvSpPr>
          <p:cNvPr id="225" name="Inhaltsplatzhalt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t>TP: 1401</a:t>
            </a:r>
          </a:p>
          <a:p>
            <a:pPr>
              <a:lnSpc>
                <a:spcPct val="81000"/>
              </a:lnSpc>
            </a:pPr>
            <a:r>
              <a:t>FP: 2221</a:t>
            </a:r>
          </a:p>
          <a:p>
            <a:pPr>
              <a:lnSpc>
                <a:spcPct val="81000"/>
              </a:lnSpc>
            </a:pPr>
            <a:r>
              <a:t>TN: 105203</a:t>
            </a:r>
          </a:p>
          <a:p>
            <a:pPr>
              <a:lnSpc>
                <a:spcPct val="81000"/>
              </a:lnSpc>
            </a:pPr>
            <a:r>
              <a:t>FN: 9076</a:t>
            </a:r>
          </a:p>
          <a:p>
            <a:pPr>
              <a:lnSpc>
                <a:spcPct val="81000"/>
              </a:lnSpc>
            </a:pPr>
            <a:r>
              <a:t>TPR: 0.13372148515796506 ± 0.006728852995094254</a:t>
            </a:r>
          </a:p>
          <a:p>
            <a:pPr>
              <a:lnSpc>
                <a:spcPct val="81000"/>
              </a:lnSpc>
            </a:pPr>
            <a:r>
              <a:t>FPR: 0.020675081918379506 ± </a:t>
            </a:r>
          </a:p>
          <a:p>
            <a:pPr>
              <a:lnSpc>
                <a:spcPct val="81000"/>
              </a:lnSpc>
            </a:pPr>
            <a:r>
              <a:t>Precision: 0.38680287134180014 ± 0.01515588223022108</a:t>
            </a:r>
          </a:p>
          <a:p>
            <a:pPr>
              <a:lnSpc>
                <a:spcPct val="81000"/>
              </a:lnSpc>
            </a:pPr>
            <a:r>
              <a:t>MCC: 0.1864096719348082 ± 0.009743841686838386</a:t>
            </a:r>
          </a:p>
          <a:p>
            <a:pPr>
              <a:lnSpc>
                <a:spcPct val="81000"/>
              </a:lnSpc>
            </a:pPr>
            <a:r>
              <a:t>F1: 0.1898892068383594 ± 0.008877620919506887</a:t>
            </a:r>
          </a:p>
        </p:txBody>
      </p:sp>
      <p:sp>
        <p:nvSpPr>
          <p:cNvPr id="226" name="Foliennummernplatzhalter 3"/>
          <p:cNvSpPr txBox="1">
            <a:spLocks noGrp="1"/>
          </p:cNvSpPr>
          <p:nvPr>
            <p:ph type="sldNum" sz="quarter" idx="2"/>
          </p:nvPr>
        </p:nvSpPr>
        <p:spPr>
          <a:xfrm>
            <a:off x="11164827" y="6404292"/>
            <a:ext cx="188973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as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Task</a:t>
            </a:r>
          </a:p>
        </p:txBody>
      </p:sp>
      <p:sp>
        <p:nvSpPr>
          <p:cNvPr id="109" name="Predict binding site residues using SNAP featur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Predict binding site residues using SNAP features</a:t>
            </a:r>
          </a:p>
          <a:p>
            <a:endParaRPr/>
          </a:p>
          <a:p>
            <a:r>
              <a:t>Extension: Do BLOSUM scores aid in the prediction?</a:t>
            </a:r>
          </a:p>
        </p:txBody>
      </p:sp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69739" y="6404292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Training dataset</a:t>
            </a:r>
          </a:p>
        </p:txBody>
      </p:sp>
      <p:sp>
        <p:nvSpPr>
          <p:cNvPr id="113" name="Inhaltsplatzhalt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769 Proteins from BioLip</a:t>
            </a:r>
          </a:p>
          <a:p>
            <a:pPr marL="0" indent="0">
              <a:buSzTx/>
              <a:buNone/>
            </a:pPr>
            <a:r>
              <a:rPr>
                <a:latin typeface="Wingdings"/>
                <a:ea typeface="Wingdings"/>
                <a:cs typeface="Wingdings"/>
                <a:sym typeface="Wingdings"/>
              </a:rPr>
              <a:t>	 </a:t>
            </a:r>
            <a:r>
              <a:t>117435 residues</a:t>
            </a:r>
          </a:p>
        </p:txBody>
      </p:sp>
      <p:sp>
        <p:nvSpPr>
          <p:cNvPr id="114" name="Foliennummernplatzhalter 3"/>
          <p:cNvSpPr txBox="1">
            <a:spLocks noGrp="1"/>
          </p:cNvSpPr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115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400" y="1690688"/>
            <a:ext cx="6101292" cy="45759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Grafik 5" descr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96" y="2910695"/>
            <a:ext cx="4794671" cy="35821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Feature: Introduction</a:t>
            </a:r>
          </a:p>
        </p:txBody>
      </p:sp>
      <p:sp>
        <p:nvSpPr>
          <p:cNvPr id="119" name="Inhaltsplatzhalter 4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SNAP-scores</a:t>
            </a:r>
          </a:p>
        </p:txBody>
      </p:sp>
      <p:sp>
        <p:nvSpPr>
          <p:cNvPr id="120" name="Inhaltsplatzhalter 5"/>
          <p:cNvSpPr txBox="1"/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lvl1pPr>
          </a:lstStyle>
          <a:p>
            <a:r>
              <a:t>BLOSUM62-scores</a:t>
            </a:r>
          </a:p>
        </p:txBody>
      </p:sp>
      <p:sp>
        <p:nvSpPr>
          <p:cNvPr id="121" name="Foliennummernplatzhalter 3"/>
          <p:cNvSpPr txBox="1">
            <a:spLocks noGrp="1"/>
          </p:cNvSpPr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122" name="Grafik 7" descr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528" y="2576963"/>
            <a:ext cx="5872143" cy="324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Grafik 9" descr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66830"/>
            <a:ext cx="3712649" cy="30602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Distribution of Scores</a:t>
            </a:r>
          </a:p>
        </p:txBody>
      </p:sp>
      <p:sp>
        <p:nvSpPr>
          <p:cNvPr id="126" name="Foliennummernplatzhalter 12"/>
          <p:cNvSpPr txBox="1">
            <a:spLocks noGrp="1"/>
          </p:cNvSpPr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127" name="Inhaltsplatzhalter 8" descr="Inhaltsplatzhalter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58193"/>
            <a:ext cx="5181600" cy="3886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Inhaltsplatzhalter 6" descr="Inhaltsplatzhalt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058193"/>
            <a:ext cx="5181600" cy="3886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Feature: First Ideas</a:t>
            </a:r>
          </a:p>
        </p:txBody>
      </p:sp>
      <p:sp>
        <p:nvSpPr>
          <p:cNvPr id="131" name="Inhaltsplatzhalt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196595" indent="-196595" defTabSz="786383">
              <a:spcBef>
                <a:spcPts val="800"/>
              </a:spcBef>
              <a:defRPr sz="2400"/>
            </a:pPr>
            <a:r>
              <a:t>Large (-) BLOSUM =&gt; Very unlikely substitution =&gt; Strong functional effect</a:t>
            </a:r>
          </a:p>
          <a:p>
            <a:pPr marL="589787" lvl="1" indent="-196595" defTabSz="786383">
              <a:spcBef>
                <a:spcPts val="800"/>
              </a:spcBef>
              <a:defRPr sz="2400"/>
            </a:pPr>
            <a:r>
              <a:t>Requires high SNAP2 to be functionally significant (i.e. binding)</a:t>
            </a:r>
          </a:p>
          <a:p>
            <a:pPr marL="196595" indent="-196595" defTabSz="786383">
              <a:spcBef>
                <a:spcPts val="800"/>
              </a:spcBef>
              <a:defRPr sz="2400"/>
            </a:pPr>
            <a:r>
              <a:t>Large (+) BLOSUM =&gt; Very likely substitution =&gt; Weak functional effect</a:t>
            </a:r>
          </a:p>
          <a:p>
            <a:pPr marL="589787" lvl="1" indent="-196595" defTabSz="786383">
              <a:spcBef>
                <a:spcPts val="800"/>
              </a:spcBef>
              <a:defRPr sz="2400"/>
            </a:pPr>
            <a:r>
              <a:t>Small SNAP2 can still imply functional significance (i.e. binding)</a:t>
            </a:r>
          </a:p>
          <a:p>
            <a:pPr marL="589787" lvl="1" indent="-196595" defTabSz="786383">
              <a:spcBef>
                <a:spcPts val="800"/>
              </a:spcBef>
              <a:defRPr sz="2400"/>
            </a:pPr>
            <a:endParaRPr/>
          </a:p>
          <a:p>
            <a:pPr>
              <a:defRPr sz="2400"/>
            </a:pPr>
            <a:r>
              <a:t>Set cutoffs to map BLOSUM to SNAP scores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BLOSUM diagonal can be ignored</a:t>
            </a:r>
          </a:p>
          <a:p>
            <a:pPr>
              <a:defRPr sz="2400"/>
            </a:pPr>
            <a:r>
              <a:t>Result:</a:t>
            </a:r>
          </a:p>
          <a:p>
            <a:pPr marL="0" indent="0">
              <a:buSzTx/>
              <a:buNone/>
              <a:defRPr sz="2400"/>
            </a:pPr>
            <a:r>
              <a:t>	[-1, 1, -1, -1, -1, 1, 1, -1, -1, -1, -1, 1, 0, -1, 1, 1, 1, 1, -1, -1]</a:t>
            </a:r>
          </a:p>
        </p:txBody>
      </p:sp>
      <p:sp>
        <p:nvSpPr>
          <p:cNvPr id="132" name="Foliennummernplatzhalter 3"/>
          <p:cNvSpPr txBox="1">
            <a:spLocks noGrp="1"/>
          </p:cNvSpPr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Foliennummernplatzhalter 3"/>
          <p:cNvSpPr txBox="1">
            <a:spLocks noGrp="1"/>
          </p:cNvSpPr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grpSp>
        <p:nvGrpSpPr>
          <p:cNvPr id="137" name="Gruppieren 1"/>
          <p:cNvGrpSpPr/>
          <p:nvPr/>
        </p:nvGrpSpPr>
        <p:grpSpPr>
          <a:xfrm>
            <a:off x="1559994" y="618604"/>
            <a:ext cx="3061229" cy="5456943"/>
            <a:chOff x="0" y="0"/>
            <a:chExt cx="3061228" cy="5456941"/>
          </a:xfrm>
        </p:grpSpPr>
        <p:pic>
          <p:nvPicPr>
            <p:cNvPr id="135" name="table" descr="tabl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9728"/>
              <a:ext cx="3061229" cy="50772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6" name="CUTOFFS"/>
            <p:cNvSpPr txBox="1"/>
            <p:nvPr/>
          </p:nvSpPr>
          <p:spPr>
            <a:xfrm>
              <a:off x="927128" y="-1"/>
              <a:ext cx="1013182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ctr"/>
            </a:lstStyle>
            <a:p>
              <a:r>
                <a:t>CUTOFFS</a:t>
              </a:r>
            </a:p>
          </p:txBody>
        </p:sp>
      </p:grpSp>
      <p:grpSp>
        <p:nvGrpSpPr>
          <p:cNvPr id="140" name="Gruppieren 2"/>
          <p:cNvGrpSpPr/>
          <p:nvPr/>
        </p:nvGrpSpPr>
        <p:grpSpPr>
          <a:xfrm>
            <a:off x="6938631" y="707295"/>
            <a:ext cx="4300868" cy="5256110"/>
            <a:chOff x="25400" y="0"/>
            <a:chExt cx="4300867" cy="5256108"/>
          </a:xfrm>
        </p:grpSpPr>
        <p:sp>
          <p:nvSpPr>
            <p:cNvPr id="138" name="CONVERSION"/>
            <p:cNvSpPr txBox="1"/>
            <p:nvPr/>
          </p:nvSpPr>
          <p:spPr>
            <a:xfrm>
              <a:off x="1473794" y="0"/>
              <a:ext cx="1404079" cy="3581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ctr"/>
            </a:lstStyle>
            <a:p>
              <a:r>
                <a:t>CONVERSION</a:t>
              </a:r>
            </a:p>
          </p:txBody>
        </p:sp>
        <p:graphicFrame>
          <p:nvGraphicFramePr>
            <p:cNvPr id="139" name="Table"/>
            <p:cNvGraphicFramePr/>
            <p:nvPr/>
          </p:nvGraphicFramePr>
          <p:xfrm>
            <a:off x="25400" y="580558"/>
            <a:ext cx="4300867" cy="4675550"/>
          </p:xfrm>
          <a:graphic>
            <a:graphicData uri="http://schemas.openxmlformats.org/drawingml/2006/table">
              <a:tbl>
                <a:tblPr firstRow="1">
                  <a:tableStyleId>{4C3C2611-4C71-4FC5-86AE-919BDF0F9419}</a:tableStyleId>
                </a:tblPr>
                <a:tblGrid>
                  <a:gridCol w="107521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75217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075217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075217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584444">
                  <a:tc>
                    <a:txBody>
                      <a:bodyPr/>
                      <a:lstStyle/>
                      <a:p>
                        <a:pPr algn="ctr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>
                            <a:solidFill>
                              <a:srgbClr val="FFFFFF"/>
                            </a:solidFill>
                          </a:rPr>
                          <a:t>Mutation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>
                            <a:solidFill>
                              <a:srgbClr val="FFFFFF"/>
                            </a:solidFill>
                          </a:rPr>
                          <a:t>BLOSUM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>
                            <a:solidFill>
                              <a:srgbClr val="FFFFFF"/>
                            </a:solidFill>
                          </a:rPr>
                          <a:t>SNAP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>
                            <a:solidFill>
                              <a:srgbClr val="FFFFFF"/>
                            </a:solidFill>
                          </a:rPr>
                          <a:t>Feature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84444">
                  <a:tc>
                    <a:txBody>
                      <a:bodyPr/>
                      <a:lstStyle/>
                      <a:p>
                        <a:pPr algn="ctr"/>
                        <a:r>
                          <a:t>M -&gt; A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-1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59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-1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84444">
                  <a:tc>
                    <a:txBody>
                      <a:bodyPr/>
                      <a:lstStyle/>
                      <a:p>
                        <a:pPr algn="ctr"/>
                        <a:r>
                          <a:t>M -&gt; R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-1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91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1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584444">
                  <a:tc>
                    <a:txBody>
                      <a:bodyPr/>
                      <a:lstStyle/>
                      <a:p>
                        <a:pPr algn="ctr"/>
                        <a:r>
                          <a:t>M -&gt; N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-2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85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1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584444">
                  <a:tc>
                    <a:txBody>
                      <a:bodyPr/>
                      <a:lstStyle/>
                      <a:p>
                        <a:pPr algn="ctr"/>
                        <a:r>
                          <a:t>M -&gt; D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-3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80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-1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584444">
                  <a:tc>
                    <a:txBody>
                      <a:bodyPr/>
                      <a:lstStyle/>
                      <a:p>
                        <a:pPr algn="ctr"/>
                        <a:r>
                          <a:t>M -&gt; C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-1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80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1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584444">
                  <a:tc>
                    <a:txBody>
                      <a:bodyPr/>
                      <a:lstStyle/>
                      <a:p>
                        <a:pPr algn="ctr"/>
                        <a:r>
                          <a:t>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584444">
                  <a:tc>
                    <a:txBody>
                      <a:bodyPr/>
                      <a:lstStyle/>
                      <a:p>
                        <a:pPr algn="ctr"/>
                        <a:r>
                          <a:t>M -&gt; V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1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82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1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</p:grp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toff Resul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Cutoff Results</a:t>
            </a:r>
          </a:p>
        </p:txBody>
      </p:sp>
      <p:sp>
        <p:nvSpPr>
          <p:cNvPr id="143" name="Cross-Validation with original param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00526" indent="-200526">
              <a:lnSpc>
                <a:spcPct val="150000"/>
              </a:lnSpc>
              <a:spcBef>
                <a:spcPts val="0"/>
              </a:spcBef>
              <a:buFontTx/>
            </a:pPr>
            <a:r>
              <a:t>Cross-Validation with original params</a:t>
            </a:r>
          </a:p>
          <a:p>
            <a:pPr marL="581526" lvl="1" indent="-200526">
              <a:lnSpc>
                <a:spcPct val="150000"/>
              </a:lnSpc>
              <a:spcBef>
                <a:spcPts val="0"/>
              </a:spcBef>
              <a:buFontTx/>
            </a:pPr>
            <a:r>
              <a:t>MCC =  0.001</a:t>
            </a:r>
          </a:p>
          <a:p>
            <a:pPr marL="581526" lvl="1" indent="-200526">
              <a:lnSpc>
                <a:spcPct val="100000"/>
              </a:lnSpc>
              <a:spcBef>
                <a:spcPts val="0"/>
              </a:spcBef>
              <a:buFontTx/>
              <a:defRPr sz="2400"/>
            </a:pPr>
            <a:endParaRPr/>
          </a:p>
          <a:p>
            <a:pPr>
              <a:lnSpc>
                <a:spcPct val="100000"/>
              </a:lnSpc>
            </a:pPr>
            <a:r>
              <a:t>Predicts similar to random (random = 0)</a:t>
            </a:r>
          </a:p>
          <a:p>
            <a:pPr>
              <a:lnSpc>
                <a:spcPct val="100000"/>
              </a:lnSpc>
            </a:pPr>
            <a:endParaRPr/>
          </a:p>
          <a:p>
            <a:r>
              <a:t>Problem: Too little information to get meaningful results</a:t>
            </a:r>
          </a:p>
        </p:txBody>
      </p:sp>
      <p:sp>
        <p:nvSpPr>
          <p:cNvPr id="1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69739" y="6404292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145" name="Grafik 7" descr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202" y="2488134"/>
            <a:ext cx="5534798" cy="8668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848</Words>
  <Application>Microsoft Office PowerPoint</Application>
  <PresentationFormat>Breitbild</PresentationFormat>
  <Paragraphs>252</Paragraphs>
  <Slides>28</Slides>
  <Notes>0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Times</vt:lpstr>
      <vt:lpstr>Times New Roman</vt:lpstr>
      <vt:lpstr>Wingdings</vt:lpstr>
      <vt:lpstr>Office</vt:lpstr>
      <vt:lpstr>BLOSUM scores compared to single SNAP scores</vt:lpstr>
      <vt:lpstr>Outline</vt:lpstr>
      <vt:lpstr>Task</vt:lpstr>
      <vt:lpstr>Training dataset</vt:lpstr>
      <vt:lpstr>Feature: Introduction</vt:lpstr>
      <vt:lpstr>Distribution of Scores</vt:lpstr>
      <vt:lpstr>Feature: First Ideas</vt:lpstr>
      <vt:lpstr>PowerPoint-Präsentation</vt:lpstr>
      <vt:lpstr>Cutoff Results</vt:lpstr>
      <vt:lpstr>Feature: Raw Scores</vt:lpstr>
      <vt:lpstr>Feature: Scaled Values</vt:lpstr>
      <vt:lpstr>Algorithm</vt:lpstr>
      <vt:lpstr>Hyperparameter</vt:lpstr>
      <vt:lpstr>Hyperparameter</vt:lpstr>
      <vt:lpstr>Testing Different BLOSUM Matrices</vt:lpstr>
      <vt:lpstr>Testing Dataset</vt:lpstr>
      <vt:lpstr>Confusion Matrix</vt:lpstr>
      <vt:lpstr>…compared to random</vt:lpstr>
      <vt:lpstr>Performance</vt:lpstr>
      <vt:lpstr>Performance</vt:lpstr>
      <vt:lpstr>Cutoff Distribution</vt:lpstr>
      <vt:lpstr>PowerPoint-Präsentation</vt:lpstr>
      <vt:lpstr>Testing for Overfitting</vt:lpstr>
      <vt:lpstr>PowerPoint-Präsentation</vt:lpstr>
      <vt:lpstr>Thank you!</vt:lpstr>
      <vt:lpstr>Sources</vt:lpstr>
      <vt:lpstr>stats</vt:lpstr>
      <vt:lpstr>Stats crossvalidation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BLOSUM scores compared to single SNAP scores</dc:title>
  <cp:lastModifiedBy>Thomas Eska</cp:lastModifiedBy>
  <cp:revision>1</cp:revision>
  <dcterms:modified xsi:type="dcterms:W3CDTF">2019-07-04T09:21:51Z</dcterms:modified>
</cp:coreProperties>
</file>