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pPr/>
            <a:r>
              <a:t>BLOSUM scores compared to single SNAP2 scores</a:t>
            </a:r>
          </a:p>
        </p:txBody>
      </p:sp>
      <p:sp>
        <p:nvSpPr>
          <p:cNvPr id="101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Thomas Eska, Paul Hager, Thomas </a:t>
            </a:r>
            <a:r>
              <a:t>Heinzinger</a:t>
            </a:r>
          </a:p>
        </p:txBody>
      </p:sp>
      <p:sp>
        <p:nvSpPr>
          <p:cNvPr id="102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/>
          <p:nvPr>
            <p:ph type="title"/>
          </p:nvPr>
        </p:nvSpPr>
        <p:spPr>
          <a:xfrm>
            <a:off x="838200" y="1238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First Ideas</a:t>
            </a:r>
          </a:p>
        </p:txBody>
      </p:sp>
      <p:sp>
        <p:nvSpPr>
          <p:cNvPr id="105" name="Inhaltsplatzhalter 2"/>
          <p:cNvSpPr txBox="1"/>
          <p:nvPr>
            <p:ph type="body" idx="1"/>
          </p:nvPr>
        </p:nvSpPr>
        <p:spPr>
          <a:xfrm>
            <a:off x="838200" y="1522809"/>
            <a:ext cx="10515600" cy="4654154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t>Large (-) BLOSUM =&gt; Very unlikely substitution =&gt; Strong functional effect</a:t>
            </a:r>
          </a:p>
          <a:p>
            <a:pPr lvl="1" marL="589788" indent="-196596" defTabSz="786384">
              <a:spcBef>
                <a:spcPts val="800"/>
              </a:spcBef>
              <a:defRPr sz="2408"/>
            </a:pPr>
            <a:r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Large (+) BLOSUM =&gt; Very likely substitution =&gt; Weak functional effect</a:t>
            </a:r>
          </a:p>
          <a:p>
            <a:pPr lvl="1" marL="589788" indent="-196596" defTabSz="786384">
              <a:spcBef>
                <a:spcPts val="800"/>
              </a:spcBef>
              <a:defRPr sz="2408"/>
            </a:pPr>
            <a:r>
              <a:t>Small SNAP2 can still imply functional significance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Cutoffs:</a:t>
            </a:r>
          </a:p>
          <a:p>
            <a:pPr lvl="1" marL="0" indent="393192" defTabSz="786384">
              <a:spcBef>
                <a:spcPts val="400"/>
              </a:spcBef>
              <a:buSzTx/>
              <a:buNone/>
              <a:defRPr sz="2064"/>
            </a:pPr>
            <a:r>
              <a:t>-4: 90, -3: 80, -2:70, -1: 60, 0:50, 1:40, 2:30, 3:0</a:t>
            </a:r>
          </a:p>
          <a:p>
            <a:pPr lvl="1" marL="0" indent="393192" defTabSz="786384">
              <a:spcBef>
                <a:spcPts val="400"/>
              </a:spcBef>
              <a:buSzTx/>
              <a:buNone/>
              <a:defRPr sz="2064"/>
            </a:pPr>
            <a:r>
              <a:t>BLOSUM diagonal can be ignored</a:t>
            </a:r>
          </a:p>
          <a:p>
            <a:pPr lvl="1" marL="0" indent="393192" defTabSz="786384">
              <a:spcBef>
                <a:spcPts val="400"/>
              </a:spcBef>
              <a:buSzTx/>
              <a:buNone/>
              <a:defRPr sz="2064"/>
            </a:pP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Result:</a:t>
            </a:r>
          </a:p>
          <a:p>
            <a:pPr marL="0" indent="0" defTabSz="786384">
              <a:spcBef>
                <a:spcPts val="800"/>
              </a:spcBef>
              <a:buSzTx/>
              <a:buNone/>
              <a:defRPr sz="2408"/>
            </a:pPr>
            <a:r>
              <a:t>	[-1, -1, -1, -1, 1, -1, 1, -1, -1, 1, 0, -1, -1, 1, 1, -1, -1, -1, 1, 1]</a:t>
            </a:r>
          </a:p>
        </p:txBody>
      </p:sp>
      <p:sp>
        <p:nvSpPr>
          <p:cNvPr id="106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/>
          <p:nvPr>
            <p:ph type="title"/>
          </p:nvPr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for Overfitting</a:t>
            </a:r>
          </a:p>
        </p:txBody>
      </p:sp>
      <p:sp>
        <p:nvSpPr>
          <p:cNvPr id="109" name="Foliennummernplatzhalter 12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0" name="EpochMCC.png" descr="EpochMC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Hyper Parameter Grid Search</a:t>
            </a:r>
          </a:p>
        </p:txBody>
      </p:sp>
      <p:sp>
        <p:nvSpPr>
          <p:cNvPr id="113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WeighNonBinding.png" descr="WeighNonBin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1888" y="3047992"/>
            <a:ext cx="6344024" cy="335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WeightBinding.png" descr="WeightBin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8919" y="2971418"/>
            <a:ext cx="4615438" cy="2440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omentum.png" descr="Moment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356" y="1755145"/>
            <a:ext cx="5026348" cy="4492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EpochMCC.png" descr="EpochMC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6000" y="25400"/>
            <a:ext cx="7620000" cy="680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HiddenNodes.png" descr="HiddenNod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3000" y="869950"/>
            <a:ext cx="10160000" cy="537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WeighNonBinding.png" descr="WeighNonBin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996950"/>
            <a:ext cx="10160000" cy="537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eightBinding.png" descr="WeightBin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7000" y="1123950"/>
            <a:ext cx="10160000" cy="537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LearningRate.png" descr="LearningRat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67356" y="508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Epochs.png" descr="Epoch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94356" y="635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Momentum.png" descr="Moment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1356" y="762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BestCutoff.png" descr="BestCutoff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48356" y="889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AllHyperParams.png" descr="AllHyperParam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72134" y="1016000"/>
            <a:ext cx="767973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NetworkExample.png" descr="NetworkExampl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91397" y="1143000"/>
            <a:ext cx="689520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</a:t>
            </a:r>
            <a:r>
              <a:t> Matrix</a:t>
            </a:r>
          </a:p>
        </p:txBody>
      </p:sp>
      <p:graphicFrame>
        <p:nvGraphicFramePr>
          <p:cNvPr id="130" name="Inhaltsplatzhalter 7"/>
          <p:cNvGraphicFramePr/>
          <p:nvPr/>
        </p:nvGraphicFramePr>
        <p:xfrm>
          <a:off x="2961850" y="2324099"/>
          <a:ext cx="6268300" cy="3556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6000"/>
                <a:gridCol w="2216150"/>
                <a:gridCol w="2216150"/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True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False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True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519
~1.6%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517
~1.6%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False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2842
~8.9%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27949
~87.8%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31" name="Foliennummernplatzhalter 8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