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040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Binding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6E86-4967-91FA-80F27077B4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86-4967-91FA-80F27077B413}"/>
              </c:ext>
            </c:extLst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 sz="1100" b="1" i="0" u="none" strike="noStrike">
                      <a:solidFill>
                        <a:srgbClr val="FFFFFF"/>
                      </a:solidFill>
                      <a:latin typeface="Calibri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E86-4967-91FA-80F27077B413}"/>
                </c:ext>
              </c:extLst>
            </c:dLbl>
            <c:dLbl>
              <c:idx val="1"/>
              <c:numFmt formatCode="0.00%" sourceLinked="0"/>
              <c:spPr/>
              <c:txPr>
                <a:bodyPr/>
                <a:lstStyle/>
                <a:p>
                  <a:pPr>
                    <a:defRPr sz="1100" b="1" i="0" u="none" strike="noStrike">
                      <a:solidFill>
                        <a:srgbClr val="FFFFFF"/>
                      </a:solidFill>
                      <a:latin typeface="Calibri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E86-4967-91FA-80F27077B413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 i="0" u="none" strike="noStrike">
                    <a:solidFill>
                      <a:srgbClr val="FFFFFF"/>
                    </a:solidFill>
                    <a:latin typeface="Calibri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3361</c:v>
                </c:pt>
                <c:pt idx="1">
                  <c:v>28446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86-4967-91FA-80F27077B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2132099999999999"/>
          <c:y val="0.94742199999999999"/>
          <c:w val="0.55735800000000002"/>
          <c:h val="5.2578300000000001E-2"/>
        </c:manualLayout>
      </c:layout>
      <c:overlay val="1"/>
      <c:spPr>
        <a:solidFill>
          <a:srgbClr val="FFFFFF">
            <a:alpha val="78000"/>
          </a:srgbClr>
        </a:solidFill>
        <a:ln w="12700" cap="flat">
          <a:noFill/>
          <a:miter lim="400000"/>
        </a:ln>
        <a:effectLst/>
      </c:spPr>
      <c:txPr>
        <a:bodyPr rot="0"/>
        <a:lstStyle/>
        <a:p>
          <a:pPr>
            <a:defRPr sz="1100" b="0" i="0" u="none" strike="noStrike">
              <a:solidFill>
                <a:srgbClr val="595959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rafik 9" descr="Grafik 9"/>
          <p:cNvPicPr>
            <a:picLocks noChangeAspect="1"/>
          </p:cNvPicPr>
          <p:nvPr/>
        </p:nvPicPr>
        <p:blipFill>
          <a:blip r:embed="rId3"/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45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rafik 8" descr="Grafik 8"/>
          <p:cNvPicPr>
            <a:picLocks noChangeAspect="1"/>
          </p:cNvPicPr>
          <p:nvPr/>
        </p:nvPicPr>
        <p:blipFill>
          <a:blip r:embed="rId3"/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9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pic>
        <p:nvPicPr>
          <p:cNvPr id="5" name="Grafik 6" descr="Grafik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9350" y="6361779"/>
            <a:ext cx="640136" cy="3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7" descr="Grafik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3400" y="6361474"/>
            <a:ext cx="2588097" cy="3600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5760"/>
            </a:lvl1pPr>
          </a:lstStyle>
          <a:p>
            <a:r>
              <a:t>BLOSUM scores compared to single SNAP scores</a:t>
            </a:r>
          </a:p>
        </p:txBody>
      </p:sp>
      <p:sp>
        <p:nvSpPr>
          <p:cNvPr id="101" name="Untertitel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Thomas Eska, Paul Hager, Thomas Heinzinger</a:t>
            </a:r>
          </a:p>
        </p:txBody>
      </p:sp>
      <p:sp>
        <p:nvSpPr>
          <p:cNvPr id="10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Raw Scores</a:t>
            </a:r>
          </a:p>
        </p:txBody>
      </p:sp>
      <p:sp>
        <p:nvSpPr>
          <p:cNvPr id="14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Solution: input raw scores</a:t>
            </a:r>
          </a:p>
          <a:p>
            <a:endParaRPr/>
          </a:p>
          <a:p>
            <a:endParaRPr/>
          </a:p>
          <a:p>
            <a:pPr marL="0" indent="0">
              <a:buSzTx/>
              <a:buNone/>
            </a:pPr>
            <a:r>
              <a:t>[48, -1, 75, -1, 70, -2, 79, -3, 36, -1, 58, 0, 76, -2, 73, -3, 67, -2, 15, 1, 24, 2, 76, -1, 0, 0, 30, 0, 79, -2, 65, -1, 62, -1, 68, -1, 51, -1, 27, 1]</a:t>
            </a:r>
          </a:p>
        </p:txBody>
      </p:sp>
      <p:sp>
        <p:nvSpPr>
          <p:cNvPr id="149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Feature: Scaled Values</a:t>
            </a:r>
          </a:p>
        </p:txBody>
      </p:sp>
      <p:sp>
        <p:nvSpPr>
          <p:cNvPr id="15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BLOSUM scores are very small compared to SNAP scores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[48, -25, 75, -25, 70, -50, 79, -75, 36, -25, 58, 0, 76, -50, 73, -75, 67, -50, 15, 33, 24, 66, 76, -25, 0, 0, 30, 0, 79, -50, 65, -25, 62, -25, 68, -25, 51, -25, 27, 33]</a:t>
            </a:r>
          </a:p>
        </p:txBody>
      </p:sp>
      <p:sp>
        <p:nvSpPr>
          <p:cNvPr id="153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el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Algorithm</a:t>
            </a:r>
          </a:p>
        </p:txBody>
      </p:sp>
      <p:sp>
        <p:nvSpPr>
          <p:cNvPr id="156" name="Inhaltsplatzhalter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Single layer ANN</a:t>
            </a:r>
          </a:p>
          <a:p>
            <a:pPr marL="0" indent="0">
              <a:buSzTx/>
              <a:buNone/>
            </a:pPr>
            <a:endParaRPr/>
          </a:p>
          <a:p>
            <a:r>
              <a:t>40 input units, 1 output unit</a:t>
            </a:r>
          </a:p>
          <a:p>
            <a:r>
              <a:t>20 hidden units</a:t>
            </a:r>
          </a:p>
          <a:p>
            <a:endParaRPr/>
          </a:p>
          <a:p>
            <a:r>
              <a:t>Weighted loss</a:t>
            </a:r>
          </a:p>
          <a:p>
            <a:endParaRPr/>
          </a:p>
          <a:p>
            <a:r>
              <a:t>Binary Cross Entropy Loss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t> Sigmoid</a:t>
            </a:r>
          </a:p>
        </p:txBody>
      </p:sp>
      <p:sp>
        <p:nvSpPr>
          <p:cNvPr id="157" name="Foliennummernplatzhalt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58" name="Rectangle"/>
          <p:cNvSpPr/>
          <p:nvPr/>
        </p:nvSpPr>
        <p:spPr>
          <a:xfrm>
            <a:off x="8305800" y="1735804"/>
            <a:ext cx="1270000" cy="359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59" name="Screen Shot 2019-07-03 at 3.12.50 PM.png" descr="Screen Shot 2019-07-03 at 3.12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668" y="-21662"/>
            <a:ext cx="3632855" cy="6085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Hyperparameter</a:t>
            </a:r>
          </a:p>
        </p:txBody>
      </p:sp>
      <p:sp>
        <p:nvSpPr>
          <p:cNvPr id="16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396183"/>
            <a:ext cx="10515600" cy="4780780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Batch Size: 500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Weights: 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Binding: 0.5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Non-binding: 0.1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Learning rate: 0.005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Prediction Cutoff: 0.57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Momentum: 0.9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Epochs: 380</a:t>
            </a:r>
          </a:p>
        </p:txBody>
      </p:sp>
      <p:sp>
        <p:nvSpPr>
          <p:cNvPr id="163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64" name="Grafik 5" descr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23" y="1396182"/>
            <a:ext cx="5844478" cy="4780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Hyperparameter</a:t>
            </a:r>
          </a:p>
        </p:txBody>
      </p:sp>
      <p:pic>
        <p:nvPicPr>
          <p:cNvPr id="167" name="Inhaltsplatzhalter 5" descr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950" y="1573162"/>
            <a:ext cx="5616100" cy="459396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sting Different BLOSUM Matr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Different BLOSUM Matrices</a:t>
            </a:r>
          </a:p>
        </p:txBody>
      </p:sp>
      <p:sp>
        <p:nvSpPr>
          <p:cNvPr id="171" name="No BLOSUM"/>
          <p:cNvSpPr txBox="1">
            <a:spLocks noGrp="1"/>
          </p:cNvSpPr>
          <p:nvPr>
            <p:ph type="body" sz="quarter" idx="1"/>
          </p:nvPr>
        </p:nvSpPr>
        <p:spPr>
          <a:xfrm>
            <a:off x="190500" y="1825625"/>
            <a:ext cx="2486621" cy="4351338"/>
          </a:xfrm>
          <a:prstGeom prst="rect">
            <a:avLst/>
          </a:prstGeom>
        </p:spPr>
        <p:txBody>
          <a:bodyPr/>
          <a:lstStyle/>
          <a:p>
            <a:r>
              <a:t>No BLOSUM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73" name="BLOSUM45"/>
          <p:cNvSpPr txBox="1"/>
          <p:nvPr/>
        </p:nvSpPr>
        <p:spPr>
          <a:xfrm>
            <a:off x="3111500" y="1850564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BLOSUM45</a:t>
            </a:r>
          </a:p>
        </p:txBody>
      </p:sp>
      <p:sp>
        <p:nvSpPr>
          <p:cNvPr id="174" name="BLOSUM62"/>
          <p:cNvSpPr txBox="1"/>
          <p:nvPr/>
        </p:nvSpPr>
        <p:spPr>
          <a:xfrm>
            <a:off x="6388100" y="1850564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BLOSUM62</a:t>
            </a:r>
          </a:p>
        </p:txBody>
      </p:sp>
      <p:sp>
        <p:nvSpPr>
          <p:cNvPr id="175" name="BLOSUM80"/>
          <p:cNvSpPr txBox="1"/>
          <p:nvPr/>
        </p:nvSpPr>
        <p:spPr>
          <a:xfrm>
            <a:off x="9461500" y="1871821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BLOSUM80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Dataset</a:t>
            </a:r>
          </a:p>
        </p:txBody>
      </p:sp>
      <p:sp>
        <p:nvSpPr>
          <p:cNvPr id="17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31827 residues from BioLip</a:t>
            </a:r>
          </a:p>
          <a:p>
            <a:pPr marL="0" indent="0">
              <a:buSzTx/>
              <a:buNone/>
            </a:pPr>
            <a:r>
              <a:t>	(No overlap with training data)</a:t>
            </a:r>
          </a:p>
          <a:p>
            <a:pPr marL="0" indent="0">
              <a:buSzTx/>
              <a:buNone/>
            </a:pPr>
            <a:endParaRPr/>
          </a:p>
          <a:p>
            <a:r>
              <a:t>No other information known</a:t>
            </a:r>
          </a:p>
        </p:txBody>
      </p:sp>
      <p:sp>
        <p:nvSpPr>
          <p:cNvPr id="179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180" name="Diagramm 6"/>
          <p:cNvGraphicFramePr/>
          <p:nvPr/>
        </p:nvGraphicFramePr>
        <p:xfrm>
          <a:off x="7650198" y="1751908"/>
          <a:ext cx="3485054" cy="380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Confusion Matrix</a:t>
            </a:r>
          </a:p>
        </p:txBody>
      </p:sp>
      <p:graphicFrame>
        <p:nvGraphicFramePr>
          <p:cNvPr id="183" name="Inhaltsplatzhalter 7"/>
          <p:cNvGraphicFramePr/>
          <p:nvPr/>
        </p:nvGraphicFramePr>
        <p:xfrm>
          <a:off x="3154261" y="2245353"/>
          <a:ext cx="6075890" cy="35563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1041
~3.3%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1506
~4.7%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</a:t>
                      </a:r>
                    </a:p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2320
~7.3%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26960
~84.7%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Foliennummernplatzhalter 8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el 1"/>
          <p:cNvSpPr txBox="1"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…compared to random</a:t>
            </a:r>
          </a:p>
        </p:txBody>
      </p:sp>
      <p:sp>
        <p:nvSpPr>
          <p:cNvPr id="187" name="Foliennummernplatzhalt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aphicFrame>
        <p:nvGraphicFramePr>
          <p:cNvPr id="188" name="Inhaltsplatzhalter 10"/>
          <p:cNvGraphicFramePr/>
          <p:nvPr/>
        </p:nvGraphicFramePr>
        <p:xfrm>
          <a:off x="6172201" y="2529077"/>
          <a:ext cx="4689762" cy="294443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277
~0.8%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2377
~7.4%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
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3084
~9.6%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26089
~81.9%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9" name="Textfeld 2"/>
          <p:cNvSpPr txBox="1"/>
          <p:nvPr/>
        </p:nvSpPr>
        <p:spPr>
          <a:xfrm>
            <a:off x="1623291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Our Prediction</a:t>
            </a:r>
          </a:p>
        </p:txBody>
      </p:sp>
      <p:sp>
        <p:nvSpPr>
          <p:cNvPr id="190" name="Textfeld 7"/>
          <p:cNvSpPr txBox="1"/>
          <p:nvPr/>
        </p:nvSpPr>
        <p:spPr>
          <a:xfrm>
            <a:off x="6692900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Random Prediction</a:t>
            </a:r>
          </a:p>
        </p:txBody>
      </p:sp>
      <p:graphicFrame>
        <p:nvGraphicFramePr>
          <p:cNvPr id="191" name="Inhaltsplatzhalter 7"/>
          <p:cNvGraphicFramePr/>
          <p:nvPr/>
        </p:nvGraphicFramePr>
        <p:xfrm>
          <a:off x="880961" y="2522727"/>
          <a:ext cx="4702461" cy="29571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6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68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1041
~3.3%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1506
~4.7%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
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2320
~7.3%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26960
~84.7%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Performance</a:t>
            </a:r>
          </a:p>
        </p:txBody>
      </p:sp>
      <p:sp>
        <p:nvSpPr>
          <p:cNvPr id="194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Imbalanced Dataset =&gt; Matthews correlation coefficient</a:t>
            </a:r>
          </a:p>
          <a:p>
            <a:endParaRPr/>
          </a:p>
          <a:p>
            <a:endParaRPr/>
          </a:p>
          <a:p>
            <a:endParaRPr/>
          </a:p>
          <a:p>
            <a:r>
              <a:t>Other measures: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F1-score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Precision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Recall/TPR</a:t>
            </a:r>
          </a:p>
        </p:txBody>
      </p:sp>
      <p:sp>
        <p:nvSpPr>
          <p:cNvPr id="195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196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02" y="25770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Outline</a:t>
            </a:r>
          </a:p>
        </p:txBody>
      </p:sp>
      <p:sp>
        <p:nvSpPr>
          <p:cNvPr id="10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Task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Dataset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Feature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Algorithm structure and Hyperparameters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Performance</a:t>
            </a:r>
          </a:p>
        </p:txBody>
      </p:sp>
      <p:sp>
        <p:nvSpPr>
          <p:cNvPr id="106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Performance</a:t>
            </a:r>
          </a:p>
        </p:txBody>
      </p:sp>
      <p:sp>
        <p:nvSpPr>
          <p:cNvPr id="199" name="Inhaltsplatzhalt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Cross-validation:</a:t>
            </a:r>
          </a:p>
          <a:p>
            <a:pPr marL="0" indent="0">
              <a:buSzTx/>
              <a:buNone/>
            </a:pPr>
            <a:endParaRPr dirty="0"/>
          </a:p>
          <a:p>
            <a:r>
              <a:rPr dirty="0"/>
              <a:t>MCC: 19% ± 1% </a:t>
            </a:r>
          </a:p>
          <a:p>
            <a:r>
              <a:rPr dirty="0"/>
              <a:t>F1-score: 19% ± 1%</a:t>
            </a:r>
          </a:p>
          <a:p>
            <a:r>
              <a:rPr dirty="0"/>
              <a:t>Precision: 40% ± 2%</a:t>
            </a:r>
          </a:p>
          <a:p>
            <a:r>
              <a:rPr dirty="0"/>
              <a:t>Recall: 13.4% ± 0.7%</a:t>
            </a:r>
          </a:p>
          <a:p>
            <a:r>
              <a:rPr dirty="0"/>
              <a:t>Coverage: 1</a:t>
            </a:r>
          </a:p>
        </p:txBody>
      </p:sp>
      <p:sp>
        <p:nvSpPr>
          <p:cNvPr id="200" name="Inhaltsplatzhalter 5"/>
          <p:cNvSpPr txBox="1"/>
          <p:nvPr/>
        </p:nvSpPr>
        <p:spPr>
          <a:xfrm>
            <a:off x="6172200" y="1844479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 b="1"/>
            </a:pPr>
            <a:r>
              <a:rPr dirty="0" err="1"/>
              <a:t>Testset</a:t>
            </a:r>
            <a:r>
              <a:rPr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MCC: 29%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F1-score: 35%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Precision: 40%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Recall: 30%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Coverage: 1</a:t>
            </a:r>
          </a:p>
        </p:txBody>
      </p:sp>
      <p:sp>
        <p:nvSpPr>
          <p:cNvPr id="201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74" y="1112382"/>
            <a:ext cx="7834450" cy="524396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Cutoff Distribution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08" name="Titel 1"/>
          <p:cNvSpPr txBox="1"/>
          <p:nvPr/>
        </p:nvSpPr>
        <p:spPr>
          <a:xfrm>
            <a:off x="838200" y="1873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Testing for overfitting</a:t>
            </a:r>
          </a:p>
        </p:txBody>
      </p:sp>
      <p:pic>
        <p:nvPicPr>
          <p:cNvPr id="209" name="TestTrainOverUnderEpochMCC.png" descr="TestTrainOverUnderEpochM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57" y="1327506"/>
            <a:ext cx="5966773" cy="4882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EpochVSMCC_OrigParams.png" descr="EpochVSMCC_OrigPar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" y="1327506"/>
            <a:ext cx="5969185" cy="488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for Overfitting</a:t>
            </a:r>
          </a:p>
        </p:txBody>
      </p:sp>
      <p:sp>
        <p:nvSpPr>
          <p:cNvPr id="2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C5E789C-ED38-4577-89FC-6F71245AF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0687"/>
            <a:ext cx="5852172" cy="4370841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B40107C-3F2C-4A93-B8E9-A32272A6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0" y="1690688"/>
            <a:ext cx="5852172" cy="43708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457B-3599-490A-883E-2C44D653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82BAE1-98DB-4B22-A097-CD7F7C7F9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E086811-D851-4254-BC46-CDB16CAF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2" y="169682"/>
            <a:ext cx="10726515" cy="60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02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Thank you!</a:t>
            </a:r>
          </a:p>
        </p:txBody>
      </p:sp>
      <p:sp>
        <p:nvSpPr>
          <p:cNvPr id="216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600"/>
            </a:pPr>
            <a:endParaRPr/>
          </a:p>
          <a:p>
            <a:pPr marL="0" indent="0" algn="ctr">
              <a:buSzTx/>
              <a:buNone/>
              <a:defRPr sz="3600"/>
            </a:pPr>
            <a:endParaRPr/>
          </a:p>
          <a:p>
            <a:pPr marL="0" indent="0" algn="ctr">
              <a:buSzTx/>
              <a:buNone/>
              <a:defRPr sz="3600"/>
            </a:pPr>
            <a:r>
              <a:t>Questions?</a:t>
            </a:r>
          </a:p>
        </p:txBody>
      </p:sp>
      <p:sp>
        <p:nvSpPr>
          <p:cNvPr id="217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Sources</a:t>
            </a:r>
          </a:p>
        </p:txBody>
      </p:sp>
      <p:sp>
        <p:nvSpPr>
          <p:cNvPr id="220" name="[1] Yang, J et al. “BioLiP: a semi-manually curated database for biologically relevant ligand-protein interactions.” Nucleic acids research (2012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[1] Yang, J et al. “BioLiP: a semi-manually curated database for biologically relevant ligand-protein interactions.” Nucleic acids research (2012)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[2] Tyzack, J et al. “Ranking enzyme structures in the PDB by bound ligand similarity to biological substrates.” Structure (2017)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[3] Schelling et al. “Evolutionary couplings and sequence variation effect predict protein binding sites.” Proteins: Structure, Function, and Bioinformatics (2018)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[4] Hecht, M et al. “Better prediction of functional effects for sequence variant.” BMC Genomics (2015)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stats</a:t>
            </a:r>
          </a:p>
        </p:txBody>
      </p:sp>
      <p:sp>
        <p:nvSpPr>
          <p:cNvPr id="224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	519</a:t>
            </a:r>
          </a:p>
          <a:p>
            <a:pPr>
              <a:lnSpc>
                <a:spcPct val="81000"/>
              </a:lnSpc>
            </a:pPr>
            <a:r>
              <a:t>FP:	517</a:t>
            </a:r>
          </a:p>
          <a:p>
            <a:pPr>
              <a:lnSpc>
                <a:spcPct val="81000"/>
              </a:lnSpc>
            </a:pPr>
            <a:r>
              <a:t>TN:	27949</a:t>
            </a:r>
          </a:p>
          <a:p>
            <a:pPr>
              <a:lnSpc>
                <a:spcPct val="81000"/>
              </a:lnSpc>
            </a:pPr>
            <a:r>
              <a:t>FN:	2842</a:t>
            </a:r>
          </a:p>
          <a:p>
            <a:pPr>
              <a:lnSpc>
                <a:spcPct val="81000"/>
              </a:lnSpc>
            </a:pPr>
            <a:r>
              <a:t>FPR:	0.01816201784585119</a:t>
            </a:r>
          </a:p>
          <a:p>
            <a:pPr>
              <a:lnSpc>
                <a:spcPct val="81000"/>
              </a:lnSpc>
            </a:pPr>
            <a:r>
              <a:t>Precision:	0.500965250965251 ± 0.016364012582564594</a:t>
            </a:r>
          </a:p>
          <a:p>
            <a:pPr>
              <a:lnSpc>
                <a:spcPct val="81000"/>
              </a:lnSpc>
            </a:pPr>
            <a:r>
              <a:t>Recall/TPR:	0.15441832787860757 ± 0.006444302866129453</a:t>
            </a:r>
          </a:p>
          <a:p>
            <a:pPr>
              <a:lnSpc>
                <a:spcPct val="81000"/>
              </a:lnSpc>
            </a:pPr>
            <a:r>
              <a:t>F1-score:	0.2360700477598363 ± 0.008823521693012324 </a:t>
            </a:r>
          </a:p>
          <a:p>
            <a:pPr>
              <a:lnSpc>
                <a:spcPct val="81000"/>
              </a:lnSpc>
            </a:pPr>
            <a:r>
              <a:t>MCC:	0.23597300754427067 ± 0.00979017430278977</a:t>
            </a:r>
          </a:p>
        </p:txBody>
      </p:sp>
      <p:sp>
        <p:nvSpPr>
          <p:cNvPr id="225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Stats crossvalidation</a:t>
            </a:r>
          </a:p>
        </p:txBody>
      </p:sp>
      <p:sp>
        <p:nvSpPr>
          <p:cNvPr id="22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 1401</a:t>
            </a:r>
          </a:p>
          <a:p>
            <a:pPr>
              <a:lnSpc>
                <a:spcPct val="81000"/>
              </a:lnSpc>
            </a:pPr>
            <a:r>
              <a:t>FP: 2221</a:t>
            </a:r>
          </a:p>
          <a:p>
            <a:pPr>
              <a:lnSpc>
                <a:spcPct val="81000"/>
              </a:lnSpc>
            </a:pPr>
            <a:r>
              <a:t>TN: 105203</a:t>
            </a:r>
          </a:p>
          <a:p>
            <a:pPr>
              <a:lnSpc>
                <a:spcPct val="81000"/>
              </a:lnSpc>
            </a:pPr>
            <a:r>
              <a:t>FN: 9076</a:t>
            </a:r>
          </a:p>
          <a:p>
            <a:pPr>
              <a:lnSpc>
                <a:spcPct val="81000"/>
              </a:lnSpc>
            </a:pPr>
            <a:r>
              <a:t>TPR: 0.13372148515796506 ± 0.006728852995094254</a:t>
            </a:r>
          </a:p>
          <a:p>
            <a:pPr>
              <a:lnSpc>
                <a:spcPct val="81000"/>
              </a:lnSpc>
            </a:pPr>
            <a:r>
              <a:t>FPR: 0.020675081918379506 ± </a:t>
            </a:r>
          </a:p>
          <a:p>
            <a:pPr>
              <a:lnSpc>
                <a:spcPct val="81000"/>
              </a:lnSpc>
            </a:pPr>
            <a:r>
              <a:t>Precision: 0.38680287134180014 ± 0.01515588223022108</a:t>
            </a:r>
          </a:p>
          <a:p>
            <a:pPr>
              <a:lnSpc>
                <a:spcPct val="81000"/>
              </a:lnSpc>
            </a:pPr>
            <a:r>
              <a:t>MCC: 0.1864096719348082 ± 0.009743841686838386</a:t>
            </a:r>
          </a:p>
          <a:p>
            <a:pPr>
              <a:lnSpc>
                <a:spcPct val="81000"/>
              </a:lnSpc>
            </a:pPr>
            <a:r>
              <a:t>F1: 0.1898892068383594 ± 0.008877620919506887</a:t>
            </a:r>
          </a:p>
        </p:txBody>
      </p:sp>
      <p:sp>
        <p:nvSpPr>
          <p:cNvPr id="229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Task</a:t>
            </a:r>
          </a:p>
        </p:txBody>
      </p:sp>
      <p:sp>
        <p:nvSpPr>
          <p:cNvPr id="109" name="Predict binding site residues using SNAP featur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 binding site residues using SNAP features</a:t>
            </a:r>
          </a:p>
          <a:p>
            <a:endParaRPr/>
          </a:p>
          <a:p>
            <a:r>
              <a:t>Extension: Do BLOSUM scores aid in the prediction?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Training dataset</a:t>
            </a:r>
          </a:p>
        </p:txBody>
      </p:sp>
      <p:sp>
        <p:nvSpPr>
          <p:cNvPr id="113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769 Proteins from BioLip</a:t>
            </a:r>
          </a:p>
          <a:p>
            <a:pPr marL="0" indent="0">
              <a:buSzTx/>
              <a:buNone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	 </a:t>
            </a:r>
            <a:r>
              <a:t>117435 residues</a:t>
            </a:r>
          </a:p>
        </p:txBody>
      </p:sp>
      <p:sp>
        <p:nvSpPr>
          <p:cNvPr id="11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1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0" y="1690688"/>
            <a:ext cx="6101292" cy="457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fik 5" descr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6" y="2910695"/>
            <a:ext cx="4794671" cy="3582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Introduction</a:t>
            </a:r>
          </a:p>
        </p:txBody>
      </p:sp>
      <p:sp>
        <p:nvSpPr>
          <p:cNvPr id="119" name="Inhaltsplatzhalt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SNAP-scores</a:t>
            </a:r>
          </a:p>
        </p:txBody>
      </p:sp>
      <p:sp>
        <p:nvSpPr>
          <p:cNvPr id="120" name="Inhaltsplatzhalter 5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BLOSUM62-scores</a:t>
            </a:r>
          </a:p>
        </p:txBody>
      </p:sp>
      <p:sp>
        <p:nvSpPr>
          <p:cNvPr id="121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2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28" y="2576963"/>
            <a:ext cx="5872143" cy="32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rafik 9" descr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830"/>
            <a:ext cx="3712649" cy="3060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Distribution of Scores</a:t>
            </a:r>
          </a:p>
        </p:txBody>
      </p:sp>
      <p:sp>
        <p:nvSpPr>
          <p:cNvPr id="126" name="Foliennummernplatzhalter 12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27" name="Inhaltsplatzhalter 8" descr="Inhaltsplatzhalt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nhaltsplatzhalter 6" descr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First Ideas</a:t>
            </a:r>
          </a:p>
        </p:txBody>
      </p:sp>
      <p:sp>
        <p:nvSpPr>
          <p:cNvPr id="13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196595" indent="-196595" defTabSz="786383">
              <a:spcBef>
                <a:spcPts val="800"/>
              </a:spcBef>
              <a:defRPr sz="2400"/>
            </a:pPr>
            <a:r>
              <a:t>Large (-) BLOSUM =&gt; Very unlikely substitution =&gt; Strong functional effect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r>
              <a:t>Requires high SNAP2 to be functionally significant (i.e. binding)</a:t>
            </a:r>
          </a:p>
          <a:p>
            <a:pPr marL="196595" indent="-196595" defTabSz="786383">
              <a:spcBef>
                <a:spcPts val="800"/>
              </a:spcBef>
              <a:defRPr sz="2400"/>
            </a:pPr>
            <a:r>
              <a:t>Large (+) BLOSUM =&gt; Very likely substitution =&gt; Weak functional effect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r>
              <a:t>Small SNAP2 can still imply functional significance (i.e. binding)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endParaRPr/>
          </a:p>
          <a:p>
            <a:pPr>
              <a:defRPr sz="2400"/>
            </a:pPr>
            <a:r>
              <a:t>Set cutoffs to map BLOSUM to SNAP scores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BLOSUM diagonal can be ignored</a:t>
            </a:r>
          </a:p>
          <a:p>
            <a:pPr>
              <a:defRPr sz="2400"/>
            </a:pPr>
            <a:r>
              <a:t>Result:</a:t>
            </a:r>
          </a:p>
          <a:p>
            <a:pPr marL="0" indent="0">
              <a:buSzTx/>
              <a:buNone/>
              <a:defRPr sz="2400"/>
            </a:pPr>
            <a:r>
              <a:t>	[-1, 1, -1, -1, -1, 1, 1, -1, -1, -1, -1, 1, 0, -1, 1, 1, 1, 1, -1, -1]</a:t>
            </a:r>
          </a:p>
        </p:txBody>
      </p:sp>
      <p:sp>
        <p:nvSpPr>
          <p:cNvPr id="13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37" name="Gruppieren 1"/>
          <p:cNvGrpSpPr/>
          <p:nvPr/>
        </p:nvGrpSpPr>
        <p:grpSpPr>
          <a:xfrm>
            <a:off x="1559994" y="618604"/>
            <a:ext cx="3061229" cy="5456943"/>
            <a:chOff x="0" y="0"/>
            <a:chExt cx="3061228" cy="5456941"/>
          </a:xfrm>
        </p:grpSpPr>
        <p:pic>
          <p:nvPicPr>
            <p:cNvPr id="135" name="table" descr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728"/>
              <a:ext cx="3061229" cy="5077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CUTOFFS"/>
            <p:cNvSpPr txBox="1"/>
            <p:nvPr/>
          </p:nvSpPr>
          <p:spPr>
            <a:xfrm>
              <a:off x="927128" y="-1"/>
              <a:ext cx="101318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r>
                <a:t>CUTOFFS</a:t>
              </a:r>
            </a:p>
          </p:txBody>
        </p:sp>
      </p:grpSp>
      <p:grpSp>
        <p:nvGrpSpPr>
          <p:cNvPr id="140" name="Gruppieren 2"/>
          <p:cNvGrpSpPr/>
          <p:nvPr/>
        </p:nvGrpSpPr>
        <p:grpSpPr>
          <a:xfrm>
            <a:off x="6938631" y="707295"/>
            <a:ext cx="4300868" cy="5256110"/>
            <a:chOff x="25400" y="0"/>
            <a:chExt cx="4300867" cy="5256108"/>
          </a:xfrm>
        </p:grpSpPr>
        <p:sp>
          <p:nvSpPr>
            <p:cNvPr id="138" name="CONVERSION"/>
            <p:cNvSpPr txBox="1"/>
            <p:nvPr/>
          </p:nvSpPr>
          <p:spPr>
            <a:xfrm>
              <a:off x="1473794" y="0"/>
              <a:ext cx="1404079" cy="358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r>
                <a:t>CONVERSION</a:t>
              </a:r>
            </a:p>
          </p:txBody>
        </p:sp>
        <p:graphicFrame>
          <p:nvGraphicFramePr>
            <p:cNvPr id="139" name="Table"/>
            <p:cNvGraphicFramePr/>
            <p:nvPr/>
          </p:nvGraphicFramePr>
          <p:xfrm>
            <a:off x="25400" y="580558"/>
            <a:ext cx="4300867" cy="467555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5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84444"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Mutation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BLOSUM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SNAP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Feature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A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59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R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91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N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-2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85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D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-3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C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V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82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toff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Cutoff Results</a:t>
            </a:r>
          </a:p>
        </p:txBody>
      </p:sp>
      <p:sp>
        <p:nvSpPr>
          <p:cNvPr id="143" name="Cross-Validation with original para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Cross-Validation with original params</a:t>
            </a:r>
          </a:p>
          <a:p>
            <a:pPr marL="581526" lvl="1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MCC =  0.001</a:t>
            </a:r>
          </a:p>
          <a:p>
            <a:pPr marL="581526" lvl="1" indent="-200526">
              <a:lnSpc>
                <a:spcPct val="100000"/>
              </a:lnSpc>
              <a:spcBef>
                <a:spcPts val="0"/>
              </a:spcBef>
              <a:buFontTx/>
              <a:defRPr sz="2400"/>
            </a:pPr>
            <a:endParaRPr/>
          </a:p>
          <a:p>
            <a:pPr>
              <a:lnSpc>
                <a:spcPct val="100000"/>
              </a:lnSpc>
            </a:pPr>
            <a:r>
              <a:t>Predicts similar to random (random = 0)</a:t>
            </a:r>
          </a:p>
          <a:p>
            <a:pPr>
              <a:lnSpc>
                <a:spcPct val="100000"/>
              </a:lnSpc>
            </a:pPr>
            <a:endParaRPr/>
          </a:p>
          <a:p>
            <a:r>
              <a:t>Problem: Too little information to get meaningful results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45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02" y="24881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Breitbild</PresentationFormat>
  <Paragraphs>232</Paragraphs>
  <Slides>28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Times</vt:lpstr>
      <vt:lpstr>Times New Roman</vt:lpstr>
      <vt:lpstr>Wingdings</vt:lpstr>
      <vt:lpstr>Office</vt:lpstr>
      <vt:lpstr>BLOSUM scores compared to single SNAP scores</vt:lpstr>
      <vt:lpstr>Outline</vt:lpstr>
      <vt:lpstr>Task</vt:lpstr>
      <vt:lpstr>Training dataset</vt:lpstr>
      <vt:lpstr>Feature: Introduction</vt:lpstr>
      <vt:lpstr>Distribution of Scores</vt:lpstr>
      <vt:lpstr>Feature: First Ideas</vt:lpstr>
      <vt:lpstr>PowerPoint-Präsentation</vt:lpstr>
      <vt:lpstr>Cutoff Results</vt:lpstr>
      <vt:lpstr>Feature: Raw Scores</vt:lpstr>
      <vt:lpstr>Feature: Scaled Values</vt:lpstr>
      <vt:lpstr>Algorithm</vt:lpstr>
      <vt:lpstr>Hyperparameter</vt:lpstr>
      <vt:lpstr>Hyperparameter</vt:lpstr>
      <vt:lpstr>Testing Different BLOSUM Matrices</vt:lpstr>
      <vt:lpstr>Testing Dataset</vt:lpstr>
      <vt:lpstr>Confusion Matrix</vt:lpstr>
      <vt:lpstr>…compared to random</vt:lpstr>
      <vt:lpstr>Performance</vt:lpstr>
      <vt:lpstr>Performance</vt:lpstr>
      <vt:lpstr>Cutoff Distribution</vt:lpstr>
      <vt:lpstr>PowerPoint-Präsentation</vt:lpstr>
      <vt:lpstr>Testing for Overfitting</vt:lpstr>
      <vt:lpstr>PowerPoint-Präsentation</vt:lpstr>
      <vt:lpstr>Thank you!</vt:lpstr>
      <vt:lpstr>Sources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cp:lastModifiedBy>Thomas Eska</cp:lastModifiedBy>
  <cp:revision>2</cp:revision>
  <dcterms:modified xsi:type="dcterms:W3CDTF">2019-07-03T14:27:13Z</dcterms:modified>
</cp:coreProperties>
</file>