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2" r:id="rId2"/>
    <p:sldId id="265" r:id="rId3"/>
    <p:sldId id="263" r:id="rId4"/>
    <p:sldId id="264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2734C-B38B-4A69-B487-93BE4B76704C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FF638-6C9B-4793-93C1-35BA7B0E1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04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47D3D2C-D546-4BCC-BD2A-C3A930B9558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C9F2301-6CD6-46A8-92E0-560CEA604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626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04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28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3CA7-5334-43D2-A006-9344CAAA906C}" type="datetime1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Carnegie Classification Overview - January 26, 2016 - Office of Planning and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D3A1-7ADE-47C6-8354-76C0CC2E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14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4BD6-D549-46F2-A708-8C90500A87F2}" type="datetime1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Carnegie Classification Overview - January 26, 2016 - Office of Planning and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D3A1-7ADE-47C6-8354-76C0CC2E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7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9DE7-5407-489B-BE9A-6B194AA0F20B}" type="datetime1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Carnegie Classification Overview - January 26, 2016 - Office of Planning and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D3A1-7ADE-47C6-8354-76C0CC2E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1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5D85-7A8F-41F9-9DC6-AA14DB4B1BEA}" type="datetime1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Carnegie Classification Overview - January 26, 2016 - Office of Planning and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D3A1-7ADE-47C6-8354-76C0CC2E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0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26F7-35F4-49E9-B354-459E0BCFFDCD}" type="datetime1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Carnegie Classification Overview - January 26, 2016 - Office of Planning and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D3A1-7ADE-47C6-8354-76C0CC2E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3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134D-81F7-4325-B8BA-9DB462F96F1D}" type="datetime1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Carnegie Classification Overview - January 26, 2016 - Office of Planning and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D3A1-7ADE-47C6-8354-76C0CC2E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6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1FFA-8DD4-4BCB-BBC9-7769318E9A3E}" type="datetime1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Carnegie Classification Overview - January 26, 2016 - Office of Planning and Analysis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D3A1-7ADE-47C6-8354-76C0CC2E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6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25F4-283E-468C-B8CE-E9E43CB219E9}" type="datetime1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Carnegie Classification Overview - January 26, 2016 - Office of Planning and Analysis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D3A1-7ADE-47C6-8354-76C0CC2E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4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92F3-2538-4FBC-926F-BC83CFAB7B5B}" type="datetime1">
              <a:rPr lang="en-US" smtClean="0"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Carnegie Classification Overview - January 26, 2016 - Office of Planning and Analysis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D3A1-7ADE-47C6-8354-76C0CC2E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9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5391-7C75-41D1-883C-A98089972B84}" type="datetime1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Carnegie Classification Overview - January 26, 2016 - Office of Planning and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D3A1-7ADE-47C6-8354-76C0CC2E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6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14FF-9B0F-49CE-827C-BD14C5DDD7FF}" type="datetime1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Carnegie Classification Overview - January 26, 2016 - Office of Planning and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D3A1-7ADE-47C6-8354-76C0CC2E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1700D-09B5-41ED-9C6B-03197B759379}" type="datetime1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Carnegie Classification Overview - January 26, 2016 - Office of Planning and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3D3A1-7ADE-47C6-8354-76C0CC2E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63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Six Parallel Classifications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3500" dirty="0" smtClean="0"/>
              <a:t>Basic Classification</a:t>
            </a:r>
            <a:endParaRPr lang="en-US" sz="3500" dirty="0"/>
          </a:p>
          <a:p>
            <a:pPr marL="0" indent="0">
              <a:spcAft>
                <a:spcPts val="0"/>
              </a:spcAft>
              <a:buNone/>
            </a:pPr>
            <a:r>
              <a:rPr lang="en-US" sz="3500" dirty="0"/>
              <a:t>Undergraduate Instructional </a:t>
            </a:r>
            <a:r>
              <a:rPr lang="en-US" sz="3500" dirty="0" smtClean="0"/>
              <a:t>Program</a:t>
            </a:r>
            <a:endParaRPr lang="en-US" sz="3500" dirty="0"/>
          </a:p>
          <a:p>
            <a:pPr marL="0" indent="0">
              <a:spcAft>
                <a:spcPts val="0"/>
              </a:spcAft>
              <a:buNone/>
            </a:pPr>
            <a:r>
              <a:rPr lang="en-US" sz="3500" dirty="0"/>
              <a:t>Graduate Instructional </a:t>
            </a:r>
            <a:r>
              <a:rPr lang="en-US" sz="3500" dirty="0" smtClean="0"/>
              <a:t>Program</a:t>
            </a:r>
            <a:endParaRPr lang="en-US" sz="3500" dirty="0"/>
          </a:p>
          <a:p>
            <a:pPr marL="0" indent="0">
              <a:spcAft>
                <a:spcPts val="0"/>
              </a:spcAft>
              <a:buNone/>
            </a:pPr>
            <a:r>
              <a:rPr lang="en-US" sz="3500" dirty="0"/>
              <a:t>Enrollment </a:t>
            </a:r>
            <a:r>
              <a:rPr lang="en-US" sz="3500" dirty="0" smtClean="0"/>
              <a:t>Profile</a:t>
            </a:r>
            <a:endParaRPr lang="en-US" sz="3500" dirty="0"/>
          </a:p>
          <a:p>
            <a:pPr marL="0" indent="0">
              <a:spcAft>
                <a:spcPts val="0"/>
              </a:spcAft>
              <a:buNone/>
            </a:pPr>
            <a:r>
              <a:rPr lang="en-US" sz="3500" dirty="0"/>
              <a:t>Undergraduate </a:t>
            </a:r>
            <a:r>
              <a:rPr lang="en-US" sz="3500" dirty="0" smtClean="0"/>
              <a:t>Profile</a:t>
            </a:r>
            <a:endParaRPr lang="en-US" sz="3500" dirty="0"/>
          </a:p>
          <a:p>
            <a:pPr marL="0" indent="0">
              <a:spcAft>
                <a:spcPts val="0"/>
              </a:spcAft>
              <a:buNone/>
            </a:pPr>
            <a:r>
              <a:rPr lang="en-US" sz="3500" dirty="0"/>
              <a:t>Size &amp; </a:t>
            </a:r>
            <a:r>
              <a:rPr lang="en-US" sz="3500" dirty="0" smtClean="0"/>
              <a:t>Setting</a:t>
            </a:r>
            <a:endParaRPr lang="en-US" sz="3500" dirty="0"/>
          </a:p>
          <a:p>
            <a:pPr marL="0" indent="0">
              <a:spcAft>
                <a:spcPts val="0"/>
              </a:spcAft>
              <a:buNone/>
            </a:pPr>
            <a:r>
              <a:rPr lang="en-US" sz="3500" dirty="0" smtClean="0"/>
              <a:t>Community Engagement (</a:t>
            </a:r>
            <a:r>
              <a:rPr lang="en-US" sz="3500" dirty="0"/>
              <a:t>elective </a:t>
            </a:r>
            <a:r>
              <a:rPr lang="en-US" sz="3500" dirty="0" smtClean="0"/>
              <a:t>classification)</a:t>
            </a:r>
            <a:endParaRPr lang="en-US" sz="35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0100" y="6356350"/>
            <a:ext cx="7543800" cy="365125"/>
          </a:xfrm>
        </p:spPr>
        <p:txBody>
          <a:bodyPr/>
          <a:lstStyle/>
          <a:p>
            <a:r>
              <a:rPr lang="en-US" sz="1600" dirty="0" smtClean="0"/>
              <a:t>Carnegie Classification Overview - January 26, 2016 - Office of Planning and Analysis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9405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Doctoral: Aggregate Metrics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570037"/>
            <a:ext cx="8763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Doctorates: </a:t>
            </a:r>
            <a:r>
              <a:rPr lang="en-US" dirty="0" smtClean="0"/>
              <a:t>STEM (NCES IPEDS)</a:t>
            </a:r>
            <a:endParaRPr lang="en-US" dirty="0"/>
          </a:p>
          <a:p>
            <a:pPr marL="0" indent="-274320">
              <a:buNone/>
            </a:pPr>
            <a:r>
              <a:rPr lang="en-US" dirty="0" smtClean="0"/>
              <a:t>Post Docs and PhD-holding Research Staff (NSF GSS)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S&amp;E R&amp;D </a:t>
            </a:r>
            <a:r>
              <a:rPr lang="en-US" dirty="0" smtClean="0"/>
              <a:t>Expenditures (NSF HERD)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Doctorates: Social </a:t>
            </a:r>
            <a:r>
              <a:rPr lang="en-US" dirty="0" smtClean="0"/>
              <a:t>Sciences </a:t>
            </a:r>
            <a:r>
              <a:rPr lang="en-US" dirty="0"/>
              <a:t>(NCES IPEDS)</a:t>
            </a:r>
          </a:p>
          <a:p>
            <a:pPr marL="0" indent="0">
              <a:buNone/>
            </a:pPr>
            <a:r>
              <a:rPr lang="en-US" dirty="0"/>
              <a:t>Non-S&amp;E R&amp;D </a:t>
            </a:r>
            <a:r>
              <a:rPr lang="en-US" dirty="0" smtClean="0"/>
              <a:t>Expenditures (</a:t>
            </a:r>
            <a:r>
              <a:rPr lang="en-US" dirty="0"/>
              <a:t>NSF HERD)</a:t>
            </a:r>
          </a:p>
          <a:p>
            <a:pPr marL="0" indent="0">
              <a:buNone/>
            </a:pPr>
            <a:r>
              <a:rPr lang="en-US" dirty="0"/>
              <a:t>Doctorates: </a:t>
            </a:r>
            <a:r>
              <a:rPr lang="en-US" dirty="0" smtClean="0"/>
              <a:t>Humanities </a:t>
            </a:r>
            <a:r>
              <a:rPr lang="en-US" dirty="0"/>
              <a:t>(NCES IPEDS)</a:t>
            </a:r>
          </a:p>
          <a:p>
            <a:pPr marL="0" indent="0">
              <a:buNone/>
            </a:pPr>
            <a:r>
              <a:rPr lang="en-US" dirty="0"/>
              <a:t>Doctorates: Other </a:t>
            </a:r>
            <a:r>
              <a:rPr lang="en-US" dirty="0" smtClean="0"/>
              <a:t>Fields </a:t>
            </a:r>
            <a:r>
              <a:rPr lang="en-US" dirty="0"/>
              <a:t>(NCES IPEDS)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7772400" cy="365125"/>
          </a:xfrm>
        </p:spPr>
        <p:txBody>
          <a:bodyPr/>
          <a:lstStyle/>
          <a:p>
            <a:r>
              <a:rPr lang="en-US" sz="1600" dirty="0" smtClean="0"/>
              <a:t>Carnegie Classification Overview - January 26, 2016 - Office of Planning and Analysis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3718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Doctoral: </a:t>
            </a:r>
            <a:r>
              <a:rPr lang="en-US" dirty="0" smtClean="0"/>
              <a:t>Per Capita Metrics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Per-capita S&amp;E R&amp;D Expenditures</a:t>
            </a:r>
          </a:p>
          <a:p>
            <a:pPr marL="0" indent="0">
              <a:buNone/>
            </a:pPr>
            <a:r>
              <a:rPr lang="en-US" dirty="0"/>
              <a:t>Per-capita </a:t>
            </a:r>
            <a:r>
              <a:rPr lang="en-US" dirty="0" smtClean="0"/>
              <a:t>Post Docs and Research </a:t>
            </a:r>
            <a:r>
              <a:rPr lang="en-US" dirty="0"/>
              <a:t>Staff</a:t>
            </a:r>
          </a:p>
          <a:p>
            <a:pPr marL="0" indent="0">
              <a:buNone/>
            </a:pPr>
            <a:r>
              <a:rPr lang="en-US" dirty="0"/>
              <a:t>Per-capita Non-S&amp;E R&amp;D </a:t>
            </a:r>
            <a:r>
              <a:rPr lang="en-US" dirty="0" smtClean="0"/>
              <a:t>Expenditures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Asst</a:t>
            </a:r>
            <a:r>
              <a:rPr lang="en-US" dirty="0" smtClean="0"/>
              <a:t> + </a:t>
            </a:r>
            <a:r>
              <a:rPr lang="en-US" dirty="0" err="1" smtClean="0"/>
              <a:t>Assoc</a:t>
            </a:r>
            <a:r>
              <a:rPr lang="en-US" dirty="0" smtClean="0"/>
              <a:t> + Full Prof in denominator)</a:t>
            </a:r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7772400" cy="365125"/>
          </a:xfrm>
        </p:spPr>
        <p:txBody>
          <a:bodyPr/>
          <a:lstStyle/>
          <a:p>
            <a:r>
              <a:rPr lang="en-US" sz="1600" dirty="0" smtClean="0"/>
              <a:t>Carnegie Classification Overview - January 26, 2016 - Office of Planning and Analysis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3778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Metrics Combined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" y="0"/>
            <a:ext cx="9144000" cy="6858000"/>
            <a:chOff x="190500" y="0"/>
            <a:chExt cx="6981825" cy="5591175"/>
          </a:xfrm>
        </p:grpSpPr>
        <p:pic>
          <p:nvPicPr>
            <p:cNvPr id="17" name="Picture 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" y="0"/>
              <a:ext cx="6981825" cy="559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Arc 169"/>
            <p:cNvSpPr>
              <a:spLocks/>
            </p:cNvSpPr>
            <p:nvPr/>
          </p:nvSpPr>
          <p:spPr bwMode="auto">
            <a:xfrm>
              <a:off x="514350" y="1219200"/>
              <a:ext cx="5181600" cy="3943350"/>
            </a:xfrm>
            <a:custGeom>
              <a:avLst/>
              <a:gdLst>
                <a:gd name="T0" fmla="*/ 0 w 22195"/>
                <a:gd name="T1" fmla="*/ 44444243 h 22266"/>
                <a:gd name="T2" fmla="*/ 2147483647 w 22195"/>
                <a:gd name="T3" fmla="*/ 2147483647 h 22266"/>
                <a:gd name="T4" fmla="*/ 2147483647 w 22195"/>
                <a:gd name="T5" fmla="*/ 2147483647 h 22266"/>
                <a:gd name="T6" fmla="*/ 0 60000 65536"/>
                <a:gd name="T7" fmla="*/ 0 60000 65536"/>
                <a:gd name="T8" fmla="*/ 0 60000 65536"/>
                <a:gd name="T9" fmla="*/ 0 w 22195"/>
                <a:gd name="T10" fmla="*/ 0 h 22266"/>
                <a:gd name="T11" fmla="*/ 22195 w 22195"/>
                <a:gd name="T12" fmla="*/ 22266 h 222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95" h="22266" fill="none" extrusionOk="0">
                  <a:moveTo>
                    <a:pt x="0" y="8"/>
                  </a:moveTo>
                  <a:cubicBezTo>
                    <a:pt x="198" y="2"/>
                    <a:pt x="396" y="-1"/>
                    <a:pt x="595" y="0"/>
                  </a:cubicBezTo>
                  <a:cubicBezTo>
                    <a:pt x="12524" y="0"/>
                    <a:pt x="22195" y="9670"/>
                    <a:pt x="22195" y="21600"/>
                  </a:cubicBezTo>
                  <a:cubicBezTo>
                    <a:pt x="22195" y="21822"/>
                    <a:pt x="22191" y="22044"/>
                    <a:pt x="22184" y="22265"/>
                  </a:cubicBezTo>
                </a:path>
                <a:path w="22195" h="22266" stroke="0" extrusionOk="0">
                  <a:moveTo>
                    <a:pt x="0" y="8"/>
                  </a:moveTo>
                  <a:cubicBezTo>
                    <a:pt x="198" y="2"/>
                    <a:pt x="396" y="-1"/>
                    <a:pt x="595" y="0"/>
                  </a:cubicBezTo>
                  <a:cubicBezTo>
                    <a:pt x="12524" y="0"/>
                    <a:pt x="22195" y="9670"/>
                    <a:pt x="22195" y="21600"/>
                  </a:cubicBezTo>
                  <a:cubicBezTo>
                    <a:pt x="22195" y="21822"/>
                    <a:pt x="22191" y="22044"/>
                    <a:pt x="22184" y="22265"/>
                  </a:cubicBezTo>
                  <a:lnTo>
                    <a:pt x="595" y="21600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9525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Arc 170"/>
            <p:cNvSpPr>
              <a:spLocks/>
            </p:cNvSpPr>
            <p:nvPr/>
          </p:nvSpPr>
          <p:spPr bwMode="auto">
            <a:xfrm>
              <a:off x="533400" y="3762375"/>
              <a:ext cx="2028825" cy="1466850"/>
            </a:xfrm>
            <a:custGeom>
              <a:avLst/>
              <a:gdLst>
                <a:gd name="T0" fmla="*/ 0 w 21590"/>
                <a:gd name="T1" fmla="*/ 0 h 21600"/>
                <a:gd name="T2" fmla="*/ 2147483647 w 21590"/>
                <a:gd name="T3" fmla="*/ 2147483647 h 21600"/>
                <a:gd name="T4" fmla="*/ 0 w 2159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590"/>
                <a:gd name="T10" fmla="*/ 0 h 21600"/>
                <a:gd name="T11" fmla="*/ 21590 w 2159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0" h="21600" fill="none" extrusionOk="0">
                  <a:moveTo>
                    <a:pt x="-1" y="0"/>
                  </a:moveTo>
                  <a:cubicBezTo>
                    <a:pt x="11668" y="0"/>
                    <a:pt x="21228" y="9267"/>
                    <a:pt x="21589" y="20931"/>
                  </a:cubicBezTo>
                </a:path>
                <a:path w="21590" h="21600" stroke="0" extrusionOk="0">
                  <a:moveTo>
                    <a:pt x="-1" y="0"/>
                  </a:moveTo>
                  <a:cubicBezTo>
                    <a:pt x="11668" y="0"/>
                    <a:pt x="21228" y="9267"/>
                    <a:pt x="21589" y="2093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11"/>
            <p:cNvSpPr txBox="1"/>
            <p:nvPr/>
          </p:nvSpPr>
          <p:spPr>
            <a:xfrm>
              <a:off x="2868930" y="5391150"/>
              <a:ext cx="2276475" cy="200025"/>
            </a:xfrm>
            <a:prstGeom prst="rect">
              <a:avLst/>
            </a:prstGeom>
            <a:solidFill>
              <a:schemeClr val="lt1"/>
            </a:solidFill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/>
                <a:t>Per-capita Research Activity Index</a:t>
              </a:r>
            </a:p>
          </p:txBody>
        </p:sp>
        <p:sp>
          <p:nvSpPr>
            <p:cNvPr id="21" name="TextBox 12"/>
            <p:cNvSpPr txBox="1"/>
            <p:nvPr/>
          </p:nvSpPr>
          <p:spPr>
            <a:xfrm>
              <a:off x="190500" y="1952625"/>
              <a:ext cx="276226" cy="1685925"/>
            </a:xfrm>
            <a:prstGeom prst="rect">
              <a:avLst/>
            </a:prstGeom>
            <a:solidFill>
              <a:schemeClr val="lt1"/>
            </a:solidFill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vert270" wrap="square" rtlCol="0" anchor="ctr"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/>
                <a:t>Aggregated Research Activity Index</a:t>
              </a:r>
            </a:p>
          </p:txBody>
        </p:sp>
      </p:grp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Carnegie Classification Overview - January 26, 2016 - Office of Planning and Analysis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825" y="76200"/>
            <a:ext cx="5903775" cy="55399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2010 Basic Classification, Research Universities</a:t>
            </a:r>
          </a:p>
          <a:p>
            <a:r>
              <a:rPr lang="en-US" sz="1200" dirty="0">
                <a:solidFill>
                  <a:schemeClr val="bg1"/>
                </a:solidFill>
              </a:rPr>
              <a:t>http://carnegieclassifications.iu.edu/2010/downloads/Research_Activity_Index_2011CC.xls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24000" y="84613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RUVH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1354" y="28310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RUH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0256" y="4724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DRU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952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2948</TotalTime>
  <Words>191</Words>
  <Application>Microsoft Office PowerPoint</Application>
  <PresentationFormat>On-screen Show (4:3)</PresentationFormat>
  <Paragraphs>34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Six Parallel Classifications</vt:lpstr>
      <vt:lpstr>Basic Doctoral: Aggregate Metrics</vt:lpstr>
      <vt:lpstr>Basic Doctoral: Per Capita Metrics</vt:lpstr>
      <vt:lpstr>Metrics Combined</vt:lpstr>
    </vt:vector>
  </TitlesOfParts>
  <Company>Montana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Montana State University  Fall Institutional Report</dc:title>
  <dc:creator>Christina Fastnow</dc:creator>
  <cp:lastModifiedBy>Wilson-Harmon, Paul</cp:lastModifiedBy>
  <cp:revision>24</cp:revision>
  <cp:lastPrinted>2016-01-26T00:13:50Z</cp:lastPrinted>
  <dcterms:created xsi:type="dcterms:W3CDTF">2015-10-30T20:58:31Z</dcterms:created>
  <dcterms:modified xsi:type="dcterms:W3CDTF">2017-02-15T18:06:47Z</dcterms:modified>
</cp:coreProperties>
</file>