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300" r:id="rId6"/>
    <p:sldId id="302" r:id="rId7"/>
    <p:sldId id="303" r:id="rId8"/>
    <p:sldId id="304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321" r:id="rId25"/>
    <p:sldId id="323" r:id="rId26"/>
    <p:sldId id="294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82779-6518-4E82-9BEA-5C4B41BAB7D6}" v="103" dt="2024-03-08T22:20:10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ietz" userId="7561716357da7124" providerId="LiveId" clId="{1CB82779-6518-4E82-9BEA-5C4B41BAB7D6}"/>
    <pc:docChg chg="undo custSel addSld modSld sldOrd">
      <pc:chgData name="Paul Dietz" userId="7561716357da7124" providerId="LiveId" clId="{1CB82779-6518-4E82-9BEA-5C4B41BAB7D6}" dt="2024-03-08T22:19:32.020" v="1200" actId="114"/>
      <pc:docMkLst>
        <pc:docMk/>
      </pc:docMkLst>
      <pc:sldChg chg="modSp mod modAnim">
        <pc:chgData name="Paul Dietz" userId="7561716357da7124" providerId="LiveId" clId="{1CB82779-6518-4E82-9BEA-5C4B41BAB7D6}" dt="2024-03-07T02:56:20.506" v="99" actId="20577"/>
        <pc:sldMkLst>
          <pc:docMk/>
          <pc:sldMk cId="126615078" sldId="256"/>
        </pc:sldMkLst>
        <pc:spChg chg="mod">
          <ac:chgData name="Paul Dietz" userId="7561716357da7124" providerId="LiveId" clId="{1CB82779-6518-4E82-9BEA-5C4B41BAB7D6}" dt="2024-03-07T02:56:20.506" v="99" actId="20577"/>
          <ac:spMkLst>
            <pc:docMk/>
            <pc:sldMk cId="126615078" sldId="256"/>
            <ac:spMk id="3" creationId="{F60D25A4-39FD-47A0-9EBB-60EAFB61179F}"/>
          </ac:spMkLst>
        </pc:spChg>
      </pc:sldChg>
      <pc:sldChg chg="modSp mod">
        <pc:chgData name="Paul Dietz" userId="7561716357da7124" providerId="LiveId" clId="{1CB82779-6518-4E82-9BEA-5C4B41BAB7D6}" dt="2024-03-08T22:16:20.696" v="1194" actId="14100"/>
        <pc:sldMkLst>
          <pc:docMk/>
          <pc:sldMk cId="3399046631" sldId="257"/>
        </pc:sldMkLst>
        <pc:spChg chg="mod">
          <ac:chgData name="Paul Dietz" userId="7561716357da7124" providerId="LiveId" clId="{1CB82779-6518-4E82-9BEA-5C4B41BAB7D6}" dt="2024-03-08T22:16:20.696" v="1194" actId="14100"/>
          <ac:spMkLst>
            <pc:docMk/>
            <pc:sldMk cId="3399046631" sldId="257"/>
            <ac:spMk id="3" creationId="{469415E0-65CF-420B-8178-49C3DCD8893D}"/>
          </ac:spMkLst>
        </pc:spChg>
      </pc:sldChg>
      <pc:sldChg chg="addSp delSp modSp mod">
        <pc:chgData name="Paul Dietz" userId="7561716357da7124" providerId="LiveId" clId="{1CB82779-6518-4E82-9BEA-5C4B41BAB7D6}" dt="2024-03-07T04:26:52.917" v="130" actId="6549"/>
        <pc:sldMkLst>
          <pc:docMk/>
          <pc:sldMk cId="2576815052" sldId="294"/>
        </pc:sldMkLst>
        <pc:spChg chg="del mod">
          <ac:chgData name="Paul Dietz" userId="7561716357da7124" providerId="LiveId" clId="{1CB82779-6518-4E82-9BEA-5C4B41BAB7D6}" dt="2024-03-07T04:25:20.946" v="121" actId="478"/>
          <ac:spMkLst>
            <pc:docMk/>
            <pc:sldMk cId="2576815052" sldId="294"/>
            <ac:spMk id="2" creationId="{3592222A-7CE2-4CB0-8C9C-B74ABB1BD31E}"/>
          </ac:spMkLst>
        </pc:spChg>
        <pc:spChg chg="mod">
          <ac:chgData name="Paul Dietz" userId="7561716357da7124" providerId="LiveId" clId="{1CB82779-6518-4E82-9BEA-5C4B41BAB7D6}" dt="2024-03-07T04:26:52.917" v="130" actId="6549"/>
          <ac:spMkLst>
            <pc:docMk/>
            <pc:sldMk cId="2576815052" sldId="294"/>
            <ac:spMk id="4" creationId="{43C554C9-3EF8-6D65-258B-BB6D15DFB7DE}"/>
          </ac:spMkLst>
        </pc:spChg>
        <pc:spChg chg="mod">
          <ac:chgData name="Paul Dietz" userId="7561716357da7124" providerId="LiveId" clId="{1CB82779-6518-4E82-9BEA-5C4B41BAB7D6}" dt="2024-03-07T04:25:56.475" v="128" actId="1076"/>
          <ac:spMkLst>
            <pc:docMk/>
            <pc:sldMk cId="2576815052" sldId="294"/>
            <ac:spMk id="6" creationId="{8A3A7B5A-F7DE-35CD-8EB2-F765B7AEBF1C}"/>
          </ac:spMkLst>
        </pc:spChg>
        <pc:spChg chg="add del mod">
          <ac:chgData name="Paul Dietz" userId="7561716357da7124" providerId="LiveId" clId="{1CB82779-6518-4E82-9BEA-5C4B41BAB7D6}" dt="2024-03-07T04:25:29.539" v="122" actId="478"/>
          <ac:spMkLst>
            <pc:docMk/>
            <pc:sldMk cId="2576815052" sldId="294"/>
            <ac:spMk id="8" creationId="{ECDBA901-B141-8BD6-3A96-7CA2BA7E6D74}"/>
          </ac:spMkLst>
        </pc:spChg>
        <pc:picChg chg="add mod">
          <ac:chgData name="Paul Dietz" userId="7561716357da7124" providerId="LiveId" clId="{1CB82779-6518-4E82-9BEA-5C4B41BAB7D6}" dt="2024-03-07T04:25:47.083" v="127" actId="1076"/>
          <ac:picMkLst>
            <pc:docMk/>
            <pc:sldMk cId="2576815052" sldId="294"/>
            <ac:picMk id="5" creationId="{41C2F03B-A0F8-4127-FD76-F7A6EB0F733E}"/>
          </ac:picMkLst>
        </pc:picChg>
      </pc:sldChg>
      <pc:sldChg chg="modSp mod">
        <pc:chgData name="Paul Dietz" userId="7561716357da7124" providerId="LiveId" clId="{1CB82779-6518-4E82-9BEA-5C4B41BAB7D6}" dt="2024-03-08T22:19:32.020" v="1200" actId="114"/>
        <pc:sldMkLst>
          <pc:docMk/>
          <pc:sldMk cId="4120243507" sldId="302"/>
        </pc:sldMkLst>
        <pc:spChg chg="mod">
          <ac:chgData name="Paul Dietz" userId="7561716357da7124" providerId="LiveId" clId="{1CB82779-6518-4E82-9BEA-5C4B41BAB7D6}" dt="2024-03-08T22:19:32.020" v="1200" actId="114"/>
          <ac:spMkLst>
            <pc:docMk/>
            <pc:sldMk cId="4120243507" sldId="302"/>
            <ac:spMk id="6" creationId="{21257805-928C-1FA1-6D61-2ABB0B433405}"/>
          </ac:spMkLst>
        </pc:spChg>
      </pc:sldChg>
      <pc:sldChg chg="addSp modSp mod">
        <pc:chgData name="Paul Dietz" userId="7561716357da7124" providerId="LiveId" clId="{1CB82779-6518-4E82-9BEA-5C4B41BAB7D6}" dt="2024-03-07T05:37:26.117" v="830" actId="1076"/>
        <pc:sldMkLst>
          <pc:docMk/>
          <pc:sldMk cId="1869088935" sldId="309"/>
        </pc:sldMkLst>
        <pc:spChg chg="add mod">
          <ac:chgData name="Paul Dietz" userId="7561716357da7124" providerId="LiveId" clId="{1CB82779-6518-4E82-9BEA-5C4B41BAB7D6}" dt="2024-03-07T05:37:26.117" v="830" actId="1076"/>
          <ac:spMkLst>
            <pc:docMk/>
            <pc:sldMk cId="1869088935" sldId="309"/>
            <ac:spMk id="23" creationId="{941DD9A3-6974-49B1-3E89-3EB86C1EEA60}"/>
          </ac:spMkLst>
        </pc:spChg>
      </pc:sldChg>
      <pc:sldChg chg="modSp mod">
        <pc:chgData name="Paul Dietz" userId="7561716357da7124" providerId="LiveId" clId="{1CB82779-6518-4E82-9BEA-5C4B41BAB7D6}" dt="2024-03-07T05:40:27.592" v="928" actId="20577"/>
        <pc:sldMkLst>
          <pc:docMk/>
          <pc:sldMk cId="2930704511" sldId="312"/>
        </pc:sldMkLst>
        <pc:spChg chg="mod">
          <ac:chgData name="Paul Dietz" userId="7561716357da7124" providerId="LiveId" clId="{1CB82779-6518-4E82-9BEA-5C4B41BAB7D6}" dt="2024-03-07T05:40:27.592" v="928" actId="20577"/>
          <ac:spMkLst>
            <pc:docMk/>
            <pc:sldMk cId="2930704511" sldId="312"/>
            <ac:spMk id="27" creationId="{DBA047A0-4A74-DC56-A7F6-24E31ECF873F}"/>
          </ac:spMkLst>
        </pc:spChg>
      </pc:sldChg>
      <pc:sldChg chg="modSp new mod ord">
        <pc:chgData name="Paul Dietz" userId="7561716357da7124" providerId="LiveId" clId="{1CB82779-6518-4E82-9BEA-5C4B41BAB7D6}" dt="2024-03-07T05:28:59.905" v="775" actId="20577"/>
        <pc:sldMkLst>
          <pc:docMk/>
          <pc:sldMk cId="2132841530" sldId="323"/>
        </pc:sldMkLst>
        <pc:spChg chg="mod">
          <ac:chgData name="Paul Dietz" userId="7561716357da7124" providerId="LiveId" clId="{1CB82779-6518-4E82-9BEA-5C4B41BAB7D6}" dt="2024-03-07T05:18:07.328" v="171" actId="20577"/>
          <ac:spMkLst>
            <pc:docMk/>
            <pc:sldMk cId="2132841530" sldId="323"/>
            <ac:spMk id="2" creationId="{4A6C8DAD-682A-6B50-EF4D-A55F1D5F97CB}"/>
          </ac:spMkLst>
        </pc:spChg>
        <pc:spChg chg="mod">
          <ac:chgData name="Paul Dietz" userId="7561716357da7124" providerId="LiveId" clId="{1CB82779-6518-4E82-9BEA-5C4B41BAB7D6}" dt="2024-03-07T05:28:59.905" v="775" actId="20577"/>
          <ac:spMkLst>
            <pc:docMk/>
            <pc:sldMk cId="2132841530" sldId="323"/>
            <ac:spMk id="3" creationId="{A6A456DC-FA47-D307-8C62-B6837BB79015}"/>
          </ac:spMkLst>
        </pc:spChg>
      </pc:sldChg>
      <pc:sldChg chg="addSp modSp new mod">
        <pc:chgData name="Paul Dietz" userId="7561716357da7124" providerId="LiveId" clId="{1CB82779-6518-4E82-9BEA-5C4B41BAB7D6}" dt="2024-03-07T05:47:59.150" v="1191" actId="20577"/>
        <pc:sldMkLst>
          <pc:docMk/>
          <pc:sldMk cId="3382534144" sldId="324"/>
        </pc:sldMkLst>
        <pc:spChg chg="mod">
          <ac:chgData name="Paul Dietz" userId="7561716357da7124" providerId="LiveId" clId="{1CB82779-6518-4E82-9BEA-5C4B41BAB7D6}" dt="2024-03-07T05:44:08.573" v="1032" actId="20577"/>
          <ac:spMkLst>
            <pc:docMk/>
            <pc:sldMk cId="3382534144" sldId="324"/>
            <ac:spMk id="2" creationId="{7B201A41-5C19-60AE-AC2E-E2870B6F1F77}"/>
          </ac:spMkLst>
        </pc:spChg>
        <pc:spChg chg="mod">
          <ac:chgData name="Paul Dietz" userId="7561716357da7124" providerId="LiveId" clId="{1CB82779-6518-4E82-9BEA-5C4B41BAB7D6}" dt="2024-03-07T05:47:59.150" v="1191" actId="20577"/>
          <ac:spMkLst>
            <pc:docMk/>
            <pc:sldMk cId="3382534144" sldId="324"/>
            <ac:spMk id="3" creationId="{E6AD49F3-9597-9AD1-F6C0-1354700D488C}"/>
          </ac:spMkLst>
        </pc:spChg>
        <pc:picChg chg="add mod">
          <ac:chgData name="Paul Dietz" userId="7561716357da7124" providerId="LiveId" clId="{1CB82779-6518-4E82-9BEA-5C4B41BAB7D6}" dt="2024-03-07T05:47:36.998" v="1170" actId="1076"/>
          <ac:picMkLst>
            <pc:docMk/>
            <pc:sldMk cId="3382534144" sldId="324"/>
            <ac:picMk id="4" creationId="{F7878EB9-B563-1311-F359-E45DC9B660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BABB-5DA4-4536-9981-33876357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D6A2-92C9-44BE-9D24-23538A29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16E2-75B7-47A3-95FD-923262DF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429B-23F6-4757-8C71-F4FA507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12B-8732-42DF-8891-804DE08B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A7DC-A5F5-40BD-89DF-7F37EF1A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8649-1350-4AEB-A7D5-4238333A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EE5A-DCC1-4C30-83C2-5AB17A1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4E5-3CDE-4A15-9B39-C9FEF45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0F49-886B-4C21-99E0-C88E285E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26C6-03A2-4F8C-882A-6BDDFCFC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9770-2B40-4854-A347-EC3C90764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F576-4353-438F-96A3-AFFFEF11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5EBB-923D-4825-83F0-8D70424E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DC7A-525B-4750-85C4-B1BF12C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7468-5520-45C0-A66A-C72BE5B2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992-2279-443B-97A6-42F13B1E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52B5-E01A-4ECC-9D7B-CC19D52A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2649-5925-48B6-AAD8-176F4021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5E8B-A489-4F06-8F23-9BA9CDF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D52-1898-4437-B101-A024D426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D97C-B0DE-4960-A840-A186E02A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EDBA-E7FB-4D94-9500-862BFF90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9FAD-523A-4207-B2FC-389E285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4795-4A0D-4D41-B32A-0A3D4AB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55C-08F3-4C3F-B396-3EDA5946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18B8-018B-43CC-8378-D8D902B1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07D4-6F8E-4731-BC71-958A946D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A43E-5AF4-46AD-A3F9-2EDD72D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9ADE-4177-48E5-B40A-5CC2AE1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8061-34F9-47F6-9045-B8D2AFC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436-DAFD-4BCF-B22D-44BB334C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EF83-9397-473E-B5CC-9EF15769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489CA-DFA6-417C-9ED9-99E949CC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90B40-2745-402C-B68F-17B08A32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5403-001F-4D8B-B74D-F88AD659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5316-3B24-4FC3-A8E0-4A6CA5F0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E2AE-01A1-45AF-A28A-6D0F0A2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9EC7F-66DC-4601-B28A-BBFC6A9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6705-8861-435D-97C9-97152D1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AB68-02FF-411F-83EF-6D6CB5E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58822-4736-41F4-9DC8-33A18E2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F72D-F88B-400A-ADA7-98B51B49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466C9-36E5-4E6B-A998-CC3FBDB3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749B8-B363-417B-A72F-7A34F24F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7D38-8751-4250-B37C-CB5E037D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8A4A-AF75-429A-9584-296CB116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3431-3183-4A55-AF25-8AB241D2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3D4D-07BA-4B5A-B510-942EBA1C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D1CC-3B76-49A0-BE01-5ABE6BD3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4D59-0B73-4405-8F13-C59F75E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ED1F-B83B-4970-943A-F364BFB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0E9-BEF6-4C7C-8DE7-80B58F6E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EEA69-7682-4E00-90ED-EFB5617E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BA8A-598F-4D51-98F5-0DD7C1A5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E5D4-CF5B-467B-89DA-F45E4447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536A-9EB3-42F6-A101-AE8934D9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9B69-A8F3-495C-8F34-AA8B593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3B6DF-FF19-4BD5-B0C0-6EEE290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3882-3200-4EC6-9C90-42D90F96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9101-C79F-44C0-869E-7716BF2EE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58C7-3419-47EA-BA48-6C5F64AE66F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F434-72AD-4329-A1C0-06AEA78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242-F341-40A8-9AC7-65055A1B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hdietz/CapPro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2" descr="Close-up of a printed circuit board">
            <a:extLst>
              <a:ext uri="{FF2B5EF4-FFF2-40B4-BE49-F238E27FC236}">
                <a16:creationId xmlns:a16="http://schemas.microsoft.com/office/drawing/2014/main" id="{BDDF0D6F-3AE8-A75B-6E0E-366CD6F12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D0F4-EAD8-4706-BA21-E837AD5C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>
                <a:solidFill>
                  <a:schemeClr val="bg1"/>
                </a:solidFill>
              </a:rPr>
              <a:t>Tiny Circuit Hacks:</a:t>
            </a:r>
            <a:br>
              <a:rPr lang="en-US" sz="5200" b="1" dirty="0">
                <a:solidFill>
                  <a:schemeClr val="bg1"/>
                </a:solidFill>
              </a:rPr>
            </a:br>
            <a:r>
              <a:rPr lang="en-US" sz="5200" b="1" dirty="0">
                <a:solidFill>
                  <a:schemeClr val="bg1"/>
                </a:solidFill>
              </a:rPr>
              <a:t>Cap Proximity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25A4-39FD-47A0-9EBB-60EAFB61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 fontScale="62500" lnSpcReduction="20000"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Paul H. Dietz, PhD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Distinguished Engineer in Residence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Department of Computer Science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University of Toronto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1266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3E2C-0D96-5142-6033-176442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Body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EA5B-D8C6-55DB-C50A-A726573B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2362" cy="4351338"/>
          </a:xfrm>
        </p:spPr>
        <p:txBody>
          <a:bodyPr/>
          <a:lstStyle/>
          <a:p>
            <a:r>
              <a:rPr lang="en-US" dirty="0"/>
              <a:t>A person can be modelled as a capacitor to ground of about ~100pF</a:t>
            </a:r>
          </a:p>
          <a:p>
            <a:r>
              <a:rPr lang="en-US" dirty="0"/>
              <a:t>Skin resistance varies dramatically. Dry skin typically ~</a:t>
            </a:r>
            <a:r>
              <a:rPr lang="el-GR" dirty="0"/>
              <a:t> </a:t>
            </a:r>
            <a:r>
              <a:rPr lang="en-US" dirty="0"/>
              <a:t>100k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Blood and other internal organs can be well modelled as conductors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61B374-7396-7105-A970-CF124AB3B141}"/>
              </a:ext>
            </a:extLst>
          </p:cNvPr>
          <p:cNvSpPr/>
          <p:nvPr/>
        </p:nvSpPr>
        <p:spPr>
          <a:xfrm>
            <a:off x="6205591" y="2383604"/>
            <a:ext cx="1797978" cy="22294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170A48-F5BE-1BC6-5FD1-D2B2D626E340}"/>
              </a:ext>
            </a:extLst>
          </p:cNvPr>
          <p:cNvSpPr/>
          <p:nvPr/>
        </p:nvSpPr>
        <p:spPr>
          <a:xfrm>
            <a:off x="6544638" y="1407560"/>
            <a:ext cx="1119883" cy="1047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F49A82-68C5-244E-850E-105A6DFE784B}"/>
              </a:ext>
            </a:extLst>
          </p:cNvPr>
          <p:cNvSpPr/>
          <p:nvPr/>
        </p:nvSpPr>
        <p:spPr>
          <a:xfrm>
            <a:off x="5563456" y="2787471"/>
            <a:ext cx="1541123" cy="287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BB0E6-32F4-AA4A-510F-344A54D2045D}"/>
              </a:ext>
            </a:extLst>
          </p:cNvPr>
          <p:cNvCxnSpPr/>
          <p:nvPr/>
        </p:nvCxnSpPr>
        <p:spPr>
          <a:xfrm>
            <a:off x="7104579" y="4613097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B6DB15-9C03-50BF-648C-E836164E1FEC}"/>
              </a:ext>
            </a:extLst>
          </p:cNvPr>
          <p:cNvCxnSpPr>
            <a:cxnSpLocks/>
          </p:cNvCxnSpPr>
          <p:nvPr/>
        </p:nvCxnSpPr>
        <p:spPr>
          <a:xfrm>
            <a:off x="6748408" y="5239820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ED4CE1-3E86-8CCA-C7C5-3ADF13E97464}"/>
              </a:ext>
            </a:extLst>
          </p:cNvPr>
          <p:cNvCxnSpPr>
            <a:cxnSpLocks/>
          </p:cNvCxnSpPr>
          <p:nvPr/>
        </p:nvCxnSpPr>
        <p:spPr>
          <a:xfrm>
            <a:off x="6748407" y="5381946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A6F9F-E017-5442-AA53-8C39550E483E}"/>
              </a:ext>
            </a:extLst>
          </p:cNvPr>
          <p:cNvCxnSpPr/>
          <p:nvPr/>
        </p:nvCxnSpPr>
        <p:spPr>
          <a:xfrm>
            <a:off x="7104577" y="5381946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5C140-03FC-913A-CA02-01289556B13D}"/>
              </a:ext>
            </a:extLst>
          </p:cNvPr>
          <p:cNvCxnSpPr>
            <a:cxnSpLocks/>
          </p:cNvCxnSpPr>
          <p:nvPr/>
        </p:nvCxnSpPr>
        <p:spPr>
          <a:xfrm>
            <a:off x="6748407" y="6008669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13957F-E485-DC78-7171-A0C6C6462141}"/>
              </a:ext>
            </a:extLst>
          </p:cNvPr>
          <p:cNvCxnSpPr>
            <a:cxnSpLocks/>
          </p:cNvCxnSpPr>
          <p:nvPr/>
        </p:nvCxnSpPr>
        <p:spPr>
          <a:xfrm>
            <a:off x="6883718" y="6098204"/>
            <a:ext cx="4286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C6B43-3C9C-A59D-60C5-9317DB4477E3}"/>
              </a:ext>
            </a:extLst>
          </p:cNvPr>
          <p:cNvCxnSpPr>
            <a:cxnSpLocks/>
          </p:cNvCxnSpPr>
          <p:nvPr/>
        </p:nvCxnSpPr>
        <p:spPr>
          <a:xfrm>
            <a:off x="7015163" y="6199169"/>
            <a:ext cx="1685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3C28F4-B3F0-BF5A-499C-B7DB57437735}"/>
              </a:ext>
            </a:extLst>
          </p:cNvPr>
          <p:cNvSpPr txBox="1"/>
          <p:nvPr/>
        </p:nvSpPr>
        <p:spPr>
          <a:xfrm>
            <a:off x="7542548" y="5072873"/>
            <a:ext cx="136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~100pF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0CF8DC-E7DD-85F3-659A-AEFD5BDDA7AC}"/>
              </a:ext>
            </a:extLst>
          </p:cNvPr>
          <p:cNvGrpSpPr/>
          <p:nvPr/>
        </p:nvGrpSpPr>
        <p:grpSpPr>
          <a:xfrm>
            <a:off x="4871103" y="2723665"/>
            <a:ext cx="692353" cy="351484"/>
            <a:chOff x="9192784" y="3075147"/>
            <a:chExt cx="1516807" cy="41528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333A9B-5C1F-68A1-C9A0-B728A6FEE31F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84" y="3325803"/>
              <a:ext cx="47651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077983-1F47-747E-C4B9-6A9F1F2FD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294" y="3075148"/>
              <a:ext cx="197650" cy="2506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B261BB-A11A-E83C-8575-76890A46CB44}"/>
                </a:ext>
              </a:extLst>
            </p:cNvPr>
            <p:cNvCxnSpPr>
              <a:cxnSpLocks/>
            </p:cNvCxnSpPr>
            <p:nvPr/>
          </p:nvCxnSpPr>
          <p:spPr>
            <a:xfrm>
              <a:off x="9842038" y="3075147"/>
              <a:ext cx="219920" cy="390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6C6D0A-1385-F1A4-0DC0-AE2CBA977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958" y="3303484"/>
              <a:ext cx="171123" cy="1869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659DBDB-1836-99BD-4C41-B0E32DA761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081" y="3303484"/>
              <a:ext cx="47651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73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0B8D-7F20-9631-D7DB-F357458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RC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F24C-21A3-0009-0896-AA0077C1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practical resistor is ~10M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Dirt on a printed circuit board can be more conductive than that!</a:t>
            </a:r>
          </a:p>
          <a:p>
            <a:r>
              <a:rPr lang="en-US" dirty="0"/>
              <a:t>Microcontrollers can easily measure milliseconds</a:t>
            </a:r>
          </a:p>
          <a:p>
            <a:pPr lvl="1"/>
            <a:r>
              <a:rPr lang="en-US" dirty="0"/>
              <a:t>An RC time constant of 1ms with a 10M</a:t>
            </a:r>
            <a:r>
              <a:rPr lang="el-GR" dirty="0"/>
              <a:t>Ω</a:t>
            </a:r>
            <a:r>
              <a:rPr lang="en-US" dirty="0"/>
              <a:t> resistor</a:t>
            </a:r>
          </a:p>
          <a:p>
            <a:pPr lvl="1"/>
            <a:r>
              <a:rPr lang="en-US" dirty="0"/>
              <a:t>C = 10</a:t>
            </a:r>
            <a:r>
              <a:rPr lang="en-US" baseline="30000" dirty="0"/>
              <a:t>-3</a:t>
            </a:r>
            <a:r>
              <a:rPr lang="en-US" dirty="0"/>
              <a:t>s/10</a:t>
            </a:r>
            <a:r>
              <a:rPr lang="en-US" baseline="30000" dirty="0"/>
              <a:t>7</a:t>
            </a:r>
            <a:r>
              <a:rPr lang="el-GR" dirty="0"/>
              <a:t> Ω</a:t>
            </a:r>
            <a:r>
              <a:rPr lang="en-US" dirty="0"/>
              <a:t> = 10</a:t>
            </a:r>
            <a:r>
              <a:rPr lang="en-US" baseline="30000" dirty="0"/>
              <a:t>-10</a:t>
            </a:r>
            <a:r>
              <a:rPr lang="en-US" dirty="0"/>
              <a:t>F = 100pF</a:t>
            </a:r>
          </a:p>
          <a:p>
            <a:pPr lvl="1"/>
            <a:endParaRPr lang="en-US" dirty="0"/>
          </a:p>
          <a:p>
            <a:r>
              <a:rPr lang="en-US" dirty="0"/>
              <a:t>This technique can easily measure conductive human touch</a:t>
            </a:r>
          </a:p>
        </p:txBody>
      </p:sp>
    </p:spTree>
    <p:extLst>
      <p:ext uri="{BB962C8B-B14F-4D97-AF65-F5344CB8AC3E}">
        <p14:creationId xmlns:p14="http://schemas.microsoft.com/office/powerpoint/2010/main" val="33136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3444-AFE8-3E71-4B7C-724055D9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7B29-2F59-89A2-635F-DBB3B9CE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1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capacitive interfaces have electrodes behind an insulator</a:t>
            </a:r>
          </a:p>
          <a:p>
            <a:pPr lvl="1"/>
            <a:r>
              <a:rPr lang="en-US" dirty="0"/>
              <a:t>Adds another small cap in series. Being near the sense pad may add only 1pF of capacitance to ground!</a:t>
            </a:r>
          </a:p>
          <a:p>
            <a:r>
              <a:rPr lang="en-US" dirty="0"/>
              <a:t>Time constants are so short with reasonable size resistors that they are difficult to measure accurately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FBA2CE-EBA7-760F-DEFA-5A66A031713A}"/>
              </a:ext>
            </a:extLst>
          </p:cNvPr>
          <p:cNvSpPr/>
          <p:nvPr/>
        </p:nvSpPr>
        <p:spPr>
          <a:xfrm>
            <a:off x="7964728" y="2383604"/>
            <a:ext cx="1797978" cy="22294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DCDE32-A6B4-A695-32F8-74B771F0352E}"/>
              </a:ext>
            </a:extLst>
          </p:cNvPr>
          <p:cNvSpPr/>
          <p:nvPr/>
        </p:nvSpPr>
        <p:spPr>
          <a:xfrm>
            <a:off x="8303775" y="1407560"/>
            <a:ext cx="1119883" cy="1047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3DE7C-8163-1D00-6000-DEDB448B29FB}"/>
              </a:ext>
            </a:extLst>
          </p:cNvPr>
          <p:cNvSpPr/>
          <p:nvPr/>
        </p:nvSpPr>
        <p:spPr>
          <a:xfrm>
            <a:off x="7322593" y="2787471"/>
            <a:ext cx="1541123" cy="287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15CEC4-DFD5-BA36-B6FD-24A0523C20A7}"/>
              </a:ext>
            </a:extLst>
          </p:cNvPr>
          <p:cNvCxnSpPr/>
          <p:nvPr/>
        </p:nvCxnSpPr>
        <p:spPr>
          <a:xfrm>
            <a:off x="8863716" y="4613097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E4F8A7-D8C1-A071-F6D5-18E15D8D62F7}"/>
              </a:ext>
            </a:extLst>
          </p:cNvPr>
          <p:cNvCxnSpPr>
            <a:cxnSpLocks/>
          </p:cNvCxnSpPr>
          <p:nvPr/>
        </p:nvCxnSpPr>
        <p:spPr>
          <a:xfrm>
            <a:off x="8507545" y="5239820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082B75-A105-D34C-6660-0DE93732563D}"/>
              </a:ext>
            </a:extLst>
          </p:cNvPr>
          <p:cNvCxnSpPr>
            <a:cxnSpLocks/>
          </p:cNvCxnSpPr>
          <p:nvPr/>
        </p:nvCxnSpPr>
        <p:spPr>
          <a:xfrm>
            <a:off x="8507544" y="5381946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BDC358-A294-49EC-18CA-61640131F01D}"/>
              </a:ext>
            </a:extLst>
          </p:cNvPr>
          <p:cNvCxnSpPr/>
          <p:nvPr/>
        </p:nvCxnSpPr>
        <p:spPr>
          <a:xfrm>
            <a:off x="8863714" y="5381946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6E4B21-A056-2038-F24D-6B20BDB2AA15}"/>
              </a:ext>
            </a:extLst>
          </p:cNvPr>
          <p:cNvCxnSpPr>
            <a:cxnSpLocks/>
          </p:cNvCxnSpPr>
          <p:nvPr/>
        </p:nvCxnSpPr>
        <p:spPr>
          <a:xfrm>
            <a:off x="8507544" y="6008669"/>
            <a:ext cx="7123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2E7DBF-9B86-CF3E-C6CF-7D403CE50A51}"/>
              </a:ext>
            </a:extLst>
          </p:cNvPr>
          <p:cNvCxnSpPr>
            <a:cxnSpLocks/>
          </p:cNvCxnSpPr>
          <p:nvPr/>
        </p:nvCxnSpPr>
        <p:spPr>
          <a:xfrm>
            <a:off x="8642855" y="6098204"/>
            <a:ext cx="4286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745254-C359-09C8-DDA2-518B03E7E5D5}"/>
              </a:ext>
            </a:extLst>
          </p:cNvPr>
          <p:cNvCxnSpPr>
            <a:cxnSpLocks/>
          </p:cNvCxnSpPr>
          <p:nvPr/>
        </p:nvCxnSpPr>
        <p:spPr>
          <a:xfrm>
            <a:off x="8774300" y="6199169"/>
            <a:ext cx="1685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906852-E545-A778-7F2D-8F3565EF2576}"/>
              </a:ext>
            </a:extLst>
          </p:cNvPr>
          <p:cNvSpPr txBox="1"/>
          <p:nvPr/>
        </p:nvSpPr>
        <p:spPr>
          <a:xfrm>
            <a:off x="9301685" y="5072873"/>
            <a:ext cx="136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~100pF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A8F6D5-687F-91E6-0C2E-F676627B8002}"/>
              </a:ext>
            </a:extLst>
          </p:cNvPr>
          <p:cNvGrpSpPr/>
          <p:nvPr/>
        </p:nvGrpSpPr>
        <p:grpSpPr>
          <a:xfrm>
            <a:off x="6630240" y="2723665"/>
            <a:ext cx="692353" cy="351484"/>
            <a:chOff x="9192784" y="3075147"/>
            <a:chExt cx="1516807" cy="41528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CDCC9-FACA-E02A-FF0D-6BF4ED331145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84" y="3325803"/>
              <a:ext cx="47651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C36CE8-5086-DE9B-6D36-B37817456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294" y="3075148"/>
              <a:ext cx="197650" cy="2506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7D1B75-9DC0-D74A-13BB-E4222A41452D}"/>
                </a:ext>
              </a:extLst>
            </p:cNvPr>
            <p:cNvCxnSpPr>
              <a:cxnSpLocks/>
            </p:cNvCxnSpPr>
            <p:nvPr/>
          </p:nvCxnSpPr>
          <p:spPr>
            <a:xfrm>
              <a:off x="9842038" y="3075147"/>
              <a:ext cx="219920" cy="3903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3F9C58-C799-DF8C-F573-CA0A1873B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958" y="3303484"/>
              <a:ext cx="171123" cy="1869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5C7413-1392-075F-C267-A3C804316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081" y="3303484"/>
              <a:ext cx="47651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C3915F-06CC-0059-DFC3-83194D0DB9B0}"/>
              </a:ext>
            </a:extLst>
          </p:cNvPr>
          <p:cNvCxnSpPr/>
          <p:nvPr/>
        </p:nvCxnSpPr>
        <p:spPr>
          <a:xfrm>
            <a:off x="6630240" y="2622448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D92EC9-C29B-B06B-271C-1F053080E189}"/>
              </a:ext>
            </a:extLst>
          </p:cNvPr>
          <p:cNvCxnSpPr/>
          <p:nvPr/>
        </p:nvCxnSpPr>
        <p:spPr>
          <a:xfrm>
            <a:off x="6503962" y="2618089"/>
            <a:ext cx="0" cy="626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4A4B7-F003-8F23-9A32-B3B152FA89F0}"/>
              </a:ext>
            </a:extLst>
          </p:cNvPr>
          <p:cNvCxnSpPr>
            <a:cxnSpLocks/>
          </p:cNvCxnSpPr>
          <p:nvPr/>
        </p:nvCxnSpPr>
        <p:spPr>
          <a:xfrm>
            <a:off x="6191794" y="2946133"/>
            <a:ext cx="3121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F421D3-3A7F-8F5E-DBF1-C408C2F9ED33}"/>
              </a:ext>
            </a:extLst>
          </p:cNvPr>
          <p:cNvSpPr txBox="1"/>
          <p:nvPr/>
        </p:nvSpPr>
        <p:spPr>
          <a:xfrm>
            <a:off x="6034586" y="2125834"/>
            <a:ext cx="136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~1pF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DD9A3-6974-49B1-3E89-3EB86C1EEA60}"/>
              </a:ext>
            </a:extLst>
          </p:cNvPr>
          <p:cNvSpPr txBox="1"/>
          <p:nvPr/>
        </p:nvSpPr>
        <p:spPr>
          <a:xfrm>
            <a:off x="5361904" y="4829577"/>
            <a:ext cx="1752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C3300"/>
                </a:solidFill>
              </a:rPr>
              <a:t>RC Example:</a:t>
            </a:r>
          </a:p>
          <a:p>
            <a:r>
              <a:rPr lang="en-US" sz="2400" b="1" i="1" dirty="0">
                <a:solidFill>
                  <a:srgbClr val="CC3300"/>
                </a:solidFill>
              </a:rPr>
              <a:t>C = 10</a:t>
            </a:r>
            <a:r>
              <a:rPr lang="en-US" sz="2400" b="1" i="1" baseline="30000" dirty="0">
                <a:solidFill>
                  <a:srgbClr val="CC3300"/>
                </a:solidFill>
              </a:rPr>
              <a:t>-12</a:t>
            </a:r>
            <a:r>
              <a:rPr lang="en-US" sz="2400" b="1" i="1" dirty="0">
                <a:solidFill>
                  <a:srgbClr val="CC3300"/>
                </a:solidFill>
              </a:rPr>
              <a:t>F</a:t>
            </a:r>
          </a:p>
          <a:p>
            <a:r>
              <a:rPr lang="en-US" sz="2400" b="1" i="1" dirty="0">
                <a:solidFill>
                  <a:srgbClr val="CC3300"/>
                </a:solidFill>
              </a:rPr>
              <a:t>R = 1MΩ</a:t>
            </a:r>
          </a:p>
          <a:p>
            <a:r>
              <a:rPr lang="en-US" sz="2400" b="1" i="1" dirty="0">
                <a:solidFill>
                  <a:srgbClr val="CC3300"/>
                </a:solidFill>
              </a:rPr>
              <a:t>RC = 10</a:t>
            </a:r>
            <a:r>
              <a:rPr lang="en-US" sz="2400" b="1" i="1" baseline="30000" dirty="0">
                <a:solidFill>
                  <a:srgbClr val="CC3300"/>
                </a:solidFill>
              </a:rPr>
              <a:t>-6</a:t>
            </a:r>
            <a:r>
              <a:rPr lang="en-US" sz="2400" b="1" i="1" dirty="0">
                <a:solidFill>
                  <a:srgbClr val="CC3300"/>
                </a:solidFill>
              </a:rPr>
              <a:t>s</a:t>
            </a:r>
            <a:endParaRPr lang="en-US" b="1" i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7B44-9BFD-9828-6EE1-9017CF14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Switched Capacitor is Like a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A8D7-9215-F8E7-0F2E-348D8457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51" cy="4351338"/>
          </a:xfrm>
        </p:spPr>
        <p:txBody>
          <a:bodyPr/>
          <a:lstStyle/>
          <a:p>
            <a:r>
              <a:rPr lang="en-US" dirty="0"/>
              <a:t>A capacitor with two switches that turn on alternately acts much like a resistor!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3D98C-E77D-6847-F15B-684D405D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0" y="2099069"/>
            <a:ext cx="4195355" cy="25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4291-7C6C-44E8-028A-DD715162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Capacitor Analysis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A047A0-4A74-DC56-A7F6-24E31ECF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5" cy="4351338"/>
          </a:xfrm>
        </p:spPr>
        <p:txBody>
          <a:bodyPr>
            <a:normAutofit/>
          </a:bodyPr>
          <a:lstStyle/>
          <a:p>
            <a:r>
              <a:rPr lang="en-US" dirty="0"/>
              <a:t>Connected to Vin</a:t>
            </a:r>
          </a:p>
          <a:p>
            <a:pPr lvl="1"/>
            <a:r>
              <a:rPr lang="en-US" dirty="0"/>
              <a:t>Q1 = C Vin</a:t>
            </a:r>
          </a:p>
          <a:p>
            <a:r>
              <a:rPr lang="en-US" dirty="0"/>
              <a:t>Connected to </a:t>
            </a:r>
            <a:r>
              <a:rPr lang="en-US" dirty="0" err="1"/>
              <a:t>Vout</a:t>
            </a:r>
            <a:endParaRPr lang="en-US" dirty="0"/>
          </a:p>
          <a:p>
            <a:pPr lvl="1"/>
            <a:r>
              <a:rPr lang="en-US" dirty="0"/>
              <a:t>Q2 = C </a:t>
            </a:r>
            <a:r>
              <a:rPr lang="en-US" dirty="0" err="1"/>
              <a:t>Vout</a:t>
            </a:r>
            <a:endParaRPr lang="en-US" dirty="0"/>
          </a:p>
          <a:p>
            <a:r>
              <a:rPr lang="en-US" dirty="0"/>
              <a:t>Charge transferred from Vin to </a:t>
            </a:r>
            <a:r>
              <a:rPr lang="en-US" dirty="0" err="1"/>
              <a:t>Vout</a:t>
            </a:r>
            <a:endParaRPr lang="en-US" dirty="0"/>
          </a:p>
          <a:p>
            <a:pPr lvl="1"/>
            <a:r>
              <a:rPr lang="el-GR" dirty="0"/>
              <a:t>Δ</a:t>
            </a:r>
            <a:r>
              <a:rPr lang="en-US" dirty="0"/>
              <a:t>Q = C (Vin – </a:t>
            </a:r>
            <a:r>
              <a:rPr lang="en-US" dirty="0" err="1"/>
              <a:t>Vout</a:t>
            </a:r>
            <a:r>
              <a:rPr lang="en-US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B47EC-D746-5132-DCB4-7019BB0AD3CC}"/>
              </a:ext>
            </a:extLst>
          </p:cNvPr>
          <p:cNvGrpSpPr/>
          <p:nvPr/>
        </p:nvGrpSpPr>
        <p:grpSpPr>
          <a:xfrm>
            <a:off x="6542366" y="1825625"/>
            <a:ext cx="3689413" cy="1847682"/>
            <a:chOff x="7474184" y="4351487"/>
            <a:chExt cx="3689413" cy="184768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95BDDF2-1777-0EB1-800C-61D76F96F4BF}"/>
                </a:ext>
              </a:extLst>
            </p:cNvPr>
            <p:cNvCxnSpPr/>
            <p:nvPr/>
          </p:nvCxnSpPr>
          <p:spPr>
            <a:xfrm>
              <a:off x="8863716" y="4613097"/>
              <a:ext cx="0" cy="6267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203CA1-DBD0-2F23-7375-6D5BD484A416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5" y="5239820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BF9389-EAF5-FC77-6D37-02C9977B7A3A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4" y="5381946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2847AA-4FC9-C7C9-0174-8E3275EF9017}"/>
                </a:ext>
              </a:extLst>
            </p:cNvPr>
            <p:cNvCxnSpPr/>
            <p:nvPr/>
          </p:nvCxnSpPr>
          <p:spPr>
            <a:xfrm>
              <a:off x="8863714" y="5381946"/>
              <a:ext cx="0" cy="6267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027A59-B034-FDB0-633F-F638AEF7DFF1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4" y="6008669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AE397A-D4AA-6784-3D7C-886AFC2FA59B}"/>
                </a:ext>
              </a:extLst>
            </p:cNvPr>
            <p:cNvCxnSpPr>
              <a:cxnSpLocks/>
            </p:cNvCxnSpPr>
            <p:nvPr/>
          </p:nvCxnSpPr>
          <p:spPr>
            <a:xfrm>
              <a:off x="8642855" y="6098204"/>
              <a:ext cx="42862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2B377B-AA47-AE53-9355-33B80886DF2D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00" y="6199169"/>
              <a:ext cx="1685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57C909-BC1F-BDFF-8741-7428B0DA5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931" y="4613097"/>
              <a:ext cx="703783" cy="24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13F6D-11AA-41A4-4FA3-1B4AD2DBB0E6}"/>
                </a:ext>
              </a:extLst>
            </p:cNvPr>
            <p:cNvSpPr txBox="1"/>
            <p:nvPr/>
          </p:nvSpPr>
          <p:spPr>
            <a:xfrm>
              <a:off x="7474184" y="4351487"/>
              <a:ext cx="659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95DDF1-95D6-7A27-9E74-AFA8CE806EB4}"/>
                </a:ext>
              </a:extLst>
            </p:cNvPr>
            <p:cNvSpPr txBox="1"/>
            <p:nvPr/>
          </p:nvSpPr>
          <p:spPr>
            <a:xfrm>
              <a:off x="9464093" y="4978210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Q1 = C Vin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320CF0-9C9F-37F6-8643-EF097EE24894}"/>
              </a:ext>
            </a:extLst>
          </p:cNvPr>
          <p:cNvGrpSpPr/>
          <p:nvPr/>
        </p:nvGrpSpPr>
        <p:grpSpPr>
          <a:xfrm>
            <a:off x="7649749" y="3916975"/>
            <a:ext cx="2868611" cy="1929545"/>
            <a:chOff x="8507544" y="4269624"/>
            <a:chExt cx="2868611" cy="192954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417501-C81F-B1C4-4D39-0076E085A06F}"/>
                </a:ext>
              </a:extLst>
            </p:cNvPr>
            <p:cNvCxnSpPr/>
            <p:nvPr/>
          </p:nvCxnSpPr>
          <p:spPr>
            <a:xfrm>
              <a:off x="8863716" y="4613097"/>
              <a:ext cx="0" cy="6267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89D877-31EC-D421-ACDC-48C4F9B74079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5" y="5239820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E361B3-40F2-7D22-A5DB-EA7703456449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4" y="5381946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F817C-92B8-3EFF-D1A1-3F869F7BA35E}"/>
                </a:ext>
              </a:extLst>
            </p:cNvPr>
            <p:cNvCxnSpPr/>
            <p:nvPr/>
          </p:nvCxnSpPr>
          <p:spPr>
            <a:xfrm>
              <a:off x="8863714" y="5381946"/>
              <a:ext cx="0" cy="6267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8905FA-42C6-E7F7-7E4C-45B3EB17D4B8}"/>
                </a:ext>
              </a:extLst>
            </p:cNvPr>
            <p:cNvCxnSpPr>
              <a:cxnSpLocks/>
            </p:cNvCxnSpPr>
            <p:nvPr/>
          </p:nvCxnSpPr>
          <p:spPr>
            <a:xfrm>
              <a:off x="8507544" y="6008669"/>
              <a:ext cx="7123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409E5C-9BF2-2529-9936-B4E01E9C9A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2855" y="6098204"/>
              <a:ext cx="42862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7F6CC1-0B14-3E96-697D-9AB5EBEA2788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00" y="6199169"/>
              <a:ext cx="1685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508D33-707F-7CF4-C4E2-B067348DF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167" y="4605031"/>
              <a:ext cx="703783" cy="24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8427AC-DDF7-F287-2BF5-8262C26DD92B}"/>
                </a:ext>
              </a:extLst>
            </p:cNvPr>
            <p:cNvSpPr txBox="1"/>
            <p:nvPr/>
          </p:nvSpPr>
          <p:spPr>
            <a:xfrm>
              <a:off x="9531561" y="4269624"/>
              <a:ext cx="871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Vout</a:t>
              </a:r>
              <a:endParaRPr lang="en-US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B3526F-3341-71D5-09CC-5086622AE097}"/>
                </a:ext>
              </a:extLst>
            </p:cNvPr>
            <p:cNvSpPr txBox="1"/>
            <p:nvPr/>
          </p:nvSpPr>
          <p:spPr>
            <a:xfrm>
              <a:off x="9464093" y="4978210"/>
              <a:ext cx="1912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Q2 = C </a:t>
              </a:r>
              <a:r>
                <a:rPr lang="en-US" sz="2800" dirty="0" err="1"/>
                <a:t>Vout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0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13CA-B787-0FB6-9606-68FC228F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A767-2209-02D1-3CD4-B62E0F73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1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time the switches cycle</a:t>
            </a:r>
          </a:p>
          <a:p>
            <a:pPr lvl="1"/>
            <a:r>
              <a:rPr lang="el-GR" dirty="0"/>
              <a:t>Δ</a:t>
            </a:r>
            <a:r>
              <a:rPr lang="en-US" dirty="0"/>
              <a:t>Q = C (Vin – </a:t>
            </a:r>
            <a:r>
              <a:rPr lang="en-US" dirty="0" err="1"/>
              <a:t>Vout</a:t>
            </a:r>
            <a:r>
              <a:rPr lang="en-US" dirty="0"/>
              <a:t>) Coulombs of charge are transferred</a:t>
            </a:r>
          </a:p>
          <a:p>
            <a:r>
              <a:rPr lang="en-US" dirty="0"/>
              <a:t>Repeating this f times a second gives:</a:t>
            </a:r>
          </a:p>
          <a:p>
            <a:pPr lvl="1"/>
            <a:r>
              <a:rPr lang="en-US" dirty="0"/>
              <a:t>f C (Vin – </a:t>
            </a:r>
            <a:r>
              <a:rPr lang="en-US" dirty="0" err="1"/>
              <a:t>Vout</a:t>
            </a:r>
            <a:r>
              <a:rPr lang="en-US" dirty="0"/>
              <a:t>) Coulombs/sec</a:t>
            </a:r>
          </a:p>
          <a:p>
            <a:pPr lvl="1"/>
            <a:r>
              <a:rPr lang="en-US" dirty="0"/>
              <a:t>Amps are Coulombs per second</a:t>
            </a:r>
          </a:p>
          <a:p>
            <a:r>
              <a:rPr lang="en-US" dirty="0"/>
              <a:t>A resistor gives a current of</a:t>
            </a:r>
          </a:p>
          <a:p>
            <a:pPr lvl="1"/>
            <a:r>
              <a:rPr lang="en-US" dirty="0"/>
              <a:t>(Vin – </a:t>
            </a:r>
            <a:r>
              <a:rPr lang="en-US" dirty="0" err="1"/>
              <a:t>Vout</a:t>
            </a:r>
            <a:r>
              <a:rPr lang="en-US" dirty="0"/>
              <a:t>)/R</a:t>
            </a:r>
          </a:p>
          <a:p>
            <a:r>
              <a:rPr lang="en-US" dirty="0"/>
              <a:t>A switched capacitor is much like a discrete time version of a resistor, where R = 1 / (f C)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8F50-6FE3-A111-624F-B1EBAA3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5" y="1550430"/>
            <a:ext cx="4195355" cy="253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6A96A-CAFA-FCFA-915B-D5ED8602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8" y="5247408"/>
            <a:ext cx="3968402" cy="9930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B806E-AE49-2EBC-D6A3-E269F7C5BBB1}"/>
              </a:ext>
            </a:extLst>
          </p:cNvPr>
          <p:cNvCxnSpPr/>
          <p:nvPr/>
        </p:nvCxnSpPr>
        <p:spPr>
          <a:xfrm>
            <a:off x="8882743" y="1550430"/>
            <a:ext cx="757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B4F756-7835-7AA0-1C18-0E562474CB44}"/>
              </a:ext>
            </a:extLst>
          </p:cNvPr>
          <p:cNvSpPr txBox="1"/>
          <p:nvPr/>
        </p:nvSpPr>
        <p:spPr>
          <a:xfrm>
            <a:off x="8070861" y="997651"/>
            <a:ext cx="2053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C (Vin – </a:t>
            </a:r>
            <a:r>
              <a:rPr lang="en-US" sz="2400" dirty="0" err="1"/>
              <a:t>Vout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FDE35-7AFD-6D11-0256-9952B28DB19B}"/>
              </a:ext>
            </a:extLst>
          </p:cNvPr>
          <p:cNvSpPr txBox="1"/>
          <p:nvPr/>
        </p:nvSpPr>
        <p:spPr>
          <a:xfrm>
            <a:off x="7863183" y="4616557"/>
            <a:ext cx="240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/>
              <a:t>(Vin – </a:t>
            </a:r>
            <a:r>
              <a:rPr lang="en-US" sz="2400" dirty="0" err="1"/>
              <a:t>Vout</a:t>
            </a:r>
            <a:r>
              <a:rPr lang="en-US" sz="2400" dirty="0"/>
              <a:t>)/R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C35D55-3518-F663-2051-2102DA6CF0B4}"/>
              </a:ext>
            </a:extLst>
          </p:cNvPr>
          <p:cNvCxnSpPr/>
          <p:nvPr/>
        </p:nvCxnSpPr>
        <p:spPr>
          <a:xfrm>
            <a:off x="8882743" y="5247408"/>
            <a:ext cx="757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5897-6D1F-A238-8A64-1AE787D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with a Switched Capacitor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5CFF-3AC9-0393-5ADF-242FC432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634" cy="4351338"/>
          </a:xfrm>
        </p:spPr>
        <p:txBody>
          <a:bodyPr/>
          <a:lstStyle/>
          <a:p>
            <a:r>
              <a:rPr lang="en-US" dirty="0"/>
              <a:t>Assume C2 &gt;&gt; C1</a:t>
            </a:r>
          </a:p>
          <a:p>
            <a:r>
              <a:rPr lang="en-US" dirty="0"/>
              <a:t>If both caps initially discharged</a:t>
            </a:r>
          </a:p>
          <a:p>
            <a:pPr lvl="1"/>
            <a:r>
              <a:rPr lang="en-US" dirty="0"/>
              <a:t>CLK charges C1 to Vin</a:t>
            </a:r>
          </a:p>
          <a:p>
            <a:pPr lvl="1"/>
            <a:r>
              <a:rPr lang="en-US" dirty="0"/>
              <a:t>On /CLK, charge shares between the two caps</a:t>
            </a:r>
          </a:p>
          <a:p>
            <a:r>
              <a:rPr lang="en-US" dirty="0"/>
              <a:t>Repeating the cycle charges C2 in steps, heading to Vin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B69D4-9CAF-A91E-5AE2-A7ABA582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52" y="1833139"/>
            <a:ext cx="5855060" cy="31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3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F363-5154-0B32-87B0-0BC3DB0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9543AB-B926-6776-4AA2-8DA7EDE68B64}"/>
              </a:ext>
            </a:extLst>
          </p:cNvPr>
          <p:cNvGrpSpPr/>
          <p:nvPr/>
        </p:nvGrpSpPr>
        <p:grpSpPr>
          <a:xfrm>
            <a:off x="6616556" y="2784294"/>
            <a:ext cx="339046" cy="2224159"/>
            <a:chOff x="4572001" y="2342508"/>
            <a:chExt cx="339046" cy="2224159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82E391C1-6304-2D9B-7BB3-DEEB26D2A64E}"/>
                </a:ext>
              </a:extLst>
            </p:cNvPr>
            <p:cNvSpPr/>
            <p:nvPr/>
          </p:nvSpPr>
          <p:spPr>
            <a:xfrm>
              <a:off x="4572001" y="2794571"/>
              <a:ext cx="339046" cy="177209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98E9FAD3-60BA-750E-CC81-16AF1FB79F19}"/>
                </a:ext>
              </a:extLst>
            </p:cNvPr>
            <p:cNvSpPr/>
            <p:nvPr/>
          </p:nvSpPr>
          <p:spPr>
            <a:xfrm>
              <a:off x="4572001" y="2342508"/>
              <a:ext cx="339046" cy="222415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5E36EE-63DB-BE46-A46B-881BF3CD3286}"/>
              </a:ext>
            </a:extLst>
          </p:cNvPr>
          <p:cNvGrpSpPr/>
          <p:nvPr/>
        </p:nvGrpSpPr>
        <p:grpSpPr>
          <a:xfrm>
            <a:off x="8320354" y="2450188"/>
            <a:ext cx="2940120" cy="2558265"/>
            <a:chOff x="4572001" y="2538039"/>
            <a:chExt cx="339046" cy="2028628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78CB8C47-DFCE-7810-3E90-C355368FC615}"/>
                </a:ext>
              </a:extLst>
            </p:cNvPr>
            <p:cNvSpPr/>
            <p:nvPr/>
          </p:nvSpPr>
          <p:spPr>
            <a:xfrm>
              <a:off x="4572001" y="4087108"/>
              <a:ext cx="339046" cy="479559"/>
            </a:xfrm>
            <a:prstGeom prst="can">
              <a:avLst>
                <a:gd name="adj" fmla="val 3339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DE8BCB66-9F35-F131-0D39-6DAA77615DA8}"/>
                </a:ext>
              </a:extLst>
            </p:cNvPr>
            <p:cNvSpPr/>
            <p:nvPr/>
          </p:nvSpPr>
          <p:spPr>
            <a:xfrm>
              <a:off x="4572001" y="2538039"/>
              <a:ext cx="339046" cy="2028628"/>
            </a:xfrm>
            <a:prstGeom prst="can">
              <a:avLst>
                <a:gd name="adj" fmla="val 85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D35F1707-2151-D7B0-AF03-36E66045299B}"/>
              </a:ext>
            </a:extLst>
          </p:cNvPr>
          <p:cNvSpPr/>
          <p:nvPr/>
        </p:nvSpPr>
        <p:spPr>
          <a:xfrm>
            <a:off x="6955602" y="4633642"/>
            <a:ext cx="1364752" cy="1643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FFA5A-F194-B91F-F407-7A500319986B}"/>
              </a:ext>
            </a:extLst>
          </p:cNvPr>
          <p:cNvSpPr/>
          <p:nvPr/>
        </p:nvSpPr>
        <p:spPr>
          <a:xfrm>
            <a:off x="791109" y="3236357"/>
            <a:ext cx="4890498" cy="1772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Ocean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71FDB0-1CB6-432D-F2F0-3D5FF7936371}"/>
              </a:ext>
            </a:extLst>
          </p:cNvPr>
          <p:cNvCxnSpPr>
            <a:cxnSpLocks/>
          </p:cNvCxnSpPr>
          <p:nvPr/>
        </p:nvCxnSpPr>
        <p:spPr>
          <a:xfrm>
            <a:off x="565077" y="5008453"/>
            <a:ext cx="51165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4199C0-0146-5357-915E-A5AECDFB5478}"/>
              </a:ext>
            </a:extLst>
          </p:cNvPr>
          <p:cNvCxnSpPr>
            <a:cxnSpLocks/>
          </p:cNvCxnSpPr>
          <p:nvPr/>
        </p:nvCxnSpPr>
        <p:spPr>
          <a:xfrm>
            <a:off x="5681607" y="2631894"/>
            <a:ext cx="0" cy="2376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500AA09-E74B-4A93-521A-BE2E5949AB8E}"/>
              </a:ext>
            </a:extLst>
          </p:cNvPr>
          <p:cNvSpPr/>
          <p:nvPr/>
        </p:nvSpPr>
        <p:spPr>
          <a:xfrm>
            <a:off x="5681607" y="4633642"/>
            <a:ext cx="934948" cy="18740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D45B4-B6CD-34FB-8C40-F1CF428B6A01}"/>
              </a:ext>
            </a:extLst>
          </p:cNvPr>
          <p:cNvSpPr/>
          <p:nvPr/>
        </p:nvSpPr>
        <p:spPr>
          <a:xfrm>
            <a:off x="5941886" y="4491038"/>
            <a:ext cx="472611" cy="4726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1B5617-31B3-88E4-3103-AAF895C4FD2F}"/>
              </a:ext>
            </a:extLst>
          </p:cNvPr>
          <p:cNvSpPr/>
          <p:nvPr/>
        </p:nvSpPr>
        <p:spPr>
          <a:xfrm>
            <a:off x="7399959" y="4449940"/>
            <a:ext cx="472611" cy="4726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81E95A-EFD5-8C48-8F45-1210E64F7016}"/>
              </a:ext>
            </a:extLst>
          </p:cNvPr>
          <p:cNvSpPr txBox="1"/>
          <p:nvPr/>
        </p:nvSpPr>
        <p:spPr>
          <a:xfrm>
            <a:off x="2827427" y="2814131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71785-2EEE-F4D2-1B44-3B7020857389}"/>
              </a:ext>
            </a:extLst>
          </p:cNvPr>
          <p:cNvSpPr txBox="1"/>
          <p:nvPr/>
        </p:nvSpPr>
        <p:spPr>
          <a:xfrm>
            <a:off x="6506964" y="515105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BB36D-0E77-5A30-DF00-B445078CB52D}"/>
              </a:ext>
            </a:extLst>
          </p:cNvPr>
          <p:cNvSpPr txBox="1"/>
          <p:nvPr/>
        </p:nvSpPr>
        <p:spPr>
          <a:xfrm>
            <a:off x="9618321" y="518682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70508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C57-8765-29B7-7D8A-B3526D27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Capacitor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6B53-938F-7082-3B03-54F8C38A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C2 &gt;&gt; C1 make the tiny capacitor you are trying to measure C1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A6D5D-305C-E47E-F4C4-A047E9D5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8" y="2613975"/>
            <a:ext cx="5855060" cy="31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9B4D-0164-63D2-C791-0663B57F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The First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D4C-DE97-0648-4F84-0868E32C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to +5V or disconnects</a:t>
            </a:r>
          </a:p>
          <a:p>
            <a:pPr lvl="1"/>
            <a:r>
              <a:rPr lang="en-US" dirty="0"/>
              <a:t>A digital I/O pin can do this!</a:t>
            </a:r>
          </a:p>
          <a:p>
            <a:pPr lvl="1"/>
            <a:r>
              <a:rPr lang="en-US" dirty="0"/>
              <a:t>It can also connect to ground to discharge the 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58B9A-D829-7C8D-18A5-CDD73F6D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15" y="3522312"/>
            <a:ext cx="5655495" cy="2970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1195CE-B010-1501-0AF5-71A9B7A5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1" y="3873742"/>
            <a:ext cx="4472683" cy="24381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CA63B6-0001-53AE-BB90-C99DB068E293}"/>
              </a:ext>
            </a:extLst>
          </p:cNvPr>
          <p:cNvSpPr/>
          <p:nvPr/>
        </p:nvSpPr>
        <p:spPr>
          <a:xfrm>
            <a:off x="5178175" y="5003515"/>
            <a:ext cx="917825" cy="33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0DA-61DD-420F-9F11-22DEEB5F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Prerequisites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B733CD8D-B826-F0B9-8A14-1FF69E8B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r="2205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15E0-65CF-420B-8178-49C3DCD8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7" y="2533476"/>
            <a:ext cx="4591097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Played with Arduino before</a:t>
            </a:r>
          </a:p>
          <a:p>
            <a:pPr lvl="1"/>
            <a:r>
              <a:rPr lang="en-US" sz="2000" dirty="0"/>
              <a:t>Made an LED blink on and off</a:t>
            </a:r>
          </a:p>
          <a:p>
            <a:r>
              <a:rPr lang="en-US" sz="2000" dirty="0"/>
              <a:t>At least a vague understanding of voltage and current</a:t>
            </a:r>
          </a:p>
          <a:p>
            <a:pPr lvl="1"/>
            <a:r>
              <a:rPr lang="en-US" sz="2000" dirty="0"/>
              <a:t>Analogies to water pressure (voltage) and flow (current)</a:t>
            </a:r>
          </a:p>
          <a:p>
            <a:endParaRPr lang="en-US" sz="2000" dirty="0"/>
          </a:p>
          <a:p>
            <a:r>
              <a:rPr lang="en-US" sz="2000" dirty="0"/>
              <a:t>All files are at: </a:t>
            </a:r>
            <a:r>
              <a:rPr lang="en-US" sz="2000" dirty="0">
                <a:hlinkClick r:id="rId3"/>
              </a:rPr>
              <a:t>https://github.com/paulhdietz/CapProx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04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E7DB-B273-03AB-5EB7-368732B5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37152"/>
            <a:ext cx="10515600" cy="1325563"/>
          </a:xfrm>
        </p:spPr>
        <p:txBody>
          <a:bodyPr/>
          <a:lstStyle/>
          <a:p>
            <a:r>
              <a:rPr lang="en-US" dirty="0"/>
              <a:t>Move the /CLK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256D-3331-770C-F52C-F5860E07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second switch is to connect the two caps together. It can be placed anywhere in the loop to break the circuit.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5EAF5-B843-1D6E-689E-96315B24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2780"/>
            <a:ext cx="4293954" cy="2255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6663-444B-6D16-1C2A-61227B4B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9074"/>
            <a:ext cx="5362575" cy="33909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133E668-1F1C-2092-ED28-B20182A80972}"/>
              </a:ext>
            </a:extLst>
          </p:cNvPr>
          <p:cNvSpPr/>
          <p:nvPr/>
        </p:nvSpPr>
        <p:spPr>
          <a:xfrm>
            <a:off x="5637087" y="4550961"/>
            <a:ext cx="917825" cy="33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F085-0C87-CA99-7336-7C9B621E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the Second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C5E91-8140-25C0-7064-40B181F8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197" y="3429000"/>
            <a:ext cx="5216603" cy="29701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904EF-9865-0F01-A73A-112B793A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11" y="3821865"/>
            <a:ext cx="3937892" cy="249003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5656C1D-4191-D442-F39C-C72ABFD477D6}"/>
              </a:ext>
            </a:extLst>
          </p:cNvPr>
          <p:cNvSpPr/>
          <p:nvPr/>
        </p:nvSpPr>
        <p:spPr>
          <a:xfrm>
            <a:off x="5637087" y="4550961"/>
            <a:ext cx="917825" cy="33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5E2CF2-00EA-F158-129C-06A6F9BFB1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second switch either connects to Ground or disconnects. This can also be replaced with a digital I/O pin.</a:t>
            </a:r>
          </a:p>
        </p:txBody>
      </p:sp>
    </p:spTree>
    <p:extLst>
      <p:ext uri="{BB962C8B-B14F-4D97-AF65-F5344CB8AC3E}">
        <p14:creationId xmlns:p14="http://schemas.microsoft.com/office/powerpoint/2010/main" val="124338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8E07-6163-580B-2175-C9D02335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Pin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0633-D066-488F-0138-6E3E85DA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I/O pin is an input, it can tell is voltage is above or below logic threshold. So the pins can measure when they are set as inputs!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86E3EA9-13A9-8533-DDCA-B13197ED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000344"/>
            <a:ext cx="3822844" cy="21766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4F4BC58-39DC-327D-C905-9079AF8130C3}"/>
              </a:ext>
            </a:extLst>
          </p:cNvPr>
          <p:cNvSpPr/>
          <p:nvPr/>
        </p:nvSpPr>
        <p:spPr>
          <a:xfrm>
            <a:off x="5277492" y="4610037"/>
            <a:ext cx="917825" cy="33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EEC60-C876-A219-ADE9-E779F703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67" y="3376659"/>
            <a:ext cx="5317358" cy="2935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D9E3A-94C2-4F22-2992-671B9F1A64A5}"/>
              </a:ext>
            </a:extLst>
          </p:cNvPr>
          <p:cNvSpPr txBox="1"/>
          <p:nvPr/>
        </p:nvSpPr>
        <p:spPr>
          <a:xfrm>
            <a:off x="9299061" y="4949084"/>
            <a:ext cx="232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C1 is the person! So just a plate to the outside.</a:t>
            </a:r>
          </a:p>
        </p:txBody>
      </p:sp>
    </p:spTree>
    <p:extLst>
      <p:ext uri="{BB962C8B-B14F-4D97-AF65-F5344CB8AC3E}">
        <p14:creationId xmlns:p14="http://schemas.microsoft.com/office/powerpoint/2010/main" val="292339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15C0-0135-ADF1-9A0E-4B33F370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B617-6B0C-DE54-AE9D-108175F1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Discharge both caps IO1=GND, IO2=GND</a:t>
            </a:r>
          </a:p>
          <a:p>
            <a:r>
              <a:rPr lang="en-US" dirty="0"/>
              <a:t>1: Release: IO1 = input, IO2 = input</a:t>
            </a:r>
          </a:p>
          <a:p>
            <a:r>
              <a:rPr lang="en-US" dirty="0"/>
              <a:t>2: Charge: IO1 = high, IO2 = input</a:t>
            </a:r>
          </a:p>
          <a:p>
            <a:r>
              <a:rPr lang="en-US" dirty="0"/>
              <a:t>3: Release: IO1 = input, IO2 = input</a:t>
            </a:r>
          </a:p>
          <a:p>
            <a:r>
              <a:rPr lang="en-US" dirty="0"/>
              <a:t>4: Share: IO1 = input, IO2 = low</a:t>
            </a:r>
          </a:p>
          <a:p>
            <a:r>
              <a:rPr lang="en-US" dirty="0"/>
              <a:t>Repeat steps 1 through 4 to accumulate charge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2C55A-DD3E-7C02-D6B3-C338203E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60" y="2506894"/>
            <a:ext cx="4733968" cy="2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68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9999-4E46-E1CC-DDA1-08769CC0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Trick: Measuring During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67DC-E44B-5D56-6E74-52C1DB10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9872" cy="4351338"/>
          </a:xfrm>
        </p:spPr>
        <p:txBody>
          <a:bodyPr/>
          <a:lstStyle/>
          <a:p>
            <a:r>
              <a:rPr lang="en-US" dirty="0"/>
              <a:t>When sharing charge, IO1 is input and reads high when C2 has reached the logic threshold</a:t>
            </a:r>
          </a:p>
          <a:p>
            <a:pPr lvl="1"/>
            <a:r>
              <a:rPr lang="en-US" dirty="0"/>
              <a:t>This works as a test, but can be noisy because C1 electrode is also connected to input, picking up noise</a:t>
            </a:r>
          </a:p>
          <a:p>
            <a:r>
              <a:rPr lang="en-US" dirty="0"/>
              <a:t>Instead, measure when charging C1 using IO2. When C2 has no charge (0V across it) it will read logic high. After sufficient cycles, C2 will charge, making IO2 read 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E3F6-916F-448C-3F66-56C435A6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86" y="2589088"/>
            <a:ext cx="4920089" cy="27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8DAD-682A-6B50-EF4D-A55F1D5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for Implementing on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56DC-FA47-D307-8C62-B6837BB7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digitalRead</a:t>
            </a:r>
            <a:r>
              <a:rPr lang="en-US" dirty="0"/>
              <a:t>() and </a:t>
            </a:r>
            <a:r>
              <a:rPr lang="en-US" dirty="0" err="1"/>
              <a:t>digitalWrite</a:t>
            </a:r>
            <a:r>
              <a:rPr lang="en-US" dirty="0"/>
              <a:t>() are very slow!</a:t>
            </a:r>
          </a:p>
          <a:p>
            <a:r>
              <a:rPr lang="en-US" dirty="0"/>
              <a:t>Use direct port access for speed and simultaneous switching</a:t>
            </a:r>
          </a:p>
          <a:p>
            <a:pPr lvl="1"/>
            <a:r>
              <a:rPr lang="en-US" dirty="0"/>
              <a:t>Pins 8-13 map Port B (5:0)</a:t>
            </a:r>
          </a:p>
          <a:p>
            <a:pPr lvl="1"/>
            <a:r>
              <a:rPr lang="en-US" dirty="0"/>
              <a:t>PORTB access the data output register</a:t>
            </a:r>
          </a:p>
          <a:p>
            <a:pPr lvl="1"/>
            <a:r>
              <a:rPr lang="en-US" dirty="0"/>
              <a:t>DDRB accesses the data direction register (0=input, 1=output)</a:t>
            </a:r>
          </a:p>
          <a:p>
            <a:r>
              <a:rPr lang="en-US" dirty="0"/>
              <a:t>Turn off input pullup resistors</a:t>
            </a:r>
          </a:p>
          <a:p>
            <a:pPr lvl="1"/>
            <a:r>
              <a:rPr lang="en-US" dirty="0"/>
              <a:t>Setting PUD bit in MCUR disables all pullups</a:t>
            </a:r>
          </a:p>
          <a:p>
            <a:pPr lvl="1"/>
            <a:r>
              <a:rPr lang="en-US" dirty="0"/>
              <a:t>Otherwise, pullup enabled when set to input and output data set to 1</a:t>
            </a:r>
          </a:p>
          <a:p>
            <a:pPr lvl="2"/>
            <a:r>
              <a:rPr lang="en-US" dirty="0"/>
              <a:t>Weird Atmel quirk!</a:t>
            </a:r>
          </a:p>
        </p:txBody>
      </p:sp>
    </p:spTree>
    <p:extLst>
      <p:ext uri="{BB962C8B-B14F-4D97-AF65-F5344CB8AC3E}">
        <p14:creationId xmlns:p14="http://schemas.microsoft.com/office/powerpoint/2010/main" val="213284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554C9-3EF8-6D65-258B-BB6D15DFB7DE}"/>
              </a:ext>
            </a:extLst>
          </p:cNvPr>
          <p:cNvSpPr txBox="1"/>
          <p:nvPr/>
        </p:nvSpPr>
        <p:spPr>
          <a:xfrm>
            <a:off x="682333" y="117693"/>
            <a:ext cx="44566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Discharge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PORTB = B00000000;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DDRB = B00000011;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Charge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DDRB = B00000001;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PORTB = B00000001;</a:t>
            </a:r>
          </a:p>
          <a:p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(PINB &amp; B00000010) {</a:t>
            </a:r>
          </a:p>
          <a:p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Release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DDRB = B00000000;</a:t>
            </a:r>
          </a:p>
          <a:p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Share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DDRB = B00000010; </a:t>
            </a:r>
          </a:p>
          <a:p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Release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DDRB = B00000000; </a:t>
            </a:r>
          </a:p>
          <a:p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Charge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DDRB = B00000001;</a:t>
            </a: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A7B5A-F7DE-35CD-8EB2-F765B7AEBF1C}"/>
              </a:ext>
            </a:extLst>
          </p:cNvPr>
          <p:cNvSpPr txBox="1"/>
          <p:nvPr/>
        </p:nvSpPr>
        <p:spPr>
          <a:xfrm>
            <a:off x="5503574" y="3823478"/>
            <a:ext cx="6499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250000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(MCUCR, PUD);</a:t>
            </a:r>
            <a:r>
              <a:rPr lang="en-US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// Disable input pullups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2F03B-A0F8-4127-FD76-F7A6EB0F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13" y="144234"/>
            <a:ext cx="3112394" cy="33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A41-5C19-60AE-AC2E-E2870B6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Tuned for More Tiny Circuit Hacks!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49F3-9597-9AD1-F6C0-1354700D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7851" cy="4351338"/>
          </a:xfrm>
        </p:spPr>
        <p:txBody>
          <a:bodyPr/>
          <a:lstStyle/>
          <a:p>
            <a:r>
              <a:rPr lang="en-US" dirty="0"/>
              <a:t>LED Tricks using only an Arduino, a resistor and an LED</a:t>
            </a:r>
          </a:p>
          <a:p>
            <a:pPr lvl="1"/>
            <a:r>
              <a:rPr lang="en-US" dirty="0"/>
              <a:t>LED as light emitter</a:t>
            </a:r>
          </a:p>
          <a:p>
            <a:pPr lvl="1"/>
            <a:r>
              <a:rPr lang="en-US" dirty="0"/>
              <a:t>LED as a light sensor</a:t>
            </a:r>
          </a:p>
          <a:p>
            <a:pPr lvl="1"/>
            <a:r>
              <a:rPr lang="en-US" dirty="0"/>
              <a:t>LED as a temperature sensor</a:t>
            </a:r>
          </a:p>
          <a:p>
            <a:pPr lvl="1"/>
            <a:r>
              <a:rPr lang="en-US" dirty="0"/>
              <a:t>LED as a wind sensor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878EB9-B563-1311-F359-E45DC9B6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0905" y="823710"/>
            <a:ext cx="4467226" cy="4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A7A0C4-48AC-0795-9C30-0CD7D980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Digital I/O Pin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2BFAC-94B1-A887-5633-8549E280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67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4AAE-85C8-4911-906C-E413670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B3677-75F8-4503-A150-FC91427E1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35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When used as an input:</a:t>
                </a:r>
              </a:p>
              <a:p>
                <a:pPr lvl="1"/>
                <a:r>
                  <a:rPr lang="en-US" dirty="0"/>
                  <a:t>Exceptionally low leakage current</a:t>
                </a:r>
              </a:p>
              <a:p>
                <a:pPr lvl="2"/>
                <a:r>
                  <a:rPr lang="en-US" dirty="0"/>
                  <a:t>UNO processor (ATMEGA348P) specifies &lt;1uA leakage</a:t>
                </a:r>
              </a:p>
              <a:p>
                <a:pPr lvl="2"/>
                <a:r>
                  <a:rPr lang="en-US" dirty="0"/>
                  <a:t>Actual leakage is </a:t>
                </a:r>
                <a:r>
                  <a:rPr lang="en-US" b="1" i="1" dirty="0"/>
                  <a:t>much</a:t>
                </a:r>
                <a:r>
                  <a:rPr lang="en-US" dirty="0"/>
                  <a:t> less than 1uA</a:t>
                </a:r>
              </a:p>
              <a:p>
                <a:pPr lvl="2"/>
                <a:r>
                  <a:rPr lang="en-US" dirty="0"/>
                  <a:t>Close to ideal model</a:t>
                </a:r>
              </a:p>
              <a:p>
                <a:r>
                  <a:rPr lang="en-US" dirty="0"/>
                  <a:t>Logic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Varies with supply, temp, device</a:t>
                </a:r>
              </a:p>
              <a:p>
                <a:pPr lvl="2"/>
                <a:r>
                  <a:rPr lang="en-US" dirty="0"/>
                  <a:t>Stable in the short term</a:t>
                </a:r>
              </a:p>
              <a:p>
                <a:pPr lvl="1"/>
                <a:r>
                  <a:rPr lang="en-US" dirty="0"/>
                  <a:t>Usually less than half supply</a:t>
                </a:r>
              </a:p>
              <a:p>
                <a:pPr lvl="1"/>
                <a:r>
                  <a:rPr lang="en-US" dirty="0"/>
                  <a:t>ATMEGA348 specifies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1.5-3V on a 5V supply</a:t>
                </a:r>
              </a:p>
              <a:p>
                <a:r>
                  <a:rPr lang="en-US" dirty="0"/>
                  <a:t>Works like a comparator to some unknown, slowly changing voltage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B3677-75F8-4503-A150-FC91427E1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3500" cy="4351338"/>
              </a:xfrm>
              <a:blipFill>
                <a:blip r:embed="rId2"/>
                <a:stretch>
                  <a:fillRect l="-1898" t="-3501" r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56B2874-4795-4AB8-A6CF-FDBE8D5FAE1C}"/>
              </a:ext>
            </a:extLst>
          </p:cNvPr>
          <p:cNvGrpSpPr/>
          <p:nvPr/>
        </p:nvGrpSpPr>
        <p:grpSpPr>
          <a:xfrm>
            <a:off x="7701742" y="1793584"/>
            <a:ext cx="2975065" cy="3632934"/>
            <a:chOff x="8844742" y="2516792"/>
            <a:chExt cx="2975065" cy="36329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7E5589-5318-4D5F-8AF0-60DAA728B758}"/>
                </a:ext>
              </a:extLst>
            </p:cNvPr>
            <p:cNvCxnSpPr>
              <a:cxnSpLocks/>
            </p:cNvCxnSpPr>
            <p:nvPr/>
          </p:nvCxnSpPr>
          <p:spPr>
            <a:xfrm>
              <a:off x="9763988" y="2516792"/>
              <a:ext cx="0" cy="363293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98ECCE-0FE4-4F9F-A50E-AE0E3AA56DCB}"/>
                </a:ext>
              </a:extLst>
            </p:cNvPr>
            <p:cNvCxnSpPr>
              <a:cxnSpLocks/>
            </p:cNvCxnSpPr>
            <p:nvPr/>
          </p:nvCxnSpPr>
          <p:spPr>
            <a:xfrm>
              <a:off x="8844742" y="4337551"/>
              <a:ext cx="2751617" cy="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D044C5-EE26-4F6D-9CB7-CE3865F83103}"/>
                </a:ext>
              </a:extLst>
            </p:cNvPr>
            <p:cNvCxnSpPr/>
            <p:nvPr/>
          </p:nvCxnSpPr>
          <p:spPr>
            <a:xfrm>
              <a:off x="10415952" y="2787228"/>
              <a:ext cx="0" cy="1566949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CA1D72-318E-4483-8D9D-A4DA7E54E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9925" y="4337551"/>
              <a:ext cx="631766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4EED5-D497-475D-B546-3A74E2256A8B}"/>
                </a:ext>
              </a:extLst>
            </p:cNvPr>
            <p:cNvSpPr txBox="1"/>
            <p:nvPr/>
          </p:nvSpPr>
          <p:spPr>
            <a:xfrm>
              <a:off x="10810806" y="27996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A63D3-8AAB-402A-867B-6316C11DBA47}"/>
                </a:ext>
              </a:extLst>
            </p:cNvPr>
            <p:cNvSpPr txBox="1"/>
            <p:nvPr/>
          </p:nvSpPr>
          <p:spPr>
            <a:xfrm>
              <a:off x="11328967" y="443176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3DD384-6E07-4501-9C4B-93B81E430FBA}"/>
                    </a:ext>
                  </a:extLst>
                </p:cNvPr>
                <p:cNvSpPr txBox="1"/>
                <p:nvPr/>
              </p:nvSpPr>
              <p:spPr>
                <a:xfrm>
                  <a:off x="10220084" y="4416782"/>
                  <a:ext cx="4782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3DD384-6E07-4501-9C4B-93B81E430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0084" y="4416782"/>
                  <a:ext cx="4782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F1AF15-C3E7-4152-8D42-E4F54B1C6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847" y="2798311"/>
              <a:ext cx="1123709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476642-C729-4CBA-91EE-03ADCA234C59}"/>
                </a:ext>
              </a:extLst>
            </p:cNvPr>
            <p:cNvSpPr txBox="1"/>
            <p:nvPr/>
          </p:nvSpPr>
          <p:spPr>
            <a:xfrm>
              <a:off x="9770331" y="3999500"/>
              <a:ext cx="56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9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A4873F4-4904-1571-366F-2D106374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42" y="400594"/>
            <a:ext cx="3932237" cy="85561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Capacitor Review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4A05DF0-1CDA-98B4-5A7D-4C049A0C12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977" y="576892"/>
            <a:ext cx="4095750" cy="4505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0">
                <a:extLst>
                  <a:ext uri="{FF2B5EF4-FFF2-40B4-BE49-F238E27FC236}">
                    <a16:creationId xmlns:a16="http://schemas.microsoft.com/office/drawing/2014/main" id="{09CEFC5C-8CD6-5271-996C-92DD99A0C4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5961606" cy="3811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600" dirty="0"/>
                  <a:t>Store electric charge</a:t>
                </a: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600" i="1" dirty="0"/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 Placeholder 20">
                <a:extLst>
                  <a:ext uri="{FF2B5EF4-FFF2-40B4-BE49-F238E27FC236}">
                    <a16:creationId xmlns:a16="http://schemas.microsoft.com/office/drawing/2014/main" id="{09CEFC5C-8CD6-5271-996C-92DD99A0C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5961606" cy="3811588"/>
              </a:xfrm>
              <a:blipFill>
                <a:blip r:embed="rId4"/>
                <a:stretch>
                  <a:fillRect l="-2147" t="-4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A038BF8-07A8-303C-FDBE-383397DDB354}"/>
              </a:ext>
            </a:extLst>
          </p:cNvPr>
          <p:cNvSpPr txBox="1"/>
          <p:nvPr/>
        </p:nvSpPr>
        <p:spPr>
          <a:xfrm>
            <a:off x="8597462" y="5545822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C=</a:t>
            </a:r>
            <a:r>
              <a:rPr lang="el-GR" sz="3600" i="1" dirty="0"/>
              <a:t>ε</a:t>
            </a:r>
            <a:r>
              <a:rPr lang="en-US" sz="3600" i="1" dirty="0" err="1"/>
              <a:t>A/d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9815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B36C6-5919-6B59-E5ED-88698A6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4910" cy="1325563"/>
          </a:xfrm>
        </p:spPr>
        <p:txBody>
          <a:bodyPr/>
          <a:lstStyle/>
          <a:p>
            <a:r>
              <a:rPr lang="en-US" dirty="0"/>
              <a:t>RC Circuits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57805-928C-1FA1-6D61-2ABB0B43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0" y="1827931"/>
            <a:ext cx="5257800" cy="4351338"/>
          </a:xfrm>
        </p:spPr>
        <p:txBody>
          <a:bodyPr/>
          <a:lstStyle/>
          <a:p>
            <a:r>
              <a:rPr lang="en-US" dirty="0"/>
              <a:t>If C is initially discharged, I(0) = V/R</a:t>
            </a:r>
          </a:p>
          <a:p>
            <a:r>
              <a:rPr lang="en-US" dirty="0"/>
              <a:t>As C charges, rate of increase slows, I(t) = (V – V</a:t>
            </a:r>
            <a:r>
              <a:rPr lang="en-US" baseline="-25000" dirty="0"/>
              <a:t>C</a:t>
            </a:r>
            <a:r>
              <a:rPr lang="en-US" dirty="0"/>
              <a:t>(t))/R</a:t>
            </a:r>
          </a:p>
          <a:p>
            <a:r>
              <a:rPr lang="en-US" dirty="0"/>
              <a:t>Curve is an exponential with a time constant of RC</a:t>
            </a:r>
          </a:p>
          <a:p>
            <a:r>
              <a:rPr lang="en-US" dirty="0"/>
              <a:t>Charges to ~63% in t=RC</a:t>
            </a:r>
          </a:p>
          <a:p>
            <a:r>
              <a:rPr lang="en-US" dirty="0"/>
              <a:t>Example: 1M</a:t>
            </a:r>
            <a:r>
              <a:rPr lang="el-GR" dirty="0"/>
              <a:t>Ω</a:t>
            </a:r>
            <a:r>
              <a:rPr lang="en-US" dirty="0"/>
              <a:t> * 1pF = 1</a:t>
            </a:r>
            <a:r>
              <a:rPr lang="el-GR"/>
              <a:t>μ</a:t>
            </a:r>
            <a:r>
              <a:rPr lang="en-US"/>
              <a:t>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4FFB9F-A250-3E91-B831-DEE046CCC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/>
          <a:stretch/>
        </p:blipFill>
        <p:spPr bwMode="auto">
          <a:xfrm>
            <a:off x="6096000" y="3130549"/>
            <a:ext cx="5523892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91FF7CC-8A27-1A10-E291-35A31B731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 b="17501"/>
          <a:stretch/>
        </p:blipFill>
        <p:spPr bwMode="auto">
          <a:xfrm>
            <a:off x="5963406" y="285750"/>
            <a:ext cx="3361466" cy="23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4AFF0-9AA4-4FF0-78A5-D885FC8BF8EC}"/>
              </a:ext>
            </a:extLst>
          </p:cNvPr>
          <p:cNvSpPr txBox="1"/>
          <p:nvPr/>
        </p:nvSpPr>
        <p:spPr>
          <a:xfrm>
            <a:off x="6759485" y="6527798"/>
            <a:ext cx="446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https://docs.arduino.cc/tutorials/generic/capacitance-meter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9BF43-EDAC-AAB4-F3C9-B550913640FF}"/>
                  </a:ext>
                </a:extLst>
              </p:cNvPr>
              <p:cNvSpPr txBox="1"/>
              <p:nvPr/>
            </p:nvSpPr>
            <p:spPr>
              <a:xfrm>
                <a:off x="8399224" y="485106"/>
                <a:ext cx="3792776" cy="62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9BF43-EDAC-AAB4-F3C9-B5509136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24" y="485106"/>
                <a:ext cx="3792776" cy="626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EFAD99C-4A74-BA20-C187-4540726D54EF}"/>
              </a:ext>
            </a:extLst>
          </p:cNvPr>
          <p:cNvGrpSpPr/>
          <p:nvPr/>
        </p:nvGrpSpPr>
        <p:grpSpPr>
          <a:xfrm>
            <a:off x="5672746" y="771770"/>
            <a:ext cx="789444" cy="339341"/>
            <a:chOff x="6260096" y="1202076"/>
            <a:chExt cx="789444" cy="3393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FED2D4-A668-8AC2-0C6F-1CA2715F883F}"/>
                </a:ext>
              </a:extLst>
            </p:cNvPr>
            <p:cNvCxnSpPr/>
            <p:nvPr/>
          </p:nvCxnSpPr>
          <p:spPr>
            <a:xfrm>
              <a:off x="6260096" y="1534928"/>
              <a:ext cx="3918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0E23CC8-7BD3-D02D-3899-0950B3D00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654" y="1202076"/>
              <a:ext cx="0" cy="3393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F87BB7-46DA-DC44-4AA4-B637D0725647}"/>
                </a:ext>
              </a:extLst>
            </p:cNvPr>
            <p:cNvCxnSpPr/>
            <p:nvPr/>
          </p:nvCxnSpPr>
          <p:spPr>
            <a:xfrm>
              <a:off x="6657654" y="1210016"/>
              <a:ext cx="3918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2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00D6-4736-84B5-069F-FD5EA98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RC Time Constant with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B202-6BC9-787C-D12B-3193BED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9353" cy="4351338"/>
          </a:xfrm>
        </p:spPr>
        <p:txBody>
          <a:bodyPr/>
          <a:lstStyle/>
          <a:p>
            <a:r>
              <a:rPr lang="en-US" dirty="0"/>
              <a:t>1 I/O pin to charge through large resistor</a:t>
            </a:r>
          </a:p>
          <a:p>
            <a:r>
              <a:rPr lang="en-US" dirty="0"/>
              <a:t>1 I/O pin to discharge through small resistor</a:t>
            </a:r>
          </a:p>
          <a:p>
            <a:r>
              <a:rPr lang="en-US" dirty="0"/>
              <a:t>1 Analog pin to measure the cap voltage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2893B8-509A-A0A5-C7B4-C7C46175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77" y="1901683"/>
            <a:ext cx="62769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C3EB8-CF6E-5CAD-AF6C-010BAE01C547}"/>
              </a:ext>
            </a:extLst>
          </p:cNvPr>
          <p:cNvSpPr txBox="1"/>
          <p:nvPr/>
        </p:nvSpPr>
        <p:spPr>
          <a:xfrm>
            <a:off x="6995790" y="6354375"/>
            <a:ext cx="446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https://docs.arduino.cc/tutorials/generic/capacitance-meter</a:t>
            </a:r>
          </a:p>
        </p:txBody>
      </p:sp>
    </p:spTree>
    <p:extLst>
      <p:ext uri="{BB962C8B-B14F-4D97-AF65-F5344CB8AC3E}">
        <p14:creationId xmlns:p14="http://schemas.microsoft.com/office/powerpoint/2010/main" val="135175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AC0D-2181-4807-7757-536C741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129-7379-AB28-3214-B7B211D5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234" cy="4351338"/>
          </a:xfrm>
        </p:spPr>
        <p:txBody>
          <a:bodyPr/>
          <a:lstStyle/>
          <a:p>
            <a:r>
              <a:rPr lang="en-US" dirty="0"/>
              <a:t>No need to discharge and measure at the same time</a:t>
            </a:r>
          </a:p>
          <a:p>
            <a:pPr lvl="1"/>
            <a:r>
              <a:rPr lang="en-US" dirty="0"/>
              <a:t>A relatively small resistor in series with the analog input will have no impact</a:t>
            </a:r>
          </a:p>
          <a:p>
            <a:r>
              <a:rPr lang="en-US" dirty="0"/>
              <a:t>Use digital input to measure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70873-405E-87B8-5090-7B7E9D6A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71" y="2178657"/>
            <a:ext cx="5772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1C7E-7A80-5683-9003-B1891570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C155-DF27-FC96-5872-BF853C81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2723" cy="4351338"/>
          </a:xfrm>
        </p:spPr>
        <p:txBody>
          <a:bodyPr/>
          <a:lstStyle/>
          <a:p>
            <a:r>
              <a:rPr lang="en-US" dirty="0"/>
              <a:t>One Digital I/O Pin!</a:t>
            </a:r>
          </a:p>
          <a:p>
            <a:r>
              <a:rPr lang="en-US" dirty="0"/>
              <a:t>Discharge a little, then measure</a:t>
            </a:r>
          </a:p>
          <a:p>
            <a:r>
              <a:rPr lang="en-US" dirty="0"/>
              <a:t>Repeat until done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12CD9-0DA4-0640-9711-58E91265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90" y="1825625"/>
            <a:ext cx="7042618" cy="3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2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44508</TotalTime>
  <Words>1311</Words>
  <Application>Microsoft Office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Tiny Circuit Hacks: Cap Proximity Sensing</vt:lpstr>
      <vt:lpstr>Prerequisites</vt:lpstr>
      <vt:lpstr>Microcontroller Digital I/O Pin</vt:lpstr>
      <vt:lpstr>Digital Input</vt:lpstr>
      <vt:lpstr>Capacitor Review</vt:lpstr>
      <vt:lpstr>RC Circuits</vt:lpstr>
      <vt:lpstr>Measuring RC Time Constant with I/O</vt:lpstr>
      <vt:lpstr>Simplifying the Circuit</vt:lpstr>
      <vt:lpstr>Even Simpler</vt:lpstr>
      <vt:lpstr>Human Body Model</vt:lpstr>
      <vt:lpstr>Sensitivity of RC Measurement</vt:lpstr>
      <vt:lpstr>Proximity</vt:lpstr>
      <vt:lpstr>A Switched Capacitor is Like a Resistor</vt:lpstr>
      <vt:lpstr>Switched Capacitor Analysis</vt:lpstr>
      <vt:lpstr>Repeat</vt:lpstr>
      <vt:lpstr>RC with a Switched Capacitor</vt:lpstr>
      <vt:lpstr>An Analogy</vt:lpstr>
      <vt:lpstr>Implementation: Capacitor Under Test</vt:lpstr>
      <vt:lpstr>Implementation: The First Switch</vt:lpstr>
      <vt:lpstr>Move the /CLK Switch</vt:lpstr>
      <vt:lpstr>Replace the Second Switch</vt:lpstr>
      <vt:lpstr>I/O Pin as Input</vt:lpstr>
      <vt:lpstr>Basic Cycle</vt:lpstr>
      <vt:lpstr>Final Trick: Measuring During Charge</vt:lpstr>
      <vt:lpstr>Tricks for Implementing on Arduino UNO</vt:lpstr>
      <vt:lpstr>PowerPoint Presentation</vt:lpstr>
      <vt:lpstr>Stay Tuned for More Tiny Circuit Hacks!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Stupid LED Tricks: Special 15th Anniversary Edition</dc:title>
  <dc:creator>Paul Dietz</dc:creator>
  <cp:lastModifiedBy>Paul Dietz</cp:lastModifiedBy>
  <cp:revision>35</cp:revision>
  <dcterms:created xsi:type="dcterms:W3CDTF">2018-06-30T06:54:42Z</dcterms:created>
  <dcterms:modified xsi:type="dcterms:W3CDTF">2024-03-08T22:20:21Z</dcterms:modified>
</cp:coreProperties>
</file>