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1.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8.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36.xml.rels" ContentType="application/vnd.openxmlformats-package.relationships+xml"/>
  <Override PartName="/ppt/notesSlides/_rels/notesSlide45.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38.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34.xml.rels" ContentType="application/vnd.openxmlformats-package.relationships+xml"/>
  <Override PartName="/ppt/notesSlides/_rels/notesSlide50.xml.rels" ContentType="application/vnd.openxmlformats-package.relationships+xml"/>
  <Override PartName="/ppt/notesSlides/_rels/notesSlide43.xml.rels" ContentType="application/vnd.openxmlformats-package.relationships+xml"/>
  <Override PartName="/ppt/notesSlides/_rels/notesSlide49.xml.rels" ContentType="application/vnd.openxmlformats-package.relationships+xml"/>
  <Override PartName="/ppt/notesSlides/_rels/notesSlide58.xml.rels" ContentType="application/vnd.openxmlformats-package.relationships+xml"/>
  <Override PartName="/ppt/notesSlides/_rels/notesSlide27.xml.rels" ContentType="application/vnd.openxmlformats-package.relationships+xml"/>
  <Override PartName="/ppt/notesSlides/_rels/notesSlide52.xml.rels" ContentType="application/vnd.openxmlformats-package.relationships+xml"/>
  <Override PartName="/ppt/notesSlides/_rels/notesSlide13.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53.xml.rels" ContentType="application/vnd.openxmlformats-package.relationships+xml"/>
  <Override PartName="/ppt/notesSlides/_rels/notesSlide59.xml.rels" ContentType="application/vnd.openxmlformats-package.relationships+xml"/>
  <Override PartName="/ppt/notesSlides/_rels/notesSlide47.xml.rels" ContentType="application/vnd.openxmlformats-package.relationships+xml"/>
  <Override PartName="/ppt/notesSlides/_rels/notesSlide41.xml.rels" ContentType="application/vnd.openxmlformats-package.relationships+xml"/>
  <Override PartName="/ppt/notesSlides/_rels/notesSlide56.xml.rels" ContentType="application/vnd.openxmlformats-package.relationships+xml"/>
  <Override PartName="/ppt/notesSlides/_rels/notesSlide54.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57.xml.rels" ContentType="application/vnd.openxmlformats-package.relationships+xml"/>
  <Override PartName="/ppt/notesSlides/_rels/notesSlide55.xml.rels" ContentType="application/vnd.openxmlformats-package.relationships+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57.xml" ContentType="application/vnd.openxmlformats-officedocument.presentationml.notesSlide+xml"/>
  <Override PartName="/ppt/notesSlides/notesSlide20.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56.xml" ContentType="application/vnd.openxmlformats-officedocument.presentationml.notesSlide+xml"/>
  <Override PartName="/ppt/notesSlides/notesSlide44.xml" ContentType="application/vnd.openxmlformats-officedocument.presentationml.notesSlide+xml"/>
  <Override PartName="/ppt/notesSlides/notesSlide18.xml" ContentType="application/vnd.openxmlformats-officedocument.presentationml.notesSlide+xml"/>
  <Override PartName="/ppt/notesSlides/notesSlide55.xml" ContentType="application/vnd.openxmlformats-officedocument.presentationml.notesSlide+xml"/>
  <Override PartName="/ppt/notesSlides/notesSlide43.xml" ContentType="application/vnd.openxmlformats-officedocument.presentationml.notesSlide+xml"/>
  <Override PartName="/ppt/notesSlides/notesSlide17.xml" ContentType="application/vnd.openxmlformats-officedocument.presentationml.notesSlide+xml"/>
  <Override PartName="/ppt/notesSlides/notesSlide54.xml" ContentType="application/vnd.openxmlformats-officedocument.presentationml.notesSlide+xml"/>
  <Override PartName="/ppt/notesSlides/notesSlide42.xml" ContentType="application/vnd.openxmlformats-officedocument.presentationml.notesSlide+xml"/>
  <Override PartName="/ppt/notesSlides/notesSlide53.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13.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16.xml" ContentType="application/vnd.openxmlformats-officedocument.presentationml.notesSlide+xml"/>
  <Override PartName="/ppt/notesSlides/notesSlide49.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4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58.xml" ContentType="application/vnd.openxmlformats-officedocument.presentationml.notesSlide+xml"/>
  <Override PartName="/ppt/notesSlides/notesSlide21.xml" ContentType="application/vnd.openxmlformats-officedocument.presentationml.notesSlide+xml"/>
  <Override PartName="/ppt/notesSlides/notesSlide5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10.png" ContentType="image/png"/>
  <Override PartName="/ppt/media/image47.png" ContentType="image/png"/>
  <Override PartName="/ppt/media/image35.png" ContentType="image/png"/>
  <Override PartName="/ppt/media/image5.png" ContentType="image/png"/>
  <Override PartName="/ppt/media/image17.png" ContentType="image/png"/>
  <Override PartName="/ppt/media/image28.png" ContentType="image/png"/>
  <Override PartName="/ppt/media/image34.png" ContentType="image/png"/>
  <Override PartName="/ppt/media/image4.png" ContentType="image/png"/>
  <Override PartName="/ppt/media/image16.png" ContentType="image/png"/>
  <Override PartName="/ppt/media/image27.png" ContentType="image/png"/>
  <Override PartName="/ppt/media/image33.png" ContentType="image/png"/>
  <Override PartName="/ppt/media/image3.png" ContentType="image/png"/>
  <Override PartName="/ppt/media/image15.png" ContentType="image/png"/>
  <Override PartName="/ppt/media/image26.png" ContentType="image/png"/>
  <Override PartName="/ppt/media/image32.png" ContentType="image/png"/>
  <Override PartName="/ppt/media/image2.png" ContentType="image/png"/>
  <Override PartName="/ppt/media/image14.png" ContentType="image/png"/>
  <Override PartName="/ppt/media/image62.png" ContentType="image/png"/>
  <Override PartName="/ppt/media/image25.png" ContentType="image/png"/>
  <Override PartName="/ppt/media/image60.png" ContentType="image/png"/>
  <Override PartName="/ppt/media/image23.png" ContentType="image/png"/>
  <Override PartName="/ppt/media/image58.png" ContentType="image/png"/>
  <Override PartName="/ppt/media/image21.png" ContentType="image/png"/>
  <Override PartName="/ppt/media/image22.png" ContentType="image/png"/>
  <Override PartName="/ppt/media/image59.png" ContentType="image/png"/>
  <Override PartName="/ppt/media/image57.png" ContentType="image/png"/>
  <Override PartName="/ppt/media/image20.png" ContentType="image/png"/>
  <Override PartName="/ppt/media/image61.png" ContentType="image/png"/>
  <Override PartName="/ppt/media/image24.png" ContentType="image/png"/>
  <Override PartName="/ppt/media/image31.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30.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media/image5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3.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4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82"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Click to edit the notes format</a:t>
            </a:r>
            <a:endParaRPr b="0" lang="fr-FR" sz="2000" spc="-1" strike="noStrike">
              <a:latin typeface="Arial"/>
            </a:endParaRPr>
          </a:p>
        </p:txBody>
      </p:sp>
      <p:sp>
        <p:nvSpPr>
          <p:cNvPr id="83"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&lt;header&gt;</a:t>
            </a:r>
            <a:endParaRPr b="0" lang="fr-FR" sz="1400" spc="-1" strike="noStrike">
              <a:latin typeface="Times New Roman"/>
            </a:endParaRPr>
          </a:p>
        </p:txBody>
      </p:sp>
      <p:sp>
        <p:nvSpPr>
          <p:cNvPr id="84"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&lt;date/time&gt;</a:t>
            </a:r>
            <a:endParaRPr b="0" lang="fr-FR" sz="1400" spc="-1" strike="noStrike">
              <a:latin typeface="Times New Roman"/>
            </a:endParaRPr>
          </a:p>
        </p:txBody>
      </p:sp>
      <p:sp>
        <p:nvSpPr>
          <p:cNvPr id="85"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&lt;footer&gt;</a:t>
            </a:r>
            <a:endParaRPr b="0" lang="fr-FR" sz="1400" spc="-1" strike="noStrike">
              <a:latin typeface="Times New Roman"/>
            </a:endParaRPr>
          </a:p>
        </p:txBody>
      </p:sp>
      <p:sp>
        <p:nvSpPr>
          <p:cNvPr id="8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F71141B-7D9E-494B-9E5A-A27FE96689FA}" type="slidenum">
              <a:rPr b="0" lang="fr-FR" sz="1400" spc="-1" strike="noStrike">
                <a:latin typeface="Times New Roman"/>
              </a:rPr>
              <a:t>&lt;number&gt;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43000" y="685800"/>
            <a:ext cx="4571640" cy="3428640"/>
          </a:xfrm>
          <a:prstGeom prst="rect">
            <a:avLst/>
          </a:prstGeom>
        </p:spPr>
      </p:sp>
      <p:sp>
        <p:nvSpPr>
          <p:cNvPr id="309" name="PlaceHolder 2"/>
          <p:cNvSpPr>
            <a:spLocks noGrp="1"/>
          </p:cNvSpPr>
          <p:nvPr>
            <p:ph type="body"/>
          </p:nvPr>
        </p:nvSpPr>
        <p:spPr>
          <a:xfrm>
            <a:off x="685800" y="4343400"/>
            <a:ext cx="5486040" cy="4114440"/>
          </a:xfrm>
          <a:prstGeom prst="rect">
            <a:avLst/>
          </a:prstGeom>
        </p:spPr>
        <p:txBody>
          <a:bodyPr lIns="90000" rIns="90000" tIns="45000" bIns="45000">
            <a:noAutofit/>
          </a:bodyPr>
          <a:p>
            <a:endParaRPr b="0" lang="fr-FR" sz="2000" spc="-1" strike="noStrike">
              <a:latin typeface="Arial"/>
            </a:endParaRPr>
          </a:p>
        </p:txBody>
      </p:sp>
      <p:sp>
        <p:nvSpPr>
          <p:cNvPr id="310"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E4B800A-23F8-4ED9-82AE-2F098BF02E4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1143000" y="685800"/>
            <a:ext cx="4571640" cy="3428640"/>
          </a:xfrm>
          <a:prstGeom prst="rect">
            <a:avLst/>
          </a:prstGeom>
        </p:spPr>
      </p:sp>
      <p:sp>
        <p:nvSpPr>
          <p:cNvPr id="336"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37"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A95FA8FE-1942-4B05-AF6A-9FE4D216EB3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143000" y="685800"/>
            <a:ext cx="4571640" cy="3428640"/>
          </a:xfrm>
          <a:prstGeom prst="rect">
            <a:avLst/>
          </a:prstGeom>
        </p:spPr>
      </p:sp>
      <p:sp>
        <p:nvSpPr>
          <p:cNvPr id="339"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40"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BBA018D-9110-4072-AC4E-FC621313CADB}"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1143000" y="685800"/>
            <a:ext cx="4571640" cy="3428640"/>
          </a:xfrm>
          <a:prstGeom prst="rect">
            <a:avLst/>
          </a:prstGeom>
        </p:spPr>
      </p:sp>
      <p:sp>
        <p:nvSpPr>
          <p:cNvPr id="34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43"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2F231D4D-5EBF-4BB1-9859-EF26D6D702DA}"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43000" y="685800"/>
            <a:ext cx="4571640" cy="3428640"/>
          </a:xfrm>
          <a:prstGeom prst="rect">
            <a:avLst/>
          </a:prstGeom>
        </p:spPr>
      </p:sp>
      <p:sp>
        <p:nvSpPr>
          <p:cNvPr id="345"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46"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B3325BE-1E99-4C8C-87B5-FB72A2327609}"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1143000" y="685800"/>
            <a:ext cx="4571640" cy="3428640"/>
          </a:xfrm>
          <a:prstGeom prst="rect">
            <a:avLst/>
          </a:prstGeom>
        </p:spPr>
      </p:sp>
      <p:sp>
        <p:nvSpPr>
          <p:cNvPr id="34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49"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7D69A894-D20B-4918-899E-BAB2411F18E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1143000" y="685800"/>
            <a:ext cx="4571640" cy="3428640"/>
          </a:xfrm>
          <a:prstGeom prst="rect">
            <a:avLst/>
          </a:prstGeom>
        </p:spPr>
      </p:sp>
      <p:sp>
        <p:nvSpPr>
          <p:cNvPr id="35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52"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584DBCDD-F909-436A-8B1A-EC89F8B0BF06}"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1143000" y="685800"/>
            <a:ext cx="4571640" cy="3428640"/>
          </a:xfrm>
          <a:prstGeom prst="rect">
            <a:avLst/>
          </a:prstGeom>
        </p:spPr>
      </p:sp>
      <p:sp>
        <p:nvSpPr>
          <p:cNvPr id="354"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55"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B6F01D6D-79E2-4CC1-80F3-75A270A9176E}"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1143000" y="685800"/>
            <a:ext cx="4571640" cy="3428640"/>
          </a:xfrm>
          <a:prstGeom prst="rect">
            <a:avLst/>
          </a:prstGeom>
        </p:spPr>
      </p:sp>
      <p:sp>
        <p:nvSpPr>
          <p:cNvPr id="35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58"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ACC63C1B-5ED2-4C30-B40D-A11B4B84081B}"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1143000" y="685800"/>
            <a:ext cx="4571640" cy="3428640"/>
          </a:xfrm>
          <a:prstGeom prst="rect">
            <a:avLst/>
          </a:prstGeom>
        </p:spPr>
      </p:sp>
      <p:sp>
        <p:nvSpPr>
          <p:cNvPr id="36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61"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A01DE093-D8B8-4ACB-BEA5-3B7546F97BF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1143000" y="685800"/>
            <a:ext cx="4571640" cy="3428640"/>
          </a:xfrm>
          <a:prstGeom prst="rect">
            <a:avLst/>
          </a:prstGeom>
        </p:spPr>
      </p:sp>
      <p:sp>
        <p:nvSpPr>
          <p:cNvPr id="36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64"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E4D88DA-8EF7-4ABF-8AE5-544659A132CD}"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1143000" y="685800"/>
            <a:ext cx="4571640" cy="3428640"/>
          </a:xfrm>
          <a:prstGeom prst="rect">
            <a:avLst/>
          </a:prstGeom>
        </p:spPr>
      </p:sp>
      <p:sp>
        <p:nvSpPr>
          <p:cNvPr id="31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13"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A2651E2C-CDBA-476F-BB17-42AD6C1D5FA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1143000" y="685800"/>
            <a:ext cx="4571640" cy="3428640"/>
          </a:xfrm>
          <a:prstGeom prst="rect">
            <a:avLst/>
          </a:prstGeom>
        </p:spPr>
      </p:sp>
      <p:sp>
        <p:nvSpPr>
          <p:cNvPr id="366"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67"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88E80031-F76D-487A-A38F-93FF8CB74F3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143000" y="685800"/>
            <a:ext cx="4571640" cy="3428640"/>
          </a:xfrm>
          <a:prstGeom prst="rect">
            <a:avLst/>
          </a:prstGeom>
        </p:spPr>
      </p:sp>
      <p:sp>
        <p:nvSpPr>
          <p:cNvPr id="369"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70"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E1938CE1-AC6B-466C-BC4F-D7BF5A7E1DA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1143000" y="685800"/>
            <a:ext cx="4571640" cy="3428640"/>
          </a:xfrm>
          <a:prstGeom prst="rect">
            <a:avLst/>
          </a:prstGeom>
        </p:spPr>
      </p:sp>
      <p:sp>
        <p:nvSpPr>
          <p:cNvPr id="37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73"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E54F5DE8-A116-4427-A4E0-86B6C8473FD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1143000" y="685800"/>
            <a:ext cx="4571640" cy="3428640"/>
          </a:xfrm>
          <a:prstGeom prst="rect">
            <a:avLst/>
          </a:prstGeom>
        </p:spPr>
      </p:sp>
      <p:sp>
        <p:nvSpPr>
          <p:cNvPr id="375"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76"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49708CE3-E73D-4C4A-8AF1-D59C7D6F4427}"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1143000" y="685800"/>
            <a:ext cx="4571640" cy="3428640"/>
          </a:xfrm>
          <a:prstGeom prst="rect">
            <a:avLst/>
          </a:prstGeom>
        </p:spPr>
      </p:sp>
      <p:sp>
        <p:nvSpPr>
          <p:cNvPr id="37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79"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DEA3B10-8669-4527-9C32-261D6AFCE29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1143000" y="685800"/>
            <a:ext cx="4571640" cy="3428640"/>
          </a:xfrm>
          <a:prstGeom prst="rect">
            <a:avLst/>
          </a:prstGeom>
        </p:spPr>
      </p:sp>
      <p:sp>
        <p:nvSpPr>
          <p:cNvPr id="38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82"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7E37B7A4-C017-47FE-A955-57119DBB8C07}"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1143000" y="685800"/>
            <a:ext cx="4571640" cy="3428640"/>
          </a:xfrm>
          <a:prstGeom prst="rect">
            <a:avLst/>
          </a:prstGeom>
        </p:spPr>
      </p:sp>
      <p:sp>
        <p:nvSpPr>
          <p:cNvPr id="384"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85"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EFA6655E-4620-4E8E-BBF1-DCDAE39C3D7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1143000" y="685800"/>
            <a:ext cx="4571640" cy="3428640"/>
          </a:xfrm>
          <a:prstGeom prst="rect">
            <a:avLst/>
          </a:prstGeom>
        </p:spPr>
      </p:sp>
      <p:sp>
        <p:nvSpPr>
          <p:cNvPr id="38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88"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51415949-0845-4E1B-9F84-D5F47B1F8B7D}"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1143000" y="685800"/>
            <a:ext cx="4571640" cy="3428640"/>
          </a:xfrm>
          <a:prstGeom prst="rect">
            <a:avLst/>
          </a:prstGeom>
        </p:spPr>
      </p:sp>
      <p:sp>
        <p:nvSpPr>
          <p:cNvPr id="39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91"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64A78D65-518B-496A-B53A-9E63070C1F9D}"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1143000" y="685800"/>
            <a:ext cx="4571640" cy="3428640"/>
          </a:xfrm>
          <a:prstGeom prst="rect">
            <a:avLst/>
          </a:prstGeom>
        </p:spPr>
      </p:sp>
      <p:sp>
        <p:nvSpPr>
          <p:cNvPr id="39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94"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6F237EB8-E3DD-4559-8C1F-15E44B397565}"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1143000" y="685800"/>
            <a:ext cx="4571640" cy="3428640"/>
          </a:xfrm>
          <a:prstGeom prst="rect">
            <a:avLst/>
          </a:prstGeom>
        </p:spPr>
      </p:sp>
      <p:sp>
        <p:nvSpPr>
          <p:cNvPr id="315"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16"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1D8FBDBE-C5FC-4F02-8FEB-467526AA55B0}"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1143000" y="685800"/>
            <a:ext cx="4571640" cy="3428640"/>
          </a:xfrm>
          <a:prstGeom prst="rect">
            <a:avLst/>
          </a:prstGeom>
        </p:spPr>
      </p:sp>
      <p:sp>
        <p:nvSpPr>
          <p:cNvPr id="396"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97"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E1A995F-E342-44F4-8C18-720EA566FB59}"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1143000" y="685800"/>
            <a:ext cx="4571640" cy="3428640"/>
          </a:xfrm>
          <a:prstGeom prst="rect">
            <a:avLst/>
          </a:prstGeom>
        </p:spPr>
      </p:sp>
      <p:sp>
        <p:nvSpPr>
          <p:cNvPr id="399"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00"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0828611C-5D53-4EDC-8E8E-595A4AC9A25B}"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71640" cy="3428640"/>
          </a:xfrm>
          <a:prstGeom prst="rect">
            <a:avLst/>
          </a:prstGeom>
        </p:spPr>
      </p:sp>
      <p:sp>
        <p:nvSpPr>
          <p:cNvPr id="40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03"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BD872E91-1328-46E9-B7EC-F951C343B82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1143000" y="685800"/>
            <a:ext cx="4571640" cy="3428640"/>
          </a:xfrm>
          <a:prstGeom prst="rect">
            <a:avLst/>
          </a:prstGeom>
        </p:spPr>
      </p:sp>
      <p:sp>
        <p:nvSpPr>
          <p:cNvPr id="405"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06"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CB29507-C5BE-43F1-9324-B0805634EFAF}"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71640" cy="3428640"/>
          </a:xfrm>
          <a:prstGeom prst="rect">
            <a:avLst/>
          </a:prstGeom>
        </p:spPr>
      </p:sp>
      <p:sp>
        <p:nvSpPr>
          <p:cNvPr id="40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09"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6F97919D-EC9A-4E47-BDD2-4B153301A7C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1143000" y="685800"/>
            <a:ext cx="4571640" cy="3428640"/>
          </a:xfrm>
          <a:prstGeom prst="rect">
            <a:avLst/>
          </a:prstGeom>
        </p:spPr>
      </p:sp>
      <p:sp>
        <p:nvSpPr>
          <p:cNvPr id="41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12"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A1E81363-4737-44DC-80C8-B5F4628E9A1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1143000" y="685800"/>
            <a:ext cx="4571640" cy="3428640"/>
          </a:xfrm>
          <a:prstGeom prst="rect">
            <a:avLst/>
          </a:prstGeom>
        </p:spPr>
      </p:sp>
      <p:sp>
        <p:nvSpPr>
          <p:cNvPr id="414"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15"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2D921C4-2A8D-4A51-A5C0-1327CFF0707A}"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1143000" y="685800"/>
            <a:ext cx="4571640" cy="3428640"/>
          </a:xfrm>
          <a:prstGeom prst="rect">
            <a:avLst/>
          </a:prstGeom>
        </p:spPr>
      </p:sp>
      <p:sp>
        <p:nvSpPr>
          <p:cNvPr id="41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18"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030595AC-2355-42D4-8EBD-8407E3C933B9}"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1143000" y="685800"/>
            <a:ext cx="4571640" cy="3428640"/>
          </a:xfrm>
          <a:prstGeom prst="rect">
            <a:avLst/>
          </a:prstGeom>
        </p:spPr>
      </p:sp>
      <p:sp>
        <p:nvSpPr>
          <p:cNvPr id="42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21"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FE2C2B02-0915-44F5-B8BB-0F567E9BE7F7}"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1143000" y="685800"/>
            <a:ext cx="4571640" cy="3428640"/>
          </a:xfrm>
          <a:prstGeom prst="rect">
            <a:avLst/>
          </a:prstGeom>
        </p:spPr>
      </p:sp>
      <p:sp>
        <p:nvSpPr>
          <p:cNvPr id="42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24"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EDD8422B-3BC1-461A-AEFD-1FFA767F482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1143000" y="685800"/>
            <a:ext cx="4571640" cy="3428640"/>
          </a:xfrm>
          <a:prstGeom prst="rect">
            <a:avLst/>
          </a:prstGeom>
        </p:spPr>
      </p:sp>
      <p:sp>
        <p:nvSpPr>
          <p:cNvPr id="31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19"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BDB0511-F577-4181-92C5-A990B9C3755A}"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1143000" y="685800"/>
            <a:ext cx="4571640" cy="3428640"/>
          </a:xfrm>
          <a:prstGeom prst="rect">
            <a:avLst/>
          </a:prstGeom>
        </p:spPr>
      </p:sp>
      <p:sp>
        <p:nvSpPr>
          <p:cNvPr id="426"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27"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4BE69F47-A820-4419-BADD-0D3F7B6FCE93}"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1143000" y="685800"/>
            <a:ext cx="4571640" cy="3428640"/>
          </a:xfrm>
          <a:prstGeom prst="rect">
            <a:avLst/>
          </a:prstGeom>
        </p:spPr>
      </p:sp>
      <p:sp>
        <p:nvSpPr>
          <p:cNvPr id="429"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30"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494530D4-FC1A-4D04-BA49-946DFF78C7F3}"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1143000" y="685800"/>
            <a:ext cx="4571640" cy="3428640"/>
          </a:xfrm>
          <a:prstGeom prst="rect">
            <a:avLst/>
          </a:prstGeom>
        </p:spPr>
      </p:sp>
      <p:sp>
        <p:nvSpPr>
          <p:cNvPr id="43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33"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63AA9670-6C1B-4031-8908-A85C25CB39E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1143000" y="685800"/>
            <a:ext cx="4571640" cy="3428640"/>
          </a:xfrm>
          <a:prstGeom prst="rect">
            <a:avLst/>
          </a:prstGeom>
        </p:spPr>
      </p:sp>
      <p:sp>
        <p:nvSpPr>
          <p:cNvPr id="435"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36"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ADFFD717-60C7-4B27-932A-AE4EEA1947AF}"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1143000" y="685800"/>
            <a:ext cx="4571640" cy="3428640"/>
          </a:xfrm>
          <a:prstGeom prst="rect">
            <a:avLst/>
          </a:prstGeom>
        </p:spPr>
      </p:sp>
      <p:sp>
        <p:nvSpPr>
          <p:cNvPr id="43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39"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66E64B3C-247C-4D2F-9348-1626D5A5337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1143000" y="685800"/>
            <a:ext cx="4571640" cy="3428640"/>
          </a:xfrm>
          <a:prstGeom prst="rect">
            <a:avLst/>
          </a:prstGeom>
        </p:spPr>
      </p:sp>
      <p:sp>
        <p:nvSpPr>
          <p:cNvPr id="44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42"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521882C7-6BEB-45AC-B67C-70EE81675D1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143000" y="685800"/>
            <a:ext cx="4571640" cy="3428640"/>
          </a:xfrm>
          <a:prstGeom prst="rect">
            <a:avLst/>
          </a:prstGeom>
        </p:spPr>
      </p:sp>
      <p:sp>
        <p:nvSpPr>
          <p:cNvPr id="444"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45"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97028D2-9276-4F5D-95F6-6E2FFD492E0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1143000" y="685800"/>
            <a:ext cx="4571640" cy="3428640"/>
          </a:xfrm>
          <a:prstGeom prst="rect">
            <a:avLst/>
          </a:prstGeom>
        </p:spPr>
      </p:sp>
      <p:sp>
        <p:nvSpPr>
          <p:cNvPr id="44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48"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D7D69FC0-C8C4-47D5-8880-CE8847DA37C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1143000" y="685800"/>
            <a:ext cx="4571640" cy="3428640"/>
          </a:xfrm>
          <a:prstGeom prst="rect">
            <a:avLst/>
          </a:prstGeom>
        </p:spPr>
      </p:sp>
      <p:sp>
        <p:nvSpPr>
          <p:cNvPr id="45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51"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5E93585-CF46-4075-B2D9-2892EBC9DCE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1143000" y="685800"/>
            <a:ext cx="4571640" cy="3428640"/>
          </a:xfrm>
          <a:prstGeom prst="rect">
            <a:avLst/>
          </a:prstGeom>
        </p:spPr>
      </p:sp>
      <p:sp>
        <p:nvSpPr>
          <p:cNvPr id="45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54"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2DA78DDD-1B9A-472A-8224-3128DB73331B}"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43000" y="685800"/>
            <a:ext cx="4571640" cy="3428640"/>
          </a:xfrm>
          <a:prstGeom prst="rect">
            <a:avLst/>
          </a:prstGeom>
        </p:spPr>
      </p:sp>
      <p:sp>
        <p:nvSpPr>
          <p:cNvPr id="32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22"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9BE1CD4-12A9-4CF7-8FCE-42AED16C24EB}"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1143000" y="685800"/>
            <a:ext cx="4571640" cy="3428640"/>
          </a:xfrm>
          <a:prstGeom prst="rect">
            <a:avLst/>
          </a:prstGeom>
        </p:spPr>
      </p:sp>
      <p:sp>
        <p:nvSpPr>
          <p:cNvPr id="456"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57"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65B3DD5-12F0-4A2E-9D3E-607C32C2EC93}"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1143000" y="685800"/>
            <a:ext cx="4571640" cy="3428640"/>
          </a:xfrm>
          <a:prstGeom prst="rect">
            <a:avLst/>
          </a:prstGeom>
        </p:spPr>
      </p:sp>
      <p:sp>
        <p:nvSpPr>
          <p:cNvPr id="459"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60"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2480BC19-7F96-46B6-81C8-3745A2F9740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1143000" y="685800"/>
            <a:ext cx="4571640" cy="3428640"/>
          </a:xfrm>
          <a:prstGeom prst="rect">
            <a:avLst/>
          </a:prstGeom>
        </p:spPr>
      </p:sp>
      <p:sp>
        <p:nvSpPr>
          <p:cNvPr id="46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63"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48914D59-CA70-4C79-A36F-95B14C9C1E86}"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1143000" y="685800"/>
            <a:ext cx="4571640" cy="3428640"/>
          </a:xfrm>
          <a:prstGeom prst="rect">
            <a:avLst/>
          </a:prstGeom>
        </p:spPr>
      </p:sp>
      <p:sp>
        <p:nvSpPr>
          <p:cNvPr id="465"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66"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7C3FD86E-3A7E-46EB-9830-F8D910049D21}"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1143000" y="685800"/>
            <a:ext cx="4571640" cy="3428640"/>
          </a:xfrm>
          <a:prstGeom prst="rect">
            <a:avLst/>
          </a:prstGeom>
        </p:spPr>
      </p:sp>
      <p:sp>
        <p:nvSpPr>
          <p:cNvPr id="46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69"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80A030C8-71C2-4740-BA3E-AE0472622737}"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1143000" y="685800"/>
            <a:ext cx="4571640" cy="3428640"/>
          </a:xfrm>
          <a:prstGeom prst="rect">
            <a:avLst/>
          </a:prstGeom>
        </p:spPr>
      </p:sp>
      <p:sp>
        <p:nvSpPr>
          <p:cNvPr id="47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72"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F2D2A423-FED6-43B4-AAEF-EC35DECA395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1143000" y="685800"/>
            <a:ext cx="4571640" cy="3428640"/>
          </a:xfrm>
          <a:prstGeom prst="rect">
            <a:avLst/>
          </a:prstGeom>
        </p:spPr>
      </p:sp>
      <p:sp>
        <p:nvSpPr>
          <p:cNvPr id="474"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75"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60F68E1E-9403-41A3-87D8-FCAA32001BE0}"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1143000" y="685800"/>
            <a:ext cx="4571640" cy="3428640"/>
          </a:xfrm>
          <a:prstGeom prst="rect">
            <a:avLst/>
          </a:prstGeom>
        </p:spPr>
      </p:sp>
      <p:sp>
        <p:nvSpPr>
          <p:cNvPr id="47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78"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2666940D-A274-4A09-BCE0-D3F853DA8630}"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1143000" y="685800"/>
            <a:ext cx="4571640" cy="3428640"/>
          </a:xfrm>
          <a:prstGeom prst="rect">
            <a:avLst/>
          </a:prstGeom>
        </p:spPr>
      </p:sp>
      <p:sp>
        <p:nvSpPr>
          <p:cNvPr id="48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81"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922546E9-3A4E-45D4-BD39-E896487F4E0B}"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1143000" y="685800"/>
            <a:ext cx="4571640" cy="3428640"/>
          </a:xfrm>
          <a:prstGeom prst="rect">
            <a:avLst/>
          </a:prstGeom>
        </p:spPr>
      </p:sp>
      <p:sp>
        <p:nvSpPr>
          <p:cNvPr id="48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484"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500D7635-35A4-4D35-A48C-6601C335D43A}"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1143000" y="685800"/>
            <a:ext cx="4571640" cy="3428640"/>
          </a:xfrm>
          <a:prstGeom prst="rect">
            <a:avLst/>
          </a:prstGeom>
        </p:spPr>
      </p:sp>
      <p:sp>
        <p:nvSpPr>
          <p:cNvPr id="324"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25"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CD6EF13D-4949-4F3E-868B-EB90DF7E1DB6}"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143000" y="685800"/>
            <a:ext cx="4571640" cy="3428640"/>
          </a:xfrm>
          <a:prstGeom prst="rect">
            <a:avLst/>
          </a:prstGeom>
        </p:spPr>
      </p:sp>
      <p:sp>
        <p:nvSpPr>
          <p:cNvPr id="32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28"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4E061432-6A10-49B3-A899-4226AEA5BCF8}"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1143000" y="685800"/>
            <a:ext cx="4571640" cy="3428640"/>
          </a:xfrm>
          <a:prstGeom prst="rect">
            <a:avLst/>
          </a:prstGeom>
        </p:spPr>
      </p:sp>
      <p:sp>
        <p:nvSpPr>
          <p:cNvPr id="33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31"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D1F0AB46-556F-4D23-BC12-AD1B98B98D62}"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1640" cy="3428640"/>
          </a:xfrm>
          <a:prstGeom prst="rect">
            <a:avLst/>
          </a:prstGeom>
        </p:spPr>
      </p:sp>
      <p:sp>
        <p:nvSpPr>
          <p:cNvPr id="33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fr-FR" sz="2000" spc="-1" strike="noStrike">
              <a:latin typeface="Arial"/>
            </a:endParaRPr>
          </a:p>
        </p:txBody>
      </p:sp>
      <p:sp>
        <p:nvSpPr>
          <p:cNvPr id="334" name="TextShape 3"/>
          <p:cNvSpPr txBox="1"/>
          <p:nvPr/>
        </p:nvSpPr>
        <p:spPr>
          <a:xfrm>
            <a:off x="3884760" y="8685360"/>
            <a:ext cx="2971440" cy="456840"/>
          </a:xfrm>
          <a:prstGeom prst="rect">
            <a:avLst/>
          </a:prstGeom>
          <a:noFill/>
          <a:ln>
            <a:noFill/>
          </a:ln>
        </p:spPr>
        <p:txBody>
          <a:bodyPr lIns="90000" rIns="90000" tIns="45000" bIns="45000" anchor="b">
            <a:noAutofit/>
          </a:bodyPr>
          <a:p>
            <a:pPr algn="r">
              <a:lnSpc>
                <a:spcPct val="100000"/>
              </a:lnSpc>
            </a:pPr>
            <a:fld id="{210D51F8-9537-4902-BDD3-049AEEF3574C}" type="slidenum">
              <a:rPr b="0" lang="fr-FR" sz="1200" spc="-1" strike="noStrike">
                <a:solidFill>
                  <a:srgbClr val="000000"/>
                </a:solidFill>
                <a:latin typeface="+mn-lt"/>
                <a:ea typeface="+mn-ea"/>
              </a:rPr>
              <a:t>&lt;number&gt;</a:t>
            </a:fld>
            <a:endParaRPr b="0" lang="fr-F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2" name="PlaceHolder 4"/>
          <p:cNvSpPr>
            <a:spLocks noGrp="1"/>
          </p:cNvSpPr>
          <p:nvPr>
            <p:ph type="body"/>
          </p:nvPr>
        </p:nvSpPr>
        <p:spPr>
          <a:xfrm>
            <a:off x="62856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3" name="PlaceHolder 5"/>
          <p:cNvSpPr>
            <a:spLocks noGrp="1"/>
          </p:cNvSpPr>
          <p:nvPr>
            <p:ph type="body"/>
          </p:nvPr>
        </p:nvSpPr>
        <p:spPr>
          <a:xfrm>
            <a:off x="466992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35" name="PlaceHolder 2"/>
          <p:cNvSpPr>
            <a:spLocks noGrp="1"/>
          </p:cNvSpPr>
          <p:nvPr>
            <p:ph type="body"/>
          </p:nvPr>
        </p:nvSpPr>
        <p:spPr>
          <a:xfrm>
            <a:off x="628560" y="182556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6" name="PlaceHolder 3"/>
          <p:cNvSpPr>
            <a:spLocks noGrp="1"/>
          </p:cNvSpPr>
          <p:nvPr>
            <p:ph type="body"/>
          </p:nvPr>
        </p:nvSpPr>
        <p:spPr>
          <a:xfrm>
            <a:off x="3295080" y="182556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7" name="PlaceHolder 4"/>
          <p:cNvSpPr>
            <a:spLocks noGrp="1"/>
          </p:cNvSpPr>
          <p:nvPr>
            <p:ph type="body"/>
          </p:nvPr>
        </p:nvSpPr>
        <p:spPr>
          <a:xfrm>
            <a:off x="5961240" y="182556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8" name="PlaceHolder 5"/>
          <p:cNvSpPr>
            <a:spLocks noGrp="1"/>
          </p:cNvSpPr>
          <p:nvPr>
            <p:ph type="body"/>
          </p:nvPr>
        </p:nvSpPr>
        <p:spPr>
          <a:xfrm>
            <a:off x="628560" y="409824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39" name="PlaceHolder 6"/>
          <p:cNvSpPr>
            <a:spLocks noGrp="1"/>
          </p:cNvSpPr>
          <p:nvPr>
            <p:ph type="body"/>
          </p:nvPr>
        </p:nvSpPr>
        <p:spPr>
          <a:xfrm>
            <a:off x="3295080" y="409824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40" name="PlaceHolder 7"/>
          <p:cNvSpPr>
            <a:spLocks noGrp="1"/>
          </p:cNvSpPr>
          <p:nvPr>
            <p:ph type="body"/>
          </p:nvPr>
        </p:nvSpPr>
        <p:spPr>
          <a:xfrm>
            <a:off x="5961240" y="409824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46"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48" name="PlaceHolder 2"/>
          <p:cNvSpPr>
            <a:spLocks noGrp="1"/>
          </p:cNvSpPr>
          <p:nvPr>
            <p:ph type="body"/>
          </p:nvPr>
        </p:nvSpPr>
        <p:spPr>
          <a:xfrm>
            <a:off x="628560" y="1825560"/>
            <a:ext cx="7886520" cy="435096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50" name="PlaceHolder 2"/>
          <p:cNvSpPr>
            <a:spLocks noGrp="1"/>
          </p:cNvSpPr>
          <p:nvPr>
            <p:ph type="body"/>
          </p:nvPr>
        </p:nvSpPr>
        <p:spPr>
          <a:xfrm>
            <a:off x="62856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
        <p:nvSpPr>
          <p:cNvPr id="51" name="PlaceHolder 3"/>
          <p:cNvSpPr>
            <a:spLocks noGrp="1"/>
          </p:cNvSpPr>
          <p:nvPr>
            <p:ph type="body"/>
          </p:nvPr>
        </p:nvSpPr>
        <p:spPr>
          <a:xfrm>
            <a:off x="466992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016280" y="264960"/>
            <a:ext cx="4419360" cy="2649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55" name="PlaceHolder 2"/>
          <p:cNvSpPr>
            <a:spLocks noGrp="1"/>
          </p:cNvSpPr>
          <p:nvPr>
            <p:ph type="body"/>
          </p:nvPr>
        </p:nvSpPr>
        <p:spPr>
          <a:xfrm>
            <a:off x="62856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56" name="PlaceHolder 3"/>
          <p:cNvSpPr>
            <a:spLocks noGrp="1"/>
          </p:cNvSpPr>
          <p:nvPr>
            <p:ph type="body"/>
          </p:nvPr>
        </p:nvSpPr>
        <p:spPr>
          <a:xfrm>
            <a:off x="466992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
        <p:nvSpPr>
          <p:cNvPr id="57" name="PlaceHolder 4"/>
          <p:cNvSpPr>
            <a:spLocks noGrp="1"/>
          </p:cNvSpPr>
          <p:nvPr>
            <p:ph type="body"/>
          </p:nvPr>
        </p:nvSpPr>
        <p:spPr>
          <a:xfrm>
            <a:off x="62856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59" name="PlaceHolder 2"/>
          <p:cNvSpPr>
            <a:spLocks noGrp="1"/>
          </p:cNvSpPr>
          <p:nvPr>
            <p:ph type="body"/>
          </p:nvPr>
        </p:nvSpPr>
        <p:spPr>
          <a:xfrm>
            <a:off x="62856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
        <p:nvSpPr>
          <p:cNvPr id="60" name="PlaceHolder 3"/>
          <p:cNvSpPr>
            <a:spLocks noGrp="1"/>
          </p:cNvSpPr>
          <p:nvPr>
            <p:ph type="body"/>
          </p:nvPr>
        </p:nvSpPr>
        <p:spPr>
          <a:xfrm>
            <a:off x="466992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61" name="PlaceHolder 4"/>
          <p:cNvSpPr>
            <a:spLocks noGrp="1"/>
          </p:cNvSpPr>
          <p:nvPr>
            <p:ph type="body"/>
          </p:nvPr>
        </p:nvSpPr>
        <p:spPr>
          <a:xfrm>
            <a:off x="466992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63" name="PlaceHolder 2"/>
          <p:cNvSpPr>
            <a:spLocks noGrp="1"/>
          </p:cNvSpPr>
          <p:nvPr>
            <p:ph type="body"/>
          </p:nvPr>
        </p:nvSpPr>
        <p:spPr>
          <a:xfrm>
            <a:off x="62856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64" name="PlaceHolder 3"/>
          <p:cNvSpPr>
            <a:spLocks noGrp="1"/>
          </p:cNvSpPr>
          <p:nvPr>
            <p:ph type="body"/>
          </p:nvPr>
        </p:nvSpPr>
        <p:spPr>
          <a:xfrm>
            <a:off x="466992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65" name="PlaceHolder 4"/>
          <p:cNvSpPr>
            <a:spLocks noGrp="1"/>
          </p:cNvSpPr>
          <p:nvPr>
            <p:ph type="body"/>
          </p:nvPr>
        </p:nvSpPr>
        <p:spPr>
          <a:xfrm>
            <a:off x="628560" y="4098240"/>
            <a:ext cx="788652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67" name="PlaceHolder 2"/>
          <p:cNvSpPr>
            <a:spLocks noGrp="1"/>
          </p:cNvSpPr>
          <p:nvPr>
            <p:ph type="body"/>
          </p:nvPr>
        </p:nvSpPr>
        <p:spPr>
          <a:xfrm>
            <a:off x="628560" y="1825560"/>
            <a:ext cx="788652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68" name="PlaceHolder 3"/>
          <p:cNvSpPr>
            <a:spLocks noGrp="1"/>
          </p:cNvSpPr>
          <p:nvPr>
            <p:ph type="body"/>
          </p:nvPr>
        </p:nvSpPr>
        <p:spPr>
          <a:xfrm>
            <a:off x="628560" y="4098240"/>
            <a:ext cx="788652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70" name="PlaceHolder 2"/>
          <p:cNvSpPr>
            <a:spLocks noGrp="1"/>
          </p:cNvSpPr>
          <p:nvPr>
            <p:ph type="body"/>
          </p:nvPr>
        </p:nvSpPr>
        <p:spPr>
          <a:xfrm>
            <a:off x="62856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1" name="PlaceHolder 3"/>
          <p:cNvSpPr>
            <a:spLocks noGrp="1"/>
          </p:cNvSpPr>
          <p:nvPr>
            <p:ph type="body"/>
          </p:nvPr>
        </p:nvSpPr>
        <p:spPr>
          <a:xfrm>
            <a:off x="466992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2" name="PlaceHolder 4"/>
          <p:cNvSpPr>
            <a:spLocks noGrp="1"/>
          </p:cNvSpPr>
          <p:nvPr>
            <p:ph type="body"/>
          </p:nvPr>
        </p:nvSpPr>
        <p:spPr>
          <a:xfrm>
            <a:off x="62856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3" name="PlaceHolder 5"/>
          <p:cNvSpPr>
            <a:spLocks noGrp="1"/>
          </p:cNvSpPr>
          <p:nvPr>
            <p:ph type="body"/>
          </p:nvPr>
        </p:nvSpPr>
        <p:spPr>
          <a:xfrm>
            <a:off x="466992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75" name="PlaceHolder 2"/>
          <p:cNvSpPr>
            <a:spLocks noGrp="1"/>
          </p:cNvSpPr>
          <p:nvPr>
            <p:ph type="body"/>
          </p:nvPr>
        </p:nvSpPr>
        <p:spPr>
          <a:xfrm>
            <a:off x="628560" y="182556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6" name="PlaceHolder 3"/>
          <p:cNvSpPr>
            <a:spLocks noGrp="1"/>
          </p:cNvSpPr>
          <p:nvPr>
            <p:ph type="body"/>
          </p:nvPr>
        </p:nvSpPr>
        <p:spPr>
          <a:xfrm>
            <a:off x="3295080" y="182556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7" name="PlaceHolder 4"/>
          <p:cNvSpPr>
            <a:spLocks noGrp="1"/>
          </p:cNvSpPr>
          <p:nvPr>
            <p:ph type="body"/>
          </p:nvPr>
        </p:nvSpPr>
        <p:spPr>
          <a:xfrm>
            <a:off x="5961240" y="182556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8" name="PlaceHolder 5"/>
          <p:cNvSpPr>
            <a:spLocks noGrp="1"/>
          </p:cNvSpPr>
          <p:nvPr>
            <p:ph type="body"/>
          </p:nvPr>
        </p:nvSpPr>
        <p:spPr>
          <a:xfrm>
            <a:off x="628560" y="409824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79" name="PlaceHolder 6"/>
          <p:cNvSpPr>
            <a:spLocks noGrp="1"/>
          </p:cNvSpPr>
          <p:nvPr>
            <p:ph type="body"/>
          </p:nvPr>
        </p:nvSpPr>
        <p:spPr>
          <a:xfrm>
            <a:off x="3295080" y="409824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80" name="PlaceHolder 7"/>
          <p:cNvSpPr>
            <a:spLocks noGrp="1"/>
          </p:cNvSpPr>
          <p:nvPr>
            <p:ph type="body"/>
          </p:nvPr>
        </p:nvSpPr>
        <p:spPr>
          <a:xfrm>
            <a:off x="5961240" y="4098240"/>
            <a:ext cx="253908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16280" y="264960"/>
            <a:ext cx="4419360" cy="26496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16" name="PlaceHolder 3"/>
          <p:cNvSpPr>
            <a:spLocks noGrp="1"/>
          </p:cNvSpPr>
          <p:nvPr>
            <p:ph type="body"/>
          </p:nvPr>
        </p:nvSpPr>
        <p:spPr>
          <a:xfrm>
            <a:off x="466992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
        <p:nvSpPr>
          <p:cNvPr id="17" name="PlaceHolder 4"/>
          <p:cNvSpPr>
            <a:spLocks noGrp="1"/>
          </p:cNvSpPr>
          <p:nvPr>
            <p:ph type="body"/>
          </p:nvPr>
        </p:nvSpPr>
        <p:spPr>
          <a:xfrm>
            <a:off x="62856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normAutofit/>
          </a:bodyPr>
          <a:p>
            <a:endParaRPr b="0" lang="fr-FR" sz="2100" spc="-1" strike="noStrike">
              <a:solidFill>
                <a:srgbClr val="000000"/>
              </a:solid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16280" y="264960"/>
            <a:ext cx="4419360" cy="57132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normAutofit/>
          </a:bodyPr>
          <a:p>
            <a:endParaRPr b="0" lang="fr-FR" sz="2100" spc="-1" strike="noStrike">
              <a:solidFill>
                <a:srgbClr val="000000"/>
              </a:solid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normAutofit/>
          </a:bodyPr>
          <a:p>
            <a:endParaRPr b="0" lang="fr-FR"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1122480"/>
            <a:ext cx="6857640" cy="2387160"/>
          </a:xfrm>
          <a:prstGeom prst="rect">
            <a:avLst/>
          </a:prstGeom>
        </p:spPr>
        <p:txBody>
          <a:bodyPr anchor="b">
            <a:noAutofit/>
          </a:bodyPr>
          <a:p>
            <a:pPr algn="ctr">
              <a:lnSpc>
                <a:spcPct val="90000"/>
              </a:lnSpc>
            </a:pPr>
            <a:r>
              <a:rPr b="0" lang="fr-FR" sz="4500" spc="-1" strike="noStrike">
                <a:solidFill>
                  <a:srgbClr val="000000"/>
                </a:solidFill>
                <a:latin typeface="Calibri Light"/>
              </a:rPr>
              <a:t>Modifiez le style du titre</a:t>
            </a:r>
            <a:endParaRPr b="0" lang="fr-FR" sz="4500" spc="-1" strike="noStrike">
              <a:solidFill>
                <a:srgbClr val="000000"/>
              </a:solid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9B3E15F0-2963-48C9-AB09-16DDB05EF080}" type="datetime">
              <a:rPr b="0" lang="fr-FR" sz="900" spc="-1" strike="noStrike">
                <a:solidFill>
                  <a:srgbClr val="8b8b8b"/>
                </a:solidFill>
                <a:latin typeface="Calibri"/>
              </a:rPr>
              <a:t>28/11/2021</a:t>
            </a:fld>
            <a:endParaRPr b="0" lang="fr-FR" sz="9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p>
            <a:endParaRPr b="0" lang="fr-FR" sz="24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A219E1F4-8E72-454A-A67D-3DE77CA19738}" type="slidenum">
              <a:rPr b="0" lang="fr-FR" sz="900" spc="-1" strike="noStrike">
                <a:solidFill>
                  <a:srgbClr val="8b8b8b"/>
                </a:solidFill>
                <a:latin typeface="Calibri"/>
              </a:rPr>
              <a:t>&lt;number&gt;</a:t>
            </a:fld>
            <a:endParaRPr b="0" lang="fr-FR" sz="9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100" spc="-1" strike="noStrike">
                <a:solidFill>
                  <a:srgbClr val="000000"/>
                </a:solidFill>
                <a:latin typeface="Calibri"/>
              </a:rPr>
              <a:t>Click to edit the outline text format</a:t>
            </a:r>
            <a:endParaRPr b="0" lang="fr-FR"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Calibri"/>
              </a:rPr>
              <a:t>Second Outline Level</a:t>
            </a:r>
            <a:endParaRPr b="0" lang="fr-FR"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350" spc="-1" strike="noStrike">
                <a:solidFill>
                  <a:srgbClr val="000000"/>
                </a:solidFill>
                <a:latin typeface="Calibri"/>
              </a:rPr>
              <a:t>Third Outline Level</a:t>
            </a:r>
            <a:endParaRPr b="0" lang="fr-FR"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350" spc="-1" strike="noStrike">
                <a:solidFill>
                  <a:srgbClr val="000000"/>
                </a:solidFill>
                <a:latin typeface="Calibri"/>
              </a:rPr>
              <a:t>Fourth Outline Level</a:t>
            </a:r>
            <a:endParaRPr b="0" lang="fr-FR"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016280" y="264960"/>
            <a:ext cx="4419360" cy="571320"/>
          </a:xfrm>
          <a:prstGeom prst="rect">
            <a:avLst/>
          </a:prstGeom>
        </p:spPr>
        <p:txBody>
          <a:bodyPr anchor="ctr">
            <a:noAutofit/>
          </a:bodyPr>
          <a:p>
            <a:pPr>
              <a:lnSpc>
                <a:spcPct val="90000"/>
              </a:lnSpc>
            </a:pPr>
            <a:r>
              <a:rPr b="0" lang="fr-FR" sz="3300" spc="-1" strike="noStrike">
                <a:solidFill>
                  <a:srgbClr val="285a94"/>
                </a:solidFill>
                <a:latin typeface="Myriad Pro"/>
              </a:rPr>
              <a:t>Modifiez le style du titre</a:t>
            </a:r>
            <a:endParaRPr b="0" lang="fr-FR" sz="3300" spc="-1" strike="noStrike">
              <a:solidFill>
                <a:srgbClr val="000000"/>
              </a:solidFill>
              <a:latin typeface="Calibri"/>
            </a:endParaRPr>
          </a:p>
        </p:txBody>
      </p:sp>
      <p:sp>
        <p:nvSpPr>
          <p:cNvPr id="42" name="PlaceHolder 2"/>
          <p:cNvSpPr>
            <a:spLocks noGrp="1"/>
          </p:cNvSpPr>
          <p:nvPr>
            <p:ph type="body"/>
          </p:nvPr>
        </p:nvSpPr>
        <p:spPr>
          <a:xfrm>
            <a:off x="628560" y="1825560"/>
            <a:ext cx="7886520" cy="4350960"/>
          </a:xfrm>
          <a:prstGeom prst="rect">
            <a:avLst/>
          </a:prstGeom>
        </p:spPr>
        <p:txBody>
          <a:bodyPr>
            <a:noAutofit/>
          </a:bodyPr>
          <a:p>
            <a:pPr marL="171360" indent="-171000">
              <a:lnSpc>
                <a:spcPct val="90000"/>
              </a:lnSpc>
              <a:spcBef>
                <a:spcPts val="751"/>
              </a:spcBef>
              <a:buClr>
                <a:srgbClr val="285a94"/>
              </a:buClr>
              <a:buFont typeface="Arial"/>
              <a:buChar char="•"/>
            </a:pPr>
            <a:r>
              <a:rPr b="0" lang="fr-FR" sz="2100" spc="-1" strike="noStrike">
                <a:solidFill>
                  <a:srgbClr val="285a94"/>
                </a:solidFill>
                <a:latin typeface="Calibri"/>
              </a:rPr>
              <a:t>Modifier les styles du texte du masque</a:t>
            </a:r>
            <a:endParaRPr b="0" lang="fr-FR"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fr-FR" sz="1800" spc="-1" strike="noStrike">
                <a:solidFill>
                  <a:srgbClr val="000000"/>
                </a:solidFill>
                <a:latin typeface="Calibri"/>
              </a:rPr>
              <a:t>Deuxième niveau</a:t>
            </a:r>
            <a:endParaRPr b="0" lang="fr-FR" sz="18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fr-FR" sz="1500" spc="-1" strike="noStrike">
                <a:solidFill>
                  <a:srgbClr val="000000"/>
                </a:solidFill>
                <a:latin typeface="Calibri"/>
              </a:rPr>
              <a:t>Troisième niveau</a:t>
            </a:r>
            <a:endParaRPr b="0" lang="fr-FR" sz="15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fr-FR" sz="1350" spc="-1" strike="noStrike">
                <a:solidFill>
                  <a:srgbClr val="000000"/>
                </a:solidFill>
                <a:latin typeface="Calibri"/>
              </a:rPr>
              <a:t>Quatrième niveau</a:t>
            </a:r>
            <a:endParaRPr b="0" lang="fr-FR" sz="135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fr-FR" sz="1350" spc="-1" strike="noStrike">
                <a:solidFill>
                  <a:srgbClr val="000000"/>
                </a:solidFill>
                <a:latin typeface="Calibri"/>
              </a:rPr>
              <a:t>Cinquième niveau</a:t>
            </a:r>
            <a:endParaRPr b="0" lang="fr-FR" sz="1350" spc="-1" strike="noStrike">
              <a:solidFill>
                <a:srgbClr val="000000"/>
              </a:solidFill>
              <a:latin typeface="Calibri"/>
            </a:endParaRPr>
          </a:p>
        </p:txBody>
      </p:sp>
      <p:sp>
        <p:nvSpPr>
          <p:cNvPr id="43" name="CustomShape 3"/>
          <p:cNvSpPr/>
          <p:nvPr/>
        </p:nvSpPr>
        <p:spPr>
          <a:xfrm>
            <a:off x="405720" y="243360"/>
            <a:ext cx="490320" cy="6351120"/>
          </a:xfrm>
          <a:prstGeom prst="rect">
            <a:avLst/>
          </a:prstGeom>
          <a:solidFill>
            <a:srgbClr val="f3f8fa"/>
          </a:solidFill>
          <a:ln>
            <a:noFill/>
          </a:ln>
        </p:spPr>
        <p:style>
          <a:lnRef idx="0"/>
          <a:fillRef idx="0"/>
          <a:effectRef idx="0"/>
          <a:fontRef idx="minor"/>
        </p:style>
      </p:sp>
      <p:pic>
        <p:nvPicPr>
          <p:cNvPr id="44" name="Image 7" descr=""/>
          <p:cNvPicPr/>
          <p:nvPr/>
        </p:nvPicPr>
        <p:blipFill>
          <a:blip r:embed="rId2"/>
          <a:stretch/>
        </p:blipFill>
        <p:spPr>
          <a:xfrm>
            <a:off x="8127720" y="5821560"/>
            <a:ext cx="774720" cy="73944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3.xml"/><Relationship Id="rId7"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3.xml"/><Relationship Id="rId6"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3.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3.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04200" y="1039680"/>
            <a:ext cx="367920" cy="4763160"/>
          </a:xfrm>
          <a:prstGeom prst="rect">
            <a:avLst/>
          </a:prstGeom>
          <a:solidFill>
            <a:srgbClr val="f3f8fa"/>
          </a:solidFill>
          <a:ln>
            <a:noFill/>
          </a:ln>
        </p:spPr>
        <p:style>
          <a:lnRef idx="0"/>
          <a:fillRef idx="0"/>
          <a:effectRef idx="0"/>
          <a:fontRef idx="minor"/>
        </p:style>
      </p:sp>
      <p:pic>
        <p:nvPicPr>
          <p:cNvPr id="88" name="Image 4" descr=""/>
          <p:cNvPicPr/>
          <p:nvPr/>
        </p:nvPicPr>
        <p:blipFill>
          <a:blip r:embed="rId1"/>
          <a:stretch/>
        </p:blipFill>
        <p:spPr>
          <a:xfrm>
            <a:off x="7196040" y="4435200"/>
            <a:ext cx="1219680" cy="1132560"/>
          </a:xfrm>
          <a:prstGeom prst="rect">
            <a:avLst/>
          </a:prstGeom>
          <a:ln>
            <a:noFill/>
          </a:ln>
        </p:spPr>
      </p:pic>
      <p:sp>
        <p:nvSpPr>
          <p:cNvPr id="89" name="CustomShape 2"/>
          <p:cNvSpPr/>
          <p:nvPr/>
        </p:nvSpPr>
        <p:spPr>
          <a:xfrm>
            <a:off x="1252440" y="1364040"/>
            <a:ext cx="6867720" cy="3717000"/>
          </a:xfrm>
          <a:prstGeom prst="rect">
            <a:avLst/>
          </a:prstGeom>
          <a:noFill/>
          <a:ln>
            <a:noFill/>
          </a:ln>
        </p:spPr>
        <p:style>
          <a:lnRef idx="0"/>
          <a:fillRef idx="0"/>
          <a:effectRef idx="0"/>
          <a:fontRef idx="minor"/>
        </p:style>
        <p:txBody>
          <a:bodyPr lIns="0" rIns="68760" tIns="34200" bIns="34200">
            <a:noAutofit/>
          </a:bodyPr>
          <a:p>
            <a:pPr algn="ctr">
              <a:lnSpc>
                <a:spcPct val="100000"/>
              </a:lnSpc>
            </a:pPr>
            <a:endParaRPr b="0" lang="fr-FR" sz="1800" spc="-1" strike="noStrike">
              <a:latin typeface="Arial"/>
            </a:endParaRPr>
          </a:p>
          <a:p>
            <a:pPr algn="ctr">
              <a:lnSpc>
                <a:spcPct val="100000"/>
              </a:lnSpc>
            </a:pPr>
            <a:r>
              <a:rPr b="0" lang="fr-FR" sz="2100" spc="-1" strike="noStrike">
                <a:solidFill>
                  <a:srgbClr val="1f2f3c"/>
                </a:solidFill>
                <a:latin typeface="Calibri"/>
                <a:ea typeface="MS Mincho"/>
              </a:rPr>
              <a:t>Formation Master ENC</a:t>
            </a:r>
            <a:endParaRPr b="0" lang="fr-FR" sz="2100" spc="-1" strike="noStrike">
              <a:latin typeface="Arial"/>
            </a:endParaRPr>
          </a:p>
          <a:p>
            <a:pPr algn="ctr">
              <a:lnSpc>
                <a:spcPct val="100000"/>
              </a:lnSpc>
            </a:pPr>
            <a:endParaRPr b="0" lang="fr-FR" sz="2100" spc="-1" strike="noStrike">
              <a:latin typeface="Arial"/>
            </a:endParaRPr>
          </a:p>
          <a:p>
            <a:pPr algn="ctr">
              <a:lnSpc>
                <a:spcPct val="100000"/>
              </a:lnSpc>
            </a:pPr>
            <a:endParaRPr b="0" lang="fr-FR" sz="2100" spc="-1" strike="noStrike">
              <a:latin typeface="Arial"/>
            </a:endParaRPr>
          </a:p>
          <a:p>
            <a:pPr algn="ctr">
              <a:lnSpc>
                <a:spcPct val="100000"/>
              </a:lnSpc>
            </a:pPr>
            <a:r>
              <a:rPr b="0" lang="fr-FR" sz="2100" spc="-1" strike="noStrike">
                <a:solidFill>
                  <a:srgbClr val="4c617e"/>
                </a:solidFill>
                <a:latin typeface="Calibri"/>
                <a:ea typeface="MS Mincho"/>
              </a:rPr>
              <a:t>Information numérique &amp; modèle OAIS</a:t>
            </a:r>
            <a:endParaRPr b="0" lang="fr-FR" sz="2100" spc="-1" strike="noStrike">
              <a:latin typeface="Arial"/>
            </a:endParaRPr>
          </a:p>
          <a:p>
            <a:pPr algn="just">
              <a:lnSpc>
                <a:spcPct val="100000"/>
              </a:lnSpc>
            </a:pPr>
            <a:r>
              <a:rPr b="0" i="1" lang="fr-FR" sz="2100" spc="-1" strike="noStrike">
                <a:solidFill>
                  <a:srgbClr val="4c617e"/>
                </a:solidFill>
                <a:latin typeface="Calibri"/>
                <a:ea typeface="MS Mincho"/>
              </a:rPr>
              <a:t> </a:t>
            </a:r>
            <a:endParaRPr b="0" lang="fr-FR" sz="2100" spc="-1" strike="noStrike">
              <a:latin typeface="Arial"/>
            </a:endParaRPr>
          </a:p>
          <a:p>
            <a:pPr algn="just">
              <a:lnSpc>
                <a:spcPct val="100000"/>
              </a:lnSpc>
            </a:pPr>
            <a:r>
              <a:rPr b="0" i="1" lang="fr-FR" sz="2100" spc="-1" strike="noStrike">
                <a:solidFill>
                  <a:srgbClr val="4c617e"/>
                </a:solidFill>
                <a:latin typeface="Calibri"/>
                <a:ea typeface="MS Mincho"/>
              </a:rPr>
              <a:t> </a:t>
            </a:r>
            <a:endParaRPr b="0" lang="fr-FR" sz="2100" spc="-1" strike="noStrike">
              <a:latin typeface="Arial"/>
            </a:endParaRPr>
          </a:p>
          <a:p>
            <a:pPr algn="ctr">
              <a:lnSpc>
                <a:spcPct val="100000"/>
              </a:lnSpc>
            </a:pPr>
            <a:r>
              <a:rPr b="0" lang="fr-FR" sz="2100" spc="-1" strike="noStrike">
                <a:solidFill>
                  <a:srgbClr val="4c617e"/>
                </a:solidFill>
                <a:latin typeface="Calibri"/>
                <a:ea typeface="MS Mincho"/>
              </a:rPr>
              <a:t>novembre 2021</a:t>
            </a:r>
            <a:endParaRPr b="0" lang="fr-FR" sz="2100" spc="-1" strike="noStrike">
              <a:latin typeface="Arial"/>
            </a:endParaRPr>
          </a:p>
          <a:p>
            <a:pPr algn="ctr">
              <a:lnSpc>
                <a:spcPct val="100000"/>
              </a:lnSpc>
            </a:pPr>
            <a:endParaRPr b="0" lang="fr-FR" sz="2100" spc="-1" strike="noStrike">
              <a:latin typeface="Arial"/>
            </a:endParaRPr>
          </a:p>
          <a:p>
            <a:pPr algn="just">
              <a:lnSpc>
                <a:spcPct val="100000"/>
              </a:lnSpc>
            </a:pPr>
            <a:r>
              <a:rPr b="0" lang="fr-FR" sz="2100" spc="-1" strike="noStrike">
                <a:solidFill>
                  <a:srgbClr val="1f2f3c"/>
                </a:solidFill>
                <a:latin typeface="Calibri"/>
                <a:ea typeface="MS Mincho"/>
              </a:rPr>
              <a:t> </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support</a:t>
            </a:r>
            <a:endParaRPr b="0" lang="fr-FR" sz="3200" spc="-1" strike="noStrike">
              <a:latin typeface="Arial"/>
            </a:endParaRPr>
          </a:p>
        </p:txBody>
      </p:sp>
      <p:sp>
        <p:nvSpPr>
          <p:cNvPr id="126"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27" name="CustomShape 3"/>
          <p:cNvSpPr/>
          <p:nvPr/>
        </p:nvSpPr>
        <p:spPr>
          <a:xfrm>
            <a:off x="899640" y="1785960"/>
            <a:ext cx="7704360" cy="439560"/>
          </a:xfrm>
          <a:prstGeom prst="rect">
            <a:avLst/>
          </a:prstGeom>
          <a:noFill/>
          <a:ln>
            <a:noFill/>
          </a:ln>
        </p:spPr>
        <p:style>
          <a:lnRef idx="0"/>
          <a:fillRef idx="0"/>
          <a:effectRef idx="0"/>
          <a:fontRef idx="minor"/>
        </p:style>
        <p:txBody>
          <a:bodyPr lIns="90000" rIns="90000" tIns="45000" bIns="45000">
            <a:normAutofit fontScale="94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Vieillissement : Analogie avec un texte sur papier</a:t>
            </a:r>
            <a:endParaRPr b="0" lang="fr-FR" sz="2100" spc="-1" strike="noStrike">
              <a:latin typeface="Arial"/>
            </a:endParaRPr>
          </a:p>
          <a:p>
            <a:pPr marL="365760" indent="-255600">
              <a:lnSpc>
                <a:spcPct val="100000"/>
              </a:lnSpc>
              <a:spcBef>
                <a:spcPts val="400"/>
              </a:spcBef>
              <a:tabLst>
                <a:tab algn="l" pos="0"/>
              </a:tabLst>
            </a:pPr>
            <a:endParaRPr b="0" lang="fr-FR" sz="2100" spc="-1" strike="noStrike">
              <a:latin typeface="Arial"/>
            </a:endParaRPr>
          </a:p>
          <a:p>
            <a:pPr>
              <a:lnSpc>
                <a:spcPct val="100000"/>
              </a:lnSpc>
              <a:spcBef>
                <a:spcPts val="323"/>
              </a:spcBef>
              <a:tabLst>
                <a:tab algn="l" pos="0"/>
              </a:tabLst>
            </a:pPr>
            <a:endParaRPr b="0" lang="fr-FR" sz="2100" spc="-1" strike="noStrike">
              <a:latin typeface="Arial"/>
            </a:endParaRPr>
          </a:p>
        </p:txBody>
      </p:sp>
      <p:sp>
        <p:nvSpPr>
          <p:cNvPr id="128" name="CustomShape 4"/>
          <p:cNvSpPr/>
          <p:nvPr/>
        </p:nvSpPr>
        <p:spPr>
          <a:xfrm>
            <a:off x="772200" y="2511720"/>
            <a:ext cx="3790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800" spc="-1" strike="noStrike">
                <a:solidFill>
                  <a:srgbClr val="000000"/>
                </a:solidFill>
                <a:latin typeface="Calibri"/>
              </a:rPr>
              <a:t>Trace physique de l’information</a:t>
            </a:r>
            <a:endParaRPr b="0" lang="fr-FR" sz="1800" spc="-1" strike="noStrike">
              <a:latin typeface="Arial"/>
            </a:endParaRPr>
          </a:p>
        </p:txBody>
      </p:sp>
      <p:pic>
        <p:nvPicPr>
          <p:cNvPr id="129" name="Picture 2" descr=""/>
          <p:cNvPicPr/>
          <p:nvPr/>
        </p:nvPicPr>
        <p:blipFill>
          <a:blip r:embed="rId1"/>
          <a:stretch/>
        </p:blipFill>
        <p:spPr>
          <a:xfrm>
            <a:off x="4500720" y="2583000"/>
            <a:ext cx="3504960" cy="207720"/>
          </a:xfrm>
          <a:prstGeom prst="rect">
            <a:avLst/>
          </a:prstGeom>
          <a:ln w="9360">
            <a:noFill/>
          </a:ln>
        </p:spPr>
      </p:pic>
      <p:pic>
        <p:nvPicPr>
          <p:cNvPr id="130" name="Picture 3" descr=""/>
          <p:cNvPicPr/>
          <p:nvPr/>
        </p:nvPicPr>
        <p:blipFill>
          <a:blip r:embed="rId2"/>
          <a:stretch/>
        </p:blipFill>
        <p:spPr>
          <a:xfrm>
            <a:off x="1030320" y="3357720"/>
            <a:ext cx="3970080" cy="2910960"/>
          </a:xfrm>
          <a:prstGeom prst="rect">
            <a:avLst/>
          </a:prstGeom>
          <a:ln w="9360">
            <a:noFill/>
          </a:ln>
        </p:spPr>
      </p:pic>
      <p:pic>
        <p:nvPicPr>
          <p:cNvPr id="131" name="Picture 4" descr=""/>
          <p:cNvPicPr/>
          <p:nvPr/>
        </p:nvPicPr>
        <p:blipFill>
          <a:blip r:embed="rId3"/>
          <a:stretch/>
        </p:blipFill>
        <p:spPr>
          <a:xfrm>
            <a:off x="5429160" y="3686040"/>
            <a:ext cx="1476000" cy="2314080"/>
          </a:xfrm>
          <a:prstGeom prst="rect">
            <a:avLst/>
          </a:prstGeom>
          <a:ln w="9360">
            <a:noFill/>
          </a:ln>
        </p:spPr>
      </p:pic>
      <p:pic>
        <p:nvPicPr>
          <p:cNvPr id="132" name="Picture 6" descr=""/>
          <p:cNvPicPr/>
          <p:nvPr/>
        </p:nvPicPr>
        <p:blipFill>
          <a:blip r:embed="rId4"/>
          <a:stretch/>
        </p:blipFill>
        <p:spPr>
          <a:xfrm>
            <a:off x="6643800" y="5286240"/>
            <a:ext cx="2731680" cy="1364760"/>
          </a:xfrm>
          <a:prstGeom prst="rect">
            <a:avLst/>
          </a:prstGeom>
          <a:ln w="936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Couche support – quels besoins ?</a:t>
            </a:r>
            <a:endParaRPr b="0" lang="fr-FR" sz="3200" spc="-1" strike="noStrike">
              <a:latin typeface="Arial"/>
            </a:endParaRPr>
          </a:p>
        </p:txBody>
      </p:sp>
      <p:sp>
        <p:nvSpPr>
          <p:cNvPr id="134"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35" name="CustomShape 3"/>
          <p:cNvSpPr/>
          <p:nvPr/>
        </p:nvSpPr>
        <p:spPr>
          <a:xfrm>
            <a:off x="899640" y="227448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Les opérations que l'on souhaite faire sur les supports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Du stockage de données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De la conservation des données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Des accès aux données</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Couche support – quels besoins ?</a:t>
            </a:r>
            <a:endParaRPr b="0" lang="fr-FR" sz="3200" spc="-1" strike="noStrike">
              <a:latin typeface="Arial"/>
            </a:endParaRPr>
          </a:p>
        </p:txBody>
      </p:sp>
      <p:sp>
        <p:nvSpPr>
          <p:cNvPr id="137"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38" name="CustomShape 3"/>
          <p:cNvSpPr/>
          <p:nvPr/>
        </p:nvSpPr>
        <p:spPr>
          <a:xfrm>
            <a:off x="899640" y="1989000"/>
            <a:ext cx="7704360" cy="4392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stockage des données</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Disposer de supports capacitifs</a:t>
            </a:r>
            <a:endParaRPr b="0" lang="fr-FR" sz="17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La conservation des données</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Disposer d'un support fiable </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Disposer d'un support durable</a:t>
            </a:r>
            <a:endParaRPr b="0" lang="fr-FR" sz="17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L'accès aux données </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Accès en écriture</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Accès en lecture</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Faire en sorte qu'une charge importante d'un type d'accès ne pénalise pas fortement les autres accès</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Couche support – quels besoins ?</a:t>
            </a:r>
            <a:endParaRPr b="0" lang="fr-FR" sz="3200" spc="-1" strike="noStrike">
              <a:latin typeface="Arial"/>
            </a:endParaRPr>
          </a:p>
        </p:txBody>
      </p:sp>
      <p:sp>
        <p:nvSpPr>
          <p:cNvPr id="140"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41" name="CustomShape 3"/>
          <p:cNvSpPr/>
          <p:nvPr/>
        </p:nvSpPr>
        <p:spPr>
          <a:xfrm>
            <a:off x="899640" y="1989000"/>
            <a:ext cx="7704360" cy="4392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Des supports amovibles optiques : CD ou DVD-R</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Principales limites : la volumétrie</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Procédures très manuelles à moins d'opter pour des systèmes automatisés de récupération des supports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Pas d'outils sur le marché qui permettent par exemple de procéder à des migrations massives de données inscrites sur un DVD-R vers d'autres DVD-R, voire d'autres types de supports</a:t>
            </a:r>
            <a:endParaRPr b="0" lang="fr-FR" sz="2100" spc="-1" strike="noStrike">
              <a:latin typeface="Arial"/>
            </a:endParaRPr>
          </a:p>
        </p:txBody>
      </p:sp>
      <p:pic>
        <p:nvPicPr>
          <p:cNvPr id="142" name="Image 1" descr=""/>
          <p:cNvPicPr/>
          <p:nvPr/>
        </p:nvPicPr>
        <p:blipFill>
          <a:blip r:embed="rId1"/>
          <a:stretch/>
        </p:blipFill>
        <p:spPr>
          <a:xfrm>
            <a:off x="3874680" y="4969800"/>
            <a:ext cx="1394280" cy="13604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Couche support – quels besoins ?</a:t>
            </a:r>
            <a:endParaRPr b="0" lang="fr-FR" sz="3200" spc="-1" strike="noStrike">
              <a:latin typeface="Arial"/>
            </a:endParaRPr>
          </a:p>
        </p:txBody>
      </p:sp>
      <p:sp>
        <p:nvSpPr>
          <p:cNvPr id="144"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45" name="CustomShape 3"/>
          <p:cNvSpPr/>
          <p:nvPr/>
        </p:nvSpPr>
        <p:spPr>
          <a:xfrm>
            <a:off x="899640" y="1989000"/>
            <a:ext cx="7704360" cy="4392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stockage sur disques durs / serveurs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Moins onéreux, plus simples, se prêtent à des volumétries importantes</a:t>
            </a:r>
            <a:endParaRPr b="0" lang="fr-FR" sz="2100" spc="-1" strike="noStrike">
              <a:latin typeface="Arial"/>
            </a:endParaRPr>
          </a:p>
        </p:txBody>
      </p:sp>
      <p:pic>
        <p:nvPicPr>
          <p:cNvPr id="146" name="Image 2" descr=""/>
          <p:cNvPicPr/>
          <p:nvPr/>
        </p:nvPicPr>
        <p:blipFill>
          <a:blip r:embed="rId1"/>
          <a:stretch/>
        </p:blipFill>
        <p:spPr>
          <a:xfrm>
            <a:off x="5580000" y="2997000"/>
            <a:ext cx="1605960" cy="3266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Couche support – quels besoins ?</a:t>
            </a:r>
            <a:endParaRPr b="0" lang="fr-FR" sz="3200" spc="-1" strike="noStrike">
              <a:latin typeface="Arial"/>
            </a:endParaRPr>
          </a:p>
        </p:txBody>
      </p:sp>
      <p:sp>
        <p:nvSpPr>
          <p:cNvPr id="148"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49" name="CustomShape 3"/>
          <p:cNvSpPr/>
          <p:nvPr/>
        </p:nvSpPr>
        <p:spPr>
          <a:xfrm>
            <a:off x="899640" y="1989000"/>
            <a:ext cx="7704360" cy="4392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stockage sur bandes magnétiques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Volumétries de données importantes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Bonne résistance physique au temps</a:t>
            </a:r>
            <a:endParaRPr b="0" lang="fr-FR" sz="2100" spc="-1" strike="noStrike">
              <a:latin typeface="Arial"/>
            </a:endParaRPr>
          </a:p>
          <a:p>
            <a:pPr>
              <a:lnSpc>
                <a:spcPct val="100000"/>
              </a:lnSpc>
              <a:spcBef>
                <a:spcPts val="400"/>
              </a:spcBef>
            </a:pPr>
            <a:endParaRPr b="0" lang="fr-FR" sz="2100" spc="-1" strike="noStrike">
              <a:latin typeface="Arial"/>
            </a:endParaRPr>
          </a:p>
        </p:txBody>
      </p:sp>
      <p:pic>
        <p:nvPicPr>
          <p:cNvPr id="150" name="Image 1" descr=""/>
          <p:cNvPicPr/>
          <p:nvPr/>
        </p:nvPicPr>
        <p:blipFill>
          <a:blip r:embed="rId1"/>
          <a:stretch/>
        </p:blipFill>
        <p:spPr>
          <a:xfrm>
            <a:off x="2466360" y="3789000"/>
            <a:ext cx="5579280" cy="1799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Couche support – quels besoins ?</a:t>
            </a:r>
            <a:endParaRPr b="0" lang="fr-FR" sz="3200" spc="-1" strike="noStrike">
              <a:latin typeface="Arial"/>
            </a:endParaRPr>
          </a:p>
        </p:txBody>
      </p:sp>
      <p:sp>
        <p:nvSpPr>
          <p:cNvPr id="152"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53" name="CustomShape 3"/>
          <p:cNvSpPr/>
          <p:nvPr/>
        </p:nvSpPr>
        <p:spPr>
          <a:xfrm>
            <a:off x="899640" y="1989000"/>
            <a:ext cx="7704360" cy="4392000"/>
          </a:xfrm>
          <a:prstGeom prst="rect">
            <a:avLst/>
          </a:prstGeom>
          <a:noFill/>
          <a:ln>
            <a:noFill/>
          </a:ln>
        </p:spPr>
        <p:style>
          <a:lnRef idx="0"/>
          <a:fillRef idx="0"/>
          <a:effectRef idx="0"/>
          <a:fontRef idx="minor"/>
        </p:style>
        <p:txBody>
          <a:bodyPr lIns="90000" rIns="90000" tIns="45000" bIns="45000">
            <a:normAutofit fontScale="88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Migration des supports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Systèmes de sauvegarde / de redondance / de réplication sur des sites distants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Contrôle et surveillance des supports : mise en place de cycles de renouvellement des matériels</a:t>
            </a:r>
            <a:endParaRPr b="0" lang="fr-FR" sz="2100" spc="-1" strike="noStrike">
              <a:latin typeface="Arial"/>
            </a:endParaRPr>
          </a:p>
          <a:p>
            <a:pPr>
              <a:lnSpc>
                <a:spcPct val="100000"/>
              </a:lnSpc>
              <a:spcBef>
                <a:spcPts val="400"/>
              </a:spcBef>
            </a:pP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Il n'y a pas de « bon » support</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Il existe des supports plus ou moins bien adaptés pour l'usage que l'on veut en faire (conservation pérenne, accès rapide...)</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Il existe des supports plus ou moins abordables pour ses moyens</a:t>
            </a:r>
            <a:endParaRPr b="0" lang="fr-FR" sz="2100" spc="-1" strike="noStrike">
              <a:latin typeface="Arial"/>
            </a:endParaRPr>
          </a:p>
          <a:p>
            <a:pPr>
              <a:lnSpc>
                <a:spcPct val="100000"/>
              </a:lnSpc>
              <a:spcBef>
                <a:spcPts val="400"/>
              </a:spcBef>
            </a:pP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Image 11" descr=""/>
          <p:cNvPicPr/>
          <p:nvPr/>
        </p:nvPicPr>
        <p:blipFill>
          <a:blip r:embed="rId1"/>
          <a:stretch/>
        </p:blipFill>
        <p:spPr>
          <a:xfrm>
            <a:off x="5148720" y="2344320"/>
            <a:ext cx="2097720" cy="2344680"/>
          </a:xfrm>
          <a:prstGeom prst="rect">
            <a:avLst/>
          </a:prstGeom>
          <a:ln>
            <a:noFill/>
          </a:ln>
        </p:spPr>
      </p:pic>
      <p:sp>
        <p:nvSpPr>
          <p:cNvPr id="155"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Obsolescence</a:t>
            </a:r>
            <a:endParaRPr b="0" lang="fr-FR" sz="3200" spc="-1" strike="noStrike">
              <a:latin typeface="Arial"/>
            </a:endParaRPr>
          </a:p>
        </p:txBody>
      </p:sp>
      <p:sp>
        <p:nvSpPr>
          <p:cNvPr id="156" name="CustomShape 2"/>
          <p:cNvSpPr/>
          <p:nvPr/>
        </p:nvSpPr>
        <p:spPr>
          <a:xfrm>
            <a:off x="57168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57" name="CustomShape 3"/>
          <p:cNvSpPr/>
          <p:nvPr/>
        </p:nvSpPr>
        <p:spPr>
          <a:xfrm>
            <a:off x="899640" y="18572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Obsolescences technologiques</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Matériel de lecture</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Pilote</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Câblage</a:t>
            </a:r>
            <a:endParaRPr b="0" lang="fr-FR" sz="1700" spc="-1" strike="noStrike">
              <a:latin typeface="Arial"/>
            </a:endParaRPr>
          </a:p>
        </p:txBody>
      </p:sp>
      <p:pic>
        <p:nvPicPr>
          <p:cNvPr id="158" name="Picture 5" descr=""/>
          <p:cNvPicPr/>
          <p:nvPr/>
        </p:nvPicPr>
        <p:blipFill>
          <a:blip r:embed="rId2"/>
          <a:stretch/>
        </p:blipFill>
        <p:spPr>
          <a:xfrm>
            <a:off x="66600" y="4725000"/>
            <a:ext cx="2734920" cy="1426680"/>
          </a:xfrm>
          <a:prstGeom prst="rect">
            <a:avLst/>
          </a:prstGeom>
          <a:ln w="9360">
            <a:noFill/>
          </a:ln>
        </p:spPr>
      </p:pic>
      <p:pic>
        <p:nvPicPr>
          <p:cNvPr id="159" name="Image 1" descr=""/>
          <p:cNvPicPr/>
          <p:nvPr/>
        </p:nvPicPr>
        <p:blipFill>
          <a:blip r:embed="rId3"/>
          <a:stretch/>
        </p:blipFill>
        <p:spPr>
          <a:xfrm>
            <a:off x="5248440" y="5349600"/>
            <a:ext cx="2612520" cy="1175400"/>
          </a:xfrm>
          <a:prstGeom prst="rect">
            <a:avLst/>
          </a:prstGeom>
          <a:ln>
            <a:noFill/>
          </a:ln>
        </p:spPr>
      </p:pic>
      <p:pic>
        <p:nvPicPr>
          <p:cNvPr id="160" name="Image 4" descr=""/>
          <p:cNvPicPr/>
          <p:nvPr/>
        </p:nvPicPr>
        <p:blipFill>
          <a:blip r:embed="rId4"/>
          <a:stretch/>
        </p:blipFill>
        <p:spPr>
          <a:xfrm>
            <a:off x="6890400" y="3961800"/>
            <a:ext cx="1281600" cy="1286640"/>
          </a:xfrm>
          <a:prstGeom prst="rect">
            <a:avLst/>
          </a:prstGeom>
          <a:ln>
            <a:noFill/>
          </a:ln>
        </p:spPr>
      </p:pic>
      <p:pic>
        <p:nvPicPr>
          <p:cNvPr id="161" name="Image 5" descr=""/>
          <p:cNvPicPr/>
          <p:nvPr/>
        </p:nvPicPr>
        <p:blipFill>
          <a:blip r:embed="rId5"/>
          <a:stretch/>
        </p:blipFill>
        <p:spPr>
          <a:xfrm>
            <a:off x="3132000" y="3000240"/>
            <a:ext cx="2043360" cy="2411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données</a:t>
            </a:r>
            <a:endParaRPr b="0" lang="fr-FR" sz="3200" spc="-1" strike="noStrike">
              <a:latin typeface="Arial"/>
            </a:endParaRPr>
          </a:p>
        </p:txBody>
      </p:sp>
      <p:sp>
        <p:nvSpPr>
          <p:cNvPr id="163"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64" name="CustomShape 3"/>
          <p:cNvSpPr/>
          <p:nvPr/>
        </p:nvSpPr>
        <p:spPr>
          <a:xfrm>
            <a:off x="899640" y="18572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Manque d'information techniques</a:t>
            </a:r>
            <a:endParaRPr b="0" lang="fr-FR" sz="2100" spc="-1" strike="noStrike">
              <a:latin typeface="Arial"/>
            </a:endParaRPr>
          </a:p>
        </p:txBody>
      </p:sp>
      <p:pic>
        <p:nvPicPr>
          <p:cNvPr id="165" name="Picture 7" descr=""/>
          <p:cNvPicPr/>
          <p:nvPr/>
        </p:nvPicPr>
        <p:blipFill>
          <a:blip r:embed="rId1"/>
          <a:stretch/>
        </p:blipFill>
        <p:spPr>
          <a:xfrm>
            <a:off x="6715080" y="5710320"/>
            <a:ext cx="2696760" cy="1361880"/>
          </a:xfrm>
          <a:prstGeom prst="rect">
            <a:avLst/>
          </a:prstGeom>
          <a:ln w="9360">
            <a:noFill/>
          </a:ln>
        </p:spPr>
      </p:pic>
      <p:pic>
        <p:nvPicPr>
          <p:cNvPr id="166" name="Picture 2" descr=""/>
          <p:cNvPicPr/>
          <p:nvPr/>
        </p:nvPicPr>
        <p:blipFill>
          <a:blip r:embed="rId2"/>
          <a:stretch/>
        </p:blipFill>
        <p:spPr>
          <a:xfrm>
            <a:off x="3071880" y="2709720"/>
            <a:ext cx="3419280" cy="506160"/>
          </a:xfrm>
          <a:prstGeom prst="rect">
            <a:avLst/>
          </a:prstGeom>
          <a:ln w="9360">
            <a:noFill/>
          </a:ln>
        </p:spPr>
      </p:pic>
      <p:pic>
        <p:nvPicPr>
          <p:cNvPr id="167" name="Picture 3" descr=""/>
          <p:cNvPicPr/>
          <p:nvPr/>
        </p:nvPicPr>
        <p:blipFill>
          <a:blip r:embed="rId3"/>
          <a:stretch/>
        </p:blipFill>
        <p:spPr>
          <a:xfrm>
            <a:off x="3024360" y="3276720"/>
            <a:ext cx="6119280" cy="2647440"/>
          </a:xfrm>
          <a:prstGeom prst="rect">
            <a:avLst/>
          </a:prstGeom>
          <a:ln w="9360">
            <a:noFill/>
          </a:ln>
        </p:spPr>
      </p:pic>
      <p:sp>
        <p:nvSpPr>
          <p:cNvPr id="168" name="CustomShape 4"/>
          <p:cNvSpPr/>
          <p:nvPr/>
        </p:nvSpPr>
        <p:spPr>
          <a:xfrm>
            <a:off x="214200" y="2786040"/>
            <a:ext cx="2505600" cy="35388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Train binaire</a:t>
            </a:r>
            <a:endParaRPr b="0" lang="fr-FR" sz="2000" spc="-1" strike="noStrike">
              <a:latin typeface="Arial"/>
            </a:endParaRPr>
          </a:p>
        </p:txBody>
      </p:sp>
      <p:sp>
        <p:nvSpPr>
          <p:cNvPr id="169" name="CustomShape 5"/>
          <p:cNvSpPr/>
          <p:nvPr/>
        </p:nvSpPr>
        <p:spPr>
          <a:xfrm>
            <a:off x="214200" y="3429000"/>
            <a:ext cx="2505600" cy="92844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Train binaire découpé en octets exprimés en hexadécimal</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données</a:t>
            </a:r>
            <a:endParaRPr b="0" lang="fr-FR" sz="3200" spc="-1" strike="noStrike">
              <a:latin typeface="Arial"/>
            </a:endParaRPr>
          </a:p>
        </p:txBody>
      </p:sp>
      <p:sp>
        <p:nvSpPr>
          <p:cNvPr id="171" name="CustomShape 2"/>
          <p:cNvSpPr/>
          <p:nvPr/>
        </p:nvSpPr>
        <p:spPr>
          <a:xfrm>
            <a:off x="57168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pic>
        <p:nvPicPr>
          <p:cNvPr id="172" name="Picture 7" descr=""/>
          <p:cNvPicPr/>
          <p:nvPr/>
        </p:nvPicPr>
        <p:blipFill>
          <a:blip r:embed="rId1"/>
          <a:stretch/>
        </p:blipFill>
        <p:spPr>
          <a:xfrm>
            <a:off x="6715080" y="5710320"/>
            <a:ext cx="2696760" cy="1361880"/>
          </a:xfrm>
          <a:prstGeom prst="rect">
            <a:avLst/>
          </a:prstGeom>
          <a:ln w="9360">
            <a:noFill/>
          </a:ln>
        </p:spPr>
      </p:pic>
      <p:pic>
        <p:nvPicPr>
          <p:cNvPr id="173" name="Picture 2" descr=""/>
          <p:cNvPicPr/>
          <p:nvPr/>
        </p:nvPicPr>
        <p:blipFill>
          <a:blip r:embed="rId2"/>
          <a:stretch/>
        </p:blipFill>
        <p:spPr>
          <a:xfrm>
            <a:off x="3071880" y="1989000"/>
            <a:ext cx="3419280" cy="506160"/>
          </a:xfrm>
          <a:prstGeom prst="rect">
            <a:avLst/>
          </a:prstGeom>
          <a:ln w="9360">
            <a:noFill/>
          </a:ln>
        </p:spPr>
      </p:pic>
      <p:pic>
        <p:nvPicPr>
          <p:cNvPr id="174" name="Picture 2" descr=""/>
          <p:cNvPicPr/>
          <p:nvPr/>
        </p:nvPicPr>
        <p:blipFill>
          <a:blip r:embed="rId3"/>
          <a:stretch/>
        </p:blipFill>
        <p:spPr>
          <a:xfrm>
            <a:off x="3071880" y="2493720"/>
            <a:ext cx="5003280" cy="1814040"/>
          </a:xfrm>
          <a:prstGeom prst="rect">
            <a:avLst/>
          </a:prstGeom>
          <a:ln w="9360">
            <a:noFill/>
          </a:ln>
        </p:spPr>
      </p:pic>
      <p:pic>
        <p:nvPicPr>
          <p:cNvPr id="175" name="Picture 3" descr=""/>
          <p:cNvPicPr/>
          <p:nvPr/>
        </p:nvPicPr>
        <p:blipFill>
          <a:blip r:embed="rId4"/>
          <a:stretch/>
        </p:blipFill>
        <p:spPr>
          <a:xfrm>
            <a:off x="3071880" y="4350960"/>
            <a:ext cx="4500360" cy="1294920"/>
          </a:xfrm>
          <a:prstGeom prst="rect">
            <a:avLst/>
          </a:prstGeom>
          <a:ln w="9360">
            <a:noFill/>
          </a:ln>
        </p:spPr>
      </p:pic>
      <p:sp>
        <p:nvSpPr>
          <p:cNvPr id="176" name="CustomShape 3"/>
          <p:cNvSpPr/>
          <p:nvPr/>
        </p:nvSpPr>
        <p:spPr>
          <a:xfrm>
            <a:off x="214200" y="2639520"/>
            <a:ext cx="2505600" cy="85824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Codage inconnu</a:t>
            </a:r>
            <a:endParaRPr b="0" lang="fr-FR" sz="2000" spc="-1" strike="noStrike">
              <a:latin typeface="Arial"/>
            </a:endParaRPr>
          </a:p>
          <a:p>
            <a:pPr algn="ctr">
              <a:lnSpc>
                <a:spcPct val="90000"/>
              </a:lnSpc>
            </a:pPr>
            <a:r>
              <a:rPr b="0" i="1" lang="fr-FR" sz="2000" spc="-1" strike="noStrike">
                <a:solidFill>
                  <a:srgbClr val="000000"/>
                </a:solidFill>
                <a:latin typeface="Sylfaen"/>
                <a:ea typeface="DejaVu Sans"/>
              </a:rPr>
              <a:t>(information de représentation)</a:t>
            </a:r>
            <a:endParaRPr b="0" lang="fr-FR" sz="2000" spc="-1" strike="noStrike">
              <a:latin typeface="Arial"/>
            </a:endParaRPr>
          </a:p>
        </p:txBody>
      </p:sp>
      <p:sp>
        <p:nvSpPr>
          <p:cNvPr id="177" name="CustomShape 4"/>
          <p:cNvSpPr/>
          <p:nvPr/>
        </p:nvSpPr>
        <p:spPr>
          <a:xfrm>
            <a:off x="214200" y="4422600"/>
            <a:ext cx="2505600" cy="87840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Langue inconnue</a:t>
            </a:r>
            <a:endParaRPr b="0" lang="fr-FR" sz="2000" spc="-1" strike="noStrike">
              <a:latin typeface="Arial"/>
            </a:endParaRPr>
          </a:p>
          <a:p>
            <a:pPr algn="ctr">
              <a:lnSpc>
                <a:spcPct val="90000"/>
              </a:lnSpc>
            </a:pPr>
            <a:r>
              <a:rPr b="0" i="1" lang="fr-FR" sz="2000" spc="-1" strike="noStrike">
                <a:solidFill>
                  <a:srgbClr val="000000"/>
                </a:solidFill>
                <a:latin typeface="Sylfaen"/>
                <a:ea typeface="DejaVu Sans"/>
              </a:rPr>
              <a:t>(information de structure)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50760" y="213480"/>
            <a:ext cx="287244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Plan de la séance</a:t>
            </a:r>
            <a:endParaRPr b="0" lang="fr-FR" sz="2800" spc="-1" strike="noStrike">
              <a:latin typeface="Arial"/>
            </a:endParaRPr>
          </a:p>
        </p:txBody>
      </p:sp>
      <p:sp>
        <p:nvSpPr>
          <p:cNvPr id="91" name="CustomShape 2"/>
          <p:cNvSpPr/>
          <p:nvPr/>
        </p:nvSpPr>
        <p:spPr>
          <a:xfrm>
            <a:off x="899640" y="1989000"/>
            <a:ext cx="7704360" cy="3528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000" spc="-1" strike="noStrike">
                <a:solidFill>
                  <a:srgbClr val="000000"/>
                </a:solidFill>
                <a:latin typeface="Calibri"/>
              </a:rPr>
              <a:t>Les caractéristiques de l’information numérique</a:t>
            </a:r>
            <a:endParaRPr b="0" lang="fr-FR" sz="20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000" spc="-1" strike="noStrike">
                <a:solidFill>
                  <a:srgbClr val="000000"/>
                </a:solidFill>
                <a:latin typeface="Calibri"/>
              </a:rPr>
              <a:t>La norme OAIS</a:t>
            </a:r>
            <a:endParaRPr b="0" lang="fr-FR" sz="2000" spc="-1" strike="noStrike">
              <a:latin typeface="Arial"/>
            </a:endParaRPr>
          </a:p>
        </p:txBody>
      </p:sp>
      <p:sp>
        <p:nvSpPr>
          <p:cNvPr id="92" name="CustomShape 3"/>
          <p:cNvSpPr/>
          <p:nvPr/>
        </p:nvSpPr>
        <p:spPr>
          <a:xfrm>
            <a:off x="405720" y="243360"/>
            <a:ext cx="490320" cy="6351120"/>
          </a:xfrm>
          <a:prstGeom prst="rect">
            <a:avLst/>
          </a:prstGeom>
          <a:solidFill>
            <a:srgbClr val="f3f8fa"/>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données</a:t>
            </a:r>
            <a:endParaRPr b="0" lang="fr-FR" sz="3200" spc="-1" strike="noStrike">
              <a:latin typeface="Arial"/>
            </a:endParaRPr>
          </a:p>
        </p:txBody>
      </p:sp>
      <p:sp>
        <p:nvSpPr>
          <p:cNvPr id="179" name="CustomShape 2"/>
          <p:cNvSpPr/>
          <p:nvPr/>
        </p:nvSpPr>
        <p:spPr>
          <a:xfrm>
            <a:off x="551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80" name="CustomShape 3"/>
          <p:cNvSpPr/>
          <p:nvPr/>
        </p:nvSpPr>
        <p:spPr>
          <a:xfrm>
            <a:off x="899640" y="18572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Absence d'information techniques (de représentation)</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Format identifié mais propriétaire</a:t>
            </a:r>
            <a:endParaRPr b="0" lang="fr-FR" sz="1700" spc="-1" strike="noStrike">
              <a:latin typeface="Arial"/>
            </a:endParaRPr>
          </a:p>
        </p:txBody>
      </p:sp>
      <p:pic>
        <p:nvPicPr>
          <p:cNvPr id="181" name="Picture 7" descr=""/>
          <p:cNvPicPr/>
          <p:nvPr/>
        </p:nvPicPr>
        <p:blipFill>
          <a:blip r:embed="rId1"/>
          <a:stretch/>
        </p:blipFill>
        <p:spPr>
          <a:xfrm>
            <a:off x="285840" y="4500720"/>
            <a:ext cx="2696760" cy="1361880"/>
          </a:xfrm>
          <a:prstGeom prst="rect">
            <a:avLst/>
          </a:prstGeom>
          <a:ln w="9360">
            <a:noFill/>
          </a:ln>
        </p:spPr>
      </p:pic>
      <p:pic>
        <p:nvPicPr>
          <p:cNvPr id="182" name="Picture 3" descr=""/>
          <p:cNvPicPr/>
          <p:nvPr/>
        </p:nvPicPr>
        <p:blipFill>
          <a:blip r:embed="rId2"/>
          <a:stretch/>
        </p:blipFill>
        <p:spPr>
          <a:xfrm>
            <a:off x="2857320" y="2714760"/>
            <a:ext cx="5786280" cy="3880800"/>
          </a:xfrm>
          <a:prstGeom prst="rect">
            <a:avLst/>
          </a:prstGeom>
          <a:ln w="9360">
            <a:solidFill>
              <a:schemeClr val="tx1"/>
            </a:solidFill>
            <a:miter/>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données</a:t>
            </a:r>
            <a:endParaRPr b="0" lang="fr-FR" sz="3200" spc="-1" strike="noStrike">
              <a:latin typeface="Arial"/>
            </a:endParaRPr>
          </a:p>
        </p:txBody>
      </p:sp>
      <p:sp>
        <p:nvSpPr>
          <p:cNvPr id="184" name="CustomShape 2"/>
          <p:cNvSpPr/>
          <p:nvPr/>
        </p:nvSpPr>
        <p:spPr>
          <a:xfrm>
            <a:off x="551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85" name="CustomShape 3"/>
          <p:cNvSpPr/>
          <p:nvPr/>
        </p:nvSpPr>
        <p:spPr>
          <a:xfrm>
            <a:off x="899640" y="18572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Manque de métadonnées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Compréhension d’un identifiant</a:t>
            </a:r>
            <a:endParaRPr b="0" lang="fr-FR" sz="2100" spc="-1" strike="noStrike">
              <a:latin typeface="Arial"/>
            </a:endParaRPr>
          </a:p>
          <a:p>
            <a:pPr>
              <a:lnSpc>
                <a:spcPct val="100000"/>
              </a:lnSpc>
              <a:spcBef>
                <a:spcPts val="400"/>
              </a:spcBef>
            </a:pPr>
            <a:endParaRPr b="0" lang="fr-FR" sz="2100" spc="-1" strike="noStrike">
              <a:latin typeface="Arial"/>
            </a:endParaRPr>
          </a:p>
          <a:p>
            <a:pPr>
              <a:lnSpc>
                <a:spcPct val="100000"/>
              </a:lnSpc>
              <a:spcBef>
                <a:spcPts val="400"/>
              </a:spcBef>
            </a:pPr>
            <a:endParaRPr b="0" lang="fr-FR" sz="2100" spc="-1" strike="noStrike">
              <a:latin typeface="Arial"/>
            </a:endParaRPr>
          </a:p>
        </p:txBody>
      </p:sp>
      <p:pic>
        <p:nvPicPr>
          <p:cNvPr id="186" name="Picture 7" descr=""/>
          <p:cNvPicPr/>
          <p:nvPr/>
        </p:nvPicPr>
        <p:blipFill>
          <a:blip r:embed="rId1"/>
          <a:stretch/>
        </p:blipFill>
        <p:spPr>
          <a:xfrm>
            <a:off x="285840" y="4500720"/>
            <a:ext cx="2696760" cy="1361880"/>
          </a:xfrm>
          <a:prstGeom prst="rect">
            <a:avLst/>
          </a:prstGeom>
          <a:ln w="9360">
            <a:noFill/>
          </a:ln>
        </p:spPr>
      </p:pic>
      <p:pic>
        <p:nvPicPr>
          <p:cNvPr id="187" name="Image 1" descr=""/>
          <p:cNvPicPr/>
          <p:nvPr/>
        </p:nvPicPr>
        <p:blipFill>
          <a:blip r:embed="rId2"/>
          <a:stretch/>
        </p:blipFill>
        <p:spPr>
          <a:xfrm>
            <a:off x="2521440" y="2006640"/>
            <a:ext cx="6336360" cy="35816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logiciel</a:t>
            </a:r>
            <a:endParaRPr b="0" lang="fr-FR" sz="3200" spc="-1" strike="noStrike">
              <a:latin typeface="Arial"/>
            </a:endParaRPr>
          </a:p>
        </p:txBody>
      </p:sp>
      <p:sp>
        <p:nvSpPr>
          <p:cNvPr id="189" name="CustomShape 2"/>
          <p:cNvSpPr/>
          <p:nvPr/>
        </p:nvSpPr>
        <p:spPr>
          <a:xfrm>
            <a:off x="623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90" name="CustomShape 3"/>
          <p:cNvSpPr/>
          <p:nvPr/>
        </p:nvSpPr>
        <p:spPr>
          <a:xfrm>
            <a:off x="899640" y="15566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Facilité de modification ou de suppression de l'information en masse</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del *.* ou rm *.*</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modification écrase tout avant enregistrement</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Obsolescence du système d’exploitation, système de fichiers </a:t>
            </a:r>
            <a:endParaRPr b="0" lang="fr-FR" sz="1700" spc="-1" strike="noStrike">
              <a:latin typeface="Arial"/>
            </a:endParaRPr>
          </a:p>
        </p:txBody>
      </p:sp>
      <p:pic>
        <p:nvPicPr>
          <p:cNvPr id="191" name="Picture 8" descr=""/>
          <p:cNvPicPr/>
          <p:nvPr/>
        </p:nvPicPr>
        <p:blipFill>
          <a:blip r:embed="rId1"/>
          <a:stretch/>
        </p:blipFill>
        <p:spPr>
          <a:xfrm>
            <a:off x="95760" y="4653000"/>
            <a:ext cx="2661840" cy="1420560"/>
          </a:xfrm>
          <a:prstGeom prst="rect">
            <a:avLst/>
          </a:prstGeom>
          <a:ln w="9360">
            <a:noFill/>
          </a:ln>
        </p:spPr>
      </p:pic>
      <p:pic>
        <p:nvPicPr>
          <p:cNvPr id="192" name="Image 3" descr=""/>
          <p:cNvPicPr/>
          <p:nvPr/>
        </p:nvPicPr>
        <p:blipFill>
          <a:blip r:embed="rId2"/>
          <a:stretch/>
        </p:blipFill>
        <p:spPr>
          <a:xfrm>
            <a:off x="4068000" y="4195800"/>
            <a:ext cx="5015880" cy="2374920"/>
          </a:xfrm>
          <a:prstGeom prst="rect">
            <a:avLst/>
          </a:prstGeom>
          <a:ln>
            <a:noFill/>
          </a:ln>
        </p:spPr>
      </p:pic>
      <p:pic>
        <p:nvPicPr>
          <p:cNvPr id="193" name="Image 2" descr=""/>
          <p:cNvPicPr/>
          <p:nvPr/>
        </p:nvPicPr>
        <p:blipFill>
          <a:blip r:embed="rId3"/>
          <a:stretch/>
        </p:blipFill>
        <p:spPr>
          <a:xfrm>
            <a:off x="1471680" y="3357000"/>
            <a:ext cx="5734440" cy="1238400"/>
          </a:xfrm>
          <a:prstGeom prst="rect">
            <a:avLst/>
          </a:prstGeom>
          <a:ln>
            <a:solidFill>
              <a:schemeClr val="tx1"/>
            </a:solid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Les formats</a:t>
            </a:r>
            <a:endParaRPr b="0" lang="fr-FR" sz="3200" spc="-1" strike="noStrike">
              <a:latin typeface="Arial"/>
            </a:endParaRPr>
          </a:p>
        </p:txBody>
      </p:sp>
      <p:sp>
        <p:nvSpPr>
          <p:cNvPr id="195" name="CustomShape 2"/>
          <p:cNvSpPr/>
          <p:nvPr/>
        </p:nvSpPr>
        <p:spPr>
          <a:xfrm>
            <a:off x="571680" y="19008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96" name="CustomShape 3"/>
          <p:cNvSpPr/>
          <p:nvPr/>
        </p:nvSpPr>
        <p:spPr>
          <a:xfrm>
            <a:off x="899640" y="18572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Un fichier est une suite consécutive de bit (train de bits)</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Dont le système de fichier connaît des propriétés (nom, localisation, dates, droits)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Qui possède une syntaxe (organisation des bits)</a:t>
            </a:r>
            <a:endParaRPr b="0" lang="fr-FR" sz="1700" spc="-1" strike="noStrike">
              <a:latin typeface="Arial"/>
            </a:endParaRPr>
          </a:p>
        </p:txBody>
      </p:sp>
      <p:sp>
        <p:nvSpPr>
          <p:cNvPr id="197" name="CustomShape 4"/>
          <p:cNvSpPr/>
          <p:nvPr/>
        </p:nvSpPr>
        <p:spPr>
          <a:xfrm>
            <a:off x="2267640" y="3573000"/>
            <a:ext cx="4571640" cy="283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rPr>
              <a:t>01010010 01000101 01000110 01000110 00110000 00000000 00000001 00000000 01010111 01000001 01010110 01000101</a:t>
            </a:r>
            <a:endParaRPr b="0" lang="fr-FR" sz="1800" spc="-1" strike="noStrike">
              <a:latin typeface="Arial"/>
            </a:endParaRPr>
          </a:p>
          <a:p>
            <a:pPr>
              <a:lnSpc>
                <a:spcPct val="100000"/>
              </a:lnSpc>
            </a:pPr>
            <a:r>
              <a:rPr b="1" lang="fr-FR" sz="1800" spc="-1" strike="noStrike">
                <a:solidFill>
                  <a:srgbClr val="000000"/>
                </a:solidFill>
                <a:latin typeface="Courier New"/>
              </a:rPr>
              <a:t>00010000 00000000 00000000 00000000 00000001 00000000 00000001 00000000 00010001 00101011 00000000 00000000 00010001 00101011 00000000 00000000</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Conséquences pour la conservation</a:t>
            </a:r>
            <a:endParaRPr b="0" lang="fr-FR" sz="3200" spc="-1" strike="noStrike">
              <a:latin typeface="Arial"/>
            </a:endParaRPr>
          </a:p>
        </p:txBody>
      </p:sp>
      <p:sp>
        <p:nvSpPr>
          <p:cNvPr id="199"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00" name="CustomShape 3"/>
          <p:cNvSpPr/>
          <p:nvPr/>
        </p:nvSpPr>
        <p:spPr>
          <a:xfrm>
            <a:off x="899640" y="1857240"/>
            <a:ext cx="7704360" cy="40914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train de bits n'est pas auto-suffisant</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Il convient de conserver en même temps que le train de bits, les informations de décodage (les « </a:t>
            </a:r>
            <a:r>
              <a:rPr b="1" lang="fr-FR" sz="1700" spc="-1" strike="noStrike">
                <a:solidFill>
                  <a:srgbClr val="000000"/>
                </a:solidFill>
                <a:latin typeface="Calibri"/>
              </a:rPr>
              <a:t>spécifications</a:t>
            </a:r>
            <a:r>
              <a:rPr b="0" lang="fr-FR" sz="1700" spc="-1" strike="noStrike">
                <a:solidFill>
                  <a:srgbClr val="000000"/>
                </a:solidFill>
                <a:latin typeface="Calibri"/>
              </a:rPr>
              <a:t> » du format).</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description de certains formats ne sont que des sur-couches d'autres formats, il faut donc également connaître les spécifications </a:t>
            </a:r>
            <a:r>
              <a:rPr b="1" lang="fr-FR" sz="1700" spc="-1" strike="noStrike">
                <a:solidFill>
                  <a:srgbClr val="000000"/>
                </a:solidFill>
                <a:latin typeface="Calibri"/>
              </a:rPr>
              <a:t>des formats parents</a:t>
            </a:r>
            <a:r>
              <a:rPr b="0" lang="fr-FR" sz="1700" spc="-1" strike="noStrike">
                <a:solidFill>
                  <a:srgbClr val="000000"/>
                </a:solidFill>
                <a:latin typeface="Calibri"/>
              </a:rPr>
              <a:t>.</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Si les spécifications sont déjà conservées ailleurs on peut se contenter de conserver des </a:t>
            </a:r>
            <a:r>
              <a:rPr b="1" lang="fr-FR" sz="1700" spc="-1" strike="noStrike">
                <a:solidFill>
                  <a:srgbClr val="000000"/>
                </a:solidFill>
                <a:latin typeface="Calibri"/>
              </a:rPr>
              <a:t>informations d'identification </a:t>
            </a:r>
            <a:r>
              <a:rPr b="0" lang="fr-FR" sz="1700" spc="-1" strike="noStrike">
                <a:solidFill>
                  <a:srgbClr val="000000"/>
                </a:solidFill>
                <a:latin typeface="Calibri"/>
              </a:rPr>
              <a:t>de ce format</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Importance du choix du format des </a:t>
            </a:r>
            <a:r>
              <a:rPr b="1" lang="fr-FR" sz="1700" spc="-1" strike="noStrike">
                <a:solidFill>
                  <a:srgbClr val="000000"/>
                </a:solidFill>
                <a:latin typeface="Calibri"/>
              </a:rPr>
              <a:t>métadonnées</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Les critères d’évaluation d’un format</a:t>
            </a:r>
            <a:endParaRPr b="0" lang="fr-FR" sz="3200" spc="-1" strike="noStrike">
              <a:latin typeface="Arial"/>
            </a:endParaRPr>
          </a:p>
        </p:txBody>
      </p:sp>
      <p:sp>
        <p:nvSpPr>
          <p:cNvPr id="202" name="CustomShape 2"/>
          <p:cNvSpPr/>
          <p:nvPr/>
        </p:nvSpPr>
        <p:spPr>
          <a:xfrm>
            <a:off x="551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03" name="CustomShape 3"/>
          <p:cNvSpPr/>
          <p:nvPr/>
        </p:nvSpPr>
        <p:spPr>
          <a:xfrm>
            <a:off x="899640" y="1857240"/>
            <a:ext cx="7704360" cy="4091400"/>
          </a:xfrm>
          <a:prstGeom prst="rect">
            <a:avLst/>
          </a:prstGeom>
          <a:noFill/>
          <a:ln>
            <a:noFill/>
          </a:ln>
        </p:spPr>
        <p:style>
          <a:lnRef idx="0"/>
          <a:fillRef idx="0"/>
          <a:effectRef idx="0"/>
          <a:fontRef idx="minor"/>
        </p:style>
        <p:txBody>
          <a:bodyPr lIns="90000" rIns="90000" tIns="45000" bIns="45000">
            <a:normAutofit fontScale="49000"/>
          </a:bodyPr>
          <a:p>
            <a:pPr marL="365760" indent="-255600">
              <a:lnSpc>
                <a:spcPct val="100000"/>
              </a:lnSpc>
              <a:spcBef>
                <a:spcPts val="400"/>
              </a:spcBef>
              <a:buClr>
                <a:srgbClr val="285a94"/>
              </a:buClr>
              <a:buSzPct val="65000"/>
              <a:buFont typeface="Wingdings 3" charset="2"/>
              <a:buChar char=""/>
            </a:pPr>
            <a:r>
              <a:rPr b="1" lang="fr-FR" sz="2100" spc="-1" strike="noStrike">
                <a:solidFill>
                  <a:srgbClr val="000000"/>
                </a:solidFill>
                <a:latin typeface="Calibri"/>
              </a:rPr>
              <a:t>Spécifié</a:t>
            </a:r>
            <a:r>
              <a:rPr b="0" lang="fr-FR" sz="2100" spc="-1" strike="noStrike">
                <a:solidFill>
                  <a:srgbClr val="000000"/>
                </a:solidFill>
                <a:latin typeface="Calibri"/>
              </a:rPr>
              <a:t> : il existe une description de la convention utilisée pour représenter la donnée et celle-ci est suffisamment décrite pour en développer une implémentation complète.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1" lang="fr-FR" sz="2100" spc="-1" strike="noStrike">
                <a:solidFill>
                  <a:srgbClr val="000000"/>
                </a:solidFill>
                <a:latin typeface="Calibri"/>
              </a:rPr>
              <a:t>Ouvert</a:t>
            </a:r>
            <a:r>
              <a:rPr b="0" lang="fr-FR" sz="2100" spc="-1" strike="noStrike">
                <a:solidFill>
                  <a:srgbClr val="000000"/>
                </a:solidFill>
                <a:latin typeface="Calibri"/>
              </a:rPr>
              <a:t> : la convention est publique (sinon le format est dit fermé). Elle est donc sans restriction d'accès ni de mise en œuvre.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1" lang="fr-FR" sz="2100" spc="-1" strike="noStrike">
                <a:solidFill>
                  <a:srgbClr val="000000"/>
                </a:solidFill>
                <a:latin typeface="Calibri"/>
              </a:rPr>
              <a:t>Normalisé</a:t>
            </a:r>
            <a:r>
              <a:rPr b="0" lang="fr-FR" sz="2100" spc="-1" strike="noStrike">
                <a:solidFill>
                  <a:srgbClr val="000000"/>
                </a:solidFill>
                <a:latin typeface="Calibri"/>
              </a:rPr>
              <a:t> : la convention est adoptée par des organismes de normalisation (ISO, W3C).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1" lang="fr-FR" sz="2100" spc="-1" strike="noStrike">
                <a:solidFill>
                  <a:srgbClr val="000000"/>
                </a:solidFill>
                <a:latin typeface="Calibri"/>
              </a:rPr>
              <a:t>Standardisé</a:t>
            </a:r>
            <a:r>
              <a:rPr b="0" lang="fr-FR" sz="2100" spc="-1" strike="noStrike">
                <a:solidFill>
                  <a:srgbClr val="000000"/>
                </a:solidFill>
                <a:latin typeface="Calibri"/>
              </a:rPr>
              <a:t> : il n'existe pas de norme sur ce format mais son utilisation est tellement répandue qu'il est considéré comme un standard.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1" lang="fr-FR" sz="2100" spc="-1" strike="noStrike">
                <a:solidFill>
                  <a:srgbClr val="000000"/>
                </a:solidFill>
                <a:latin typeface="Calibri"/>
              </a:rPr>
              <a:t>Propriétaire</a:t>
            </a:r>
            <a:r>
              <a:rPr b="0" lang="fr-FR" sz="2100" spc="-1" strike="noStrike">
                <a:solidFill>
                  <a:srgbClr val="000000"/>
                </a:solidFill>
                <a:latin typeface="Calibri"/>
              </a:rPr>
              <a:t> : si l'exploitation du format entre dans le cadre du droit privé, il dépend alors de l'existence du propriétaire (Par exemple les formats wav de Microsoft). Cet aspect propriétaire n'empêche pas forcément les spécifications d'être publiées. </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Les formats : décodage des données</a:t>
            </a:r>
            <a:endParaRPr b="0" lang="fr-FR" sz="3200" spc="-1" strike="noStrike">
              <a:latin typeface="Arial"/>
            </a:endParaRPr>
          </a:p>
        </p:txBody>
      </p:sp>
      <p:sp>
        <p:nvSpPr>
          <p:cNvPr id="205"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06" name="CustomShape 3"/>
          <p:cNvSpPr/>
          <p:nvPr/>
        </p:nvSpPr>
        <p:spPr>
          <a:xfrm>
            <a:off x="899640" y="185724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Passage d'une donnée à une information intelligible</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Besoin d'information complémentaire sur comment est codée l'information</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Information de représentation</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Un exemple de codage/décodage</a:t>
            </a:r>
            <a:endParaRPr b="0" lang="fr-FR" sz="3200" spc="-1" strike="noStrike">
              <a:latin typeface="Arial"/>
            </a:endParaRPr>
          </a:p>
        </p:txBody>
      </p:sp>
      <p:sp>
        <p:nvSpPr>
          <p:cNvPr id="208" name="CustomShape 2"/>
          <p:cNvSpPr/>
          <p:nvPr/>
        </p:nvSpPr>
        <p:spPr>
          <a:xfrm>
            <a:off x="623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pic>
        <p:nvPicPr>
          <p:cNvPr id="209" name="Image 1" descr=""/>
          <p:cNvPicPr/>
          <p:nvPr/>
        </p:nvPicPr>
        <p:blipFill>
          <a:blip r:embed="rId1"/>
          <a:stretch/>
        </p:blipFill>
        <p:spPr>
          <a:xfrm>
            <a:off x="1871280" y="2233440"/>
            <a:ext cx="5400720" cy="23907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L'ASCII</a:t>
            </a:r>
            <a:endParaRPr b="0" lang="fr-FR" sz="3200" spc="-1" strike="noStrike">
              <a:latin typeface="Arial"/>
            </a:endParaRPr>
          </a:p>
        </p:txBody>
      </p:sp>
      <p:sp>
        <p:nvSpPr>
          <p:cNvPr id="211" name="CustomShape 2"/>
          <p:cNvSpPr/>
          <p:nvPr/>
        </p:nvSpPr>
        <p:spPr>
          <a:xfrm>
            <a:off x="623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12" name="CustomShape 3"/>
          <p:cNvSpPr/>
          <p:nvPr/>
        </p:nvSpPr>
        <p:spPr>
          <a:xfrm>
            <a:off x="899640" y="1857240"/>
            <a:ext cx="7704360" cy="3155400"/>
          </a:xfrm>
          <a:prstGeom prst="rect">
            <a:avLst/>
          </a:prstGeom>
          <a:noFill/>
          <a:ln>
            <a:noFill/>
          </a:ln>
        </p:spPr>
        <p:style>
          <a:lnRef idx="0"/>
          <a:fillRef idx="0"/>
          <a:effectRef idx="0"/>
          <a:fontRef idx="minor"/>
        </p:style>
        <p:txBody>
          <a:bodyPr lIns="90000" rIns="90000" tIns="45000" bIns="45000">
            <a:normAutofit/>
          </a:bodyPr>
          <a:p>
            <a:pPr marL="109800">
              <a:lnSpc>
                <a:spcPct val="100000"/>
              </a:lnSpc>
              <a:spcBef>
                <a:spcPts val="400"/>
              </a:spcBef>
              <a:tabLst>
                <a:tab algn="l" pos="0"/>
              </a:tabLst>
            </a:pPr>
            <a:r>
              <a:rPr b="0" lang="fr-FR" sz="2100" spc="-1" strike="noStrike">
                <a:solidFill>
                  <a:srgbClr val="000000"/>
                </a:solidFill>
                <a:latin typeface="Calibri"/>
              </a:rPr>
              <a:t>Ajout d'une première information de représentation</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tabLst>
                <a:tab algn="l" pos="0"/>
              </a:tabLst>
            </a:pPr>
            <a:r>
              <a:rPr b="0" lang="fr-FR" sz="2100" spc="-1" strike="noStrike">
                <a:solidFill>
                  <a:srgbClr val="000000"/>
                </a:solidFill>
                <a:latin typeface="Calibri"/>
              </a:rPr>
              <a:t>« Les données sont encodées en ASCII »</a:t>
            </a:r>
            <a:endParaRPr b="0" lang="fr-FR" sz="2100" spc="-1" strike="noStrike">
              <a:latin typeface="Arial"/>
            </a:endParaRPr>
          </a:p>
          <a:p>
            <a:pPr lvl="1" marL="621720" indent="-228240">
              <a:lnSpc>
                <a:spcPct val="100000"/>
              </a:lnSpc>
              <a:spcBef>
                <a:spcPts val="323"/>
              </a:spcBef>
              <a:buClr>
                <a:srgbClr val="285a94"/>
              </a:buClr>
              <a:buFont typeface="Verdana"/>
              <a:buChar char="◦"/>
              <a:tabLst>
                <a:tab algn="l" pos="0"/>
              </a:tabLst>
            </a:pPr>
            <a:r>
              <a:rPr b="0" lang="fr-FR" sz="1700" spc="-1" strike="noStrike">
                <a:solidFill>
                  <a:srgbClr val="000000"/>
                </a:solidFill>
                <a:latin typeface="Calibri"/>
              </a:rPr>
              <a:t>L 'ASCII (norme ISO-646) définit un ensemble de 128 caractères</a:t>
            </a:r>
            <a:endParaRPr b="0" lang="fr-FR" sz="1700" spc="-1" strike="noStrike">
              <a:latin typeface="Arial"/>
            </a:endParaRPr>
          </a:p>
          <a:p>
            <a:pPr lvl="1" marL="621720" indent="-228240">
              <a:lnSpc>
                <a:spcPct val="100000"/>
              </a:lnSpc>
              <a:spcBef>
                <a:spcPts val="323"/>
              </a:spcBef>
              <a:buClr>
                <a:srgbClr val="285a94"/>
              </a:buClr>
              <a:buFont typeface="Verdana"/>
              <a:buChar char="◦"/>
              <a:tabLst>
                <a:tab algn="l" pos="0"/>
              </a:tabLst>
            </a:pPr>
            <a:r>
              <a:rPr b="0" lang="fr-FR" sz="1700" spc="-1" strike="noStrike">
                <a:solidFill>
                  <a:srgbClr val="000000"/>
                </a:solidFill>
                <a:latin typeface="Calibri"/>
              </a:rPr>
              <a:t>33 caractères de contrôle: DEL, NUL, EXC</a:t>
            </a:r>
            <a:endParaRPr b="0" lang="fr-FR" sz="1700" spc="-1" strike="noStrike">
              <a:latin typeface="Arial"/>
            </a:endParaRPr>
          </a:p>
          <a:p>
            <a:pPr lvl="1" marL="621720" indent="-228240">
              <a:lnSpc>
                <a:spcPct val="100000"/>
              </a:lnSpc>
              <a:spcBef>
                <a:spcPts val="323"/>
              </a:spcBef>
              <a:buClr>
                <a:srgbClr val="285a94"/>
              </a:buClr>
              <a:buFont typeface="Verdana"/>
              <a:buChar char="◦"/>
              <a:tabLst>
                <a:tab algn="l" pos="0"/>
              </a:tabLst>
            </a:pPr>
            <a:r>
              <a:rPr b="0" lang="fr-FR" sz="1700" spc="-1" strike="noStrike">
                <a:solidFill>
                  <a:srgbClr val="000000"/>
                </a:solidFill>
                <a:latin typeface="Calibri"/>
              </a:rPr>
              <a:t>95 caractères typographiques: !"#$%&amp;'()*+,-./0123456789:;&lt;=&gt;?@ABCDEFGHIJKLMNOPQRSTUVWXYZ[\]^_`abcdefghijklmnopqrstuvwxyz{|}~ </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Localisation des unités</a:t>
            </a:r>
            <a:endParaRPr b="0" lang="fr-FR" sz="3200" spc="-1" strike="noStrike">
              <a:latin typeface="Arial"/>
            </a:endParaRPr>
          </a:p>
        </p:txBody>
      </p:sp>
      <p:sp>
        <p:nvSpPr>
          <p:cNvPr id="214" name="CustomShape 2"/>
          <p:cNvSpPr/>
          <p:nvPr/>
        </p:nvSpPr>
        <p:spPr>
          <a:xfrm>
            <a:off x="623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15" name="CustomShape 3"/>
          <p:cNvSpPr/>
          <p:nvPr/>
        </p:nvSpPr>
        <p:spPr>
          <a:xfrm>
            <a:off x="1115640" y="2637000"/>
            <a:ext cx="691236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ff0000"/>
                </a:solidFill>
                <a:latin typeface="Courier New"/>
              </a:rPr>
              <a:t>00111100</a:t>
            </a:r>
            <a:r>
              <a:rPr b="1" lang="fr-FR" sz="1800" spc="-1" strike="noStrike">
                <a:solidFill>
                  <a:srgbClr val="0000ff"/>
                </a:solidFill>
                <a:latin typeface="Courier New"/>
              </a:rPr>
              <a:t>01101000</a:t>
            </a:r>
            <a:r>
              <a:rPr b="1" lang="fr-FR" sz="1800" spc="-1" strike="noStrike">
                <a:solidFill>
                  <a:srgbClr val="ff0000"/>
                </a:solidFill>
                <a:latin typeface="Courier New"/>
              </a:rPr>
              <a:t>01110100</a:t>
            </a:r>
            <a:r>
              <a:rPr b="1" lang="fr-FR" sz="1800" spc="-1" strike="noStrike">
                <a:solidFill>
                  <a:srgbClr val="0000ff"/>
                </a:solidFill>
                <a:latin typeface="Courier New"/>
              </a:rPr>
              <a:t>01101101</a:t>
            </a:r>
            <a:r>
              <a:rPr b="1" lang="fr-FR" sz="1800" spc="-1" strike="noStrike">
                <a:solidFill>
                  <a:srgbClr val="ff0000"/>
                </a:solidFill>
                <a:latin typeface="Courier New"/>
              </a:rPr>
              <a:t>01101100</a:t>
            </a:r>
            <a:r>
              <a:rPr b="1" lang="fr-FR" sz="1800" spc="-1" strike="noStrike">
                <a:solidFill>
                  <a:srgbClr val="000000"/>
                </a:solidFill>
                <a:latin typeface="Courier New"/>
              </a:rPr>
              <a:t>00111110</a:t>
            </a:r>
            <a:r>
              <a:rPr b="1" lang="fr-FR" sz="1800" spc="-1" strike="noStrike">
                <a:solidFill>
                  <a:srgbClr val="ff0000"/>
                </a:solidFill>
                <a:latin typeface="Courier New"/>
              </a:rPr>
              <a:t>00001101</a:t>
            </a:r>
            <a:r>
              <a:rPr b="1" lang="fr-FR" sz="1800" spc="-1" strike="noStrike">
                <a:solidFill>
                  <a:srgbClr val="000000"/>
                </a:solidFill>
                <a:latin typeface="Courier New"/>
              </a:rPr>
              <a:t>00001010</a:t>
            </a:r>
            <a:r>
              <a:rPr b="1" lang="fr-FR" sz="1800" spc="-1" strike="noStrike">
                <a:solidFill>
                  <a:srgbClr val="ff0000"/>
                </a:solidFill>
                <a:latin typeface="Courier New"/>
              </a:rPr>
              <a:t>00111100</a:t>
            </a:r>
            <a:r>
              <a:rPr b="1" lang="fr-FR" sz="1800" spc="-1" strike="noStrike">
                <a:solidFill>
                  <a:srgbClr val="000000"/>
                </a:solidFill>
                <a:latin typeface="Courier New"/>
              </a:rPr>
              <a:t>01101000</a:t>
            </a:r>
            <a:r>
              <a:rPr b="1" lang="fr-FR" sz="1800" spc="-1" strike="noStrike">
                <a:solidFill>
                  <a:srgbClr val="ff0000"/>
                </a:solidFill>
                <a:latin typeface="Courier New"/>
              </a:rPr>
              <a:t>01100101</a:t>
            </a:r>
            <a:r>
              <a:rPr b="1" lang="fr-FR" sz="1800" spc="-1" strike="noStrike">
                <a:solidFill>
                  <a:srgbClr val="000000"/>
                </a:solidFill>
                <a:latin typeface="Courier New"/>
              </a:rPr>
              <a:t>01100001</a:t>
            </a:r>
            <a:r>
              <a:rPr b="1" lang="fr-FR" sz="1800" spc="-1" strike="noStrike">
                <a:solidFill>
                  <a:srgbClr val="ff0000"/>
                </a:solidFill>
                <a:latin typeface="Courier New"/>
              </a:rPr>
              <a:t>01100100</a:t>
            </a:r>
            <a:r>
              <a:rPr b="1" lang="fr-FR" sz="1800" spc="-1" strike="noStrike">
                <a:solidFill>
                  <a:srgbClr val="000000"/>
                </a:solidFill>
                <a:latin typeface="Courier New"/>
              </a:rPr>
              <a:t>00111110</a:t>
            </a:r>
            <a:r>
              <a:rPr b="1" lang="fr-FR" sz="1800" spc="-1" strike="noStrike">
                <a:solidFill>
                  <a:srgbClr val="ff0000"/>
                </a:solidFill>
                <a:latin typeface="Courier New"/>
              </a:rPr>
              <a:t>00001101</a:t>
            </a:r>
            <a:r>
              <a:rPr b="1" lang="fr-FR" sz="1800" spc="-1" strike="noStrike">
                <a:solidFill>
                  <a:srgbClr val="000000"/>
                </a:solidFill>
                <a:latin typeface="Courier New"/>
              </a:rPr>
              <a:t>00001010</a:t>
            </a:r>
            <a:r>
              <a:rPr b="1" lang="fr-FR" sz="1800" spc="-1" strike="noStrike">
                <a:solidFill>
                  <a:srgbClr val="ff0000"/>
                </a:solidFill>
                <a:latin typeface="Courier New"/>
              </a:rPr>
              <a:t>00001001</a:t>
            </a:r>
            <a:r>
              <a:rPr b="1" lang="fr-FR" sz="1800" spc="-1" strike="noStrike">
                <a:solidFill>
                  <a:srgbClr val="000000"/>
                </a:solidFill>
                <a:latin typeface="Courier New"/>
              </a:rPr>
              <a:t>00111100</a:t>
            </a:r>
            <a:r>
              <a:rPr b="1" lang="fr-FR" sz="1800" spc="-1" strike="noStrike">
                <a:solidFill>
                  <a:srgbClr val="ff0000"/>
                </a:solidFill>
                <a:latin typeface="Courier New"/>
              </a:rPr>
              <a:t>01110100</a:t>
            </a:r>
            <a:r>
              <a:rPr b="1" lang="fr-FR" sz="1800" spc="-1" strike="noStrike">
                <a:solidFill>
                  <a:srgbClr val="000000"/>
                </a:solidFill>
                <a:latin typeface="Courier New"/>
              </a:rPr>
              <a:t>01101001</a:t>
            </a:r>
            <a:r>
              <a:rPr b="1" lang="fr-FR" sz="1800" spc="-1" strike="noStrike">
                <a:solidFill>
                  <a:srgbClr val="ff0000"/>
                </a:solidFill>
                <a:latin typeface="Courier New"/>
              </a:rPr>
              <a:t>01110100</a:t>
            </a:r>
            <a:r>
              <a:rPr b="1" lang="fr-FR" sz="1800" spc="-1" strike="noStrike">
                <a:solidFill>
                  <a:srgbClr val="000000"/>
                </a:solidFill>
                <a:latin typeface="Courier New"/>
              </a:rPr>
              <a:t>01101100</a:t>
            </a:r>
            <a:r>
              <a:rPr b="1" lang="fr-FR" sz="1800" spc="-1" strike="noStrike">
                <a:solidFill>
                  <a:srgbClr val="ff0000"/>
                </a:solidFill>
                <a:latin typeface="Courier New"/>
              </a:rPr>
              <a:t>01100101</a:t>
            </a:r>
            <a:r>
              <a:rPr b="1" lang="fr-FR" sz="1800" spc="-1" strike="noStrike">
                <a:solidFill>
                  <a:srgbClr val="000000"/>
                </a:solidFill>
                <a:latin typeface="Courier New"/>
              </a:rPr>
              <a:t>00111110</a:t>
            </a:r>
            <a:r>
              <a:rPr b="1" lang="fr-FR" sz="1800" spc="-1" strike="noStrike">
                <a:solidFill>
                  <a:srgbClr val="ff0000"/>
                </a:solidFill>
                <a:latin typeface="Courier New"/>
              </a:rPr>
              <a:t>01000011</a:t>
            </a:r>
            <a:r>
              <a:rPr b="1" lang="fr-FR" sz="1800" spc="-1" strike="noStrike">
                <a:solidFill>
                  <a:srgbClr val="000000"/>
                </a:solidFill>
                <a:latin typeface="Courier New"/>
              </a:rPr>
              <a:t>01010010</a:t>
            </a:r>
            <a:r>
              <a:rPr b="1" lang="fr-FR" sz="1800" spc="-1" strike="noStrike">
                <a:solidFill>
                  <a:srgbClr val="ff0000"/>
                </a:solidFill>
                <a:latin typeface="Courier New"/>
              </a:rPr>
              <a:t>01000100</a:t>
            </a:r>
            <a:r>
              <a:rPr b="1" lang="fr-FR" sz="1800" spc="-1" strike="noStrike">
                <a:solidFill>
                  <a:srgbClr val="000000"/>
                </a:solidFill>
                <a:latin typeface="Courier New"/>
              </a:rPr>
              <a:t>01001111</a:t>
            </a:r>
            <a:r>
              <a:rPr b="1" lang="fr-FR" sz="1800" spc="-1" strike="noStrike">
                <a:solidFill>
                  <a:srgbClr val="ff0000"/>
                </a:solidFill>
                <a:latin typeface="Courier New"/>
              </a:rPr>
              <a:t>00111100</a:t>
            </a:r>
            <a:r>
              <a:rPr b="1" lang="fr-FR" sz="1800" spc="-1" strike="noStrike">
                <a:solidFill>
                  <a:srgbClr val="000000"/>
                </a:solidFill>
                <a:latin typeface="Courier New"/>
              </a:rPr>
              <a:t>00101111</a:t>
            </a:r>
            <a:r>
              <a:rPr b="1" lang="fr-FR" sz="1800" spc="-1" strike="noStrike">
                <a:solidFill>
                  <a:srgbClr val="ff0000"/>
                </a:solidFill>
                <a:latin typeface="Courier New"/>
              </a:rPr>
              <a:t>01110100</a:t>
            </a:r>
            <a:r>
              <a:rPr b="1" lang="fr-FR" sz="1800" spc="-1" strike="noStrike">
                <a:solidFill>
                  <a:srgbClr val="000000"/>
                </a:solidFill>
                <a:latin typeface="Courier New"/>
              </a:rPr>
              <a:t>01101001</a:t>
            </a:r>
            <a:r>
              <a:rPr b="1" lang="fr-FR" sz="1800" spc="-1" strike="noStrike">
                <a:solidFill>
                  <a:srgbClr val="ff0000"/>
                </a:solidFill>
                <a:latin typeface="Courier New"/>
              </a:rPr>
              <a:t>01110100</a:t>
            </a:r>
            <a:r>
              <a:rPr b="1" lang="fr-FR" sz="1800" spc="-1" strike="noStrike">
                <a:solidFill>
                  <a:srgbClr val="000000"/>
                </a:solidFill>
                <a:latin typeface="Courier New"/>
              </a:rPr>
              <a:t>01101100</a:t>
            </a:r>
            <a:r>
              <a:rPr b="1" lang="fr-FR" sz="1800" spc="-1" strike="noStrike">
                <a:solidFill>
                  <a:srgbClr val="ff0000"/>
                </a:solidFill>
                <a:latin typeface="Courier New"/>
              </a:rPr>
              <a:t>01100101</a:t>
            </a:r>
            <a:r>
              <a:rPr b="1" lang="fr-FR" sz="1800" spc="-1" strike="noStrike">
                <a:solidFill>
                  <a:srgbClr val="000000"/>
                </a:solidFill>
                <a:latin typeface="Courier New"/>
              </a:rPr>
              <a:t>00111110</a:t>
            </a:r>
            <a:r>
              <a:rPr b="1" lang="fr-FR" sz="1800" spc="-1" strike="noStrike">
                <a:solidFill>
                  <a:srgbClr val="ff0000"/>
                </a:solidFill>
                <a:latin typeface="Courier New"/>
              </a:rPr>
              <a:t>00001101</a:t>
            </a:r>
            <a:r>
              <a:rPr b="1" lang="fr-FR" sz="1800" spc="-1" strike="noStrike">
                <a:solidFill>
                  <a:srgbClr val="000000"/>
                </a:solidFill>
                <a:latin typeface="Courier New"/>
              </a:rPr>
              <a:t>00001010</a:t>
            </a:r>
            <a:r>
              <a:rPr b="1" lang="fr-FR" sz="1800" spc="-1" strike="noStrike">
                <a:solidFill>
                  <a:srgbClr val="ff0000"/>
                </a:solidFill>
                <a:latin typeface="Courier New"/>
              </a:rPr>
              <a:t>00111100</a:t>
            </a:r>
            <a:r>
              <a:rPr b="1" lang="fr-FR" sz="1800" spc="-1" strike="noStrike">
                <a:solidFill>
                  <a:srgbClr val="000000"/>
                </a:solidFill>
                <a:latin typeface="Courier New"/>
              </a:rPr>
              <a:t>00101111</a:t>
            </a:r>
            <a:r>
              <a:rPr b="1" lang="fr-FR" sz="1800" spc="-1" strike="noStrike">
                <a:solidFill>
                  <a:srgbClr val="ff0000"/>
                </a:solidFill>
                <a:latin typeface="Courier New"/>
              </a:rPr>
              <a:t>01101000</a:t>
            </a:r>
            <a:r>
              <a:rPr b="1" lang="fr-FR" sz="1800" spc="-1" strike="noStrike">
                <a:solidFill>
                  <a:srgbClr val="000000"/>
                </a:solidFill>
                <a:latin typeface="Courier New"/>
              </a:rPr>
              <a:t>01100101</a:t>
            </a:r>
            <a:r>
              <a:rPr b="1" lang="fr-FR" sz="1800" spc="-1" strike="noStrike">
                <a:solidFill>
                  <a:srgbClr val="ff0000"/>
                </a:solidFill>
                <a:latin typeface="Courier New"/>
              </a:rPr>
              <a:t>01100001</a:t>
            </a:r>
            <a:r>
              <a:rPr b="1" lang="fr-FR" sz="1800" spc="-1" strike="noStrike">
                <a:solidFill>
                  <a:srgbClr val="000000"/>
                </a:solidFill>
                <a:latin typeface="Courier New"/>
              </a:rPr>
              <a:t>0110010000111110</a:t>
            </a:r>
            <a:endParaRPr b="0" lang="fr-FR" sz="1800" spc="-1" strike="noStrike">
              <a:latin typeface="Arial"/>
            </a:endParaRPr>
          </a:p>
        </p:txBody>
      </p:sp>
      <p:sp>
        <p:nvSpPr>
          <p:cNvPr id="216" name="CustomShape 4"/>
          <p:cNvSpPr/>
          <p:nvPr/>
        </p:nvSpPr>
        <p:spPr>
          <a:xfrm rot="5400000">
            <a:off x="1548000" y="1989000"/>
            <a:ext cx="359640" cy="1079640"/>
          </a:xfrm>
          <a:prstGeom prst="leftBrace">
            <a:avLst>
              <a:gd name="adj1" fmla="val 8333"/>
              <a:gd name="adj2" fmla="val 50000"/>
            </a:avLst>
          </a:prstGeom>
          <a:noFill/>
          <a:ln w="12600">
            <a:solidFill>
              <a:srgbClr val="285a94"/>
            </a:solidFill>
          </a:ln>
        </p:spPr>
        <p:style>
          <a:lnRef idx="1">
            <a:schemeClr val="accent1"/>
          </a:lnRef>
          <a:fillRef idx="0">
            <a:schemeClr val="accent1"/>
          </a:fillRef>
          <a:effectRef idx="0">
            <a:schemeClr val="accent1"/>
          </a:effectRef>
          <a:fontRef idx="minor"/>
        </p:style>
      </p:sp>
      <p:sp>
        <p:nvSpPr>
          <p:cNvPr id="217" name="CustomShape 5"/>
          <p:cNvSpPr/>
          <p:nvPr/>
        </p:nvSpPr>
        <p:spPr>
          <a:xfrm rot="5400000">
            <a:off x="2646720" y="1989000"/>
            <a:ext cx="359640" cy="1079640"/>
          </a:xfrm>
          <a:prstGeom prst="leftBrace">
            <a:avLst>
              <a:gd name="adj1" fmla="val 8333"/>
              <a:gd name="adj2" fmla="val 50000"/>
            </a:avLst>
          </a:prstGeom>
          <a:noFill/>
          <a:ln w="12600">
            <a:solidFill>
              <a:srgbClr val="285a94"/>
            </a:solidFill>
          </a:ln>
        </p:spPr>
        <p:style>
          <a:lnRef idx="1">
            <a:schemeClr val="accent1"/>
          </a:lnRef>
          <a:fillRef idx="0">
            <a:schemeClr val="accent1"/>
          </a:fillRef>
          <a:effectRef idx="0">
            <a:schemeClr val="accent1"/>
          </a:effectRef>
          <a:fontRef idx="minor"/>
        </p:style>
      </p:sp>
      <p:sp>
        <p:nvSpPr>
          <p:cNvPr id="218" name="CustomShape 6"/>
          <p:cNvSpPr/>
          <p:nvPr/>
        </p:nvSpPr>
        <p:spPr>
          <a:xfrm rot="5400000">
            <a:off x="3756600" y="1988280"/>
            <a:ext cx="359640" cy="1079640"/>
          </a:xfrm>
          <a:prstGeom prst="leftBrace">
            <a:avLst>
              <a:gd name="adj1" fmla="val 8333"/>
              <a:gd name="adj2" fmla="val 50000"/>
            </a:avLst>
          </a:prstGeom>
          <a:noFill/>
          <a:ln w="12600">
            <a:solidFill>
              <a:srgbClr val="285a94"/>
            </a:solidFill>
          </a:ln>
        </p:spPr>
        <p:style>
          <a:lnRef idx="1">
            <a:schemeClr val="accent1"/>
          </a:lnRef>
          <a:fillRef idx="0">
            <a:schemeClr val="accent1"/>
          </a:fillRef>
          <a:effectRef idx="0">
            <a:schemeClr val="accent1"/>
          </a:effectRef>
          <a:fontRef idx="minor"/>
        </p:style>
      </p:sp>
      <p:sp>
        <p:nvSpPr>
          <p:cNvPr id="219" name="CustomShape 7"/>
          <p:cNvSpPr/>
          <p:nvPr/>
        </p:nvSpPr>
        <p:spPr>
          <a:xfrm rot="5400000">
            <a:off x="4860360" y="1988280"/>
            <a:ext cx="359640" cy="1079640"/>
          </a:xfrm>
          <a:prstGeom prst="leftBrace">
            <a:avLst>
              <a:gd name="adj1" fmla="val 8333"/>
              <a:gd name="adj2" fmla="val 50000"/>
            </a:avLst>
          </a:prstGeom>
          <a:noFill/>
          <a:ln w="12600">
            <a:solidFill>
              <a:srgbClr val="285a94"/>
            </a:solidFill>
          </a:ln>
        </p:spPr>
        <p:style>
          <a:lnRef idx="1">
            <a:schemeClr val="accent1"/>
          </a:lnRef>
          <a:fillRef idx="0">
            <a:schemeClr val="accent1"/>
          </a:fillRef>
          <a:effectRef idx="0">
            <a:schemeClr val="accent1"/>
          </a:effectRef>
          <a:fontRef idx="minor"/>
        </p:style>
      </p:sp>
      <p:sp>
        <p:nvSpPr>
          <p:cNvPr id="220" name="CustomShape 8"/>
          <p:cNvSpPr/>
          <p:nvPr/>
        </p:nvSpPr>
        <p:spPr>
          <a:xfrm>
            <a:off x="1403640" y="1833120"/>
            <a:ext cx="647640" cy="419040"/>
          </a:xfrm>
          <a:prstGeom prst="rect">
            <a:avLst/>
          </a:prstGeom>
          <a:noFill/>
          <a:ln>
            <a:noFill/>
          </a:ln>
        </p:spPr>
        <p:style>
          <a:lnRef idx="0"/>
          <a:fillRef idx="0"/>
          <a:effectRef idx="0"/>
          <a:fontRef idx="minor"/>
        </p:style>
        <p:txBody>
          <a:bodyPr lIns="90000" rIns="90000" tIns="45000" bIns="45000">
            <a:normAutofit fontScale="85000"/>
          </a:bodyPr>
          <a:p>
            <a:pPr marL="109800">
              <a:lnSpc>
                <a:spcPct val="100000"/>
              </a:lnSpc>
              <a:spcBef>
                <a:spcPts val="400"/>
              </a:spcBef>
              <a:tabLst>
                <a:tab algn="l" pos="0"/>
              </a:tabLst>
            </a:pPr>
            <a:r>
              <a:rPr b="1" lang="fr-FR" sz="2100" spc="-1" strike="noStrike">
                <a:solidFill>
                  <a:srgbClr val="000000"/>
                </a:solidFill>
                <a:latin typeface="Calibri"/>
              </a:rPr>
              <a:t>&lt;</a:t>
            </a:r>
            <a:endParaRPr b="0" lang="fr-FR" sz="2100" spc="-1" strike="noStrike">
              <a:latin typeface="Arial"/>
            </a:endParaRPr>
          </a:p>
        </p:txBody>
      </p:sp>
      <p:sp>
        <p:nvSpPr>
          <p:cNvPr id="221" name="CustomShape 9"/>
          <p:cNvSpPr/>
          <p:nvPr/>
        </p:nvSpPr>
        <p:spPr>
          <a:xfrm>
            <a:off x="2502360" y="1833120"/>
            <a:ext cx="647640" cy="419040"/>
          </a:xfrm>
          <a:prstGeom prst="rect">
            <a:avLst/>
          </a:prstGeom>
          <a:noFill/>
          <a:ln>
            <a:noFill/>
          </a:ln>
        </p:spPr>
        <p:style>
          <a:lnRef idx="0"/>
          <a:fillRef idx="0"/>
          <a:effectRef idx="0"/>
          <a:fontRef idx="minor"/>
        </p:style>
        <p:txBody>
          <a:bodyPr lIns="90000" rIns="90000" tIns="45000" bIns="45000">
            <a:normAutofit fontScale="85000"/>
          </a:bodyPr>
          <a:p>
            <a:pPr marL="109800">
              <a:lnSpc>
                <a:spcPct val="100000"/>
              </a:lnSpc>
              <a:spcBef>
                <a:spcPts val="400"/>
              </a:spcBef>
              <a:tabLst>
                <a:tab algn="l" pos="0"/>
              </a:tabLst>
            </a:pPr>
            <a:r>
              <a:rPr b="1" lang="fr-FR" sz="2100" spc="-1" strike="noStrike">
                <a:solidFill>
                  <a:srgbClr val="000000"/>
                </a:solidFill>
                <a:latin typeface="Calibri"/>
              </a:rPr>
              <a:t>h</a:t>
            </a:r>
            <a:endParaRPr b="0" lang="fr-FR" sz="2100" spc="-1" strike="noStrike">
              <a:latin typeface="Arial"/>
            </a:endParaRPr>
          </a:p>
        </p:txBody>
      </p:sp>
      <p:sp>
        <p:nvSpPr>
          <p:cNvPr id="222" name="CustomShape 10"/>
          <p:cNvSpPr/>
          <p:nvPr/>
        </p:nvSpPr>
        <p:spPr>
          <a:xfrm>
            <a:off x="3636000" y="1833120"/>
            <a:ext cx="647640" cy="419040"/>
          </a:xfrm>
          <a:prstGeom prst="rect">
            <a:avLst/>
          </a:prstGeom>
          <a:noFill/>
          <a:ln>
            <a:noFill/>
          </a:ln>
        </p:spPr>
        <p:style>
          <a:lnRef idx="0"/>
          <a:fillRef idx="0"/>
          <a:effectRef idx="0"/>
          <a:fontRef idx="minor"/>
        </p:style>
        <p:txBody>
          <a:bodyPr lIns="90000" rIns="90000" tIns="45000" bIns="45000">
            <a:normAutofit fontScale="85000"/>
          </a:bodyPr>
          <a:p>
            <a:pPr marL="109800">
              <a:lnSpc>
                <a:spcPct val="100000"/>
              </a:lnSpc>
              <a:spcBef>
                <a:spcPts val="400"/>
              </a:spcBef>
              <a:tabLst>
                <a:tab algn="l" pos="0"/>
              </a:tabLst>
            </a:pPr>
            <a:r>
              <a:rPr b="1" lang="fr-FR" sz="2100" spc="-1" strike="noStrike">
                <a:solidFill>
                  <a:srgbClr val="000000"/>
                </a:solidFill>
                <a:latin typeface="Calibri"/>
              </a:rPr>
              <a:t>t</a:t>
            </a:r>
            <a:endParaRPr b="0" lang="fr-FR" sz="2100" spc="-1" strike="noStrike">
              <a:latin typeface="Arial"/>
            </a:endParaRPr>
          </a:p>
        </p:txBody>
      </p:sp>
      <p:sp>
        <p:nvSpPr>
          <p:cNvPr id="223" name="CustomShape 11"/>
          <p:cNvSpPr/>
          <p:nvPr/>
        </p:nvSpPr>
        <p:spPr>
          <a:xfrm>
            <a:off x="4769640" y="1809360"/>
            <a:ext cx="647640" cy="419040"/>
          </a:xfrm>
          <a:prstGeom prst="rect">
            <a:avLst/>
          </a:prstGeom>
          <a:noFill/>
          <a:ln>
            <a:noFill/>
          </a:ln>
        </p:spPr>
        <p:style>
          <a:lnRef idx="0"/>
          <a:fillRef idx="0"/>
          <a:effectRef idx="0"/>
          <a:fontRef idx="minor"/>
        </p:style>
        <p:txBody>
          <a:bodyPr lIns="90000" rIns="90000" tIns="45000" bIns="45000">
            <a:normAutofit fontScale="85000"/>
          </a:bodyPr>
          <a:p>
            <a:pPr marL="109800">
              <a:lnSpc>
                <a:spcPct val="100000"/>
              </a:lnSpc>
              <a:spcBef>
                <a:spcPts val="400"/>
              </a:spcBef>
              <a:tabLst>
                <a:tab algn="l" pos="0"/>
              </a:tabLst>
            </a:pPr>
            <a:r>
              <a:rPr b="1" lang="fr-FR" sz="2100" spc="-1" strike="noStrike">
                <a:solidFill>
                  <a:srgbClr val="000000"/>
                </a:solidFill>
                <a:latin typeface="Calibri"/>
              </a:rPr>
              <a:t>m</a:t>
            </a:r>
            <a:endParaRPr b="0" lang="fr-FR" sz="2100" spc="-1" strike="noStrike">
              <a:latin typeface="Arial"/>
            </a:endParaRPr>
          </a:p>
        </p:txBody>
      </p:sp>
      <p:sp>
        <p:nvSpPr>
          <p:cNvPr id="224" name="CustomShape 12"/>
          <p:cNvSpPr/>
          <p:nvPr/>
        </p:nvSpPr>
        <p:spPr>
          <a:xfrm rot="5400000">
            <a:off x="5964120" y="1989000"/>
            <a:ext cx="359640" cy="1079640"/>
          </a:xfrm>
          <a:prstGeom prst="leftBrace">
            <a:avLst>
              <a:gd name="adj1" fmla="val 8333"/>
              <a:gd name="adj2" fmla="val 50000"/>
            </a:avLst>
          </a:prstGeom>
          <a:noFill/>
          <a:ln w="12600">
            <a:solidFill>
              <a:srgbClr val="285a94"/>
            </a:solidFill>
          </a:ln>
        </p:spPr>
        <p:style>
          <a:lnRef idx="1">
            <a:schemeClr val="accent1"/>
          </a:lnRef>
          <a:fillRef idx="0">
            <a:schemeClr val="accent1"/>
          </a:fillRef>
          <a:effectRef idx="0">
            <a:schemeClr val="accent1"/>
          </a:effectRef>
          <a:fontRef idx="minor"/>
        </p:style>
      </p:sp>
      <p:sp>
        <p:nvSpPr>
          <p:cNvPr id="225" name="CustomShape 13"/>
          <p:cNvSpPr/>
          <p:nvPr/>
        </p:nvSpPr>
        <p:spPr>
          <a:xfrm>
            <a:off x="5868000" y="1809360"/>
            <a:ext cx="647640" cy="419040"/>
          </a:xfrm>
          <a:prstGeom prst="rect">
            <a:avLst/>
          </a:prstGeom>
          <a:noFill/>
          <a:ln>
            <a:noFill/>
          </a:ln>
        </p:spPr>
        <p:style>
          <a:lnRef idx="0"/>
          <a:fillRef idx="0"/>
          <a:effectRef idx="0"/>
          <a:fontRef idx="minor"/>
        </p:style>
        <p:txBody>
          <a:bodyPr lIns="90000" rIns="90000" tIns="45000" bIns="45000">
            <a:normAutofit fontScale="85000"/>
          </a:bodyPr>
          <a:p>
            <a:pPr marL="109800">
              <a:lnSpc>
                <a:spcPct val="100000"/>
              </a:lnSpc>
              <a:spcBef>
                <a:spcPts val="400"/>
              </a:spcBef>
              <a:tabLst>
                <a:tab algn="l" pos="0"/>
              </a:tabLst>
            </a:pPr>
            <a:r>
              <a:rPr b="1" lang="fr-FR" sz="2100" spc="-1" strike="noStrike">
                <a:solidFill>
                  <a:srgbClr val="000000"/>
                </a:solidFill>
                <a:latin typeface="Calibri"/>
              </a:rPr>
              <a:t>l</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56720" y="2853000"/>
            <a:ext cx="10382040" cy="1309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4000" spc="-1" strike="noStrike">
                <a:solidFill>
                  <a:srgbClr val="4a80c0"/>
                </a:solidFill>
                <a:latin typeface="Calibri"/>
              </a:rPr>
              <a:t>Les caractéristiques de </a:t>
            </a:r>
            <a:endParaRPr b="0" lang="fr-FR" sz="4000" spc="-1" strike="noStrike">
              <a:latin typeface="Arial"/>
            </a:endParaRPr>
          </a:p>
          <a:p>
            <a:pPr algn="ctr">
              <a:lnSpc>
                <a:spcPct val="100000"/>
              </a:lnSpc>
            </a:pPr>
            <a:r>
              <a:rPr b="1" lang="fr-FR" sz="4000" spc="-1" strike="noStrike">
                <a:solidFill>
                  <a:srgbClr val="4a80c0"/>
                </a:solidFill>
                <a:latin typeface="Calibri"/>
              </a:rPr>
              <a:t>l’information numérique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Les unités décodées</a:t>
            </a:r>
            <a:endParaRPr b="0" lang="fr-FR" sz="3200" spc="-1" strike="noStrike">
              <a:latin typeface="Arial"/>
            </a:endParaRPr>
          </a:p>
        </p:txBody>
      </p:sp>
      <p:sp>
        <p:nvSpPr>
          <p:cNvPr id="227"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28" name="CustomShape 3"/>
          <p:cNvSpPr/>
          <p:nvPr/>
        </p:nvSpPr>
        <p:spPr>
          <a:xfrm>
            <a:off x="1115640" y="2444760"/>
            <a:ext cx="7056360" cy="1461240"/>
          </a:xfrm>
          <a:prstGeom prst="rect">
            <a:avLst/>
          </a:prstGeom>
          <a:noFill/>
          <a:ln>
            <a:solidFill>
              <a:srgbClr val="285a94"/>
            </a:solid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rPr>
              <a:t>&lt;html&gt;</a:t>
            </a:r>
            <a:r>
              <a:rPr b="0" lang="fr-FR" sz="1800" spc="-1" strike="noStrike">
                <a:solidFill>
                  <a:srgbClr val="000000"/>
                </a:solidFill>
                <a:latin typeface="Courier New"/>
              </a:rPr>
              <a:t>CR.LF</a:t>
            </a:r>
            <a:r>
              <a:rPr b="1" lang="fr-FR" sz="1800" spc="-1" strike="noStrike">
                <a:solidFill>
                  <a:srgbClr val="000000"/>
                </a:solidFill>
                <a:latin typeface="Courier New"/>
              </a:rPr>
              <a:t>&lt;head&gt;</a:t>
            </a:r>
            <a:r>
              <a:rPr b="0" lang="fr-FR" sz="1800" spc="-1" strike="noStrike">
                <a:solidFill>
                  <a:srgbClr val="000000"/>
                </a:solidFill>
                <a:latin typeface="Courier New"/>
              </a:rPr>
              <a:t>CR.LF.TAB</a:t>
            </a:r>
            <a:r>
              <a:rPr b="1" lang="fr-FR" sz="1800" spc="-1" strike="noStrike">
                <a:solidFill>
                  <a:srgbClr val="000000"/>
                </a:solidFill>
                <a:latin typeface="Courier New"/>
              </a:rPr>
              <a:t>&lt;title&gt;SAE&lt;/title&gt;</a:t>
            </a:r>
            <a:r>
              <a:rPr b="0" lang="fr-FR" sz="1800" spc="-1" strike="noStrike">
                <a:solidFill>
                  <a:srgbClr val="000000"/>
                </a:solidFill>
                <a:latin typeface="Courier New"/>
              </a:rPr>
              <a:t>CR.LF</a:t>
            </a:r>
            <a:r>
              <a:rPr b="1" lang="fr-FR" sz="1800" spc="-1" strike="noStrike">
                <a:solidFill>
                  <a:srgbClr val="000000"/>
                </a:solidFill>
                <a:latin typeface="Courier New"/>
              </a:rPr>
              <a:t>&lt;/head&gt;</a:t>
            </a:r>
            <a:r>
              <a:rPr b="0" lang="fr-FR" sz="1800" spc="-1" strike="noStrike">
                <a:solidFill>
                  <a:srgbClr val="000000"/>
                </a:solidFill>
                <a:latin typeface="Courier New"/>
              </a:rPr>
              <a:t>CR.LF</a:t>
            </a:r>
            <a:r>
              <a:rPr b="1" lang="fr-FR" sz="1800" spc="-1" strike="noStrike">
                <a:solidFill>
                  <a:srgbClr val="000000"/>
                </a:solidFill>
                <a:latin typeface="Courier New"/>
              </a:rPr>
              <a:t>&lt;body&gt;</a:t>
            </a:r>
            <a:r>
              <a:rPr b="0" lang="fr-FR" sz="1800" spc="-1" strike="noStrike">
                <a:solidFill>
                  <a:srgbClr val="000000"/>
                </a:solidFill>
                <a:latin typeface="Courier New"/>
              </a:rPr>
              <a:t>CR.LF</a:t>
            </a:r>
            <a:r>
              <a:rPr b="1" lang="fr-FR" sz="1800" spc="-1" strike="noStrike">
                <a:solidFill>
                  <a:srgbClr val="000000"/>
                </a:solidFill>
                <a:latin typeface="Courier New"/>
              </a:rPr>
              <a:t>.</a:t>
            </a:r>
            <a:r>
              <a:rPr b="0" lang="fr-FR" sz="1800" spc="-1" strike="noStrike">
                <a:solidFill>
                  <a:srgbClr val="000000"/>
                </a:solidFill>
                <a:latin typeface="Courier New"/>
              </a:rPr>
              <a:t>TAB</a:t>
            </a:r>
            <a:r>
              <a:rPr b="1" lang="fr-FR" sz="1800" spc="-1" strike="noStrike">
                <a:solidFill>
                  <a:srgbClr val="000000"/>
                </a:solidFill>
                <a:latin typeface="Courier New"/>
              </a:rPr>
              <a:t>&lt;p style="color:#ff0000"&gt;</a:t>
            </a:r>
            <a:r>
              <a:rPr b="0" lang="fr-FR" sz="1800" spc="-1" strike="noStrike">
                <a:solidFill>
                  <a:srgbClr val="000000"/>
                </a:solidFill>
                <a:latin typeface="Courier New"/>
              </a:rPr>
              <a:t>CR.LF</a:t>
            </a:r>
            <a:r>
              <a:rPr b="1" lang="fr-FR" sz="1800" spc="-1" strike="noStrike">
                <a:solidFill>
                  <a:srgbClr val="000000"/>
                </a:solidFill>
                <a:latin typeface="Courier New"/>
              </a:rPr>
              <a:t>.</a:t>
            </a:r>
            <a:r>
              <a:rPr b="0" lang="fr-FR" sz="1800" spc="-1" strike="noStrike">
                <a:solidFill>
                  <a:srgbClr val="000000"/>
                </a:solidFill>
                <a:latin typeface="Courier New"/>
              </a:rPr>
              <a:t>TAB.TAB.</a:t>
            </a:r>
            <a:r>
              <a:rPr b="1" lang="fr-FR" sz="1800" spc="-1" strike="noStrike">
                <a:solidFill>
                  <a:srgbClr val="000000"/>
                </a:solidFill>
                <a:latin typeface="Courier New"/>
              </a:rPr>
              <a:t>Bonjour.</a:t>
            </a:r>
            <a:r>
              <a:rPr b="0" lang="fr-FR" sz="1800" spc="-1" strike="noStrike">
                <a:solidFill>
                  <a:srgbClr val="000000"/>
                </a:solidFill>
                <a:latin typeface="Courier New"/>
              </a:rPr>
              <a:t>CR.LF</a:t>
            </a:r>
            <a:r>
              <a:rPr b="1" lang="fr-FR" sz="1800" spc="-1" strike="noStrike">
                <a:solidFill>
                  <a:srgbClr val="000000"/>
                </a:solidFill>
                <a:latin typeface="Courier New"/>
              </a:rPr>
              <a:t>.</a:t>
            </a:r>
            <a:r>
              <a:rPr b="0" lang="fr-FR" sz="1800" spc="-1" strike="noStrike">
                <a:solidFill>
                  <a:srgbClr val="000000"/>
                </a:solidFill>
                <a:latin typeface="Courier New"/>
              </a:rPr>
              <a:t>TAB</a:t>
            </a:r>
            <a:r>
              <a:rPr b="1" lang="fr-FR" sz="1800" spc="-1" strike="noStrike">
                <a:solidFill>
                  <a:srgbClr val="000000"/>
                </a:solidFill>
                <a:latin typeface="Courier New"/>
              </a:rPr>
              <a:t>&lt;/p&gt;</a:t>
            </a:r>
            <a:r>
              <a:rPr b="0" lang="fr-FR" sz="1800" spc="-1" strike="noStrike">
                <a:solidFill>
                  <a:srgbClr val="000000"/>
                </a:solidFill>
                <a:latin typeface="Courier New"/>
              </a:rPr>
              <a:t>CR.LF</a:t>
            </a:r>
            <a:r>
              <a:rPr b="1" lang="fr-FR" sz="1800" spc="-1" strike="noStrike">
                <a:solidFill>
                  <a:srgbClr val="000000"/>
                </a:solidFill>
                <a:latin typeface="Courier New"/>
              </a:rPr>
              <a:t>&lt;/body&gt;</a:t>
            </a:r>
            <a:r>
              <a:rPr b="0" lang="fr-FR" sz="1800" spc="-1" strike="noStrike">
                <a:solidFill>
                  <a:srgbClr val="000000"/>
                </a:solidFill>
                <a:latin typeface="Courier New"/>
              </a:rPr>
              <a:t>CR.LF</a:t>
            </a:r>
            <a:r>
              <a:rPr b="1" lang="fr-FR" sz="1800" spc="-1" strike="noStrike">
                <a:solidFill>
                  <a:srgbClr val="000000"/>
                </a:solidFill>
                <a:latin typeface="Courier New"/>
              </a:rPr>
              <a:t>&lt;/html&gt;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Interprétation par un éditeur ASCII</a:t>
            </a:r>
            <a:endParaRPr b="0" lang="fr-FR" sz="3200" spc="-1" strike="noStrike">
              <a:latin typeface="Arial"/>
            </a:endParaRPr>
          </a:p>
        </p:txBody>
      </p:sp>
      <p:sp>
        <p:nvSpPr>
          <p:cNvPr id="230" name="CustomShape 2"/>
          <p:cNvSpPr/>
          <p:nvPr/>
        </p:nvSpPr>
        <p:spPr>
          <a:xfrm>
            <a:off x="57168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31" name="CustomShape 3"/>
          <p:cNvSpPr/>
          <p:nvPr/>
        </p:nvSpPr>
        <p:spPr>
          <a:xfrm>
            <a:off x="2286000" y="1998000"/>
            <a:ext cx="4571640" cy="2833560"/>
          </a:xfrm>
          <a:prstGeom prst="rect">
            <a:avLst/>
          </a:prstGeom>
          <a:noFill/>
          <a:ln>
            <a:solidFill>
              <a:srgbClr val="285a94"/>
            </a:solid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rPr>
              <a:t>&lt;html&gt;</a:t>
            </a:r>
            <a:endParaRPr b="0" lang="fr-FR" sz="1800" spc="-1" strike="noStrike">
              <a:latin typeface="Arial"/>
            </a:endParaRPr>
          </a:p>
          <a:p>
            <a:pPr>
              <a:lnSpc>
                <a:spcPct val="100000"/>
              </a:lnSpc>
            </a:pPr>
            <a:r>
              <a:rPr b="1" lang="fr-FR" sz="1800" spc="-1" strike="noStrike">
                <a:solidFill>
                  <a:srgbClr val="000000"/>
                </a:solidFill>
                <a:latin typeface="Courier New"/>
              </a:rPr>
              <a:t>&lt;head&gt;</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&lt;title&gt;SAE&lt;/title&gt;</a:t>
            </a:r>
            <a:endParaRPr b="0" lang="fr-FR" sz="1800" spc="-1" strike="noStrike">
              <a:latin typeface="Arial"/>
            </a:endParaRPr>
          </a:p>
          <a:p>
            <a:pPr>
              <a:lnSpc>
                <a:spcPct val="100000"/>
              </a:lnSpc>
            </a:pPr>
            <a:r>
              <a:rPr b="1" lang="fr-FR" sz="1800" spc="-1" strike="noStrike">
                <a:solidFill>
                  <a:srgbClr val="000000"/>
                </a:solidFill>
                <a:latin typeface="Courier New"/>
              </a:rPr>
              <a:t>&lt;/head&gt;</a:t>
            </a:r>
            <a:endParaRPr b="0" lang="fr-FR" sz="1800" spc="-1" strike="noStrike">
              <a:latin typeface="Arial"/>
            </a:endParaRPr>
          </a:p>
          <a:p>
            <a:pPr>
              <a:lnSpc>
                <a:spcPct val="100000"/>
              </a:lnSpc>
            </a:pPr>
            <a:r>
              <a:rPr b="1" lang="fr-FR" sz="1800" spc="-1" strike="noStrike">
                <a:solidFill>
                  <a:srgbClr val="000000"/>
                </a:solidFill>
                <a:latin typeface="Courier New"/>
              </a:rPr>
              <a:t>&lt;body&gt;</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&lt;p style="color:#ff0000"&gt;</a:t>
            </a:r>
            <a:endParaRPr b="0" lang="fr-FR" sz="1800" spc="-1" strike="noStrike">
              <a:latin typeface="Arial"/>
            </a:endParaRPr>
          </a:p>
          <a:p>
            <a:pPr>
              <a:lnSpc>
                <a:spcPct val="100000"/>
              </a:lnSpc>
            </a:pPr>
            <a:r>
              <a:rPr b="0" lang="fr-FR" sz="1800" spc="-1" strike="noStrike">
                <a:solidFill>
                  <a:srgbClr val="000000"/>
                </a:solidFill>
                <a:latin typeface="Tahoma"/>
              </a:rPr>
              <a:t>	</a:t>
            </a:r>
            <a:r>
              <a:rPr b="0" lang="fr-FR" sz="1800" spc="-1" strike="noStrike">
                <a:solidFill>
                  <a:srgbClr val="000000"/>
                </a:solidFill>
                <a:latin typeface="Tahoma"/>
              </a:rPr>
              <a:t>	</a:t>
            </a:r>
            <a:r>
              <a:rPr b="1" lang="fr-FR" sz="1800" spc="-1" strike="noStrike">
                <a:solidFill>
                  <a:srgbClr val="000000"/>
                </a:solidFill>
                <a:latin typeface="Courier New"/>
              </a:rPr>
              <a:t>Bonjour</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&lt;/p&gt;</a:t>
            </a:r>
            <a:endParaRPr b="0" lang="fr-FR" sz="1800" spc="-1" strike="noStrike">
              <a:latin typeface="Arial"/>
            </a:endParaRPr>
          </a:p>
          <a:p>
            <a:pPr>
              <a:lnSpc>
                <a:spcPct val="100000"/>
              </a:lnSpc>
            </a:pPr>
            <a:r>
              <a:rPr b="1" lang="fr-FR" sz="1800" spc="-1" strike="noStrike">
                <a:solidFill>
                  <a:srgbClr val="000000"/>
                </a:solidFill>
                <a:latin typeface="Courier New"/>
              </a:rPr>
              <a:t>&lt;/body&gt;</a:t>
            </a:r>
            <a:endParaRPr b="0" lang="fr-FR" sz="1800" spc="-1" strike="noStrike">
              <a:latin typeface="Arial"/>
            </a:endParaRPr>
          </a:p>
          <a:p>
            <a:pPr>
              <a:lnSpc>
                <a:spcPct val="100000"/>
              </a:lnSpc>
            </a:pPr>
            <a:r>
              <a:rPr b="1" lang="fr-FR" sz="1800" spc="-1" strike="noStrike">
                <a:solidFill>
                  <a:srgbClr val="000000"/>
                </a:solidFill>
                <a:latin typeface="Courier New"/>
              </a:rPr>
              <a:t>&lt;/html&gt;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 langage HTML</a:t>
            </a:r>
            <a:endParaRPr b="0" lang="fr-FR" sz="3200" spc="-1" strike="noStrike">
              <a:latin typeface="Arial"/>
            </a:endParaRPr>
          </a:p>
        </p:txBody>
      </p:sp>
      <p:sp>
        <p:nvSpPr>
          <p:cNvPr id="233" name="CustomShape 2"/>
          <p:cNvSpPr/>
          <p:nvPr/>
        </p:nvSpPr>
        <p:spPr>
          <a:xfrm>
            <a:off x="551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34" name="CustomShape 3"/>
          <p:cNvSpPr/>
          <p:nvPr/>
        </p:nvSpPr>
        <p:spPr>
          <a:xfrm>
            <a:off x="899640" y="1857240"/>
            <a:ext cx="7704360" cy="3155400"/>
          </a:xfrm>
          <a:prstGeom prst="rect">
            <a:avLst/>
          </a:prstGeom>
          <a:noFill/>
          <a:ln>
            <a:noFill/>
          </a:ln>
        </p:spPr>
        <p:style>
          <a:lnRef idx="0"/>
          <a:fillRef idx="0"/>
          <a:effectRef idx="0"/>
          <a:fontRef idx="minor"/>
        </p:style>
        <p:txBody>
          <a:bodyPr lIns="90000" rIns="90000" tIns="45000" bIns="45000">
            <a:normAutofit/>
          </a:bodyPr>
          <a:p>
            <a:pPr marL="109800">
              <a:lnSpc>
                <a:spcPct val="100000"/>
              </a:lnSpc>
              <a:spcBef>
                <a:spcPts val="400"/>
              </a:spcBef>
              <a:tabLst>
                <a:tab algn="l" pos="0"/>
              </a:tabLst>
            </a:pPr>
            <a:r>
              <a:rPr b="0" lang="fr-FR" sz="2100" spc="-1" strike="noStrike">
                <a:solidFill>
                  <a:srgbClr val="000000"/>
                </a:solidFill>
                <a:latin typeface="Calibri"/>
              </a:rPr>
              <a:t>Ajout d'une seconde information de représentation</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tabLst>
                <a:tab algn="l" pos="0"/>
              </a:tabLst>
            </a:pPr>
            <a:r>
              <a:rPr b="0" lang="fr-FR" sz="2100" spc="-1" strike="noStrike">
                <a:solidFill>
                  <a:srgbClr val="000000"/>
                </a:solidFill>
                <a:latin typeface="Calibri"/>
              </a:rPr>
              <a:t>« Le texte ASCII respecte la syntaxe HTML »</a:t>
            </a:r>
            <a:endParaRPr b="0" lang="fr-FR" sz="2100" spc="-1" strike="noStrike">
              <a:latin typeface="Arial"/>
            </a:endParaRPr>
          </a:p>
          <a:p>
            <a:pPr lvl="1" marL="621720" indent="-228240">
              <a:lnSpc>
                <a:spcPct val="100000"/>
              </a:lnSpc>
              <a:spcBef>
                <a:spcPts val="323"/>
              </a:spcBef>
              <a:buClr>
                <a:srgbClr val="285a94"/>
              </a:buClr>
              <a:buFont typeface="Verdana"/>
              <a:buChar char="◦"/>
              <a:tabLst>
                <a:tab algn="l" pos="0"/>
              </a:tabLst>
            </a:pPr>
            <a:r>
              <a:rPr b="0" lang="fr-FR" sz="1700" spc="-1" strike="noStrike">
                <a:solidFill>
                  <a:srgbClr val="000000"/>
                </a:solidFill>
                <a:latin typeface="Calibri"/>
              </a:rPr>
              <a:t>HTML (standard W3C) définit un ensemble de conventions (noms et signification de balises, etc.) dans une syntaxe elle-même définie en SGML (norme ISO-8879:1986)</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 langage HTML</a:t>
            </a:r>
            <a:endParaRPr b="0" lang="fr-FR" sz="3200" spc="-1" strike="noStrike">
              <a:latin typeface="Arial"/>
            </a:endParaRPr>
          </a:p>
        </p:txBody>
      </p:sp>
      <p:sp>
        <p:nvSpPr>
          <p:cNvPr id="236" name="CustomShape 2"/>
          <p:cNvSpPr/>
          <p:nvPr/>
        </p:nvSpPr>
        <p:spPr>
          <a:xfrm>
            <a:off x="623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37" name="CustomShape 3"/>
          <p:cNvSpPr/>
          <p:nvPr/>
        </p:nvSpPr>
        <p:spPr>
          <a:xfrm>
            <a:off x="2286000" y="1998000"/>
            <a:ext cx="4571640" cy="2833560"/>
          </a:xfrm>
          <a:prstGeom prst="rect">
            <a:avLst/>
          </a:prstGeom>
          <a:noFill/>
          <a:ln>
            <a:solidFill>
              <a:srgbClr val="285a94"/>
            </a:solid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rPr>
              <a:t>&lt;html&gt;</a:t>
            </a:r>
            <a:endParaRPr b="0" lang="fr-FR" sz="1800" spc="-1" strike="noStrike">
              <a:latin typeface="Arial"/>
            </a:endParaRPr>
          </a:p>
          <a:p>
            <a:pPr>
              <a:lnSpc>
                <a:spcPct val="100000"/>
              </a:lnSpc>
            </a:pPr>
            <a:r>
              <a:rPr b="1" lang="fr-FR" sz="1800" spc="-1" strike="noStrike">
                <a:solidFill>
                  <a:srgbClr val="000000"/>
                </a:solidFill>
                <a:latin typeface="Courier New"/>
              </a:rPr>
              <a:t>&lt;head&gt;</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&lt;title&gt;SAE&lt;/title&gt;</a:t>
            </a:r>
            <a:endParaRPr b="0" lang="fr-FR" sz="1800" spc="-1" strike="noStrike">
              <a:latin typeface="Arial"/>
            </a:endParaRPr>
          </a:p>
          <a:p>
            <a:pPr>
              <a:lnSpc>
                <a:spcPct val="100000"/>
              </a:lnSpc>
            </a:pPr>
            <a:r>
              <a:rPr b="1" lang="fr-FR" sz="1800" spc="-1" strike="noStrike">
                <a:solidFill>
                  <a:srgbClr val="000000"/>
                </a:solidFill>
                <a:latin typeface="Courier New"/>
              </a:rPr>
              <a:t>&lt;/head&gt;</a:t>
            </a:r>
            <a:endParaRPr b="0" lang="fr-FR" sz="1800" spc="-1" strike="noStrike">
              <a:latin typeface="Arial"/>
            </a:endParaRPr>
          </a:p>
          <a:p>
            <a:pPr>
              <a:lnSpc>
                <a:spcPct val="100000"/>
              </a:lnSpc>
            </a:pPr>
            <a:r>
              <a:rPr b="1" lang="fr-FR" sz="1800" spc="-1" strike="noStrike">
                <a:solidFill>
                  <a:srgbClr val="000000"/>
                </a:solidFill>
                <a:latin typeface="Courier New"/>
              </a:rPr>
              <a:t>&lt;body&gt;</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&lt;p style="color:#ff0000"&gt;</a:t>
            </a:r>
            <a:endParaRPr b="0" lang="fr-FR" sz="1800" spc="-1" strike="noStrike">
              <a:latin typeface="Arial"/>
            </a:endParaRPr>
          </a:p>
          <a:p>
            <a:pPr>
              <a:lnSpc>
                <a:spcPct val="100000"/>
              </a:lnSpc>
            </a:pPr>
            <a:r>
              <a:rPr b="0" lang="fr-FR" sz="1800" spc="-1" strike="noStrike">
                <a:solidFill>
                  <a:srgbClr val="000000"/>
                </a:solidFill>
                <a:latin typeface="Tahoma"/>
              </a:rPr>
              <a:t>	</a:t>
            </a:r>
            <a:r>
              <a:rPr b="0" lang="fr-FR" sz="1800" spc="-1" strike="noStrike">
                <a:solidFill>
                  <a:srgbClr val="000000"/>
                </a:solidFill>
                <a:latin typeface="Tahoma"/>
              </a:rPr>
              <a:t>	</a:t>
            </a:r>
            <a:r>
              <a:rPr b="1" lang="fr-FR" sz="1800" spc="-1" strike="noStrike">
                <a:solidFill>
                  <a:srgbClr val="000000"/>
                </a:solidFill>
                <a:latin typeface="Courier New"/>
              </a:rPr>
              <a:t>Bonjour</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&lt;/p&gt;</a:t>
            </a:r>
            <a:endParaRPr b="0" lang="fr-FR" sz="1800" spc="-1" strike="noStrike">
              <a:latin typeface="Arial"/>
            </a:endParaRPr>
          </a:p>
          <a:p>
            <a:pPr>
              <a:lnSpc>
                <a:spcPct val="100000"/>
              </a:lnSpc>
            </a:pPr>
            <a:r>
              <a:rPr b="1" lang="fr-FR" sz="1800" spc="-1" strike="noStrike">
                <a:solidFill>
                  <a:srgbClr val="000000"/>
                </a:solidFill>
                <a:latin typeface="Courier New"/>
              </a:rPr>
              <a:t>&lt;/body&gt;</a:t>
            </a:r>
            <a:endParaRPr b="0" lang="fr-FR" sz="1800" spc="-1" strike="noStrike">
              <a:latin typeface="Arial"/>
            </a:endParaRPr>
          </a:p>
          <a:p>
            <a:pPr>
              <a:lnSpc>
                <a:spcPct val="100000"/>
              </a:lnSpc>
            </a:pPr>
            <a:r>
              <a:rPr b="1" lang="fr-FR" sz="1800" spc="-1" strike="noStrike">
                <a:solidFill>
                  <a:srgbClr val="000000"/>
                </a:solidFill>
                <a:latin typeface="Courier New"/>
              </a:rPr>
              <a:t>&lt;/html&gt;</a:t>
            </a:r>
            <a:endParaRPr b="0" lang="fr-FR" sz="1800" spc="-1" strike="noStrike">
              <a:latin typeface="Arial"/>
            </a:endParaRPr>
          </a:p>
        </p:txBody>
      </p:sp>
      <p:sp>
        <p:nvSpPr>
          <p:cNvPr id="238" name="CustomShape 4"/>
          <p:cNvSpPr/>
          <p:nvPr/>
        </p:nvSpPr>
        <p:spPr>
          <a:xfrm>
            <a:off x="6858000" y="2565000"/>
            <a:ext cx="1872000" cy="30924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Titre de la page</a:t>
            </a:r>
            <a:endParaRPr b="0" lang="fr-FR" sz="2000" spc="-1" strike="noStrike">
              <a:latin typeface="Arial"/>
            </a:endParaRPr>
          </a:p>
        </p:txBody>
      </p:sp>
      <p:sp>
        <p:nvSpPr>
          <p:cNvPr id="239" name="CustomShape 5"/>
          <p:cNvSpPr/>
          <p:nvPr/>
        </p:nvSpPr>
        <p:spPr>
          <a:xfrm>
            <a:off x="6858000" y="3385080"/>
            <a:ext cx="1872000" cy="30924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Paragraphe</a:t>
            </a:r>
            <a:endParaRPr b="0" lang="fr-FR" sz="2000" spc="-1" strike="noStrike">
              <a:latin typeface="Arial"/>
            </a:endParaRPr>
          </a:p>
        </p:txBody>
      </p:sp>
      <p:sp>
        <p:nvSpPr>
          <p:cNvPr id="240" name="CustomShape 6"/>
          <p:cNvSpPr/>
          <p:nvPr/>
        </p:nvSpPr>
        <p:spPr>
          <a:xfrm>
            <a:off x="6858000" y="3749040"/>
            <a:ext cx="1872000" cy="30924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90000"/>
              </a:lnSpc>
            </a:pPr>
            <a:r>
              <a:rPr b="0" i="1" lang="fr-FR" sz="2000" spc="-1" strike="noStrike">
                <a:solidFill>
                  <a:srgbClr val="000000"/>
                </a:solidFill>
                <a:latin typeface="Sylfaen"/>
                <a:ea typeface="DejaVu Sans"/>
              </a:rPr>
              <a:t>Contenu textuel</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 langage CSS</a:t>
            </a:r>
            <a:endParaRPr b="0" lang="fr-FR" sz="3200" spc="-1" strike="noStrike">
              <a:latin typeface="Arial"/>
            </a:endParaRPr>
          </a:p>
        </p:txBody>
      </p:sp>
      <p:sp>
        <p:nvSpPr>
          <p:cNvPr id="242" name="CustomShape 2"/>
          <p:cNvSpPr/>
          <p:nvPr/>
        </p:nvSpPr>
        <p:spPr>
          <a:xfrm>
            <a:off x="62352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43" name="CustomShape 3"/>
          <p:cNvSpPr/>
          <p:nvPr/>
        </p:nvSpPr>
        <p:spPr>
          <a:xfrm>
            <a:off x="899640" y="1857240"/>
            <a:ext cx="7704360" cy="3155400"/>
          </a:xfrm>
          <a:prstGeom prst="rect">
            <a:avLst/>
          </a:prstGeom>
          <a:noFill/>
          <a:ln>
            <a:noFill/>
          </a:ln>
        </p:spPr>
        <p:style>
          <a:lnRef idx="0"/>
          <a:fillRef idx="0"/>
          <a:effectRef idx="0"/>
          <a:fontRef idx="minor"/>
        </p:style>
        <p:txBody>
          <a:bodyPr lIns="90000" rIns="90000" tIns="45000" bIns="45000">
            <a:normAutofit/>
          </a:bodyPr>
          <a:p>
            <a:pPr marL="109800">
              <a:lnSpc>
                <a:spcPct val="100000"/>
              </a:lnSpc>
              <a:spcBef>
                <a:spcPts val="400"/>
              </a:spcBef>
              <a:tabLst>
                <a:tab algn="l" pos="0"/>
              </a:tabLst>
            </a:pPr>
            <a:r>
              <a:rPr b="0" lang="fr-FR" sz="2100" spc="-1" strike="noStrike">
                <a:solidFill>
                  <a:srgbClr val="000000"/>
                </a:solidFill>
                <a:latin typeface="Calibri"/>
              </a:rPr>
              <a:t>Ajout d'une troisième information de représentation</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tabLst>
                <a:tab algn="l" pos="0"/>
              </a:tabLst>
            </a:pPr>
            <a:r>
              <a:rPr b="0" lang="fr-FR" sz="2100" spc="-1" strike="noStrike">
                <a:solidFill>
                  <a:srgbClr val="000000"/>
                </a:solidFill>
                <a:latin typeface="Calibri"/>
              </a:rPr>
              <a:t>« Le contenu des attributs style respectent la syntaxe CSS »</a:t>
            </a:r>
            <a:endParaRPr b="0" lang="fr-FR" sz="2100" spc="-1" strike="noStrike">
              <a:latin typeface="Arial"/>
            </a:endParaRPr>
          </a:p>
          <a:p>
            <a:pPr lvl="1" marL="621720" indent="-228240">
              <a:lnSpc>
                <a:spcPct val="100000"/>
              </a:lnSpc>
              <a:spcBef>
                <a:spcPts val="323"/>
              </a:spcBef>
              <a:buClr>
                <a:srgbClr val="285a94"/>
              </a:buClr>
              <a:buFont typeface="Verdana"/>
              <a:buChar char="◦"/>
              <a:tabLst>
                <a:tab algn="l" pos="0"/>
              </a:tabLst>
            </a:pPr>
            <a:r>
              <a:rPr b="0" lang="fr-FR" sz="1700" spc="-1" strike="noStrike">
                <a:solidFill>
                  <a:srgbClr val="000000"/>
                </a:solidFill>
                <a:latin typeface="Calibri"/>
              </a:rPr>
              <a:t>CSS (standard W3C) définit un ensemble de conventions formelles pour exprimer des propriétés de mise en page</a:t>
            </a:r>
            <a:endParaRPr b="0" lang="fr-FR" sz="1700" spc="-1" strike="noStrike">
              <a:latin typeface="Arial"/>
            </a:endParaRPr>
          </a:p>
          <a:p>
            <a:pPr lvl="1" marL="621720" indent="-228240">
              <a:lnSpc>
                <a:spcPct val="100000"/>
              </a:lnSpc>
              <a:spcBef>
                <a:spcPts val="323"/>
              </a:spcBef>
              <a:buClr>
                <a:srgbClr val="285a94"/>
              </a:buClr>
              <a:buFont typeface="Verdana"/>
              <a:buChar char="◦"/>
              <a:tabLst>
                <a:tab algn="l" pos="0"/>
              </a:tabLst>
            </a:pPr>
            <a:r>
              <a:rPr b="0" lang="fr-FR" sz="1700" spc="-1" strike="noStrike">
                <a:solidFill>
                  <a:srgbClr val="000000"/>
                </a:solidFill>
                <a:latin typeface="Calibri"/>
              </a:rPr>
              <a:t>CSS utilise pour exprimer certaines valeurs des encodages spécifiques: URL pour les noms de fichier, RVB pour les couleurs</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Le langage CSS</a:t>
            </a:r>
            <a:endParaRPr b="0" lang="fr-FR" sz="3200" spc="-1" strike="noStrike">
              <a:latin typeface="Arial"/>
            </a:endParaRPr>
          </a:p>
        </p:txBody>
      </p:sp>
      <p:sp>
        <p:nvSpPr>
          <p:cNvPr id="245"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46" name="CustomShape 3"/>
          <p:cNvSpPr/>
          <p:nvPr/>
        </p:nvSpPr>
        <p:spPr>
          <a:xfrm>
            <a:off x="467640" y="2133000"/>
            <a:ext cx="4571640" cy="2833560"/>
          </a:xfrm>
          <a:prstGeom prst="rect">
            <a:avLst/>
          </a:prstGeom>
          <a:noFill/>
          <a:ln>
            <a:solidFill>
              <a:srgbClr val="285a94"/>
            </a:solid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ourier New"/>
              </a:rPr>
              <a:t>&lt;html&gt;</a:t>
            </a:r>
            <a:endParaRPr b="0" lang="fr-FR" sz="1800" spc="-1" strike="noStrike">
              <a:latin typeface="Arial"/>
            </a:endParaRPr>
          </a:p>
          <a:p>
            <a:pPr>
              <a:lnSpc>
                <a:spcPct val="100000"/>
              </a:lnSpc>
            </a:pPr>
            <a:r>
              <a:rPr b="1" lang="fr-FR" sz="1800" spc="-1" strike="noStrike">
                <a:solidFill>
                  <a:srgbClr val="000000"/>
                </a:solidFill>
                <a:latin typeface="Courier New"/>
              </a:rPr>
              <a:t>&lt;head&gt;</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&lt;title&gt;SAE&lt;/title&gt;</a:t>
            </a:r>
            <a:endParaRPr b="0" lang="fr-FR" sz="1800" spc="-1" strike="noStrike">
              <a:latin typeface="Arial"/>
            </a:endParaRPr>
          </a:p>
          <a:p>
            <a:pPr>
              <a:lnSpc>
                <a:spcPct val="100000"/>
              </a:lnSpc>
            </a:pPr>
            <a:r>
              <a:rPr b="1" lang="fr-FR" sz="1800" spc="-1" strike="noStrike">
                <a:solidFill>
                  <a:srgbClr val="000000"/>
                </a:solidFill>
                <a:latin typeface="Courier New"/>
              </a:rPr>
              <a:t>&lt;/head&gt;</a:t>
            </a:r>
            <a:endParaRPr b="0" lang="fr-FR" sz="1800" spc="-1" strike="noStrike">
              <a:latin typeface="Arial"/>
            </a:endParaRPr>
          </a:p>
          <a:p>
            <a:pPr>
              <a:lnSpc>
                <a:spcPct val="100000"/>
              </a:lnSpc>
            </a:pPr>
            <a:r>
              <a:rPr b="1" lang="fr-FR" sz="1800" spc="-1" strike="noStrike">
                <a:solidFill>
                  <a:srgbClr val="000000"/>
                </a:solidFill>
                <a:latin typeface="Courier New"/>
              </a:rPr>
              <a:t>&lt;body&gt;</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&lt;p style="color:#ff0000"&gt;</a:t>
            </a:r>
            <a:endParaRPr b="0" lang="fr-FR" sz="1800" spc="-1" strike="noStrike">
              <a:latin typeface="Arial"/>
            </a:endParaRPr>
          </a:p>
          <a:p>
            <a:pPr>
              <a:lnSpc>
                <a:spcPct val="100000"/>
              </a:lnSpc>
            </a:pPr>
            <a:r>
              <a:rPr b="0" lang="fr-FR" sz="1800" spc="-1" strike="noStrike">
                <a:solidFill>
                  <a:srgbClr val="000000"/>
                </a:solidFill>
                <a:latin typeface="Tahoma"/>
              </a:rPr>
              <a:t>	</a:t>
            </a:r>
            <a:r>
              <a:rPr b="0" lang="fr-FR" sz="1800" spc="-1" strike="noStrike">
                <a:solidFill>
                  <a:srgbClr val="000000"/>
                </a:solidFill>
                <a:latin typeface="Tahoma"/>
              </a:rPr>
              <a:t>	</a:t>
            </a:r>
            <a:r>
              <a:rPr b="1" lang="fr-FR" sz="1800" spc="-1" strike="noStrike">
                <a:solidFill>
                  <a:srgbClr val="000000"/>
                </a:solidFill>
                <a:latin typeface="Courier New"/>
              </a:rPr>
              <a:t>Bonjour</a:t>
            </a:r>
            <a:endParaRPr b="0" lang="fr-FR" sz="1800" spc="-1" strike="noStrike">
              <a:latin typeface="Arial"/>
            </a:endParaRPr>
          </a:p>
          <a:p>
            <a:pPr>
              <a:lnSpc>
                <a:spcPct val="100000"/>
              </a:lnSpc>
            </a:pPr>
            <a:r>
              <a:rPr b="0" lang="fr-FR" sz="1800" spc="-1" strike="noStrike">
                <a:solidFill>
                  <a:srgbClr val="000000"/>
                </a:solidFill>
                <a:latin typeface="Tahoma"/>
              </a:rPr>
              <a:t>	</a:t>
            </a:r>
            <a:r>
              <a:rPr b="1" lang="fr-FR" sz="1800" spc="-1" strike="noStrike">
                <a:solidFill>
                  <a:srgbClr val="000000"/>
                </a:solidFill>
                <a:latin typeface="Courier New"/>
              </a:rPr>
              <a:t>&lt;/p&gt;</a:t>
            </a:r>
            <a:endParaRPr b="0" lang="fr-FR" sz="1800" spc="-1" strike="noStrike">
              <a:latin typeface="Arial"/>
            </a:endParaRPr>
          </a:p>
          <a:p>
            <a:pPr>
              <a:lnSpc>
                <a:spcPct val="100000"/>
              </a:lnSpc>
            </a:pPr>
            <a:r>
              <a:rPr b="1" lang="fr-FR" sz="1800" spc="-1" strike="noStrike">
                <a:solidFill>
                  <a:srgbClr val="000000"/>
                </a:solidFill>
                <a:latin typeface="Courier New"/>
              </a:rPr>
              <a:t>&lt;/body&gt;</a:t>
            </a:r>
            <a:endParaRPr b="0" lang="fr-FR" sz="1800" spc="-1" strike="noStrike">
              <a:latin typeface="Arial"/>
            </a:endParaRPr>
          </a:p>
          <a:p>
            <a:pPr>
              <a:lnSpc>
                <a:spcPct val="100000"/>
              </a:lnSpc>
            </a:pPr>
            <a:r>
              <a:rPr b="1" lang="fr-FR" sz="1800" spc="-1" strike="noStrike">
                <a:solidFill>
                  <a:srgbClr val="000000"/>
                </a:solidFill>
                <a:latin typeface="Courier New"/>
              </a:rPr>
              <a:t>&lt;/html&gt;</a:t>
            </a:r>
            <a:endParaRPr b="0" lang="fr-FR" sz="1800" spc="-1" strike="noStrike">
              <a:latin typeface="Arial"/>
            </a:endParaRPr>
          </a:p>
        </p:txBody>
      </p:sp>
      <p:sp>
        <p:nvSpPr>
          <p:cNvPr id="247" name="CustomShape 4"/>
          <p:cNvSpPr/>
          <p:nvPr/>
        </p:nvSpPr>
        <p:spPr>
          <a:xfrm>
            <a:off x="5022360" y="2988000"/>
            <a:ext cx="4014000" cy="575640"/>
          </a:xfrm>
          <a:prstGeom prst="rect">
            <a:avLst/>
          </a:prstGeom>
          <a:solidFill>
            <a:srgbClr val="285a94"/>
          </a:solidFill>
          <a:ln>
            <a:noFill/>
          </a:ln>
        </p:spPr>
        <p:style>
          <a:lnRef idx="0"/>
          <a:fillRef idx="0"/>
          <a:effectRef idx="0"/>
          <a:fontRef idx="minor"/>
        </p:style>
        <p:txBody>
          <a:bodyPr lIns="45720" rIns="45720" tIns="30600" bIns="30600">
            <a:noAutofit/>
          </a:bodyPr>
          <a:p>
            <a:pPr>
              <a:lnSpc>
                <a:spcPct val="100000"/>
              </a:lnSpc>
            </a:pPr>
            <a:r>
              <a:rPr b="0" i="1" lang="fr-FR" sz="1800" spc="-1" strike="noStrike">
                <a:solidFill>
                  <a:srgbClr val="000000"/>
                </a:solidFill>
                <a:latin typeface="Calibri"/>
              </a:rPr>
              <a:t>Attribut de couleur d'avant-plan </a:t>
            </a:r>
            <a:endParaRPr b="0" lang="fr-FR" sz="1800" spc="-1" strike="noStrike">
              <a:latin typeface="Arial"/>
            </a:endParaRPr>
          </a:p>
          <a:p>
            <a:pPr>
              <a:lnSpc>
                <a:spcPct val="100000"/>
              </a:lnSpc>
            </a:pPr>
            <a:r>
              <a:rPr b="0" i="1" lang="fr-FR" sz="1800" spc="-1" strike="noStrike">
                <a:solidFill>
                  <a:srgbClr val="000000"/>
                </a:solidFill>
                <a:latin typeface="Calibri"/>
              </a:rPr>
              <a:t>du contenu de texte d'un élément</a:t>
            </a:r>
            <a:endParaRPr b="0" lang="fr-FR" sz="1800" spc="-1" strike="noStrike">
              <a:latin typeface="Arial"/>
            </a:endParaRPr>
          </a:p>
        </p:txBody>
      </p:sp>
      <p:sp>
        <p:nvSpPr>
          <p:cNvPr id="248" name="CustomShape 5"/>
          <p:cNvSpPr/>
          <p:nvPr/>
        </p:nvSpPr>
        <p:spPr>
          <a:xfrm>
            <a:off x="5022360" y="3933000"/>
            <a:ext cx="2429640" cy="547560"/>
          </a:xfrm>
          <a:prstGeom prst="rect">
            <a:avLst/>
          </a:prstGeom>
          <a:solidFill>
            <a:srgbClr val="285a94"/>
          </a:solidFill>
          <a:ln>
            <a:noFill/>
          </a:ln>
        </p:spPr>
        <p:style>
          <a:lnRef idx="0"/>
          <a:fillRef idx="0"/>
          <a:effectRef idx="0"/>
          <a:fontRef idx="minor"/>
        </p:style>
        <p:txBody>
          <a:bodyPr lIns="45720" rIns="45720" tIns="30600" bIns="30600">
            <a:noAutofit/>
          </a:bodyPr>
          <a:p>
            <a:pPr algn="ctr">
              <a:lnSpc>
                <a:spcPct val="100000"/>
              </a:lnSpc>
            </a:pPr>
            <a:r>
              <a:rPr b="0" i="1" lang="fr-FR" sz="1800" spc="-1" strike="noStrike">
                <a:solidFill>
                  <a:srgbClr val="000000"/>
                </a:solidFill>
                <a:latin typeface="Calibri"/>
              </a:rPr>
              <a:t>Codage des valeurs hexadécimales</a:t>
            </a:r>
            <a:endParaRPr b="0" lang="fr-FR" sz="1800" spc="-1" strike="noStrike">
              <a:latin typeface="Arial"/>
            </a:endParaRPr>
          </a:p>
        </p:txBody>
      </p:sp>
      <p:sp>
        <p:nvSpPr>
          <p:cNvPr id="249" name="CustomShape 6"/>
          <p:cNvSpPr/>
          <p:nvPr/>
        </p:nvSpPr>
        <p:spPr>
          <a:xfrm flipH="1">
            <a:off x="3276000" y="3069000"/>
            <a:ext cx="1656000" cy="494640"/>
          </a:xfrm>
          <a:custGeom>
            <a:avLst/>
            <a:gdLst/>
            <a:ahLst/>
            <a:rect l="l" t="t" r="r" b="b"/>
            <a:pathLst>
              <a:path w="21600" h="21600">
                <a:moveTo>
                  <a:pt x="0" y="0"/>
                </a:moveTo>
                <a:lnTo>
                  <a:pt x="21600" y="21600"/>
                </a:lnTo>
              </a:path>
            </a:pathLst>
          </a:custGeom>
          <a:noFill/>
          <a:ln>
            <a:solidFill>
              <a:srgbClr val="0d2349"/>
            </a:solidFill>
            <a:tailEnd len="med" type="triangle" w="med"/>
          </a:ln>
        </p:spPr>
        <p:style>
          <a:lnRef idx="1">
            <a:schemeClr val="accent1"/>
          </a:lnRef>
          <a:fillRef idx="0">
            <a:schemeClr val="accent1"/>
          </a:fillRef>
          <a:effectRef idx="0">
            <a:schemeClr val="accent1"/>
          </a:effectRef>
          <a:fontRef idx="minor"/>
        </p:style>
      </p:sp>
      <p:sp>
        <p:nvSpPr>
          <p:cNvPr id="250" name="CustomShape 7"/>
          <p:cNvSpPr/>
          <p:nvPr/>
        </p:nvSpPr>
        <p:spPr>
          <a:xfrm flipH="1" flipV="1">
            <a:off x="4211280" y="3861000"/>
            <a:ext cx="719640" cy="345600"/>
          </a:xfrm>
          <a:custGeom>
            <a:avLst/>
            <a:gdLst/>
            <a:ahLst/>
            <a:rect l="l" t="t" r="r" b="b"/>
            <a:pathLst>
              <a:path w="21600" h="21600">
                <a:moveTo>
                  <a:pt x="0" y="0"/>
                </a:moveTo>
                <a:lnTo>
                  <a:pt x="21600" y="21600"/>
                </a:lnTo>
              </a:path>
            </a:pathLst>
          </a:custGeom>
          <a:noFill/>
          <a:ln>
            <a:solidFill>
              <a:srgbClr val="0d2349"/>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Synthèse du décodage</a:t>
            </a:r>
            <a:endParaRPr b="0" lang="fr-FR" sz="3200" spc="-1" strike="noStrike">
              <a:latin typeface="Arial"/>
            </a:endParaRPr>
          </a:p>
        </p:txBody>
      </p:sp>
      <p:sp>
        <p:nvSpPr>
          <p:cNvPr id="252" name="CustomShape 2"/>
          <p:cNvSpPr/>
          <p:nvPr/>
        </p:nvSpPr>
        <p:spPr>
          <a:xfrm>
            <a:off x="623520" y="19008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53" name="CustomShape 3"/>
          <p:cNvSpPr/>
          <p:nvPr/>
        </p:nvSpPr>
        <p:spPr>
          <a:xfrm>
            <a:off x="899640" y="1857240"/>
            <a:ext cx="7704360" cy="31554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Pour passer de la donnée numérique à un contenu d'information échangeable, il a fallu ajouter les informations de représentation :</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Codage des caractère en ASCII</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2100" spc="-1" strike="noStrike">
                <a:solidFill>
                  <a:srgbClr val="000000"/>
                </a:solidFill>
                <a:latin typeface="Calibri"/>
              </a:rPr>
              <a:t>Texte dans une syntaxe HTML</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2100" spc="-1" strike="noStrike">
                <a:solidFill>
                  <a:srgbClr val="000000"/>
                </a:solidFill>
                <a:latin typeface="Calibri"/>
              </a:rPr>
              <a:t>Aspects de mise en page dans une syntaxe CSS </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2100" spc="-1" strike="noStrike">
                <a:solidFill>
                  <a:srgbClr val="000000"/>
                </a:solidFill>
                <a:latin typeface="Calibri"/>
              </a:rPr>
              <a:t>Codage des couleurs en RVB </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Synthèse du décodage</a:t>
            </a:r>
            <a:endParaRPr b="0" lang="fr-FR" sz="3200" spc="-1" strike="noStrike">
              <a:latin typeface="Arial"/>
            </a:endParaRPr>
          </a:p>
        </p:txBody>
      </p:sp>
      <p:sp>
        <p:nvSpPr>
          <p:cNvPr id="255"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256" name="CustomShape 3"/>
          <p:cNvSpPr/>
          <p:nvPr/>
        </p:nvSpPr>
        <p:spPr>
          <a:xfrm>
            <a:off x="899640" y="1857240"/>
            <a:ext cx="7704360" cy="31554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Nous avons aussi ajouté d'autres informations de représentation, soit implicitement soit par effet de traine à partir des autres informations de représentation : </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SGML</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URI</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Le comptage en base hexadécimale</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Le français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a:t>
            </a:r>
            <a:endParaRPr b="0" lang="fr-FR" sz="17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756720" y="2853000"/>
            <a:ext cx="1038204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4000" spc="-1" strike="noStrike">
                <a:solidFill>
                  <a:srgbClr val="4a80c0"/>
                </a:solidFill>
                <a:latin typeface="Calibri"/>
              </a:rPr>
              <a:t>Le modèle OAIS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927720" y="191160"/>
            <a:ext cx="811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a:t>
            </a:r>
            <a:endParaRPr b="0" lang="fr-FR" sz="2800" spc="-1" strike="noStrike">
              <a:latin typeface="Arial"/>
            </a:endParaRPr>
          </a:p>
        </p:txBody>
      </p:sp>
      <p:sp>
        <p:nvSpPr>
          <p:cNvPr id="259" name="CustomShape 2"/>
          <p:cNvSpPr/>
          <p:nvPr/>
        </p:nvSpPr>
        <p:spPr>
          <a:xfrm>
            <a:off x="899640" y="1857240"/>
            <a:ext cx="7704360" cy="3155400"/>
          </a:xfrm>
          <a:prstGeom prst="rect">
            <a:avLst/>
          </a:prstGeom>
          <a:noFill/>
          <a:ln>
            <a:noFill/>
          </a:ln>
        </p:spPr>
        <p:style>
          <a:lnRef idx="0"/>
          <a:fillRef idx="0"/>
          <a:effectRef idx="0"/>
          <a:fontRef idx="minor"/>
        </p:style>
        <p:txBody>
          <a:bodyPr lIns="90000" rIns="90000" tIns="45000" bIns="45000">
            <a:normAutofit fontScale="94000"/>
          </a:bodyPr>
          <a:p>
            <a:pPr>
              <a:lnSpc>
                <a:spcPct val="100000"/>
              </a:lnSpc>
              <a:spcBef>
                <a:spcPts val="400"/>
              </a:spcBef>
            </a:pPr>
            <a:endParaRPr b="0" lang="fr-FR" sz="27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Modèle de référence pour « système ouvert d’archivage»</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Né dans le monde de l’aérospatiale (Groupe de travail du Consultative Committee for Space Data Systems – CCSDS)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 </a:t>
            </a:r>
            <a:r>
              <a:rPr b="0" lang="fr-FR" sz="2100" spc="-1" strike="noStrike">
                <a:solidFill>
                  <a:srgbClr val="000000"/>
                </a:solidFill>
                <a:latin typeface="Calibri"/>
              </a:rPr>
              <a:t>Norme ISO 14721:2003</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Passage d'une donnée à une information intelligible</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http://www.ssd.rl.ac.uk/ccsdsp2/isoas/bnsc97/oais1/</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La représentation numérique</a:t>
            </a:r>
            <a:endParaRPr b="0" lang="fr-FR" sz="3200" spc="-1" strike="noStrike">
              <a:latin typeface="Arial"/>
            </a:endParaRPr>
          </a:p>
        </p:txBody>
      </p:sp>
      <p:sp>
        <p:nvSpPr>
          <p:cNvPr id="95" name="CustomShape 2"/>
          <p:cNvSpPr/>
          <p:nvPr/>
        </p:nvSpPr>
        <p:spPr>
          <a:xfrm>
            <a:off x="623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96" name="CustomShape 3"/>
          <p:cNvSpPr/>
          <p:nvPr/>
        </p:nvSpPr>
        <p:spPr>
          <a:xfrm>
            <a:off x="899640" y="1989000"/>
            <a:ext cx="7704360" cy="3528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Suite organisée d'unités binaires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Reproduction à l'identique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Reproduction à l'infini</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Stockage à faible coût</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Facile à transmettre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Facile à traiter</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Difficile à conserver</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836640" y="191160"/>
            <a:ext cx="234648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acteurs</a:t>
            </a:r>
            <a:endParaRPr b="0" lang="fr-FR" sz="2800" spc="-1" strike="noStrike">
              <a:latin typeface="Arial"/>
            </a:endParaRPr>
          </a:p>
        </p:txBody>
      </p:sp>
      <p:sp>
        <p:nvSpPr>
          <p:cNvPr id="261" name="CustomShape 2"/>
          <p:cNvSpPr/>
          <p:nvPr/>
        </p:nvSpPr>
        <p:spPr>
          <a:xfrm>
            <a:off x="899640" y="1412640"/>
            <a:ext cx="7704360" cy="430776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L’OAIS définit les acteurs suivants :</a:t>
            </a:r>
            <a:endParaRPr b="0" lang="fr-FR" sz="2100" spc="-1" strike="noStrike">
              <a:latin typeface="Arial"/>
            </a:endParaRPr>
          </a:p>
          <a:p>
            <a:pPr>
              <a:lnSpc>
                <a:spcPct val="100000"/>
              </a:lnSpc>
              <a:spcBef>
                <a:spcPts val="400"/>
              </a:spcBef>
            </a:pP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producteur : effectue les versements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L’utilisateur : passe des commandes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Archive : reçoit des versements et communique les résultats des commandes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Management : définit le mandat de l’archive</a:t>
            </a:r>
            <a:endParaRPr b="0" lang="fr-FR" sz="2100" spc="-1" strike="noStrike">
              <a:latin typeface="Arial"/>
            </a:endParaRPr>
          </a:p>
        </p:txBody>
      </p:sp>
      <p:pic>
        <p:nvPicPr>
          <p:cNvPr id="262" name="Image 1" descr=""/>
          <p:cNvPicPr/>
          <p:nvPr/>
        </p:nvPicPr>
        <p:blipFill>
          <a:blip r:embed="rId1"/>
          <a:stretch/>
        </p:blipFill>
        <p:spPr>
          <a:xfrm>
            <a:off x="1923480" y="4509000"/>
            <a:ext cx="5656680" cy="16725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13600" y="191160"/>
            <a:ext cx="303696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vocabulaire</a:t>
            </a:r>
            <a:endParaRPr b="0" lang="fr-FR" sz="2800" spc="-1" strike="noStrike">
              <a:latin typeface="Arial"/>
            </a:endParaRPr>
          </a:p>
        </p:txBody>
      </p:sp>
      <p:pic>
        <p:nvPicPr>
          <p:cNvPr id="264" name="Image 1" descr=""/>
          <p:cNvPicPr/>
          <p:nvPr/>
        </p:nvPicPr>
        <p:blipFill>
          <a:blip r:embed="rId1"/>
          <a:stretch/>
        </p:blipFill>
        <p:spPr>
          <a:xfrm>
            <a:off x="0" y="1119240"/>
            <a:ext cx="9036000" cy="467496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66" name="Image 2" descr=""/>
          <p:cNvPicPr/>
          <p:nvPr/>
        </p:nvPicPr>
        <p:blipFill>
          <a:blip r:embed="rId1"/>
          <a:stretch/>
        </p:blipFill>
        <p:spPr>
          <a:xfrm>
            <a:off x="928800" y="1009800"/>
            <a:ext cx="7286400" cy="483840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68" name="Image 1" descr=""/>
          <p:cNvPicPr/>
          <p:nvPr/>
        </p:nvPicPr>
        <p:blipFill>
          <a:blip r:embed="rId1"/>
          <a:stretch/>
        </p:blipFill>
        <p:spPr>
          <a:xfrm>
            <a:off x="0" y="970920"/>
            <a:ext cx="9143640" cy="491580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70" name="Image 2" descr=""/>
          <p:cNvPicPr/>
          <p:nvPr/>
        </p:nvPicPr>
        <p:blipFill>
          <a:blip r:embed="rId1"/>
          <a:stretch/>
        </p:blipFill>
        <p:spPr>
          <a:xfrm>
            <a:off x="0" y="961920"/>
            <a:ext cx="9143640" cy="493416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72" name="Image 1" descr=""/>
          <p:cNvPicPr/>
          <p:nvPr/>
        </p:nvPicPr>
        <p:blipFill>
          <a:blip r:embed="rId1"/>
          <a:stretch/>
        </p:blipFill>
        <p:spPr>
          <a:xfrm>
            <a:off x="0" y="764640"/>
            <a:ext cx="9143640" cy="603720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74" name="Image 2" descr=""/>
          <p:cNvPicPr/>
          <p:nvPr/>
        </p:nvPicPr>
        <p:blipFill>
          <a:blip r:embed="rId1"/>
          <a:stretch/>
        </p:blipFill>
        <p:spPr>
          <a:xfrm>
            <a:off x="512640" y="1183680"/>
            <a:ext cx="8118360" cy="462096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76" name="Image 1" descr=""/>
          <p:cNvPicPr/>
          <p:nvPr/>
        </p:nvPicPr>
        <p:blipFill>
          <a:blip r:embed="rId1"/>
          <a:stretch/>
        </p:blipFill>
        <p:spPr>
          <a:xfrm>
            <a:off x="0" y="929520"/>
            <a:ext cx="9143640" cy="499824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78" name="Image 2" descr=""/>
          <p:cNvPicPr/>
          <p:nvPr/>
        </p:nvPicPr>
        <p:blipFill>
          <a:blip r:embed="rId1"/>
          <a:stretch/>
        </p:blipFill>
        <p:spPr>
          <a:xfrm>
            <a:off x="0" y="929520"/>
            <a:ext cx="9143640" cy="499824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80" name="Image 1" descr=""/>
          <p:cNvPicPr/>
          <p:nvPr/>
        </p:nvPicPr>
        <p:blipFill>
          <a:blip r:embed="rId1"/>
          <a:stretch/>
        </p:blipFill>
        <p:spPr>
          <a:xfrm>
            <a:off x="0" y="929520"/>
            <a:ext cx="9143640" cy="4998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Information / Données /Métadonnées</a:t>
            </a:r>
            <a:endParaRPr b="0" lang="fr-FR" sz="3200" spc="-1" strike="noStrike">
              <a:latin typeface="Arial"/>
            </a:endParaRPr>
          </a:p>
        </p:txBody>
      </p:sp>
      <p:sp>
        <p:nvSpPr>
          <p:cNvPr id="98" name="CustomShape 2"/>
          <p:cNvSpPr/>
          <p:nvPr/>
        </p:nvSpPr>
        <p:spPr>
          <a:xfrm>
            <a:off x="623520" y="26208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99" name="CustomShape 3"/>
          <p:cNvSpPr/>
          <p:nvPr/>
        </p:nvSpPr>
        <p:spPr>
          <a:xfrm>
            <a:off x="899640" y="2061000"/>
            <a:ext cx="7704360" cy="352800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La norme OAIS (ISO 14721) distingue :</a:t>
            </a:r>
            <a:endParaRPr b="0" lang="fr-FR" sz="2100" spc="-1" strike="noStrike">
              <a:latin typeface="Arial"/>
            </a:endParaRPr>
          </a:p>
          <a:p>
            <a:pPr lvl="1" marL="621720" indent="-228240">
              <a:lnSpc>
                <a:spcPct val="100000"/>
              </a:lnSpc>
              <a:spcBef>
                <a:spcPts val="323"/>
              </a:spcBef>
              <a:buClr>
                <a:srgbClr val="285a94"/>
              </a:buClr>
              <a:buFont typeface="Verdana"/>
              <a:buChar char="◦"/>
            </a:pPr>
            <a:r>
              <a:rPr b="1" lang="fr-FR" sz="1700" spc="-1" strike="noStrike">
                <a:solidFill>
                  <a:srgbClr val="000000"/>
                </a:solidFill>
                <a:latin typeface="Calibri"/>
              </a:rPr>
              <a:t>l'information</a:t>
            </a:r>
            <a:r>
              <a:rPr b="0" lang="fr-FR" sz="1700" spc="-1" strike="noStrike">
                <a:solidFill>
                  <a:srgbClr val="000000"/>
                </a:solidFill>
                <a:latin typeface="Calibri"/>
              </a:rPr>
              <a:t> : connaissance que l'on peut échanger ;</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a:t>
            </a:r>
            <a:r>
              <a:rPr b="1" lang="fr-FR" sz="1700" spc="-1" strike="noStrike">
                <a:solidFill>
                  <a:srgbClr val="000000"/>
                </a:solidFill>
                <a:latin typeface="Calibri"/>
              </a:rPr>
              <a:t>donnée</a:t>
            </a:r>
            <a:r>
              <a:rPr b="0" lang="fr-FR" sz="1700" spc="-1" strike="noStrike">
                <a:solidFill>
                  <a:srgbClr val="000000"/>
                </a:solidFill>
                <a:latin typeface="Calibri"/>
              </a:rPr>
              <a:t> : représentation formalisée de la connaissance.</a:t>
            </a:r>
            <a:endParaRPr b="0" lang="fr-FR" sz="17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Pour conserver une information, on lui donne une forme (la donnée).</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Cette forme peut être liée à des technologies qui sont éphémères.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On a donc besoin de conserver aussi des informations sur cette forme (les </a:t>
            </a:r>
            <a:r>
              <a:rPr b="1" lang="fr-FR" sz="2100" spc="-1" strike="noStrike">
                <a:solidFill>
                  <a:srgbClr val="000000"/>
                </a:solidFill>
                <a:latin typeface="Calibri"/>
              </a:rPr>
              <a:t>métadonnées</a:t>
            </a:r>
            <a:r>
              <a:rPr b="0" lang="fr-FR" sz="2100" spc="-1" strike="noStrike">
                <a:solidFill>
                  <a:srgbClr val="000000"/>
                </a:solidFill>
                <a:latin typeface="Calibri"/>
              </a:rPr>
              <a:t>)</a:t>
            </a:r>
            <a:endParaRPr b="0" lang="fr-FR" sz="2100" spc="-1" strike="noStrike">
              <a:latin typeface="Arial"/>
            </a:endParaRPr>
          </a:p>
          <a:p>
            <a:pPr>
              <a:lnSpc>
                <a:spcPct val="100000"/>
              </a:lnSpc>
              <a:spcBef>
                <a:spcPts val="349"/>
              </a:spcBef>
            </a:pPr>
            <a:endParaRPr b="0" lang="fr-FR" sz="2100" spc="-1" strike="noStrike">
              <a:latin typeface="Arial"/>
            </a:endParaRPr>
          </a:p>
          <a:p>
            <a:pPr marL="109800">
              <a:lnSpc>
                <a:spcPct val="100000"/>
              </a:lnSpc>
              <a:spcBef>
                <a:spcPts val="400"/>
              </a:spcBef>
              <a:tabLst>
                <a:tab algn="l" pos="0"/>
              </a:tabLst>
            </a:pP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82" name="Image 2" descr=""/>
          <p:cNvPicPr/>
          <p:nvPr/>
        </p:nvPicPr>
        <p:blipFill>
          <a:blip r:embed="rId1"/>
          <a:stretch/>
        </p:blipFill>
        <p:spPr>
          <a:xfrm>
            <a:off x="519480" y="770400"/>
            <a:ext cx="8104320" cy="539424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modèle d’information</a:t>
            </a:r>
            <a:endParaRPr b="0" lang="fr-FR" sz="2800" spc="-1" strike="noStrike">
              <a:latin typeface="Arial"/>
            </a:endParaRPr>
          </a:p>
        </p:txBody>
      </p:sp>
      <p:pic>
        <p:nvPicPr>
          <p:cNvPr id="284" name="Image 1" descr=""/>
          <p:cNvPicPr/>
          <p:nvPr/>
        </p:nvPicPr>
        <p:blipFill>
          <a:blip r:embed="rId1"/>
          <a:stretch/>
        </p:blipFill>
        <p:spPr>
          <a:xfrm>
            <a:off x="684360" y="1073160"/>
            <a:ext cx="7775280" cy="471132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971640" y="191160"/>
            <a:ext cx="5400360" cy="4273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285a94"/>
                </a:solidFill>
                <a:latin typeface="Myriad Pro"/>
                <a:ea typeface="ヒラギノ角ゴ ProN W3"/>
              </a:rPr>
              <a:t>OAIS – fonctions</a:t>
            </a:r>
            <a:endParaRPr b="0" lang="fr-FR" sz="2800" spc="-1" strike="noStrike">
              <a:latin typeface="Arial"/>
            </a:endParaRPr>
          </a:p>
        </p:txBody>
      </p:sp>
      <p:pic>
        <p:nvPicPr>
          <p:cNvPr id="286" name="Image 2" descr=""/>
          <p:cNvPicPr/>
          <p:nvPr/>
        </p:nvPicPr>
        <p:blipFill>
          <a:blip r:embed="rId1"/>
          <a:stretch/>
        </p:blipFill>
        <p:spPr>
          <a:xfrm>
            <a:off x="0" y="1224720"/>
            <a:ext cx="9143640" cy="440820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742680" y="191160"/>
            <a:ext cx="428508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entrées</a:t>
            </a:r>
            <a:endParaRPr b="0" lang="fr-FR" sz="2800" spc="-1" strike="noStrike">
              <a:latin typeface="Arial"/>
            </a:endParaRPr>
          </a:p>
        </p:txBody>
      </p:sp>
      <p:sp>
        <p:nvSpPr>
          <p:cNvPr id="288" name="CustomShape 2"/>
          <p:cNvSpPr/>
          <p:nvPr/>
        </p:nvSpPr>
        <p:spPr>
          <a:xfrm>
            <a:off x="899640" y="1857240"/>
            <a:ext cx="7704360" cy="3947400"/>
          </a:xfrm>
          <a:prstGeom prst="rect">
            <a:avLst/>
          </a:prstGeom>
          <a:noFill/>
          <a:ln>
            <a:noFill/>
          </a:ln>
        </p:spPr>
        <p:style>
          <a:lnRef idx="0"/>
          <a:fillRef idx="0"/>
          <a:effectRef idx="0"/>
          <a:fontRef idx="minor"/>
        </p:style>
        <p:txBody>
          <a:bodyPr lIns="90000" rIns="90000" tIns="45000" bIns="45000">
            <a:normAutofit fontScale="71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Entrées ou versements. Permet le traitement des paquets d’informations en provenance des Services versants (SIP). Cette fonction inclut tous les mécanismes de préparation, transmission, contrôle, rejet, complément d’information, conversion de format ainsi que tous les traitements de ces informations pour une intégration dans le dispositif de « Stockage » des contenus et celui de « Gestion des données descriptives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Puisqu'il s'agit d'un échange entre des acteurs, il est recommandé d'utiliser le SEDA (cf. RGI). Le SEDA modélise le workflow (scénario d'échange) et la forme du SIP.</a:t>
            </a:r>
            <a:endParaRPr b="0" lang="fr-FR" sz="2100" spc="-1" strike="noStrike">
              <a:latin typeface="Arial"/>
            </a:endParaRPr>
          </a:p>
        </p:txBody>
      </p:sp>
      <p:pic>
        <p:nvPicPr>
          <p:cNvPr id="289" name="Image 1" descr=""/>
          <p:cNvPicPr/>
          <p:nvPr/>
        </p:nvPicPr>
        <p:blipFill>
          <a:blip r:embed="rId1"/>
          <a:stretch/>
        </p:blipFill>
        <p:spPr>
          <a:xfrm>
            <a:off x="6007680" y="438840"/>
            <a:ext cx="2562840" cy="125532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743040" y="191160"/>
            <a:ext cx="451836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stockage</a:t>
            </a:r>
            <a:endParaRPr b="0" lang="fr-FR" sz="2800" spc="-1" strike="noStrike">
              <a:latin typeface="Arial"/>
            </a:endParaRPr>
          </a:p>
        </p:txBody>
      </p:sp>
      <p:sp>
        <p:nvSpPr>
          <p:cNvPr id="291" name="CustomShape 2"/>
          <p:cNvSpPr/>
          <p:nvPr/>
        </p:nvSpPr>
        <p:spPr>
          <a:xfrm>
            <a:off x="899640" y="1857240"/>
            <a:ext cx="7704360" cy="3947400"/>
          </a:xfrm>
          <a:prstGeom prst="rect">
            <a:avLst/>
          </a:prstGeom>
          <a:noFill/>
          <a:ln>
            <a:noFill/>
          </a:ln>
        </p:spPr>
        <p:style>
          <a:lnRef idx="0"/>
          <a:fillRef idx="0"/>
          <a:effectRef idx="0"/>
          <a:fontRef idx="minor"/>
        </p:style>
        <p:txBody>
          <a:bodyPr lIns="90000" rIns="90000" tIns="45000" bIns="45000">
            <a:normAutofit fontScale="76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Gère l’ensemble des services liés à la conservation des paquets d’informations archivés (AIP) à partir du moment où ils sont mis à sa disposition par la fonction de Versement jusqu’à leur destruction/élimination s’il y a lieu tout en garantissant leur intégrité. Cette fonction prend entre autres en compte les aspects de choix de supports et de gestion de l’ensemble des migrations.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Recouvre par conséquent </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Les infrastructures de stockage (supports amovibles, bandes, disques durs..)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gestion de l'intégrité</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Les mécanismes de duplication</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gestion des sauvegardes...</a:t>
            </a:r>
            <a:endParaRPr b="0" lang="fr-FR" sz="1700" spc="-1" strike="noStrike">
              <a:latin typeface="Arial"/>
            </a:endParaRPr>
          </a:p>
        </p:txBody>
      </p:sp>
      <p:pic>
        <p:nvPicPr>
          <p:cNvPr id="292" name="Image 2" descr=""/>
          <p:cNvPicPr/>
          <p:nvPr/>
        </p:nvPicPr>
        <p:blipFill>
          <a:blip r:embed="rId1"/>
          <a:stretch/>
        </p:blipFill>
        <p:spPr>
          <a:xfrm>
            <a:off x="6077880" y="405360"/>
            <a:ext cx="2562840" cy="125532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743040" y="191160"/>
            <a:ext cx="451836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stockage</a:t>
            </a:r>
            <a:endParaRPr b="0" lang="fr-FR" sz="2800" spc="-1" strike="noStrike">
              <a:latin typeface="Arial"/>
            </a:endParaRPr>
          </a:p>
        </p:txBody>
      </p:sp>
      <p:sp>
        <p:nvSpPr>
          <p:cNvPr id="294" name="CustomShape 2"/>
          <p:cNvSpPr/>
          <p:nvPr/>
        </p:nvSpPr>
        <p:spPr>
          <a:xfrm>
            <a:off x="899640" y="1857240"/>
            <a:ext cx="7704360" cy="4595040"/>
          </a:xfrm>
          <a:prstGeom prst="rect">
            <a:avLst/>
          </a:prstGeom>
          <a:noFill/>
          <a:ln>
            <a:noFill/>
          </a:ln>
        </p:spPr>
        <p:style>
          <a:lnRef idx="0"/>
          <a:fillRef idx="0"/>
          <a:effectRef idx="0"/>
          <a:fontRef idx="minor"/>
        </p:style>
        <p:txBody>
          <a:bodyPr lIns="90000" rIns="90000" tIns="45000" bIns="45000">
            <a:normAutofit fontScale="97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Typologie des migrations de support</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Le rafraîchissement de support</a:t>
            </a:r>
            <a:endParaRPr b="0" lang="fr-FR" sz="1700" spc="-1" strike="noStrike">
              <a:latin typeface="Arial"/>
            </a:endParaRPr>
          </a:p>
          <a:p>
            <a:pPr lvl="2" marL="859680" indent="-228240">
              <a:lnSpc>
                <a:spcPct val="100000"/>
              </a:lnSpc>
              <a:spcBef>
                <a:spcPts val="349"/>
              </a:spcBef>
              <a:buClr>
                <a:srgbClr val="285a94"/>
              </a:buClr>
              <a:buFont typeface="Wingdings 2" charset="2"/>
              <a:buChar char=""/>
            </a:pPr>
            <a:r>
              <a:rPr b="0" lang="fr-FR" sz="1500" spc="-1" strike="noStrike">
                <a:solidFill>
                  <a:srgbClr val="000000"/>
                </a:solidFill>
                <a:latin typeface="Calibri"/>
              </a:rPr>
              <a:t>Recopier le contenu (bit à bit) d’un support sur un support de même type et de même capacité.</a:t>
            </a:r>
            <a:endParaRPr b="0" lang="fr-FR" sz="15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La duplication</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Recopier le contenu (bit à bit) d’un support sur un autre type de support (généralement en raison d'une capacité de stockage plus importante)</a:t>
            </a:r>
            <a:endParaRPr b="0" lang="fr-FR" sz="17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ré-empaquetage</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Transfert entraînant une organisation différente de l'information. Par exemple le remplacement d'une organisation basée sur des répertoires par une organisation séquentielle, regroupement sur un même support de fichiers des objet qui étaient auparavant répartis sur plusieurs supports, etc</a:t>
            </a:r>
            <a:endParaRPr b="0" lang="fr-FR" sz="1700" spc="-1" strike="noStrike">
              <a:latin typeface="Arial"/>
            </a:endParaRPr>
          </a:p>
        </p:txBody>
      </p:sp>
      <p:pic>
        <p:nvPicPr>
          <p:cNvPr id="295" name="Image 2" descr=""/>
          <p:cNvPicPr/>
          <p:nvPr/>
        </p:nvPicPr>
        <p:blipFill>
          <a:blip r:embed="rId1"/>
          <a:stretch/>
        </p:blipFill>
        <p:spPr>
          <a:xfrm>
            <a:off x="6077880" y="405360"/>
            <a:ext cx="2562840" cy="125532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36480" y="191160"/>
            <a:ext cx="654984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gestion des données</a:t>
            </a:r>
            <a:endParaRPr b="0" lang="fr-FR" sz="2800" spc="-1" strike="noStrike">
              <a:latin typeface="Arial"/>
            </a:endParaRPr>
          </a:p>
        </p:txBody>
      </p:sp>
      <p:sp>
        <p:nvSpPr>
          <p:cNvPr id="297" name="CustomShape 2"/>
          <p:cNvSpPr/>
          <p:nvPr/>
        </p:nvSpPr>
        <p:spPr>
          <a:xfrm>
            <a:off x="899640" y="1857240"/>
            <a:ext cx="7704360" cy="4595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Assure la conservation, la mise à disposition et la mise à jour des informations descriptives associées aux contenus d’informations, conservés par la fonction Stockage. Ces informations doivent servir aux utilisateurs comme point d’entrée au SAE et permettre de retrouver les données qu’ils recherchent en assurant le lien avec leur identification de localisation dans le système de stockage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Les productions de rapports statistiques relèvent également de la gestion des données</a:t>
            </a:r>
            <a:endParaRPr b="0" lang="fr-FR" sz="2100" spc="-1" strike="noStrike">
              <a:latin typeface="Arial"/>
            </a:endParaRPr>
          </a:p>
        </p:txBody>
      </p:sp>
      <p:pic>
        <p:nvPicPr>
          <p:cNvPr id="298" name="Image 1" descr=""/>
          <p:cNvPicPr/>
          <p:nvPr/>
        </p:nvPicPr>
        <p:blipFill>
          <a:blip r:embed="rId1"/>
          <a:stretch/>
        </p:blipFill>
        <p:spPr>
          <a:xfrm>
            <a:off x="6300360" y="620640"/>
            <a:ext cx="2562840" cy="125532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768600" y="191160"/>
            <a:ext cx="40032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accès</a:t>
            </a:r>
            <a:endParaRPr b="0" lang="fr-FR" sz="2800" spc="-1" strike="noStrike">
              <a:latin typeface="Arial"/>
            </a:endParaRPr>
          </a:p>
        </p:txBody>
      </p:sp>
      <p:sp>
        <p:nvSpPr>
          <p:cNvPr id="300" name="CustomShape 2"/>
          <p:cNvSpPr/>
          <p:nvPr/>
        </p:nvSpPr>
        <p:spPr>
          <a:xfrm>
            <a:off x="899640" y="1857240"/>
            <a:ext cx="7704360" cy="4810320"/>
          </a:xfrm>
          <a:prstGeom prst="rect">
            <a:avLst/>
          </a:prstGeom>
          <a:noFill/>
          <a:ln>
            <a:noFill/>
          </a:ln>
        </p:spPr>
        <p:style>
          <a:lnRef idx="0"/>
          <a:fillRef idx="0"/>
          <a:effectRef idx="0"/>
          <a:fontRef idx="minor"/>
        </p:style>
        <p:txBody>
          <a:bodyPr lIns="90000" rIns="90000" tIns="45000" bIns="45000">
            <a:normAutofit fontScale="73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Prévoit l’ensemble des mécanismes d’accès, de consultation et de livraison des informations disponibles dans le SAE (données descriptives ou contenu).</a:t>
            </a:r>
            <a:endParaRPr b="0" lang="fr-FR" sz="2100" spc="-1" strike="noStrike">
              <a:latin typeface="Arial"/>
            </a:endParaRPr>
          </a:p>
          <a:p>
            <a:pPr>
              <a:lnSpc>
                <a:spcPct val="100000"/>
              </a:lnSpc>
              <a:spcBef>
                <a:spcPts val="400"/>
              </a:spcBef>
            </a:pP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Comprend la mise à disposition d’une interface de consultation</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un système de recherche effectuée à partir des données descriptives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un principe de visualisation du résultat</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sélection de contenus à communiquer</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la livraison effective de ces contenus sous forme de paquets d’informations diffusés.</a:t>
            </a:r>
            <a:endParaRPr b="0" lang="fr-FR" sz="1700" spc="-1" strike="noStrike">
              <a:latin typeface="Arial"/>
            </a:endParaRPr>
          </a:p>
          <a:p>
            <a:pPr marL="393120">
              <a:lnSpc>
                <a:spcPct val="100000"/>
              </a:lnSpc>
              <a:spcBef>
                <a:spcPts val="323"/>
              </a:spcBef>
              <a:tabLst>
                <a:tab algn="l" pos="0"/>
              </a:tabLst>
            </a:pPr>
            <a:endParaRPr b="0" lang="fr-FR" sz="1700" spc="-1" strike="noStrike">
              <a:latin typeface="Arial"/>
            </a:endParaRPr>
          </a:p>
          <a:p>
            <a:pPr marL="393120">
              <a:lnSpc>
                <a:spcPct val="100000"/>
              </a:lnSpc>
              <a:spcBef>
                <a:spcPts val="323"/>
              </a:spcBef>
              <a:tabLst>
                <a:tab algn="l" pos="0"/>
              </a:tabLst>
            </a:pPr>
            <a:r>
              <a:rPr b="0" lang="fr-FR" sz="1700" spc="-1" strike="noStrike">
                <a:solidFill>
                  <a:srgbClr val="000000"/>
                </a:solidFill>
                <a:latin typeface="Calibri"/>
              </a:rPr>
              <a:t>Dans la mesure où la communication du contenu peut être différée par rapport au moment de l’interrogation, cette fonction doit également prévoir un mécanisme de commandes à destination des utilisateurs, le suivi étant assuré par la fonction Administration.</a:t>
            </a:r>
            <a:endParaRPr b="0" lang="fr-FR" sz="1700" spc="-1" strike="noStrike">
              <a:latin typeface="Arial"/>
            </a:endParaRPr>
          </a:p>
        </p:txBody>
      </p:sp>
      <p:pic>
        <p:nvPicPr>
          <p:cNvPr id="301" name="Image 2" descr=""/>
          <p:cNvPicPr/>
          <p:nvPr/>
        </p:nvPicPr>
        <p:blipFill>
          <a:blip r:embed="rId1"/>
          <a:stretch/>
        </p:blipFill>
        <p:spPr>
          <a:xfrm>
            <a:off x="6114240" y="405360"/>
            <a:ext cx="2562840" cy="125388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89400" y="191160"/>
            <a:ext cx="553644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administration</a:t>
            </a:r>
            <a:endParaRPr b="0" lang="fr-FR" sz="2800" spc="-1" strike="noStrike">
              <a:latin typeface="Arial"/>
            </a:endParaRPr>
          </a:p>
        </p:txBody>
      </p:sp>
      <p:sp>
        <p:nvSpPr>
          <p:cNvPr id="303" name="CustomShape 2"/>
          <p:cNvSpPr/>
          <p:nvPr/>
        </p:nvSpPr>
        <p:spPr>
          <a:xfrm>
            <a:off x="899640" y="1857240"/>
            <a:ext cx="7704360" cy="481032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Permet d’assurer l’exploitation d'ensemble du Système d'archivage électronique ainsi que la gestion des utilisateurs du SAE au sens de leurs droits d’accès.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Recouvre également les fonctions de traçabilité (journal des événements, journal du cycle de vie des données)</a:t>
            </a:r>
            <a:endParaRPr b="0" lang="fr-FR" sz="2100" spc="-1" strike="noStrike">
              <a:latin typeface="Arial"/>
            </a:endParaRPr>
          </a:p>
        </p:txBody>
      </p:sp>
      <p:pic>
        <p:nvPicPr>
          <p:cNvPr id="304" name="Image 1" descr=""/>
          <p:cNvPicPr/>
          <p:nvPr/>
        </p:nvPicPr>
        <p:blipFill>
          <a:blip r:embed="rId1"/>
          <a:stretch/>
        </p:blipFill>
        <p:spPr>
          <a:xfrm>
            <a:off x="6041160" y="426240"/>
            <a:ext cx="2562840" cy="125388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38200" y="191160"/>
            <a:ext cx="844884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OAIS – fonctions – planification de la pérennisation</a:t>
            </a:r>
            <a:endParaRPr b="0" lang="fr-FR" sz="2800" spc="-1" strike="noStrike">
              <a:latin typeface="Arial"/>
            </a:endParaRPr>
          </a:p>
        </p:txBody>
      </p:sp>
      <p:sp>
        <p:nvSpPr>
          <p:cNvPr id="306" name="CustomShape 2"/>
          <p:cNvSpPr/>
          <p:nvPr/>
        </p:nvSpPr>
        <p:spPr>
          <a:xfrm>
            <a:off x="899640" y="1857240"/>
            <a:ext cx="7704360" cy="481032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Assure une veille technologique et propose les recommandations, les évolutions et les stratégies pour prévenir l'obsolescence et garantir l'accès, sur le long terme, aux informations. </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Concernant les migrations de formats, le modèle OAIS parle de « Transformations »</a:t>
            </a:r>
            <a:endParaRPr b="0" lang="fr-FR" sz="2100" spc="-1" strike="noStrike">
              <a:latin typeface="Arial"/>
            </a:endParaRPr>
          </a:p>
        </p:txBody>
      </p:sp>
      <p:pic>
        <p:nvPicPr>
          <p:cNvPr id="307" name="Image 2" descr=""/>
          <p:cNvPicPr/>
          <p:nvPr/>
        </p:nvPicPr>
        <p:blipFill>
          <a:blip r:embed="rId1"/>
          <a:stretch/>
        </p:blipFill>
        <p:spPr>
          <a:xfrm>
            <a:off x="6568200" y="836640"/>
            <a:ext cx="2562840" cy="1253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Information / Support</a:t>
            </a:r>
            <a:endParaRPr b="0" lang="fr-FR" sz="3200" spc="-1" strike="noStrike">
              <a:latin typeface="Arial"/>
            </a:endParaRPr>
          </a:p>
        </p:txBody>
      </p:sp>
      <p:sp>
        <p:nvSpPr>
          <p:cNvPr id="101" name="CustomShape 2"/>
          <p:cNvSpPr/>
          <p:nvPr/>
        </p:nvSpPr>
        <p:spPr>
          <a:xfrm>
            <a:off x="623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02" name="CustomShape 3"/>
          <p:cNvSpPr/>
          <p:nvPr/>
        </p:nvSpPr>
        <p:spPr>
          <a:xfrm>
            <a:off x="899640" y="2274480"/>
            <a:ext cx="7704360" cy="1940040"/>
          </a:xfrm>
          <a:prstGeom prst="rect">
            <a:avLst/>
          </a:prstGeom>
          <a:noFill/>
          <a:ln>
            <a:noFill/>
          </a:ln>
        </p:spPr>
        <p:style>
          <a:lnRef idx="0"/>
          <a:fillRef idx="0"/>
          <a:effectRef idx="0"/>
          <a:fontRef idx="minor"/>
        </p:style>
        <p:txBody>
          <a:bodyPr lIns="90000" rIns="90000" tIns="45000" bIns="45000">
            <a:normAutofit fontScale="97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Dans le domaine du numérique, l'association entre le support et l'information qu'il porte perd son sens.</a:t>
            </a:r>
            <a:endParaRPr b="0" lang="fr-FR" sz="2100" spc="-1" strike="noStrike">
              <a:latin typeface="Arial"/>
            </a:endParaRPr>
          </a:p>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Le document pourra au cours du temps être stocké sur des supports différents sans pour autant que cela ne change sa nature ni n'altère son intégrité</a:t>
            </a:r>
            <a:endParaRPr b="0" lang="fr-FR" sz="2100" spc="-1" strike="noStrike">
              <a:latin typeface="Arial"/>
            </a:endParaRPr>
          </a:p>
          <a:p>
            <a:pPr>
              <a:lnSpc>
                <a:spcPct val="100000"/>
              </a:lnSpc>
              <a:spcBef>
                <a:spcPts val="349"/>
              </a:spcBef>
            </a:pPr>
            <a:endParaRPr b="0" lang="fr-FR" sz="2100" spc="-1" strike="noStrike">
              <a:latin typeface="Arial"/>
            </a:endParaRPr>
          </a:p>
          <a:p>
            <a:pPr marL="109800">
              <a:lnSpc>
                <a:spcPct val="100000"/>
              </a:lnSpc>
              <a:spcBef>
                <a:spcPts val="400"/>
              </a:spcBef>
              <a:tabLst>
                <a:tab algn="l" pos="0"/>
              </a:tabLst>
            </a:pP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de l'information numérique</a:t>
            </a:r>
            <a:endParaRPr b="0" lang="fr-FR" sz="3200" spc="-1" strike="noStrike">
              <a:latin typeface="Arial"/>
            </a:endParaRPr>
          </a:p>
        </p:txBody>
      </p:sp>
      <p:sp>
        <p:nvSpPr>
          <p:cNvPr id="104" name="CustomShape 2"/>
          <p:cNvSpPr/>
          <p:nvPr/>
        </p:nvSpPr>
        <p:spPr>
          <a:xfrm>
            <a:off x="571680" y="191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05" name="CustomShape 3"/>
          <p:cNvSpPr/>
          <p:nvPr/>
        </p:nvSpPr>
        <p:spPr>
          <a:xfrm>
            <a:off x="899640" y="2274480"/>
            <a:ext cx="7704360" cy="1940040"/>
          </a:xfrm>
          <a:prstGeom prst="rect">
            <a:avLst/>
          </a:prstGeom>
          <a:noFill/>
          <a:ln>
            <a:noFill/>
          </a:ln>
        </p:spPr>
        <p:style>
          <a:lnRef idx="0"/>
          <a:fillRef idx="0"/>
          <a:effectRef idx="0"/>
          <a:fontRef idx="minor"/>
        </p:style>
        <p:txBody>
          <a:bodyPr lIns="90000" rIns="90000" tIns="45000" bIns="45000">
            <a:normAutofit/>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L'information sous forme numérique est difficile à conserver car :</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Elle est codée (exemple de problème : les formats propriétaires)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Elle est dépendante de la technologie (exemple de risque : l'obsolescence) à tous les étages</a:t>
            </a:r>
            <a:endParaRPr b="0" lang="fr-FR" sz="1700" spc="-1" strike="noStrike">
              <a:latin typeface="Arial"/>
            </a:endParaRPr>
          </a:p>
          <a:p>
            <a:pPr marL="109800">
              <a:lnSpc>
                <a:spcPct val="100000"/>
              </a:lnSpc>
              <a:spcBef>
                <a:spcPts val="400"/>
              </a:spcBef>
              <a:tabLst>
                <a:tab algn="l" pos="0"/>
              </a:tabLst>
            </a:pPr>
            <a:endParaRPr b="0" lang="fr-FR" sz="1700" spc="-1" strike="noStrike">
              <a:latin typeface="Arial"/>
            </a:endParaRPr>
          </a:p>
        </p:txBody>
      </p:sp>
      <p:pic>
        <p:nvPicPr>
          <p:cNvPr id="106" name="Picture 5" descr=""/>
          <p:cNvPicPr/>
          <p:nvPr/>
        </p:nvPicPr>
        <p:blipFill>
          <a:blip r:embed="rId1"/>
          <a:stretch/>
        </p:blipFill>
        <p:spPr>
          <a:xfrm>
            <a:off x="5929200" y="5572080"/>
            <a:ext cx="2734920" cy="1426680"/>
          </a:xfrm>
          <a:prstGeom prst="rect">
            <a:avLst/>
          </a:prstGeom>
          <a:ln w="9360">
            <a:noFill/>
          </a:ln>
        </p:spPr>
      </p:pic>
      <p:pic>
        <p:nvPicPr>
          <p:cNvPr id="107" name="Picture 6" descr=""/>
          <p:cNvPicPr/>
          <p:nvPr/>
        </p:nvPicPr>
        <p:blipFill>
          <a:blip r:embed="rId2"/>
          <a:stretch/>
        </p:blipFill>
        <p:spPr>
          <a:xfrm>
            <a:off x="5911920" y="5072040"/>
            <a:ext cx="2731680" cy="1364760"/>
          </a:xfrm>
          <a:prstGeom prst="rect">
            <a:avLst/>
          </a:prstGeom>
          <a:ln w="9360">
            <a:noFill/>
          </a:ln>
        </p:spPr>
      </p:pic>
      <p:pic>
        <p:nvPicPr>
          <p:cNvPr id="108" name="Picture 7" descr=""/>
          <p:cNvPicPr/>
          <p:nvPr/>
        </p:nvPicPr>
        <p:blipFill>
          <a:blip r:embed="rId3"/>
          <a:stretch/>
        </p:blipFill>
        <p:spPr>
          <a:xfrm>
            <a:off x="5946840" y="4572000"/>
            <a:ext cx="2696760" cy="1361880"/>
          </a:xfrm>
          <a:prstGeom prst="rect">
            <a:avLst/>
          </a:prstGeom>
          <a:ln w="9360">
            <a:noFill/>
          </a:ln>
        </p:spPr>
      </p:pic>
      <p:pic>
        <p:nvPicPr>
          <p:cNvPr id="109" name="Picture 8" descr=""/>
          <p:cNvPicPr/>
          <p:nvPr/>
        </p:nvPicPr>
        <p:blipFill>
          <a:blip r:embed="rId4"/>
          <a:stretch/>
        </p:blipFill>
        <p:spPr>
          <a:xfrm>
            <a:off x="5981760" y="4071960"/>
            <a:ext cx="2661840" cy="1420560"/>
          </a:xfrm>
          <a:prstGeom prst="rect">
            <a:avLst/>
          </a:prstGeom>
          <a:ln w="936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support</a:t>
            </a:r>
            <a:endParaRPr b="0" lang="fr-FR" sz="3200" spc="-1" strike="noStrike">
              <a:latin typeface="Arial"/>
            </a:endParaRPr>
          </a:p>
        </p:txBody>
      </p:sp>
      <p:sp>
        <p:nvSpPr>
          <p:cNvPr id="111" name="CustomShape 2"/>
          <p:cNvSpPr/>
          <p:nvPr/>
        </p:nvSpPr>
        <p:spPr>
          <a:xfrm>
            <a:off x="57168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12" name="CustomShape 3"/>
          <p:cNvSpPr/>
          <p:nvPr/>
        </p:nvSpPr>
        <p:spPr>
          <a:xfrm>
            <a:off x="899640" y="2274480"/>
            <a:ext cx="7704360" cy="1940040"/>
          </a:xfrm>
          <a:prstGeom prst="rect">
            <a:avLst/>
          </a:prstGeom>
          <a:noFill/>
          <a:ln>
            <a:noFill/>
          </a:ln>
        </p:spPr>
        <p:style>
          <a:lnRef idx="0"/>
          <a:fillRef idx="0"/>
          <a:effectRef idx="0"/>
          <a:fontRef idx="minor"/>
        </p:style>
        <p:txBody>
          <a:bodyPr lIns="90000" rIns="90000" tIns="45000" bIns="45000">
            <a:normAutofit fontScale="85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Agressions</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Magnétiques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Physiques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Chimiques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Biologiques</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Thermiques</a:t>
            </a:r>
            <a:endParaRPr b="0" lang="fr-FR" sz="1700" spc="-1" strike="noStrike">
              <a:latin typeface="Arial"/>
            </a:endParaRPr>
          </a:p>
        </p:txBody>
      </p:sp>
      <p:pic>
        <p:nvPicPr>
          <p:cNvPr id="113" name="Picture 5" descr=""/>
          <p:cNvPicPr/>
          <p:nvPr/>
        </p:nvPicPr>
        <p:blipFill>
          <a:blip r:embed="rId1"/>
          <a:stretch/>
        </p:blipFill>
        <p:spPr>
          <a:xfrm>
            <a:off x="7143840" y="2643120"/>
            <a:ext cx="1674360" cy="1512360"/>
          </a:xfrm>
          <a:prstGeom prst="rect">
            <a:avLst/>
          </a:prstGeom>
          <a:ln w="9360">
            <a:noFill/>
          </a:ln>
        </p:spPr>
      </p:pic>
      <p:pic>
        <p:nvPicPr>
          <p:cNvPr id="114" name="Picture 7" descr=""/>
          <p:cNvPicPr/>
          <p:nvPr/>
        </p:nvPicPr>
        <p:blipFill>
          <a:blip r:embed="rId2"/>
          <a:stretch/>
        </p:blipFill>
        <p:spPr>
          <a:xfrm>
            <a:off x="3571920" y="1857240"/>
            <a:ext cx="2879280" cy="2339640"/>
          </a:xfrm>
          <a:prstGeom prst="rect">
            <a:avLst/>
          </a:prstGeom>
          <a:ln w="9360">
            <a:noFill/>
          </a:ln>
        </p:spPr>
      </p:pic>
      <p:pic>
        <p:nvPicPr>
          <p:cNvPr id="115" name="Picture 8" descr=""/>
          <p:cNvPicPr/>
          <p:nvPr/>
        </p:nvPicPr>
        <p:blipFill>
          <a:blip r:embed="rId3"/>
          <a:stretch/>
        </p:blipFill>
        <p:spPr>
          <a:xfrm>
            <a:off x="6536880" y="1079280"/>
            <a:ext cx="1649160" cy="1620360"/>
          </a:xfrm>
          <a:prstGeom prst="rect">
            <a:avLst/>
          </a:prstGeom>
          <a:ln w="9360">
            <a:noFill/>
          </a:ln>
        </p:spPr>
      </p:pic>
      <p:pic>
        <p:nvPicPr>
          <p:cNvPr id="116" name="Picture 9" descr=""/>
          <p:cNvPicPr/>
          <p:nvPr/>
        </p:nvPicPr>
        <p:blipFill>
          <a:blip r:embed="rId4"/>
          <a:stretch/>
        </p:blipFill>
        <p:spPr>
          <a:xfrm>
            <a:off x="4572000" y="4286160"/>
            <a:ext cx="4519080" cy="2520720"/>
          </a:xfrm>
          <a:prstGeom prst="rect">
            <a:avLst/>
          </a:prstGeom>
          <a:ln w="9360">
            <a:noFill/>
          </a:ln>
        </p:spPr>
      </p:pic>
      <p:pic>
        <p:nvPicPr>
          <p:cNvPr id="117" name="Picture 6" descr=""/>
          <p:cNvPicPr/>
          <p:nvPr/>
        </p:nvPicPr>
        <p:blipFill>
          <a:blip r:embed="rId5"/>
          <a:stretch/>
        </p:blipFill>
        <p:spPr>
          <a:xfrm>
            <a:off x="-71640" y="4500720"/>
            <a:ext cx="2731680" cy="1364760"/>
          </a:xfrm>
          <a:prstGeom prst="rect">
            <a:avLst/>
          </a:prstGeom>
          <a:ln w="9360">
            <a:noFill/>
          </a:ln>
        </p:spPr>
      </p:pic>
      <p:pic>
        <p:nvPicPr>
          <p:cNvPr id="118" name="Picture 6" descr=""/>
          <p:cNvPicPr/>
          <p:nvPr/>
        </p:nvPicPr>
        <p:blipFill>
          <a:blip r:embed="rId6"/>
          <a:stretch/>
        </p:blipFill>
        <p:spPr>
          <a:xfrm>
            <a:off x="2428920" y="4595760"/>
            <a:ext cx="2700000" cy="1618920"/>
          </a:xfrm>
          <a:prstGeom prst="rect">
            <a:avLst/>
          </a:prstGeom>
          <a:ln w="936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971640" y="910440"/>
            <a:ext cx="8568720" cy="488160"/>
          </a:xfrm>
          <a:prstGeom prst="rect">
            <a:avLst/>
          </a:prstGeom>
          <a:noFill/>
          <a:ln>
            <a:noFill/>
          </a:ln>
        </p:spPr>
        <p:style>
          <a:lnRef idx="0"/>
          <a:fillRef idx="0"/>
          <a:effectRef idx="0"/>
          <a:fontRef idx="minor"/>
        </p:style>
        <p:txBody>
          <a:bodyPr lIns="0" rIns="0" tIns="0" bIns="0" anchor="ctr">
            <a:spAutoFit/>
          </a:bodyPr>
          <a:p>
            <a:pPr>
              <a:lnSpc>
                <a:spcPct val="100000"/>
              </a:lnSpc>
            </a:pPr>
            <a:r>
              <a:rPr b="0" lang="fr-FR" sz="3200" spc="-1" strike="noStrike">
                <a:solidFill>
                  <a:srgbClr val="0d234c"/>
                </a:solidFill>
                <a:latin typeface="Myriad Pro"/>
                <a:ea typeface="ヒラギノ角ゴ ProN W3"/>
              </a:rPr>
              <a:t>Vulnérabilité - Couche support</a:t>
            </a:r>
            <a:endParaRPr b="0" lang="fr-FR" sz="3200" spc="-1" strike="noStrike">
              <a:latin typeface="Arial"/>
            </a:endParaRPr>
          </a:p>
        </p:txBody>
      </p:sp>
      <p:sp>
        <p:nvSpPr>
          <p:cNvPr id="120" name="CustomShape 2"/>
          <p:cNvSpPr/>
          <p:nvPr/>
        </p:nvSpPr>
        <p:spPr>
          <a:xfrm>
            <a:off x="551520" y="263160"/>
            <a:ext cx="7372800" cy="427320"/>
          </a:xfrm>
          <a:prstGeom prst="rect">
            <a:avLst/>
          </a:prstGeom>
          <a:noFill/>
          <a:ln>
            <a:noFill/>
          </a:ln>
        </p:spPr>
        <p:style>
          <a:lnRef idx="0"/>
          <a:fillRef idx="0"/>
          <a:effectRef idx="0"/>
          <a:fontRef idx="minor"/>
        </p:style>
        <p:txBody>
          <a:bodyPr wrap="none" lIns="0" rIns="0" tIns="0" bIns="0" anchor="ctr">
            <a:spAutoFit/>
          </a:bodyPr>
          <a:p>
            <a:pPr>
              <a:lnSpc>
                <a:spcPct val="100000"/>
              </a:lnSpc>
            </a:pPr>
            <a:r>
              <a:rPr b="0" lang="en-US" sz="2800" spc="-1" strike="noStrike">
                <a:solidFill>
                  <a:srgbClr val="285a94"/>
                </a:solidFill>
                <a:latin typeface="Myriad Pro"/>
                <a:ea typeface="ヒラギノ角ゴ ProN W3"/>
              </a:rPr>
              <a:t>Caractéristiques de l’information numérique</a:t>
            </a:r>
            <a:endParaRPr b="0" lang="fr-FR" sz="2800" spc="-1" strike="noStrike">
              <a:latin typeface="Arial"/>
            </a:endParaRPr>
          </a:p>
        </p:txBody>
      </p:sp>
      <p:sp>
        <p:nvSpPr>
          <p:cNvPr id="121" name="CustomShape 3"/>
          <p:cNvSpPr/>
          <p:nvPr/>
        </p:nvSpPr>
        <p:spPr>
          <a:xfrm>
            <a:off x="899640" y="2274480"/>
            <a:ext cx="7704360" cy="1940040"/>
          </a:xfrm>
          <a:prstGeom prst="rect">
            <a:avLst/>
          </a:prstGeom>
          <a:noFill/>
          <a:ln>
            <a:noFill/>
          </a:ln>
        </p:spPr>
        <p:style>
          <a:lnRef idx="0"/>
          <a:fillRef idx="0"/>
          <a:effectRef idx="0"/>
          <a:fontRef idx="minor"/>
        </p:style>
        <p:txBody>
          <a:bodyPr lIns="90000" rIns="90000" tIns="45000" bIns="45000">
            <a:normAutofit fontScale="94000"/>
          </a:bodyPr>
          <a:p>
            <a:pPr marL="365760" indent="-255600">
              <a:lnSpc>
                <a:spcPct val="100000"/>
              </a:lnSpc>
              <a:spcBef>
                <a:spcPts val="400"/>
              </a:spcBef>
              <a:buClr>
                <a:srgbClr val="285a94"/>
              </a:buClr>
              <a:buSzPct val="65000"/>
              <a:buFont typeface="Wingdings 3" charset="2"/>
              <a:buChar char=""/>
            </a:pPr>
            <a:r>
              <a:rPr b="0" lang="fr-FR" sz="2100" spc="-1" strike="noStrike">
                <a:solidFill>
                  <a:srgbClr val="000000"/>
                </a:solidFill>
                <a:latin typeface="Calibri"/>
              </a:rPr>
              <a:t>La perte d'information peut être brutale et massive</a:t>
            </a:r>
            <a:endParaRPr b="0" lang="fr-FR" sz="21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L'effet de falaise : au delà d'un seuil, la dégradation du support qui passe complètement inaperçue se traduit par une perte de brutale de l'information</a:t>
            </a:r>
            <a:endParaRPr b="0" lang="fr-FR" sz="1700" spc="-1" strike="noStrike">
              <a:latin typeface="Arial"/>
            </a:endParaRPr>
          </a:p>
          <a:p>
            <a:pPr lvl="1" marL="621720" indent="-228240">
              <a:lnSpc>
                <a:spcPct val="100000"/>
              </a:lnSpc>
              <a:spcBef>
                <a:spcPts val="323"/>
              </a:spcBef>
              <a:buClr>
                <a:srgbClr val="285a94"/>
              </a:buClr>
              <a:buFont typeface="Verdana"/>
              <a:buChar char="◦"/>
            </a:pPr>
            <a:r>
              <a:rPr b="0" lang="fr-FR" sz="1700" spc="-1" strike="noStrike">
                <a:solidFill>
                  <a:srgbClr val="000000"/>
                </a:solidFill>
                <a:latin typeface="Calibri"/>
              </a:rPr>
              <a:t>Zone endommagée (dans le fichier vs. dans la table des matières du support)</a:t>
            </a:r>
            <a:endParaRPr b="0" lang="fr-FR" sz="1700" spc="-1" strike="noStrike">
              <a:latin typeface="Arial"/>
            </a:endParaRPr>
          </a:p>
        </p:txBody>
      </p:sp>
      <p:pic>
        <p:nvPicPr>
          <p:cNvPr id="122" name="Picture 6" descr=""/>
          <p:cNvPicPr/>
          <p:nvPr/>
        </p:nvPicPr>
        <p:blipFill>
          <a:blip r:embed="rId1"/>
          <a:stretch/>
        </p:blipFill>
        <p:spPr>
          <a:xfrm>
            <a:off x="-71640" y="4500720"/>
            <a:ext cx="2731680" cy="1364760"/>
          </a:xfrm>
          <a:prstGeom prst="rect">
            <a:avLst/>
          </a:prstGeom>
          <a:ln w="9360">
            <a:noFill/>
          </a:ln>
        </p:spPr>
      </p:pic>
      <p:pic>
        <p:nvPicPr>
          <p:cNvPr id="123" name="Picture 2" descr=""/>
          <p:cNvPicPr/>
          <p:nvPr/>
        </p:nvPicPr>
        <p:blipFill>
          <a:blip r:embed="rId2"/>
          <a:stretch/>
        </p:blipFill>
        <p:spPr>
          <a:xfrm>
            <a:off x="5857920" y="4500720"/>
            <a:ext cx="3152520" cy="2295000"/>
          </a:xfrm>
          <a:prstGeom prst="rect">
            <a:avLst/>
          </a:prstGeom>
          <a:ln w="9360">
            <a:noFill/>
          </a:ln>
        </p:spPr>
      </p:pic>
      <p:pic>
        <p:nvPicPr>
          <p:cNvPr id="124" name="Picture 3" descr=""/>
          <p:cNvPicPr/>
          <p:nvPr/>
        </p:nvPicPr>
        <p:blipFill>
          <a:blip r:embed="rId3"/>
          <a:stretch/>
        </p:blipFill>
        <p:spPr>
          <a:xfrm>
            <a:off x="2643120" y="5000760"/>
            <a:ext cx="3142800" cy="674280"/>
          </a:xfrm>
          <a:prstGeom prst="rect">
            <a:avLst/>
          </a:prstGeom>
          <a:ln w="936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CEFB0A038DCA40BBFCB67A7330F235" ma:contentTypeVersion="13" ma:contentTypeDescription="Crée un document." ma:contentTypeScope="" ma:versionID="468fb8b02cd210c35e8e68b03ae313dd">
  <xsd:schema xmlns:xsd="http://www.w3.org/2001/XMLSchema" xmlns:xs="http://www.w3.org/2001/XMLSchema" xmlns:p="http://schemas.microsoft.com/office/2006/metadata/properties" xmlns:ns2="fc878ab7-c379-4ffc-bbdf-003bdd3f0f1f" xmlns:ns3="ae06e1eb-5f74-4369-b4cd-96bb5de2012c" targetNamespace="http://schemas.microsoft.com/office/2006/metadata/properties" ma:root="true" ma:fieldsID="b7e86ee8be05a070c4981bbf17d7331e" ns2:_="" ns3:_="">
    <xsd:import namespace="fc878ab7-c379-4ffc-bbdf-003bdd3f0f1f"/>
    <xsd:import namespace="ae06e1eb-5f74-4369-b4cd-96bb5de20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878ab7-c379-4ffc-bbdf-003bdd3f0f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e06e1eb-5f74-4369-b4cd-96bb5de2012c"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0ADBB9-A01A-4A06-9A97-5AC1133C6C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878ab7-c379-4ffc-bbdf-003bdd3f0f1f"/>
    <ds:schemaRef ds:uri="ae06e1eb-5f74-4369-b4cd-96bb5de20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AB7D9F-6852-4D7F-B64C-21B1BEF72FF8}">
  <ds:schemaRefs>
    <ds:schemaRef ds:uri="http://schemas.microsoft.com/sharepoint/v3/contenttype/forms"/>
  </ds:schemaRefs>
</ds:datastoreItem>
</file>

<file path=customXml/itemProps3.xml><?xml version="1.0" encoding="utf-8"?>
<ds:datastoreItem xmlns:ds="http://schemas.openxmlformats.org/officeDocument/2006/customXml" ds:itemID="{B579B29A-C7BE-4CB7-9842-85C04C24E7A6}">
  <ds:schemaRefs>
    <ds:schemaRef ds:uri="ae06e1eb-5f74-4369-b4cd-96bb5de2012c"/>
    <ds:schemaRef ds:uri="http://purl.org/dc/dcmitype/"/>
    <ds:schemaRef ds:uri="http://purl.org/dc/terms/"/>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fc878ab7-c379-4ffc-bbdf-003bdd3f0f1f"/>
  </ds:schemaRefs>
</ds:datastoreItem>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Words>2427</Words>
  <Paragraphs>367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2017-10-05T14:25:17Z</dcterms:created>
  <dc:creator/>
  <dc:description/>
  <dc:language>fr-FR</dc:language>
  <cp:lastModifiedBy/>
  <dcterms:modified xsi:type="dcterms:W3CDTF">2021-11-23T11:00:44Z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0x01010000CEFB0A038DCA40BBFCB67A7330F235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59</vt:i4>
  </property>
  <property fmtid="{D5CDD505-2E9C-101B-9397-08002B2CF9AE}" pid="9" name="PresentationFormat">
    <vt:lpwstr>Affichage à l'écran (4:3)</vt:lpwstr>
  </property>
  <property fmtid="{D5CDD505-2E9C-101B-9397-08002B2CF9AE}" pid="10" name="ScaleCrop">
    <vt:bool>0</vt:bool>
  </property>
  <property fmtid="{D5CDD505-2E9C-101B-9397-08002B2CF9AE}" pid="11" name="ShareDoc">
    <vt:bool>0</vt:bool>
  </property>
  <property fmtid="{D5CDD505-2E9C-101B-9397-08002B2CF9AE}" pid="12" name="Slides">
    <vt:i4>59</vt:i4>
  </property>
  <property fmtid="{D5CDD505-2E9C-101B-9397-08002B2CF9AE}" pid="13" name="_TemplateID">
    <vt:lpwstr>TC101671239990</vt:lpwstr>
  </property>
</Properties>
</file>