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8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13.png" ContentType="image/png"/>
  <Override PartName="/ppt/media/image1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20.png" ContentType="image/png"/>
  <Override PartName="/ppt/media/image57.png" ContentType="image/png"/>
  <Override PartName="/ppt/media/image21.png" ContentType="image/png"/>
  <Override PartName="/ppt/media/image58.png" ContentType="image/png"/>
  <Override PartName="/ppt/media/image22.png" ContentType="image/png"/>
  <Override PartName="/ppt/media/image59.png" ContentType="image/png"/>
  <Override PartName="/ppt/media/image23.png" ContentType="image/png"/>
  <Override PartName="/ppt/media/image60.png" ContentType="image/png"/>
  <Override PartName="/ppt/media/image24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31.png" ContentType="image/png"/>
  <Override PartName="/ppt/media/image68.png" ContentType="image/png"/>
  <Override PartName="/ppt/media/image66.png" ContentType="image/png"/>
  <Override PartName="/ppt/media/image79.png" ContentType="image/png"/>
  <Override PartName="/ppt/media/image67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32.png" ContentType="image/png"/>
  <Override PartName="/ppt/media/image70.png" ContentType="image/png"/>
  <Override PartName="/ppt/media/image28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26.png" ContentType="image/png"/>
  <Override PartName="/ppt/media/image80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81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82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18.png" ContentType="image/png"/>
  <Override PartName="/ppt/media/image83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Click to edit the notes format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&lt;header&gt;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&lt;date/time&gt;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&lt;footer&gt;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13E623A-E1E6-4B86-9894-418FBE771B13}" type="slidenum">
              <a:rPr b="0" lang="fr-FR" sz="1400" spc="-1" strike="noStrike">
                <a:latin typeface="Times New Roman"/>
              </a:rPr>
              <a:t>&lt;number&gt;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39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D76CAB9-6F64-46E4-90D2-937D3B7C9C80}" type="slidenum">
              <a:rPr b="0" lang="fr-FR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331AF26-22E6-48C6-85DF-07078B27E64C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2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D1AEFCD-4FF8-437D-9484-98340A96B2CA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2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A70B4F8-3E44-4D0D-8BE6-9138D4B0B58C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2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EB50144-D6C8-4169-9E7B-10F5EA07F94C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3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BD2F8E4-93D7-4160-AE7C-AA2FA4A8E3C3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3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D7A79EB-27C3-4F5B-B13C-0CF552E5B249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3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A640FBD-7B34-44F4-924D-DBD34E43BABE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3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D0CF82C-C7CA-4D77-BE7A-D4F73AFA35FA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4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7C1717E-25C0-4059-9769-BD9A1DAD1341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4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A19713D-9D8C-4753-B338-4F9E4B0F3BB8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39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7E72E98-FB3B-49FF-B483-BBCB8FD97E5F}" type="slidenum">
              <a:rPr b="0" lang="fr-FR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4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CBFDB8E-F535-40A7-9011-3980A1A49B78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5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94C5B7C-3C3C-4803-A4E6-9DB389EA4A5D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5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F940A6D-7EFA-4AF3-9FA1-3C5B5AC24E0B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5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FDFC3FA-12DD-46F1-944C-8768888FC167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6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FCB196E-1A18-4A4B-AFDD-12A48C69E131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8C2445F-1044-4676-987A-2DDEB9480755}" type="slidenum">
              <a:rPr b="0" lang="fr-FR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6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701039B-842A-48AD-B37B-596067D92A44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EADBA63-E0EB-48DA-B196-C390937127BE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7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BF3A90B-B433-430C-A51D-EC121D3E0109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7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63C53A5-8823-421D-8B35-2A9EB5669743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3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D004F23-6F76-4883-8099-F1438DD72664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7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08FACD4-BB9B-4C2C-ADFF-DC60AE8EB8DE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301EA18-860A-4305-89D2-94DC3A80C34B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8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A3F0108-6845-4750-8576-779AF8C7CDAA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8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CBC6847-D679-4128-81FC-3CD2AAD2E7E4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9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635089A-4130-4C28-BE43-9EC51A1D6B31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9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9E4F1C9-87FA-42F3-9EF8-414AC3CE8048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9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58C1767-E49A-40B7-8F2F-694D0AA09EE6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9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C6273D6-E6C3-4886-B3F9-C48F13322083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50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E3B6E51-3DEA-4F64-81BA-203599BFD5AE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50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744CF1D-FE82-4EFB-9667-FC9E50F6A672}" type="slidenum">
              <a:rPr b="0" lang="fr-FR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0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BA23E93-E57F-4145-AB2A-AA3F1A50B3F2}" type="slidenum">
              <a:rPr b="0" lang="fr-FR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50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4D44AFA-7209-4DD0-80CF-9C01B1E17652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51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631A1D5-4B05-4EA8-9F18-DFEDA62CA8F9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51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B33F0B2-DAD7-4FFB-8778-6856A2ADC381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51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2815868-6BC2-44F5-9B2F-A68333C95483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1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E7E0D1E-107F-45B2-869C-BED8A0D3256D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52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22E45DB-9C60-4846-ACB6-60BC7014627A}" type="slidenum">
              <a:rPr b="0" lang="fr-FR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52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1E9207D-7D66-48B5-933C-0A8BAEDFD01A}" type="slidenum">
              <a:rPr b="0" lang="fr-FR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CEC7CB4-0B4F-434E-A65E-86F48A7FF042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0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85ECE9F-477F-45E8-8C89-ECBD1971153E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1A81317-F130-4D29-ADFA-6D262434325F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1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B7A3142-DB40-4552-8B17-2988E3946861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927FC60-5AA1-435B-8358-5E436B023D26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6572FDC-14F6-4905-83AD-94EBB7654A40}" type="datetime1">
              <a:rPr b="0" lang="fr-FR" sz="1200" spc="-1" strike="noStrike">
                <a:solidFill>
                  <a:srgbClr val="8b8b8b"/>
                </a:solidFill>
                <a:latin typeface="Calibri"/>
              </a:rPr>
              <a:t>28/11/2021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S. Roussel - Formation PIN : les questions juridiques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8ABBCE0-987F-4E23-A09B-F378B45CBEFE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hyperlink" Target="https://francearchives.fr/seda/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image" Target="../media/image8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hyperlink" Target="mailto:stephanie.roussel@mintika.fr" TargetMode="External"/><Relationship Id="rId3" Type="http://schemas.openxmlformats.org/officeDocument/2006/relationships/hyperlink" Target="mailto:baptiste.nichele@mintika.fr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2203200" y="602280"/>
            <a:ext cx="91569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d234c"/>
                </a:solidFill>
                <a:latin typeface="Calibri"/>
                <a:ea typeface="MS Mincho"/>
              </a:rPr>
              <a:t>Master ENC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d234c"/>
                </a:solidFill>
                <a:latin typeface="Calibri"/>
                <a:ea typeface="MS Mincho"/>
              </a:rPr>
              <a:t>Formation 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d234c"/>
                </a:solidFill>
                <a:latin typeface="Calibri"/>
                <a:ea typeface="MS Mincho"/>
              </a:rPr>
              <a:t>SEDA et profils d’archivage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d234c"/>
                </a:solidFill>
                <a:latin typeface="Calibri"/>
                <a:ea typeface="MS Mincho"/>
              </a:rPr>
              <a:t>Novembre 2021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d234c"/>
                </a:solidFill>
                <a:latin typeface="Calibri"/>
                <a:ea typeface="MS Mincho"/>
              </a:rPr>
              <a:t>Baptiste Nichele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d234c"/>
                </a:solidFill>
                <a:latin typeface="Calibri"/>
                <a:ea typeface="MS Mincho"/>
              </a:rPr>
              <a:t> 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48" name="Image 4" descr=""/>
          <p:cNvPicPr/>
          <p:nvPr/>
        </p:nvPicPr>
        <p:blipFill>
          <a:blip r:embed="rId1"/>
          <a:stretch/>
        </p:blipFill>
        <p:spPr>
          <a:xfrm>
            <a:off x="384480" y="4943520"/>
            <a:ext cx="1663920" cy="1617480"/>
          </a:xfrm>
          <a:prstGeom prst="rect">
            <a:avLst/>
          </a:prstGeom>
          <a:ln>
            <a:noFill/>
          </a:ln>
        </p:spPr>
      </p:pic>
      <p:pic>
        <p:nvPicPr>
          <p:cNvPr id="49" name="Graphique 3" descr="Document"/>
          <p:cNvPicPr/>
          <p:nvPr/>
        </p:nvPicPr>
        <p:blipFill>
          <a:blip r:embed="rId2"/>
          <a:stretch/>
        </p:blipFill>
        <p:spPr>
          <a:xfrm>
            <a:off x="8486640" y="3818160"/>
            <a:ext cx="1934280" cy="1934280"/>
          </a:xfrm>
          <a:prstGeom prst="rect">
            <a:avLst/>
          </a:prstGeom>
          <a:ln>
            <a:noFill/>
          </a:ln>
        </p:spPr>
      </p:pic>
      <p:pic>
        <p:nvPicPr>
          <p:cNvPr id="50" name="Graphique 8" descr="Dossier ouvert"/>
          <p:cNvPicPr/>
          <p:nvPr/>
        </p:nvPicPr>
        <p:blipFill>
          <a:blip r:embed="rId3"/>
          <a:stretch/>
        </p:blipFill>
        <p:spPr>
          <a:xfrm>
            <a:off x="9191520" y="4551120"/>
            <a:ext cx="1934280" cy="193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Les objets échangés dans le SEDA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1080720" y="987480"/>
            <a:ext cx="10090800" cy="51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d234c"/>
                </a:solidFill>
                <a:latin typeface="Calibri"/>
              </a:rPr>
              <a:t>Paquet d'objet-données </a:t>
            </a:r>
            <a:endParaRPr b="0" lang="fr-FR" sz="20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Ensemble des données transférées. Il est composé de métadonnées (informations de représentation et de pérennisation) ainsi que de documents. 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Le paquet d'objet-données représente en quelque sorte un versement.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Unité d’archive</a:t>
            </a:r>
            <a:endParaRPr b="0" lang="fr-FR" sz="20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Il s'agit d'une subdivision intellectuelle du paquet d'objet-données qui possède des caractéristiques propres de conservation. L’unité peut elle-même être subdivisée en sous-unité. 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Elle peut être comparée à un niveau de description d’un instrument de recherche.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Objet binaire ou physique</a:t>
            </a:r>
            <a:endParaRPr b="0" lang="fr-FR" sz="20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Sert à transporter des contenus de données (fichiers ou documents physiques) associés à leurs métadonnées. 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Représente la pièce.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Les objets échangés dans le SEDA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2612160" y="691920"/>
            <a:ext cx="6548760" cy="6067440"/>
          </a:xfrm>
          <a:prstGeom prst="rect">
            <a:avLst/>
          </a:prstGeom>
          <a:ln>
            <a:solidFill>
              <a:srgbClr val="0d234c"/>
            </a:solidFill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530" spc="-1" strike="noStrike">
                <a:solidFill>
                  <a:srgbClr val="0d234c"/>
                </a:solidFill>
                <a:latin typeface="Myriad Pro"/>
                <a:ea typeface="ヒラギノ角ゴ ProN W3"/>
              </a:rPr>
              <a:t>Paquet d’objet-données</a:t>
            </a:r>
            <a:endParaRPr b="0" lang="fr-FR" sz="253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3118320" y="1285560"/>
            <a:ext cx="5648040" cy="470880"/>
          </a:xfrm>
          <a:prstGeom prst="rect">
            <a:avLst/>
          </a:prstGeom>
          <a:ln>
            <a:solidFill>
              <a:srgbClr val="0d234c"/>
            </a:solidFill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530" spc="-1" strike="noStrike">
                <a:solidFill>
                  <a:srgbClr val="285a94"/>
                </a:solidFill>
                <a:latin typeface="Myriad Pro"/>
                <a:ea typeface="ヒラギノ角ゴ ProN W3"/>
              </a:rPr>
              <a:t>Objet binaire</a:t>
            </a:r>
            <a:endParaRPr b="0" lang="fr-FR" sz="253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3118320" y="1835280"/>
            <a:ext cx="5648040" cy="470880"/>
          </a:xfrm>
          <a:prstGeom prst="rect">
            <a:avLst/>
          </a:prstGeom>
          <a:ln>
            <a:solidFill>
              <a:srgbClr val="0d234c"/>
            </a:solidFill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530" spc="-1" strike="noStrike">
                <a:solidFill>
                  <a:srgbClr val="285a94"/>
                </a:solidFill>
                <a:latin typeface="Myriad Pro"/>
                <a:ea typeface="ヒラギノ角ゴ ProN W3"/>
              </a:rPr>
              <a:t>Objet physique</a:t>
            </a:r>
            <a:endParaRPr b="0" lang="fr-FR" sz="2530" spc="-1" strike="noStrike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3118320" y="2423880"/>
            <a:ext cx="5648040" cy="1846800"/>
          </a:xfrm>
          <a:prstGeom prst="rect">
            <a:avLst/>
          </a:prstGeom>
          <a:ln>
            <a:solidFill>
              <a:srgbClr val="0d234c"/>
            </a:solidFill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530" spc="-1" strike="noStrike">
                <a:solidFill>
                  <a:srgbClr val="285a94"/>
                </a:solidFill>
                <a:latin typeface="Myriad Pro"/>
                <a:ea typeface="ヒラギノ角ゴ ProN W3"/>
              </a:rPr>
              <a:t>Unité d’archive (1)</a:t>
            </a:r>
            <a:endParaRPr b="0" lang="fr-FR" sz="2530" spc="-1" strike="noStrike"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3675240" y="3031560"/>
            <a:ext cx="4899600" cy="470880"/>
          </a:xfrm>
          <a:prstGeom prst="rect">
            <a:avLst/>
          </a:prstGeom>
          <a:ln>
            <a:solidFill>
              <a:srgbClr val="0d234c"/>
            </a:solidFill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530" spc="-1" strike="noStrike">
                <a:solidFill>
                  <a:srgbClr val="285a94"/>
                </a:solidFill>
                <a:latin typeface="Myriad Pro"/>
                <a:ea typeface="ヒラギノ角ゴ ProN W3"/>
              </a:rPr>
              <a:t>Unité d’archive (1.1)</a:t>
            </a:r>
            <a:endParaRPr b="0" lang="fr-FR" sz="2530" spc="-1" strike="noStrike"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3675240" y="3689640"/>
            <a:ext cx="4899600" cy="470880"/>
          </a:xfrm>
          <a:prstGeom prst="rect">
            <a:avLst/>
          </a:prstGeom>
          <a:ln>
            <a:solidFill>
              <a:srgbClr val="0d234c"/>
            </a:solidFill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530" spc="-1" strike="noStrike">
                <a:solidFill>
                  <a:srgbClr val="285a94"/>
                </a:solidFill>
                <a:latin typeface="Myriad Pro"/>
                <a:ea typeface="ヒラギノ角ゴ ProN W3"/>
              </a:rPr>
              <a:t>Unité d’archive (1.2)</a:t>
            </a:r>
            <a:endParaRPr b="0" lang="fr-FR" sz="2530" spc="-1" strike="noStrike">
              <a:latin typeface="Arial"/>
            </a:endParaRPr>
          </a:p>
        </p:txBody>
      </p:sp>
      <p:sp>
        <p:nvSpPr>
          <p:cNvPr id="132" name="CustomShape 9"/>
          <p:cNvSpPr/>
          <p:nvPr/>
        </p:nvSpPr>
        <p:spPr>
          <a:xfrm>
            <a:off x="3118320" y="4403520"/>
            <a:ext cx="5648040" cy="2255760"/>
          </a:xfrm>
          <a:prstGeom prst="rect">
            <a:avLst/>
          </a:prstGeom>
          <a:ln>
            <a:solidFill>
              <a:srgbClr val="0d234c"/>
            </a:solidFill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530" spc="-1" strike="noStrike">
                <a:solidFill>
                  <a:srgbClr val="285a94"/>
                </a:solidFill>
                <a:latin typeface="Myriad Pro"/>
                <a:ea typeface="ヒラギノ角ゴ ProN W3"/>
              </a:rPr>
              <a:t>Unité d’archive (2)</a:t>
            </a:r>
            <a:endParaRPr b="0" lang="fr-FR" sz="2530" spc="-1" strike="noStrike">
              <a:latin typeface="Arial"/>
            </a:endParaRPr>
          </a:p>
        </p:txBody>
      </p:sp>
      <p:sp>
        <p:nvSpPr>
          <p:cNvPr id="133" name="CustomShape 10"/>
          <p:cNvSpPr/>
          <p:nvPr/>
        </p:nvSpPr>
        <p:spPr>
          <a:xfrm>
            <a:off x="3675240" y="4859280"/>
            <a:ext cx="4899600" cy="1076040"/>
          </a:xfrm>
          <a:prstGeom prst="rect">
            <a:avLst/>
          </a:prstGeom>
          <a:ln>
            <a:solidFill>
              <a:srgbClr val="0d234c"/>
            </a:solidFill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530" spc="-1" strike="noStrike">
                <a:solidFill>
                  <a:srgbClr val="285a94"/>
                </a:solidFill>
                <a:latin typeface="Myriad Pro"/>
                <a:ea typeface="ヒラギノ角ゴ ProN W3"/>
              </a:rPr>
              <a:t>Unité d’archive (2.1)</a:t>
            </a:r>
            <a:endParaRPr b="0" lang="fr-FR" sz="2530" spc="-1" strike="noStrike">
              <a:latin typeface="Arial"/>
            </a:endParaRPr>
          </a:p>
        </p:txBody>
      </p:sp>
      <p:sp>
        <p:nvSpPr>
          <p:cNvPr id="134" name="CustomShape 11"/>
          <p:cNvSpPr/>
          <p:nvPr/>
        </p:nvSpPr>
        <p:spPr>
          <a:xfrm>
            <a:off x="3675240" y="6023520"/>
            <a:ext cx="4899600" cy="470880"/>
          </a:xfrm>
          <a:prstGeom prst="rect">
            <a:avLst/>
          </a:prstGeom>
          <a:ln>
            <a:solidFill>
              <a:srgbClr val="0d234c"/>
            </a:solidFill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530" spc="-1" strike="noStrike">
                <a:solidFill>
                  <a:srgbClr val="285a94"/>
                </a:solidFill>
                <a:latin typeface="Myriad Pro"/>
                <a:ea typeface="ヒラギノ角ゴ ProN W3"/>
              </a:rPr>
              <a:t>Référence à un objet physique</a:t>
            </a:r>
            <a:endParaRPr b="0" lang="fr-FR" sz="2530" spc="-1" strike="noStrike">
              <a:latin typeface="Arial"/>
            </a:endParaRPr>
          </a:p>
        </p:txBody>
      </p:sp>
      <p:sp>
        <p:nvSpPr>
          <p:cNvPr id="135" name="CustomShape 12"/>
          <p:cNvSpPr/>
          <p:nvPr/>
        </p:nvSpPr>
        <p:spPr>
          <a:xfrm>
            <a:off x="4029840" y="5365440"/>
            <a:ext cx="4344120" cy="470880"/>
          </a:xfrm>
          <a:prstGeom prst="rect">
            <a:avLst/>
          </a:prstGeom>
          <a:ln>
            <a:solidFill>
              <a:srgbClr val="0d234c"/>
            </a:solidFill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530" spc="-1" strike="noStrike">
                <a:solidFill>
                  <a:srgbClr val="285a94"/>
                </a:solidFill>
                <a:latin typeface="Myriad Pro"/>
                <a:ea typeface="ヒラギノ角ゴ ProN W3"/>
              </a:rPr>
              <a:t>Référence à un objet binaire</a:t>
            </a:r>
            <a:endParaRPr b="0" lang="fr-FR" sz="25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Les objets échangés dans le SEDA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2835720" y="882720"/>
            <a:ext cx="6297480" cy="5792400"/>
          </a:xfrm>
          <a:prstGeom prst="rect">
            <a:avLst/>
          </a:prstGeom>
          <a:ln>
            <a:solidFill>
              <a:srgbClr val="0d234c"/>
            </a:solidFill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530" spc="-1" strike="noStrike">
                <a:solidFill>
                  <a:srgbClr val="0d234c"/>
                </a:solidFill>
                <a:latin typeface="Myriad Pro"/>
                <a:ea typeface="ヒラギノ角ゴ ProN W3"/>
              </a:rPr>
              <a:t>Archive</a:t>
            </a:r>
            <a:endParaRPr b="0" lang="fr-FR" sz="253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3341880" y="1527120"/>
            <a:ext cx="5431320" cy="1901520"/>
          </a:xfrm>
          <a:prstGeom prst="rect">
            <a:avLst/>
          </a:prstGeom>
          <a:ln>
            <a:solidFill>
              <a:srgbClr val="0d234c"/>
            </a:solidFill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530" spc="-1" strike="noStrike">
                <a:solidFill>
                  <a:srgbClr val="285a94"/>
                </a:solidFill>
                <a:latin typeface="Myriad Pro"/>
                <a:ea typeface="ヒラギノ角ゴ ProN W3"/>
              </a:rPr>
              <a:t>Objet d’archive (1)</a:t>
            </a:r>
            <a:endParaRPr b="0" lang="fr-FR" sz="2530" spc="-1" strike="noStrike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3898800" y="2134800"/>
            <a:ext cx="4711680" cy="452880"/>
          </a:xfrm>
          <a:prstGeom prst="rect">
            <a:avLst/>
          </a:prstGeom>
          <a:ln>
            <a:solidFill>
              <a:srgbClr val="0d234c"/>
            </a:solidFill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530" spc="-1" strike="noStrike">
                <a:solidFill>
                  <a:srgbClr val="285a94"/>
                </a:solidFill>
                <a:latin typeface="Myriad Pro"/>
                <a:ea typeface="ヒラギノ角ゴ ProN W3"/>
              </a:rPr>
              <a:t>Objet d’archive (1.1)</a:t>
            </a:r>
            <a:endParaRPr b="0" lang="fr-FR" sz="2530" spc="-1" strike="noStrike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3898800" y="2792880"/>
            <a:ext cx="4711680" cy="452880"/>
          </a:xfrm>
          <a:prstGeom prst="rect">
            <a:avLst/>
          </a:prstGeom>
          <a:ln>
            <a:solidFill>
              <a:srgbClr val="0d234c"/>
            </a:solidFill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530" spc="-1" strike="noStrike">
                <a:solidFill>
                  <a:srgbClr val="285a94"/>
                </a:solidFill>
                <a:latin typeface="Myriad Pro"/>
                <a:ea typeface="ヒラギノ角ゴ ProN W3"/>
              </a:rPr>
              <a:t>Objet d’archive (1.2)</a:t>
            </a:r>
            <a:endParaRPr b="0" lang="fr-FR" sz="2530" spc="-1" strike="noStrike"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3341880" y="3610440"/>
            <a:ext cx="5431320" cy="2220120"/>
          </a:xfrm>
          <a:prstGeom prst="rect">
            <a:avLst/>
          </a:prstGeom>
          <a:ln>
            <a:solidFill>
              <a:srgbClr val="0d234c"/>
            </a:solidFill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530" spc="-1" strike="noStrike">
                <a:solidFill>
                  <a:srgbClr val="285a94"/>
                </a:solidFill>
                <a:latin typeface="Myriad Pro"/>
                <a:ea typeface="ヒラギノ角ゴ ProN W3"/>
              </a:rPr>
              <a:t>Objet d’archive (2)</a:t>
            </a:r>
            <a:endParaRPr b="0" lang="fr-FR" sz="2530" spc="-1" strike="noStrike"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3898800" y="4066200"/>
            <a:ext cx="4711680" cy="1082160"/>
          </a:xfrm>
          <a:prstGeom prst="rect">
            <a:avLst/>
          </a:prstGeom>
          <a:ln>
            <a:solidFill>
              <a:srgbClr val="0d234c"/>
            </a:solidFill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530" spc="-1" strike="noStrike">
                <a:solidFill>
                  <a:srgbClr val="285a94"/>
                </a:solidFill>
                <a:latin typeface="Myriad Pro"/>
                <a:ea typeface="ヒラギノ角ゴ ProN W3"/>
              </a:rPr>
              <a:t>Objet d’archive (2.1)</a:t>
            </a:r>
            <a:endParaRPr b="0" lang="fr-FR" sz="2530" spc="-1" strike="noStrike">
              <a:latin typeface="Arial"/>
            </a:endParaRPr>
          </a:p>
        </p:txBody>
      </p:sp>
      <p:sp>
        <p:nvSpPr>
          <p:cNvPr id="145" name="CustomShape 9"/>
          <p:cNvSpPr/>
          <p:nvPr/>
        </p:nvSpPr>
        <p:spPr>
          <a:xfrm>
            <a:off x="3898800" y="5230800"/>
            <a:ext cx="4711680" cy="452880"/>
          </a:xfrm>
          <a:prstGeom prst="rect">
            <a:avLst/>
          </a:prstGeom>
          <a:ln>
            <a:solidFill>
              <a:srgbClr val="0d234c"/>
            </a:solidFill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530" spc="-1" strike="noStrike">
                <a:solidFill>
                  <a:srgbClr val="285a94"/>
                </a:solidFill>
                <a:latin typeface="Myriad Pro"/>
                <a:ea typeface="ヒラギノ角ゴ ProN W3"/>
              </a:rPr>
              <a:t>Document</a:t>
            </a:r>
            <a:endParaRPr b="0" lang="fr-FR" sz="2530" spc="-1" strike="noStrike">
              <a:latin typeface="Arial"/>
            </a:endParaRPr>
          </a:p>
        </p:txBody>
      </p:sp>
      <p:sp>
        <p:nvSpPr>
          <p:cNvPr id="146" name="CustomShape 10"/>
          <p:cNvSpPr/>
          <p:nvPr/>
        </p:nvSpPr>
        <p:spPr>
          <a:xfrm>
            <a:off x="4253400" y="4572360"/>
            <a:ext cx="4240440" cy="452880"/>
          </a:xfrm>
          <a:prstGeom prst="rect">
            <a:avLst/>
          </a:prstGeom>
          <a:ln>
            <a:solidFill>
              <a:srgbClr val="0d234c"/>
            </a:solidFill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530" spc="-1" strike="noStrike">
                <a:solidFill>
                  <a:srgbClr val="285a94"/>
                </a:solidFill>
                <a:latin typeface="Myriad Pro"/>
                <a:ea typeface="ヒラギノ角ゴ ProN W3"/>
              </a:rPr>
              <a:t>Document</a:t>
            </a:r>
            <a:endParaRPr b="0" lang="fr-FR" sz="2530" spc="-1" strike="noStrike">
              <a:latin typeface="Arial"/>
            </a:endParaRPr>
          </a:p>
        </p:txBody>
      </p:sp>
      <p:sp>
        <p:nvSpPr>
          <p:cNvPr id="147" name="CustomShape 11"/>
          <p:cNvSpPr/>
          <p:nvPr/>
        </p:nvSpPr>
        <p:spPr>
          <a:xfrm>
            <a:off x="3341880" y="5990040"/>
            <a:ext cx="5436720" cy="452880"/>
          </a:xfrm>
          <a:prstGeom prst="rect">
            <a:avLst/>
          </a:prstGeom>
          <a:ln>
            <a:solidFill>
              <a:srgbClr val="0d234c"/>
            </a:solidFill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530" spc="-1" strike="noStrike">
                <a:solidFill>
                  <a:srgbClr val="285a94"/>
                </a:solidFill>
                <a:latin typeface="Myriad Pro"/>
                <a:ea typeface="ヒラギノ角ゴ ProN W3"/>
              </a:rPr>
              <a:t>Document</a:t>
            </a:r>
            <a:endParaRPr b="0" lang="fr-FR" sz="25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Les objets échangés dans le SEDA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162720" y="999000"/>
            <a:ext cx="2355120" cy="492480"/>
          </a:xfrm>
          <a:prstGeom prst="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500" spc="-1" strike="noStrike">
                <a:solidFill>
                  <a:srgbClr val="ffffff"/>
                </a:solidFill>
                <a:latin typeface="Calibri"/>
              </a:rPr>
              <a:t>Echange</a:t>
            </a:r>
            <a:endParaRPr b="0" lang="fr-FR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500" spc="-1" strike="noStrike">
                <a:solidFill>
                  <a:srgbClr val="ffffff"/>
                </a:solidFill>
                <a:latin typeface="Calibri"/>
              </a:rPr>
              <a:t>(versement par exemple)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1830960" y="1585800"/>
            <a:ext cx="2355120" cy="492480"/>
          </a:xfrm>
          <a:prstGeom prst="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500" spc="-1" strike="noStrike">
                <a:solidFill>
                  <a:srgbClr val="ffffff"/>
                </a:solidFill>
                <a:latin typeface="Calibri"/>
              </a:rPr>
              <a:t>Paquet échangé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3441960" y="2190600"/>
            <a:ext cx="2468880" cy="4924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500" spc="-1" strike="noStrike">
                <a:solidFill>
                  <a:srgbClr val="ffffff"/>
                </a:solidFill>
                <a:latin typeface="Calibri"/>
              </a:rPr>
              <a:t>Archive 1</a:t>
            </a:r>
            <a:endParaRPr b="0" lang="fr-FR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500" spc="-1" strike="noStrike">
                <a:solidFill>
                  <a:srgbClr val="ffffff"/>
                </a:solidFill>
                <a:latin typeface="Calibri"/>
              </a:rPr>
              <a:t>(fichier informatique par ex)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3449880" y="2799360"/>
            <a:ext cx="2460600" cy="4924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500" spc="-1" strike="noStrike">
                <a:solidFill>
                  <a:srgbClr val="ffffff"/>
                </a:solidFill>
                <a:latin typeface="Calibri"/>
              </a:rPr>
              <a:t>Archive 2</a:t>
            </a:r>
            <a:endParaRPr b="0" lang="fr-FR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500" spc="-1" strike="noStrike">
                <a:solidFill>
                  <a:srgbClr val="ffffff"/>
                </a:solidFill>
                <a:latin typeface="Calibri"/>
              </a:rPr>
              <a:t>(archive physique par ex)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155" name="CustomShape 7"/>
          <p:cNvSpPr/>
          <p:nvPr/>
        </p:nvSpPr>
        <p:spPr>
          <a:xfrm flipH="1" rot="16200000">
            <a:off x="1415520" y="1416600"/>
            <a:ext cx="340200" cy="490320"/>
          </a:xfrm>
          <a:prstGeom prst="bentConnector2">
            <a:avLst/>
          </a:prstGeom>
          <a:noFill/>
          <a:ln w="1260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6" name="CustomShape 8"/>
          <p:cNvSpPr/>
          <p:nvPr/>
        </p:nvSpPr>
        <p:spPr>
          <a:xfrm flipH="1" rot="16200000">
            <a:off x="3046320" y="2041560"/>
            <a:ext cx="358200" cy="432720"/>
          </a:xfrm>
          <a:prstGeom prst="bentConnector2">
            <a:avLst/>
          </a:prstGeom>
          <a:noFill/>
          <a:ln w="1260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7" name="CustomShape 9"/>
          <p:cNvSpPr/>
          <p:nvPr/>
        </p:nvSpPr>
        <p:spPr>
          <a:xfrm flipH="1" rot="16200000">
            <a:off x="2746080" y="2342160"/>
            <a:ext cx="966960" cy="440640"/>
          </a:xfrm>
          <a:prstGeom prst="bentConnector2">
            <a:avLst/>
          </a:prstGeom>
          <a:noFill/>
          <a:ln w="1260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8" name="CustomShape 10"/>
          <p:cNvSpPr/>
          <p:nvPr/>
        </p:nvSpPr>
        <p:spPr>
          <a:xfrm>
            <a:off x="3449880" y="3408480"/>
            <a:ext cx="2460600" cy="492480"/>
          </a:xfrm>
          <a:prstGeom prst="rect">
            <a:avLst/>
          </a:prstGeom>
          <a:solidFill>
            <a:srgbClr val="7030a0">
              <a:alpha val="8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500" spc="-1" strike="noStrike">
                <a:solidFill>
                  <a:srgbClr val="ffffff"/>
                </a:solidFill>
                <a:latin typeface="Calibri"/>
              </a:rPr>
              <a:t>Métadonnées descriptives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159" name="CustomShape 11"/>
          <p:cNvSpPr/>
          <p:nvPr/>
        </p:nvSpPr>
        <p:spPr>
          <a:xfrm>
            <a:off x="5407200" y="4017240"/>
            <a:ext cx="2460600" cy="492480"/>
          </a:xfrm>
          <a:prstGeom prst="rect">
            <a:avLst/>
          </a:prstGeom>
          <a:solidFill>
            <a:srgbClr val="7030a0">
              <a:alpha val="8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500" spc="-1" strike="noStrike">
                <a:solidFill>
                  <a:srgbClr val="ffffff"/>
                </a:solidFill>
                <a:latin typeface="Calibri"/>
              </a:rPr>
              <a:t>Unité d’archives</a:t>
            </a:r>
            <a:endParaRPr b="0" lang="fr-FR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500" spc="-1" strike="noStrike">
                <a:solidFill>
                  <a:srgbClr val="ffffff"/>
                </a:solidFill>
                <a:latin typeface="Calibri"/>
              </a:rPr>
              <a:t>(niveau de description)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160" name="CustomShape 12"/>
          <p:cNvSpPr/>
          <p:nvPr/>
        </p:nvSpPr>
        <p:spPr>
          <a:xfrm>
            <a:off x="7484400" y="4657320"/>
            <a:ext cx="2460600" cy="492480"/>
          </a:xfrm>
          <a:prstGeom prst="rect">
            <a:avLst/>
          </a:prstGeom>
          <a:solidFill>
            <a:srgbClr val="7030a0">
              <a:alpha val="8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500" spc="-1" strike="noStrike">
                <a:solidFill>
                  <a:srgbClr val="ffffff"/>
                </a:solidFill>
                <a:latin typeface="Calibri"/>
              </a:rPr>
              <a:t>Unité d’archives</a:t>
            </a:r>
            <a:endParaRPr b="0" lang="fr-FR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500" spc="-1" strike="noStrike">
                <a:solidFill>
                  <a:srgbClr val="ffffff"/>
                </a:solidFill>
                <a:latin typeface="Calibri"/>
              </a:rPr>
              <a:t>(sous-niveau de description)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161" name="CustomShape 13"/>
          <p:cNvSpPr/>
          <p:nvPr/>
        </p:nvSpPr>
        <p:spPr>
          <a:xfrm>
            <a:off x="8117640" y="4017240"/>
            <a:ext cx="1146240" cy="49248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500" spc="-1" strike="noStrike">
                <a:solidFill>
                  <a:srgbClr val="000000"/>
                </a:solidFill>
                <a:latin typeface="Calibri"/>
              </a:rPr>
              <a:t>Référence à une archive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162" name="CustomShape 14"/>
          <p:cNvSpPr/>
          <p:nvPr/>
        </p:nvSpPr>
        <p:spPr>
          <a:xfrm flipH="1" rot="16200000">
            <a:off x="4862520" y="3719160"/>
            <a:ext cx="361800" cy="726120"/>
          </a:xfrm>
          <a:prstGeom prst="bentConnector2">
            <a:avLst/>
          </a:prstGeom>
          <a:noFill/>
          <a:ln w="1260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3" name="CustomShape 15"/>
          <p:cNvSpPr/>
          <p:nvPr/>
        </p:nvSpPr>
        <p:spPr>
          <a:xfrm flipH="1" rot="16200000">
            <a:off x="6864120" y="4283280"/>
            <a:ext cx="393480" cy="846720"/>
          </a:xfrm>
          <a:prstGeom prst="bentConnector2">
            <a:avLst/>
          </a:prstGeom>
          <a:noFill/>
          <a:ln w="1260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4" name="CustomShape 16"/>
          <p:cNvSpPr/>
          <p:nvPr/>
        </p:nvSpPr>
        <p:spPr>
          <a:xfrm>
            <a:off x="10225080" y="4657320"/>
            <a:ext cx="1146240" cy="49248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500" spc="-1" strike="noStrike">
                <a:solidFill>
                  <a:srgbClr val="000000"/>
                </a:solidFill>
                <a:latin typeface="Calibri"/>
              </a:rPr>
              <a:t>Référence à une archive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165" name="CustomShape 17"/>
          <p:cNvSpPr/>
          <p:nvPr/>
        </p:nvSpPr>
        <p:spPr>
          <a:xfrm>
            <a:off x="7868160" y="4263480"/>
            <a:ext cx="249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8"/>
          <p:cNvSpPr/>
          <p:nvPr/>
        </p:nvSpPr>
        <p:spPr>
          <a:xfrm flipV="1">
            <a:off x="9945720" y="4903200"/>
            <a:ext cx="279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9"/>
          <p:cNvSpPr/>
          <p:nvPr/>
        </p:nvSpPr>
        <p:spPr>
          <a:xfrm>
            <a:off x="5407200" y="5299200"/>
            <a:ext cx="2460600" cy="492480"/>
          </a:xfrm>
          <a:prstGeom prst="rect">
            <a:avLst/>
          </a:prstGeom>
          <a:solidFill>
            <a:srgbClr val="7030a0">
              <a:alpha val="8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500" spc="-1" strike="noStrike">
                <a:solidFill>
                  <a:srgbClr val="ffffff"/>
                </a:solidFill>
                <a:latin typeface="Calibri"/>
              </a:rPr>
              <a:t>Unité d’archives</a:t>
            </a:r>
            <a:endParaRPr b="0" lang="fr-FR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500" spc="-1" strike="noStrike">
                <a:solidFill>
                  <a:srgbClr val="ffffff"/>
                </a:solidFill>
                <a:latin typeface="Calibri"/>
              </a:rPr>
              <a:t>(niveau de description)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168" name="CustomShape 20"/>
          <p:cNvSpPr/>
          <p:nvPr/>
        </p:nvSpPr>
        <p:spPr>
          <a:xfrm flipH="1" rot="16200000">
            <a:off x="4221360" y="4359960"/>
            <a:ext cx="1643760" cy="726120"/>
          </a:xfrm>
          <a:prstGeom prst="bentConnector2">
            <a:avLst/>
          </a:prstGeom>
          <a:noFill/>
          <a:ln w="1260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9" name="CustomShape 21"/>
          <p:cNvSpPr/>
          <p:nvPr/>
        </p:nvSpPr>
        <p:spPr>
          <a:xfrm>
            <a:off x="3449880" y="5940720"/>
            <a:ext cx="2468880" cy="4924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500" spc="-1" strike="noStrike">
                <a:solidFill>
                  <a:srgbClr val="ffffff"/>
                </a:solidFill>
                <a:latin typeface="Calibri"/>
              </a:rPr>
              <a:t>Métadonnées de gestion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170" name="CustomShape 22"/>
          <p:cNvSpPr/>
          <p:nvPr/>
        </p:nvSpPr>
        <p:spPr>
          <a:xfrm flipH="1" rot="16200000">
            <a:off x="1175400" y="3912480"/>
            <a:ext cx="4107960" cy="440640"/>
          </a:xfrm>
          <a:prstGeom prst="bentConnector2">
            <a:avLst/>
          </a:prstGeom>
          <a:noFill/>
          <a:ln w="1260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1" name="CustomShape 23"/>
          <p:cNvSpPr/>
          <p:nvPr/>
        </p:nvSpPr>
        <p:spPr>
          <a:xfrm>
            <a:off x="8147520" y="5303160"/>
            <a:ext cx="1146240" cy="49248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500" spc="-1" strike="noStrike">
                <a:solidFill>
                  <a:srgbClr val="000000"/>
                </a:solidFill>
                <a:latin typeface="Calibri"/>
              </a:rPr>
              <a:t>Référence à une archive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172" name="CustomShape 24"/>
          <p:cNvSpPr/>
          <p:nvPr/>
        </p:nvSpPr>
        <p:spPr>
          <a:xfrm flipV="1">
            <a:off x="7868160" y="5548680"/>
            <a:ext cx="279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25"/>
          <p:cNvSpPr/>
          <p:nvPr/>
        </p:nvSpPr>
        <p:spPr>
          <a:xfrm flipV="1" rot="16200000">
            <a:off x="7244640" y="1103400"/>
            <a:ext cx="2219760" cy="4887000"/>
          </a:xfrm>
          <a:prstGeom prst="curvedConnector2">
            <a:avLst/>
          </a:pr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6"/>
          <p:cNvSpPr/>
          <p:nvPr/>
        </p:nvSpPr>
        <p:spPr>
          <a:xfrm flipV="1" rot="16200000">
            <a:off x="6511680" y="1836360"/>
            <a:ext cx="1579320" cy="2779560"/>
          </a:xfrm>
          <a:prstGeom prst="curvedConnector2">
            <a:avLst/>
          </a:pr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7"/>
          <p:cNvSpPr/>
          <p:nvPr/>
        </p:nvSpPr>
        <p:spPr>
          <a:xfrm flipH="1" flipV="1">
            <a:off x="5909760" y="3045240"/>
            <a:ext cx="3382920" cy="2503080"/>
          </a:xfrm>
          <a:prstGeom prst="curvedConnector3">
            <a:avLst>
              <a:gd name="adj1" fmla="val -79304"/>
            </a:avLst>
          </a:pr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7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178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Les échanges du SEDA (transactions)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080720" y="987480"/>
            <a:ext cx="10090800" cy="51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La demande de transfert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Le transfert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L'élimination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La modification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La communication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La restitution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La demande d'autorisation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182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Un exemple de transaction : le transfert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1080720" y="987480"/>
            <a:ext cx="10090800" cy="51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La </a:t>
            </a:r>
            <a:r>
              <a:rPr b="0" lang="fr-FR" sz="2000" spc="-1" strike="noStrike">
                <a:solidFill>
                  <a:srgbClr val="0d234c"/>
                </a:solidFill>
                <a:latin typeface="Calibri"/>
              </a:rPr>
              <a:t>cinématique :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Identification des acteurs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Définition de la nature et de l'ordre (séquence) des messages à échanger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Définition de la forme du contenu à échanger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Définition de la forme des messages à échanger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186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Un exemple de transaction : le transfert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1080720" y="987480"/>
            <a:ext cx="10090800" cy="51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Les acteurs : un service versant transfère une archive à un service d'archive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88" name="Picture 1" descr="Use Case Diagram.png"/>
          <p:cNvPicPr/>
          <p:nvPr/>
        </p:nvPicPr>
        <p:blipFill>
          <a:blip r:embed="rId2"/>
          <a:stretch/>
        </p:blipFill>
        <p:spPr>
          <a:xfrm>
            <a:off x="1741680" y="2510280"/>
            <a:ext cx="8572320" cy="304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0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191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Un exemple de transaction : le transfert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1080720" y="987480"/>
            <a:ext cx="10090800" cy="68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Séquence UML des messages à s'échanger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2328480" y="1984680"/>
            <a:ext cx="2221920" cy="790200"/>
          </a:xfrm>
          <a:prstGeom prst="rect">
            <a:avLst/>
          </a:prstGeom>
          <a:solidFill>
            <a:srgbClr val="334c98"/>
          </a:solidFill>
          <a:ln>
            <a:solidFill>
              <a:srgbClr val="334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Service producteur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7738920" y="1976400"/>
            <a:ext cx="2221920" cy="790200"/>
          </a:xfrm>
          <a:prstGeom prst="rect">
            <a:avLst/>
          </a:prstGeom>
          <a:solidFill>
            <a:srgbClr val="334c98"/>
          </a:solidFill>
          <a:ln>
            <a:solidFill>
              <a:srgbClr val="334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Service d’archive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5" name="CustomShape 6"/>
          <p:cNvSpPr/>
          <p:nvPr/>
        </p:nvSpPr>
        <p:spPr>
          <a:xfrm rot="5400000">
            <a:off x="2134080" y="4264920"/>
            <a:ext cx="2596680" cy="265680"/>
          </a:xfrm>
          <a:prstGeom prst="rect">
            <a:avLst/>
          </a:prstGeom>
          <a:solidFill>
            <a:srgbClr val="334c98"/>
          </a:solidFill>
          <a:ln>
            <a:solidFill>
              <a:srgbClr val="334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Line 7"/>
          <p:cNvSpPr/>
          <p:nvPr/>
        </p:nvSpPr>
        <p:spPr>
          <a:xfrm flipH="1">
            <a:off x="3432240" y="2775240"/>
            <a:ext cx="7200" cy="324000"/>
          </a:xfrm>
          <a:prstGeom prst="line">
            <a:avLst/>
          </a:prstGeom>
          <a:ln w="2844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7" name="Line 8"/>
          <p:cNvSpPr/>
          <p:nvPr/>
        </p:nvSpPr>
        <p:spPr>
          <a:xfrm flipH="1" flipV="1">
            <a:off x="3432240" y="5696280"/>
            <a:ext cx="1440" cy="308880"/>
          </a:xfrm>
          <a:prstGeom prst="line">
            <a:avLst/>
          </a:prstGeom>
          <a:ln w="2844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8" name="CustomShape 9"/>
          <p:cNvSpPr/>
          <p:nvPr/>
        </p:nvSpPr>
        <p:spPr>
          <a:xfrm rot="5400000">
            <a:off x="7554240" y="4249080"/>
            <a:ext cx="2596680" cy="265680"/>
          </a:xfrm>
          <a:prstGeom prst="rect">
            <a:avLst/>
          </a:prstGeom>
          <a:solidFill>
            <a:srgbClr val="334c98"/>
          </a:solidFill>
          <a:ln>
            <a:solidFill>
              <a:srgbClr val="334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Line 10"/>
          <p:cNvSpPr/>
          <p:nvPr/>
        </p:nvSpPr>
        <p:spPr>
          <a:xfrm>
            <a:off x="8849880" y="2766600"/>
            <a:ext cx="2520" cy="317160"/>
          </a:xfrm>
          <a:prstGeom prst="line">
            <a:avLst/>
          </a:prstGeom>
          <a:ln w="2844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0" name="Line 11"/>
          <p:cNvSpPr/>
          <p:nvPr/>
        </p:nvSpPr>
        <p:spPr>
          <a:xfrm flipH="1" flipV="1">
            <a:off x="8852400" y="5680800"/>
            <a:ext cx="1080" cy="308520"/>
          </a:xfrm>
          <a:prstGeom prst="line">
            <a:avLst/>
          </a:prstGeom>
          <a:ln w="2844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1" name="CustomShape 12"/>
          <p:cNvSpPr/>
          <p:nvPr/>
        </p:nvSpPr>
        <p:spPr>
          <a:xfrm>
            <a:off x="3565440" y="3453120"/>
            <a:ext cx="515376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3"/>
          <p:cNvSpPr/>
          <p:nvPr/>
        </p:nvSpPr>
        <p:spPr>
          <a:xfrm>
            <a:off x="4682520" y="3131280"/>
            <a:ext cx="2541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 : transfert d’archives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3" name="CustomShape 14"/>
          <p:cNvSpPr/>
          <p:nvPr/>
        </p:nvSpPr>
        <p:spPr>
          <a:xfrm flipH="1">
            <a:off x="3565440" y="4915440"/>
            <a:ext cx="5153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5"/>
          <p:cNvSpPr/>
          <p:nvPr/>
        </p:nvSpPr>
        <p:spPr>
          <a:xfrm>
            <a:off x="4656600" y="4593600"/>
            <a:ext cx="2887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1.2 : réponse au transfert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5" name="CustomShape 16"/>
          <p:cNvSpPr/>
          <p:nvPr/>
        </p:nvSpPr>
        <p:spPr>
          <a:xfrm>
            <a:off x="3565440" y="5421960"/>
            <a:ext cx="5153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prstDash val="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17"/>
          <p:cNvSpPr/>
          <p:nvPr/>
        </p:nvSpPr>
        <p:spPr>
          <a:xfrm>
            <a:off x="3335400" y="5093640"/>
            <a:ext cx="566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1.3 : accusé de réception de la réponse au transfert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7" name="CustomShape 18"/>
          <p:cNvSpPr/>
          <p:nvPr/>
        </p:nvSpPr>
        <p:spPr>
          <a:xfrm flipH="1">
            <a:off x="3565440" y="4010760"/>
            <a:ext cx="5153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prstDash val="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19"/>
          <p:cNvSpPr/>
          <p:nvPr/>
        </p:nvSpPr>
        <p:spPr>
          <a:xfrm>
            <a:off x="3960000" y="3679920"/>
            <a:ext cx="4158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1.1 : accusé de réception du transfert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211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Un exemple de transaction : le transfert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1080720" y="987480"/>
            <a:ext cx="10090800" cy="51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Il existe 4 messages pour cette transaction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graphicFrame>
        <p:nvGraphicFramePr>
          <p:cNvPr id="213" name="Table 4"/>
          <p:cNvGraphicFramePr/>
          <p:nvPr/>
        </p:nvGraphicFramePr>
        <p:xfrm>
          <a:off x="1843200" y="1859760"/>
          <a:ext cx="8505000" cy="3744360"/>
        </p:xfrm>
        <a:graphic>
          <a:graphicData uri="http://schemas.openxmlformats.org/drawingml/2006/table">
            <a:tbl>
              <a:tblPr/>
              <a:tblGrid>
                <a:gridCol w="4252680"/>
                <a:gridCol w="4252680"/>
              </a:tblGrid>
              <a:tr h="748800">
                <a:tc>
                  <a:txBody>
                    <a:bodyPr lIns="64080" rIns="64080" tIns="32040" bIns="3204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000" spc="-1" strike="noStrike">
                          <a:solidFill>
                            <a:srgbClr val="e6e6e6"/>
                          </a:solidFill>
                          <a:latin typeface="Gill Sans"/>
                          <a:ea typeface="ヒラギノ角ゴ ProN W3"/>
                        </a:rPr>
                        <a:t>Nom du message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64080" marR="64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d234c"/>
                    </a:solidFill>
                  </a:tcPr>
                </a:tc>
                <a:tc>
                  <a:txBody>
                    <a:bodyPr lIns="64080" rIns="64080" tIns="32040" bIns="3204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000" spc="-1" strike="noStrike">
                          <a:solidFill>
                            <a:srgbClr val="e6e6e6"/>
                          </a:solidFill>
                          <a:latin typeface="Gill Sans"/>
                          <a:ea typeface="ヒラギノ角ゴ ProN W3"/>
                        </a:rPr>
                        <a:t>Correspondance SEDA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64080" marR="64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d234c"/>
                    </a:solidFill>
                  </a:tcPr>
                </a:tc>
              </a:tr>
              <a:tr h="748800">
                <a:tc>
                  <a:txBody>
                    <a:bodyPr lIns="64080" rIns="64080" tIns="32040" bIns="3204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443f3d"/>
                          </a:solidFill>
                          <a:latin typeface="Gill Sans"/>
                          <a:ea typeface="ヒラギノ角ゴ ProN W3"/>
                        </a:rPr>
                        <a:t>Transfert d’archives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64080" marR="64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 lIns="64080" rIns="64080" tIns="32040" bIns="3204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443f3d"/>
                          </a:solidFill>
                          <a:latin typeface="Gill Sans"/>
                          <a:ea typeface="ヒラギノ角ゴ ProN W3"/>
                        </a:rPr>
                        <a:t>ArchiveTransfer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64080" marR="64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de"/>
                    </a:solidFill>
                  </a:tcPr>
                </a:tc>
              </a:tr>
              <a:tr h="748800">
                <a:tc>
                  <a:txBody>
                    <a:bodyPr lIns="64080" rIns="64080" tIns="32040" bIns="3204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443f3d"/>
                          </a:solidFill>
                          <a:latin typeface="Gill Sans"/>
                          <a:ea typeface="ヒラギノ角ゴ ProN W3"/>
                        </a:rPr>
                        <a:t>Accusé de réception de transfert d'archives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64080" marR="64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 lIns="64080" rIns="64080" tIns="32040" bIns="3204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443f3d"/>
                          </a:solidFill>
                          <a:latin typeface="Gill Sans"/>
                          <a:ea typeface="ヒラギノ角ゴ ProN W3"/>
                        </a:rPr>
                        <a:t>Acknowledgement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64080" marR="64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f"/>
                    </a:solidFill>
                  </a:tcPr>
                </a:tc>
              </a:tr>
              <a:tr h="748800">
                <a:tc>
                  <a:txBody>
                    <a:bodyPr lIns="64080" rIns="64080" tIns="32040" bIns="3204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443f3d"/>
                          </a:solidFill>
                          <a:latin typeface="Gill Sans"/>
                          <a:ea typeface="ヒラギノ角ゴ ProN W3"/>
                        </a:rPr>
                        <a:t>Réponse (acceptation ou avis d'anomalie)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64080" marR="64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 lIns="64080" rIns="64080" tIns="32040" bIns="3204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cs-CZ" sz="2000" spc="-1" strike="noStrike">
                          <a:solidFill>
                            <a:srgbClr val="443f3d"/>
                          </a:solidFill>
                          <a:latin typeface="Gill Sans"/>
                          <a:ea typeface="ヒラギノ角ゴ ProN W3"/>
                        </a:rPr>
                        <a:t>ArchiveTransferReply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64080" marR="64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de"/>
                    </a:solidFill>
                  </a:tcPr>
                </a:tc>
              </a:tr>
              <a:tr h="749160">
                <a:tc>
                  <a:txBody>
                    <a:bodyPr lIns="64080" rIns="64080" tIns="32040" bIns="3204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2000" spc="-1" strike="noStrike">
                          <a:solidFill>
                            <a:srgbClr val="443f3d"/>
                          </a:solidFill>
                          <a:latin typeface="Gill Sans"/>
                          <a:ea typeface="ヒラギノ角ゴ ProN W3"/>
                        </a:rPr>
                        <a:t>Accusé de réception de la réponse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64080" marR="64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 lIns="64080" rIns="64080" tIns="32040" bIns="3204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443f3d"/>
                          </a:solidFill>
                          <a:latin typeface="Gill Sans"/>
                          <a:ea typeface="ヒラギノ角ゴ ProN W3"/>
                        </a:rPr>
                        <a:t>Acknowledgement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64080" marR="64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5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Revue de toutes les transactions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1080720" y="987480"/>
            <a:ext cx="10090800" cy="51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Scénario de la communication d'archives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18" name="Picture 4" descr="communication.png"/>
          <p:cNvPicPr/>
          <p:nvPr/>
        </p:nvPicPr>
        <p:blipFill>
          <a:blip r:embed="rId2"/>
          <a:stretch/>
        </p:blipFill>
        <p:spPr>
          <a:xfrm>
            <a:off x="1523880" y="2061720"/>
            <a:ext cx="9143640" cy="324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4c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1848600" y="2750040"/>
            <a:ext cx="8976240" cy="17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présentation théorique du SEDA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5025960" y="889200"/>
            <a:ext cx="2139840" cy="2139840"/>
          </a:xfrm>
          <a:prstGeom prst="ellipse">
            <a:avLst/>
          </a:prstGeom>
          <a:solidFill>
            <a:srgbClr val="ffffff"/>
          </a:solidFill>
          <a:ln w="1908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4"/>
          <p:cNvSpPr/>
          <p:nvPr/>
        </p:nvSpPr>
        <p:spPr>
          <a:xfrm>
            <a:off x="10363320" y="5218560"/>
            <a:ext cx="1327680" cy="1283400"/>
          </a:xfrm>
          <a:prstGeom prst="flowChartConnector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" name="Image 6" descr=""/>
          <p:cNvPicPr/>
          <p:nvPr/>
        </p:nvPicPr>
        <p:blipFill>
          <a:blip r:embed="rId1"/>
          <a:stretch/>
        </p:blipFill>
        <p:spPr>
          <a:xfrm>
            <a:off x="10639800" y="5490720"/>
            <a:ext cx="774720" cy="739440"/>
          </a:xfrm>
          <a:prstGeom prst="rect">
            <a:avLst/>
          </a:prstGeom>
          <a:ln>
            <a:noFill/>
          </a:ln>
        </p:spPr>
      </p:pic>
      <p:pic>
        <p:nvPicPr>
          <p:cNvPr id="56" name="Graphique 8" descr="Création de récits contour"/>
          <p:cNvPicPr/>
          <p:nvPr/>
        </p:nvPicPr>
        <p:blipFill>
          <a:blip r:embed="rId2"/>
          <a:stretch/>
        </p:blipFill>
        <p:spPr>
          <a:xfrm>
            <a:off x="5638680" y="1502280"/>
            <a:ext cx="914040" cy="91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0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221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Revue de toutes les transactions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1080720" y="987480"/>
            <a:ext cx="10090800" cy="51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Scénario de la modification d'archives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23" name="Picture 1" descr="modification.png"/>
          <p:cNvPicPr/>
          <p:nvPr/>
        </p:nvPicPr>
        <p:blipFill>
          <a:blip r:embed="rId2"/>
          <a:stretch/>
        </p:blipFill>
        <p:spPr>
          <a:xfrm>
            <a:off x="2452680" y="2232360"/>
            <a:ext cx="7277400" cy="239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Revue de toutes les transactions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1080720" y="987480"/>
            <a:ext cx="10090800" cy="51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Scénario de l’élimination d'archives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28" name="Picture 2" descr="elimination.png"/>
          <p:cNvPicPr/>
          <p:nvPr/>
        </p:nvPicPr>
        <p:blipFill>
          <a:blip r:embed="rId2"/>
          <a:stretch/>
        </p:blipFill>
        <p:spPr>
          <a:xfrm>
            <a:off x="1523880" y="1821600"/>
            <a:ext cx="9143640" cy="321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0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231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Revue de toutes les transactions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1080720" y="987480"/>
            <a:ext cx="10090800" cy="51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Scénario de la restitution d'archives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33" name="Picture 2" descr="restitutio,.png"/>
          <p:cNvPicPr/>
          <p:nvPr/>
        </p:nvPicPr>
        <p:blipFill>
          <a:blip r:embed="rId2"/>
          <a:stretch/>
        </p:blipFill>
        <p:spPr>
          <a:xfrm>
            <a:off x="3051000" y="1352880"/>
            <a:ext cx="6133320" cy="553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5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236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Revue de toutes les transactions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1080720" y="987480"/>
            <a:ext cx="10090800" cy="51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Scénario de la demande d’autorisation au service producteur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38" name="Picture 1" descr="autor-prod.png"/>
          <p:cNvPicPr/>
          <p:nvPr/>
        </p:nvPicPr>
        <p:blipFill>
          <a:blip r:embed="rId2"/>
          <a:stretch/>
        </p:blipFill>
        <p:spPr>
          <a:xfrm>
            <a:off x="2452680" y="1692000"/>
            <a:ext cx="7277400" cy="426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0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241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Revue de toutes les transactions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1080720" y="987480"/>
            <a:ext cx="10090800" cy="51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Scénario de la demande d’autorisation au service de contrôle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3" name="Picture 2" descr="aut-contr.png"/>
          <p:cNvPicPr/>
          <p:nvPr/>
        </p:nvPicPr>
        <p:blipFill>
          <a:blip r:embed="rId2"/>
          <a:stretch/>
        </p:blipFill>
        <p:spPr>
          <a:xfrm>
            <a:off x="2452680" y="1692000"/>
            <a:ext cx="7277400" cy="426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 4" descr=""/>
          <p:cNvPicPr/>
          <p:nvPr/>
        </p:nvPicPr>
        <p:blipFill>
          <a:blip r:embed="rId1"/>
          <a:stretch/>
        </p:blipFill>
        <p:spPr>
          <a:xfrm>
            <a:off x="10614960" y="5394240"/>
            <a:ext cx="1232280" cy="1208520"/>
          </a:xfrm>
          <a:prstGeom prst="rect">
            <a:avLst/>
          </a:prstGeom>
          <a:ln>
            <a:noFill/>
          </a:ln>
        </p:spPr>
      </p:pic>
      <p:sp>
        <p:nvSpPr>
          <p:cNvPr id="245" name="CustomShape 1"/>
          <p:cNvSpPr/>
          <p:nvPr/>
        </p:nvSpPr>
        <p:spPr>
          <a:xfrm>
            <a:off x="1662480" y="1060560"/>
            <a:ext cx="8866440" cy="11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3200" spc="-1" strike="noStrike">
                <a:solidFill>
                  <a:srgbClr val="334c98"/>
                </a:solidFill>
                <a:latin typeface="Calibri"/>
              </a:rPr>
              <a:t>Les évolutions du SEDA 2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246" name="Graphique 5" descr="Neuf avec un remplissage uni"/>
          <p:cNvPicPr/>
          <p:nvPr/>
        </p:nvPicPr>
        <p:blipFill>
          <a:blip r:embed="rId2"/>
          <a:stretch/>
        </p:blipFill>
        <p:spPr>
          <a:xfrm>
            <a:off x="5470200" y="2803320"/>
            <a:ext cx="1251000" cy="125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8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249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Un besoin de normalisation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1080720" y="987480"/>
            <a:ext cx="10090800" cy="51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Début 2013, démarche auprès de l'AFNOR pour une normalisation du SEDA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Besoin de stabilité, de généricité et d'indépendance exprimé par :</a:t>
            </a:r>
            <a:endParaRPr b="0" lang="fr-FR" sz="20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Les utilisateurs actuels du SEDA (éditeurs, tiers archiveurs, services d'archives)</a:t>
            </a:r>
            <a:endParaRPr b="0" lang="fr-FR" sz="16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D'autres communautés (banques, éditeurs de coffre-forts numériques)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Norme AFNOR Z44-022</a:t>
            </a:r>
            <a:endParaRPr b="0" lang="fr-FR" sz="20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« Modélisation des Échanges de DONnées pour l'Archivage » - MEDONA</a:t>
            </a:r>
            <a:endParaRPr b="0" lang="fr-FR" sz="16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Dans le cadre de la commission de normalisation 4 « interopérabilité technique »</a:t>
            </a:r>
            <a:endParaRPr b="0" lang="fr-FR" sz="1600" spc="-1" strike="noStrike">
              <a:latin typeface="Arial"/>
            </a:endParaRPr>
          </a:p>
          <a:p>
            <a:pPr marL="109800"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Sortie de la norme en janvier 2014</a:t>
            </a:r>
            <a:endParaRPr b="0" lang="fr-FR" sz="20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Retrait de tout ce qui était spécifique dans le SEDA aux archives publiques</a:t>
            </a:r>
            <a:endParaRPr b="0" lang="fr-FR" sz="16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Une norme plus facilement applicable aux archives privées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2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Les évolutions dans la norme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1080720" y="987480"/>
            <a:ext cx="10090800" cy="51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d234c"/>
                </a:solidFill>
                <a:latin typeface="Calibri"/>
              </a:rPr>
              <a:t>Quelques changements par rapport au SEDA version 1.0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</a:pPr>
            <a:r>
              <a:rPr b="0" lang="fr-FR" sz="1600" spc="-1" strike="noStrike">
                <a:solidFill>
                  <a:srgbClr val="0d234c"/>
                </a:solidFill>
                <a:latin typeface="Calibri"/>
              </a:rPr>
              <a:t>Les typologies de métadonnées sont regroupées par zone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</a:pPr>
            <a:r>
              <a:rPr b="0" lang="fr-FR" sz="1600" spc="-1" strike="noStrike">
                <a:solidFill>
                  <a:srgbClr val="0d234c"/>
                </a:solidFill>
                <a:latin typeface="Calibri"/>
              </a:rPr>
              <a:t>Les objets-données sont décrits une seule fois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</a:pPr>
            <a:r>
              <a:rPr b="0" lang="fr-FR" sz="1600" spc="-1" strike="noStrike">
                <a:solidFill>
                  <a:srgbClr val="0d234c"/>
                </a:solidFill>
                <a:latin typeface="Calibri"/>
              </a:rPr>
              <a:t>Les référentiels ne sont plus imposés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</a:pPr>
            <a:r>
              <a:rPr b="0" lang="fr-FR" sz="1600" spc="-1" strike="noStrike">
                <a:solidFill>
                  <a:srgbClr val="0d234c"/>
                </a:solidFill>
                <a:latin typeface="Calibri"/>
              </a:rPr>
              <a:t>Le standard ne spécifie que l'emplacement de la déclaration des référentiels</a:t>
            </a:r>
            <a:endParaRPr b="0" lang="fr-FR" sz="1600" spc="-1" strike="noStrike">
              <a:latin typeface="Arial"/>
            </a:endParaRPr>
          </a:p>
          <a:p>
            <a:pPr marL="393120"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</p:txBody>
      </p:sp>
      <p:pic>
        <p:nvPicPr>
          <p:cNvPr id="255" name="Image 6" descr=""/>
          <p:cNvPicPr/>
          <p:nvPr/>
        </p:nvPicPr>
        <p:blipFill>
          <a:blip r:embed="rId2"/>
          <a:stretch/>
        </p:blipFill>
        <p:spPr>
          <a:xfrm>
            <a:off x="7331760" y="3696120"/>
            <a:ext cx="1888200" cy="98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7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258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Norme NF Z 44-022 et SEDA 2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1080720" y="987480"/>
            <a:ext cx="10090800" cy="51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d234c"/>
                </a:solidFill>
                <a:latin typeface="Calibri"/>
              </a:rPr>
              <a:t>Le SEDA 2.0 est conforme à MEDONA et propose quelques évolutions pour améliorer certaines spécifications présentes dans la norme et répondre aux besoins des archives publiques :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Possibilité de regrouper des objets numériques et/ou physiques dans des ensembles cohérents pour les référencer dans les messages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Ajout d’un identifiant pour les objets-données physiques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Ajout de métadonnées techniques supplémentaires dans la zone de description des objets-données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Ajout de nouvelles informations de gestion et de description dans les zones de métadonnées dédiée 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Définition d’un nouvel acteur, l’opérateur de versement, intégré aux métadonnées de description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1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262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Norme NF Z 44-022 et SEDA 2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1080720" y="987480"/>
            <a:ext cx="10090800" cy="51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Tout comme MEDONA, SEDA 2 est extensible et propose deux moyens techniques :</a:t>
            </a:r>
            <a:endParaRPr b="0" lang="fr-FR" sz="24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</a:pPr>
            <a:r>
              <a:rPr b="0" lang="fr-FR" sz="1700" spc="-1" strike="noStrike">
                <a:solidFill>
                  <a:srgbClr val="000000"/>
                </a:solidFill>
                <a:latin typeface="Calibri"/>
              </a:rPr>
              <a:t>par </a:t>
            </a:r>
            <a:r>
              <a:rPr b="1" lang="fr-FR" sz="1700" spc="-1" strike="noStrike">
                <a:solidFill>
                  <a:srgbClr val="000000"/>
                </a:solidFill>
                <a:latin typeface="Calibri"/>
              </a:rPr>
              <a:t>substitution </a:t>
            </a:r>
            <a:r>
              <a:rPr b="0" lang="fr-FR" sz="1700" spc="-1" strike="noStrike">
                <a:solidFill>
                  <a:srgbClr val="000000"/>
                </a:solidFill>
                <a:latin typeface="Calibri"/>
              </a:rPr>
              <a:t>(OtherDimensionsAbstract, OtherCoreTechnicalMetadataAbstract, ObjectGroupExtensionAbstract, OtherManagementAbstract)</a:t>
            </a:r>
            <a:endParaRPr b="0" lang="fr-FR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7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</a:pPr>
            <a:r>
              <a:rPr b="0" lang="fr-FR" sz="1700" spc="-1" strike="noStrike">
                <a:solidFill>
                  <a:srgbClr val="000000"/>
                </a:solidFill>
                <a:latin typeface="Calibri"/>
              </a:rPr>
              <a:t>par </a:t>
            </a:r>
            <a:r>
              <a:rPr b="1" lang="fr-FR" sz="1700" spc="-1" strike="noStrike">
                <a:solidFill>
                  <a:srgbClr val="000000"/>
                </a:solidFill>
                <a:latin typeface="Calibri"/>
              </a:rPr>
              <a:t>redéfinition</a:t>
            </a:r>
            <a:r>
              <a:rPr b="0" lang="fr-FR" sz="1700" spc="-1" strike="noStrike">
                <a:solidFill>
                  <a:srgbClr val="000000"/>
                </a:solidFill>
                <a:latin typeface="Calibri"/>
              </a:rPr>
              <a:t> (OpenType : OrganizationDescriptiveMetadataType, SignatureType, TechnicalMetadataType)</a:t>
            </a:r>
            <a:endParaRPr b="0" lang="fr-FR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7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Gestion des règles d’héritage basée sur l’ajout de deux nouvelles métadonnées : PreventInheritance et RefNonRuleId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Restriction d’accès sur les métadonnées basée sur des Content répétables et l’emploi d’attributs de restriction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8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Objectifs de la séquence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1080720" y="987480"/>
            <a:ext cx="10090800" cy="55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Comprendre ce qu’est le SEDA et quelle est sa place dans le SAE ?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Comprendre les choix réalisés dans la dernière version 2.1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Connaître les technologies employées pour avoir le bon vocabulaire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5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266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SEDA 2 &amp; SEDA 2.1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1080720" y="987480"/>
            <a:ext cx="10090800" cy="51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Le SEDA 2.1 assure une rétrocompatibilité descendante avec le SEDA 2.0. </a:t>
            </a: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La seule rupture de compatibilité concerne la cardinalité de Content et la gestion des restrictions d’accès aux métadonnées</a:t>
            </a:r>
            <a:endParaRPr b="0" lang="fr-FR" sz="2000" spc="-1" strike="noStrike">
              <a:latin typeface="Arial"/>
            </a:endParaRPr>
          </a:p>
          <a:p>
            <a:pPr marL="109800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Ajout de nouvelles métadonnées de description, de gestion et de transport (voir le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changelog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dans la documentation en ligne)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Modification de la structure des messages : les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Request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et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Reply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partageant les mêmes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class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, certaines métadonnées deviennent facultatives</a:t>
            </a:r>
            <a:endParaRPr b="0" lang="fr-FR" sz="2000" spc="-1" strike="noStrike">
              <a:latin typeface="Arial"/>
            </a:endParaRPr>
          </a:p>
          <a:p>
            <a:pPr marL="109800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Les groupes d’objets-données introduits en SEDA 2 sont structurés différemment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Support de la traçabilité amélioré dans les messages </a:t>
            </a:r>
            <a:r>
              <a:rPr b="0" i="1" lang="fr-FR" sz="2000" spc="-1" strike="noStrike">
                <a:solidFill>
                  <a:srgbClr val="000000"/>
                </a:solidFill>
                <a:latin typeface="Calibri"/>
              </a:rPr>
              <a:t>Reply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notamment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9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270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SEDA 2.1 &amp; SEDA 2.2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1080720" y="987480"/>
            <a:ext cx="10090800" cy="51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Le SEDA 2.2 assure une rétrocompatibilité descendante avec le SEDA 2.1. </a:t>
            </a: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La seule rupture de compatibilité concerne l’usage des groupes d’objets techniques</a:t>
            </a:r>
            <a:endParaRPr b="0" lang="fr-FR" sz="2000" spc="-1" strike="noStrike">
              <a:latin typeface="Arial"/>
            </a:endParaRPr>
          </a:p>
          <a:p>
            <a:pPr marL="109800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Ajout d’une nouvelle métadonnée de description des Agents générique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Support du gel/dégel natif dans le SEDA</a:t>
            </a:r>
            <a:endParaRPr b="0" lang="fr-FR" sz="2000" spc="-1" strike="noStrike">
              <a:latin typeface="Arial"/>
            </a:endParaRPr>
          </a:p>
          <a:p>
            <a:pPr marL="109800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Ajout d’une métadonnée d’usage des objets de données en plus de la version technique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Ajout d’une métadonnée de « réponse à » pour les messageries électroniques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3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274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Structuration du SEDA 1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983160" y="1196640"/>
            <a:ext cx="2899800" cy="492480"/>
          </a:xfrm>
          <a:prstGeom prst="rect">
            <a:avLst/>
          </a:prstGeom>
          <a:solidFill>
            <a:srgbClr val="334c98"/>
          </a:solidFill>
          <a:ln>
            <a:solidFill>
              <a:srgbClr val="334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500" spc="-1" strike="noStrike">
                <a:solidFill>
                  <a:srgbClr val="ffffff"/>
                </a:solidFill>
                <a:latin typeface="Calibri"/>
              </a:rPr>
              <a:t>ArchiveTransfer</a:t>
            </a:r>
            <a:endParaRPr b="0" lang="fr-FR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500" spc="-1" strike="noStrike">
                <a:solidFill>
                  <a:srgbClr val="ffffff"/>
                </a:solidFill>
                <a:latin typeface="Calibri"/>
              </a:rPr>
              <a:t>(Contrôle, Ids, acteurs)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2901240" y="2532960"/>
            <a:ext cx="2899800" cy="492480"/>
          </a:xfrm>
          <a:prstGeom prst="rect">
            <a:avLst/>
          </a:prstGeom>
          <a:solidFill>
            <a:srgbClr val="334c98"/>
          </a:solidFill>
          <a:ln>
            <a:solidFill>
              <a:srgbClr val="334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500" spc="-1" strike="noStrike">
                <a:solidFill>
                  <a:srgbClr val="ffffff"/>
                </a:solidFill>
                <a:latin typeface="Calibri"/>
              </a:rPr>
              <a:t>Archive</a:t>
            </a:r>
            <a:endParaRPr b="0" lang="fr-FR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500" spc="-1" strike="noStrike">
                <a:solidFill>
                  <a:srgbClr val="ffffff"/>
                </a:solidFill>
                <a:latin typeface="Calibri"/>
              </a:rPr>
              <a:t>(Provenance, gestion, description)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277" name="CustomShape 5"/>
          <p:cNvSpPr/>
          <p:nvPr/>
        </p:nvSpPr>
        <p:spPr>
          <a:xfrm>
            <a:off x="4714920" y="3195000"/>
            <a:ext cx="2899800" cy="492480"/>
          </a:xfrm>
          <a:prstGeom prst="rect">
            <a:avLst/>
          </a:prstGeom>
          <a:solidFill>
            <a:srgbClr val="334c98"/>
          </a:solidFill>
          <a:ln>
            <a:solidFill>
              <a:srgbClr val="334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500" spc="-1" strike="noStrike">
                <a:solidFill>
                  <a:srgbClr val="ffffff"/>
                </a:solidFill>
                <a:latin typeface="Calibri"/>
              </a:rPr>
              <a:t>ArchiveObject</a:t>
            </a:r>
            <a:endParaRPr b="0" lang="fr-FR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500" spc="-1" strike="noStrike">
                <a:solidFill>
                  <a:srgbClr val="ffffff"/>
                </a:solidFill>
                <a:latin typeface="Calibri"/>
              </a:rPr>
              <a:t>(Provenance, gestion, description)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278" name="CustomShape 6"/>
          <p:cNvSpPr/>
          <p:nvPr/>
        </p:nvSpPr>
        <p:spPr>
          <a:xfrm>
            <a:off x="6532200" y="3880440"/>
            <a:ext cx="2899800" cy="492480"/>
          </a:xfrm>
          <a:prstGeom prst="rect">
            <a:avLst/>
          </a:prstGeom>
          <a:solidFill>
            <a:srgbClr val="334c98"/>
          </a:solidFill>
          <a:ln>
            <a:solidFill>
              <a:srgbClr val="334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500" spc="-1" strike="noStrike">
                <a:solidFill>
                  <a:srgbClr val="ffffff"/>
                </a:solidFill>
                <a:latin typeface="Calibri"/>
              </a:rPr>
              <a:t>ArchiveObject</a:t>
            </a:r>
            <a:endParaRPr b="0" lang="fr-FR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500" spc="-1" strike="noStrike">
                <a:solidFill>
                  <a:srgbClr val="ffffff"/>
                </a:solidFill>
                <a:latin typeface="Calibri"/>
              </a:rPr>
              <a:t>(Provenance, gestion, description)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279" name="CustomShape 7"/>
          <p:cNvSpPr/>
          <p:nvPr/>
        </p:nvSpPr>
        <p:spPr>
          <a:xfrm flipH="1" rot="16200000">
            <a:off x="2121840" y="2000520"/>
            <a:ext cx="1089360" cy="467640"/>
          </a:xfrm>
          <a:prstGeom prst="bentConnector2">
            <a:avLst/>
          </a:prstGeom>
          <a:noFill/>
          <a:ln w="1260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0" name="CustomShape 8"/>
          <p:cNvSpPr/>
          <p:nvPr/>
        </p:nvSpPr>
        <p:spPr>
          <a:xfrm flipH="1" rot="16200000">
            <a:off x="4324680" y="3051720"/>
            <a:ext cx="415440" cy="363240"/>
          </a:xfrm>
          <a:prstGeom prst="bentConnector2">
            <a:avLst/>
          </a:prstGeom>
          <a:noFill/>
          <a:ln w="1260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1" name="CustomShape 9"/>
          <p:cNvSpPr/>
          <p:nvPr/>
        </p:nvSpPr>
        <p:spPr>
          <a:xfrm flipH="1" rot="16200000">
            <a:off x="6128640" y="3723840"/>
            <a:ext cx="438480" cy="366840"/>
          </a:xfrm>
          <a:prstGeom prst="bentConnector2">
            <a:avLst/>
          </a:prstGeom>
          <a:noFill/>
          <a:ln w="1260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2" name="CustomShape 10"/>
          <p:cNvSpPr/>
          <p:nvPr/>
        </p:nvSpPr>
        <p:spPr>
          <a:xfrm>
            <a:off x="8433720" y="3195000"/>
            <a:ext cx="1996560" cy="492480"/>
          </a:xfrm>
          <a:prstGeom prst="rect">
            <a:avLst/>
          </a:prstGeom>
          <a:solidFill>
            <a:schemeClr val="bg1"/>
          </a:solidFill>
          <a:ln>
            <a:solidFill>
              <a:srgbClr val="334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500" spc="-1" strike="noStrike">
                <a:solidFill>
                  <a:srgbClr val="000000"/>
                </a:solidFill>
                <a:latin typeface="Calibri"/>
              </a:rPr>
              <a:t>Document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283" name="CustomShape 11"/>
          <p:cNvSpPr/>
          <p:nvPr/>
        </p:nvSpPr>
        <p:spPr>
          <a:xfrm flipV="1">
            <a:off x="7615080" y="3440880"/>
            <a:ext cx="818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12"/>
          <p:cNvSpPr/>
          <p:nvPr/>
        </p:nvSpPr>
        <p:spPr>
          <a:xfrm>
            <a:off x="10150200" y="3880440"/>
            <a:ext cx="1996560" cy="492480"/>
          </a:xfrm>
          <a:prstGeom prst="rect">
            <a:avLst/>
          </a:prstGeom>
          <a:solidFill>
            <a:schemeClr val="bg1"/>
          </a:solidFill>
          <a:ln>
            <a:solidFill>
              <a:srgbClr val="334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500" spc="-1" strike="noStrike">
                <a:solidFill>
                  <a:srgbClr val="000000"/>
                </a:solidFill>
                <a:latin typeface="Calibri"/>
              </a:rPr>
              <a:t>Document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285" name="CustomShape 13"/>
          <p:cNvSpPr/>
          <p:nvPr/>
        </p:nvSpPr>
        <p:spPr>
          <a:xfrm>
            <a:off x="9432360" y="4126680"/>
            <a:ext cx="717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14"/>
          <p:cNvSpPr/>
          <p:nvPr/>
        </p:nvSpPr>
        <p:spPr>
          <a:xfrm>
            <a:off x="2901240" y="4981320"/>
            <a:ext cx="2899800" cy="492480"/>
          </a:xfrm>
          <a:prstGeom prst="rect">
            <a:avLst/>
          </a:prstGeom>
          <a:solidFill>
            <a:srgbClr val="334c98"/>
          </a:solidFill>
          <a:ln>
            <a:solidFill>
              <a:srgbClr val="334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500" spc="-1" strike="noStrike">
                <a:solidFill>
                  <a:srgbClr val="ffffff"/>
                </a:solidFill>
                <a:latin typeface="Calibri"/>
              </a:rPr>
              <a:t>Archive</a:t>
            </a:r>
            <a:endParaRPr b="0" lang="fr-FR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500" spc="-1" strike="noStrike">
                <a:solidFill>
                  <a:srgbClr val="ffffff"/>
                </a:solidFill>
                <a:latin typeface="Calibri"/>
              </a:rPr>
              <a:t>(Provenance, gestion, description)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287" name="CustomShape 15"/>
          <p:cNvSpPr/>
          <p:nvPr/>
        </p:nvSpPr>
        <p:spPr>
          <a:xfrm flipH="1" rot="16200000">
            <a:off x="897840" y="3224880"/>
            <a:ext cx="3537720" cy="467640"/>
          </a:xfrm>
          <a:prstGeom prst="bentConnector2">
            <a:avLst/>
          </a:prstGeom>
          <a:noFill/>
          <a:ln w="1260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9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290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Structuration de MEDONA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2751840" y="1858680"/>
            <a:ext cx="2899800" cy="492480"/>
          </a:xfrm>
          <a:prstGeom prst="rect">
            <a:avLst/>
          </a:prstGeom>
          <a:solidFill>
            <a:srgbClr val="334c98"/>
          </a:solidFill>
          <a:ln>
            <a:solidFill>
              <a:srgbClr val="334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500" spc="-1" strike="noStrike">
                <a:solidFill>
                  <a:srgbClr val="ffffff"/>
                </a:solidFill>
                <a:latin typeface="Calibri"/>
              </a:rPr>
              <a:t>ArchiveTransfer</a:t>
            </a:r>
            <a:endParaRPr b="0" lang="fr-FR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500" spc="-1" strike="noStrike">
                <a:solidFill>
                  <a:srgbClr val="ffffff"/>
                </a:solidFill>
                <a:latin typeface="Calibri"/>
              </a:rPr>
              <a:t>(Contrôle, Ids, acteurs)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4669920" y="2605320"/>
            <a:ext cx="2899800" cy="492480"/>
          </a:xfrm>
          <a:prstGeom prst="rect">
            <a:avLst/>
          </a:prstGeom>
          <a:solidFill>
            <a:srgbClr val="334c98"/>
          </a:solidFill>
          <a:ln>
            <a:solidFill>
              <a:srgbClr val="334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500" spc="-1" strike="noStrike">
                <a:solidFill>
                  <a:srgbClr val="ffffff"/>
                </a:solidFill>
                <a:latin typeface="Calibri"/>
              </a:rPr>
              <a:t>DataObjectPackage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6483600" y="3267360"/>
            <a:ext cx="3309840" cy="492480"/>
          </a:xfrm>
          <a:prstGeom prst="rect">
            <a:avLst/>
          </a:prstGeom>
          <a:solidFill>
            <a:srgbClr val="334c98"/>
          </a:solidFill>
          <a:ln>
            <a:solidFill>
              <a:srgbClr val="334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500" spc="-1" strike="noStrike">
                <a:solidFill>
                  <a:srgbClr val="ffffff"/>
                </a:solidFill>
                <a:latin typeface="Calibri"/>
              </a:rPr>
              <a:t>BinaryDataObject</a:t>
            </a:r>
            <a:endParaRPr b="0" lang="fr-FR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500" spc="-1" strike="noStrike">
                <a:solidFill>
                  <a:srgbClr val="ffffff"/>
                </a:solidFill>
                <a:latin typeface="Calibri"/>
              </a:rPr>
              <a:t>(Ids, format, informations techniques)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 flipH="1" rot="16200000">
            <a:off x="4185360" y="2367360"/>
            <a:ext cx="499680" cy="467640"/>
          </a:xfrm>
          <a:prstGeom prst="bentConnector2">
            <a:avLst/>
          </a:prstGeom>
          <a:noFill/>
          <a:ln w="1260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5" name="CustomShape 7"/>
          <p:cNvSpPr/>
          <p:nvPr/>
        </p:nvSpPr>
        <p:spPr>
          <a:xfrm flipH="1" rot="16200000">
            <a:off x="6093360" y="3124080"/>
            <a:ext cx="415440" cy="363240"/>
          </a:xfrm>
          <a:prstGeom prst="bentConnector2">
            <a:avLst/>
          </a:prstGeom>
          <a:noFill/>
          <a:ln w="1260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6483600" y="3941280"/>
            <a:ext cx="3309840" cy="492480"/>
          </a:xfrm>
          <a:prstGeom prst="rect">
            <a:avLst/>
          </a:prstGeom>
          <a:solidFill>
            <a:srgbClr val="334c98"/>
          </a:solidFill>
          <a:ln>
            <a:solidFill>
              <a:srgbClr val="334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500" spc="-1" strike="noStrike">
                <a:solidFill>
                  <a:srgbClr val="ffffff"/>
                </a:solidFill>
                <a:latin typeface="Calibri"/>
              </a:rPr>
              <a:t>PhysicalDataObject</a:t>
            </a:r>
            <a:endParaRPr b="0" lang="fr-FR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500" spc="-1" strike="noStrike">
                <a:solidFill>
                  <a:srgbClr val="ffffff"/>
                </a:solidFill>
                <a:latin typeface="Calibri"/>
              </a:rPr>
              <a:t>(Ids, dimensions)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297" name="CustomShape 9"/>
          <p:cNvSpPr/>
          <p:nvPr/>
        </p:nvSpPr>
        <p:spPr>
          <a:xfrm flipH="1" rot="16200000">
            <a:off x="5756400" y="3461040"/>
            <a:ext cx="1089360" cy="363240"/>
          </a:xfrm>
          <a:prstGeom prst="bentConnector2">
            <a:avLst/>
          </a:prstGeom>
          <a:noFill/>
          <a:ln w="1260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6483600" y="4615200"/>
            <a:ext cx="3309840" cy="492480"/>
          </a:xfrm>
          <a:prstGeom prst="rect">
            <a:avLst/>
          </a:prstGeom>
          <a:solidFill>
            <a:srgbClr val="334c98"/>
          </a:solidFill>
          <a:ln>
            <a:solidFill>
              <a:srgbClr val="334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500" spc="-1" strike="noStrike">
                <a:solidFill>
                  <a:srgbClr val="ffffff"/>
                </a:solidFill>
                <a:latin typeface="Calibri"/>
              </a:rPr>
              <a:t>DescriptiveMetadata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299" name="CustomShape 11"/>
          <p:cNvSpPr/>
          <p:nvPr/>
        </p:nvSpPr>
        <p:spPr>
          <a:xfrm>
            <a:off x="6483600" y="5289480"/>
            <a:ext cx="3309840" cy="492480"/>
          </a:xfrm>
          <a:prstGeom prst="rect">
            <a:avLst/>
          </a:prstGeom>
          <a:solidFill>
            <a:srgbClr val="334c98"/>
          </a:solidFill>
          <a:ln>
            <a:solidFill>
              <a:srgbClr val="334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500" spc="-1" strike="noStrike">
                <a:solidFill>
                  <a:srgbClr val="ffffff"/>
                </a:solidFill>
                <a:latin typeface="Calibri"/>
              </a:rPr>
              <a:t>ManagementMetadata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300" name="CustomShape 12"/>
          <p:cNvSpPr/>
          <p:nvPr/>
        </p:nvSpPr>
        <p:spPr>
          <a:xfrm flipH="1" rot="16200000">
            <a:off x="5419440" y="3798000"/>
            <a:ext cx="1763280" cy="363240"/>
          </a:xfrm>
          <a:prstGeom prst="bentConnector2">
            <a:avLst/>
          </a:prstGeom>
          <a:noFill/>
          <a:ln w="1260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1" name="CustomShape 13"/>
          <p:cNvSpPr/>
          <p:nvPr/>
        </p:nvSpPr>
        <p:spPr>
          <a:xfrm flipH="1" rot="16200000">
            <a:off x="5082480" y="4135320"/>
            <a:ext cx="2437560" cy="363240"/>
          </a:xfrm>
          <a:prstGeom prst="bentConnector2">
            <a:avLst/>
          </a:prstGeom>
          <a:noFill/>
          <a:ln w="1260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3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304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Structuration de SEDA 2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523440" y="1088640"/>
            <a:ext cx="2899800" cy="492480"/>
          </a:xfrm>
          <a:prstGeom prst="rect">
            <a:avLst/>
          </a:prstGeom>
          <a:solidFill>
            <a:srgbClr val="334c98"/>
          </a:solidFill>
          <a:ln>
            <a:solidFill>
              <a:srgbClr val="334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500" spc="-1" strike="noStrike">
                <a:solidFill>
                  <a:srgbClr val="ffffff"/>
                </a:solidFill>
                <a:latin typeface="Calibri"/>
              </a:rPr>
              <a:t>ArchiveTransfer</a:t>
            </a:r>
            <a:endParaRPr b="0" lang="fr-FR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500" spc="-1" strike="noStrike">
                <a:solidFill>
                  <a:srgbClr val="ffffff"/>
                </a:solidFill>
                <a:latin typeface="Calibri"/>
              </a:rPr>
              <a:t>(Contrôle, Ids, acteurs)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2441520" y="1702800"/>
            <a:ext cx="2899800" cy="492480"/>
          </a:xfrm>
          <a:prstGeom prst="rect">
            <a:avLst/>
          </a:prstGeom>
          <a:solidFill>
            <a:srgbClr val="334c98"/>
          </a:solidFill>
          <a:ln>
            <a:solidFill>
              <a:srgbClr val="334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500" spc="-1" strike="noStrike">
                <a:solidFill>
                  <a:srgbClr val="ffffff"/>
                </a:solidFill>
                <a:latin typeface="Calibri"/>
              </a:rPr>
              <a:t>DataObjectPackage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307" name="CustomShape 5"/>
          <p:cNvSpPr/>
          <p:nvPr/>
        </p:nvSpPr>
        <p:spPr>
          <a:xfrm>
            <a:off x="4255560" y="2364840"/>
            <a:ext cx="3309840" cy="492480"/>
          </a:xfrm>
          <a:prstGeom prst="rect">
            <a:avLst/>
          </a:prstGeom>
          <a:solidFill>
            <a:srgbClr val="334c98"/>
          </a:solidFill>
          <a:ln>
            <a:solidFill>
              <a:srgbClr val="334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500" spc="-1" strike="noStrike">
                <a:solidFill>
                  <a:srgbClr val="ffffff"/>
                </a:solidFill>
                <a:latin typeface="Calibri"/>
              </a:rPr>
              <a:t>BinaryDataObject</a:t>
            </a:r>
            <a:endParaRPr b="0" lang="fr-FR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500" spc="-1" strike="noStrike">
                <a:solidFill>
                  <a:srgbClr val="ffffff"/>
                </a:solidFill>
                <a:latin typeface="Calibri"/>
              </a:rPr>
              <a:t>(Ids, format, informations techniques)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308" name="CustomShape 6"/>
          <p:cNvSpPr/>
          <p:nvPr/>
        </p:nvSpPr>
        <p:spPr>
          <a:xfrm flipH="1" rot="16200000">
            <a:off x="2023200" y="1531440"/>
            <a:ext cx="367560" cy="467640"/>
          </a:xfrm>
          <a:prstGeom prst="bentConnector2">
            <a:avLst/>
          </a:prstGeom>
          <a:noFill/>
          <a:ln w="1260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9" name="CustomShape 7"/>
          <p:cNvSpPr/>
          <p:nvPr/>
        </p:nvSpPr>
        <p:spPr>
          <a:xfrm flipH="1" rot="16200000">
            <a:off x="3865320" y="2221560"/>
            <a:ext cx="415440" cy="363240"/>
          </a:xfrm>
          <a:prstGeom prst="bentConnector2">
            <a:avLst/>
          </a:prstGeom>
          <a:noFill/>
          <a:ln w="1260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10" name="CustomShape 8"/>
          <p:cNvSpPr/>
          <p:nvPr/>
        </p:nvSpPr>
        <p:spPr>
          <a:xfrm>
            <a:off x="4255560" y="3039120"/>
            <a:ext cx="3309840" cy="492480"/>
          </a:xfrm>
          <a:prstGeom prst="rect">
            <a:avLst/>
          </a:prstGeom>
          <a:solidFill>
            <a:srgbClr val="334c98"/>
          </a:solidFill>
          <a:ln>
            <a:solidFill>
              <a:srgbClr val="334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500" spc="-1" strike="noStrike">
                <a:solidFill>
                  <a:srgbClr val="ffffff"/>
                </a:solidFill>
                <a:latin typeface="Calibri"/>
              </a:rPr>
              <a:t>PhysicalDataObject</a:t>
            </a:r>
            <a:endParaRPr b="0" lang="fr-FR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500" spc="-1" strike="noStrike">
                <a:solidFill>
                  <a:srgbClr val="ffffff"/>
                </a:solidFill>
                <a:latin typeface="Calibri"/>
              </a:rPr>
              <a:t>(Ids, dimensions)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311" name="CustomShape 9"/>
          <p:cNvSpPr/>
          <p:nvPr/>
        </p:nvSpPr>
        <p:spPr>
          <a:xfrm flipH="1" rot="16200000">
            <a:off x="3528360" y="2558520"/>
            <a:ext cx="1089360" cy="363240"/>
          </a:xfrm>
          <a:prstGeom prst="bentConnector2">
            <a:avLst/>
          </a:prstGeom>
          <a:noFill/>
          <a:ln w="1260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12" name="CustomShape 10"/>
          <p:cNvSpPr/>
          <p:nvPr/>
        </p:nvSpPr>
        <p:spPr>
          <a:xfrm>
            <a:off x="4255560" y="3713040"/>
            <a:ext cx="3309840" cy="492480"/>
          </a:xfrm>
          <a:prstGeom prst="rect">
            <a:avLst/>
          </a:prstGeom>
          <a:solidFill>
            <a:srgbClr val="334c98"/>
          </a:solidFill>
          <a:ln>
            <a:solidFill>
              <a:srgbClr val="334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500" spc="-1" strike="noStrike">
                <a:solidFill>
                  <a:srgbClr val="ffffff"/>
                </a:solidFill>
                <a:latin typeface="Calibri"/>
              </a:rPr>
              <a:t>DescriptiveMetadata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313" name="CustomShape 11"/>
          <p:cNvSpPr/>
          <p:nvPr/>
        </p:nvSpPr>
        <p:spPr>
          <a:xfrm>
            <a:off x="4255560" y="5938920"/>
            <a:ext cx="3309840" cy="492480"/>
          </a:xfrm>
          <a:prstGeom prst="rect">
            <a:avLst/>
          </a:prstGeom>
          <a:solidFill>
            <a:srgbClr val="334c98"/>
          </a:solidFill>
          <a:ln>
            <a:solidFill>
              <a:srgbClr val="334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500" spc="-1" strike="noStrike">
                <a:solidFill>
                  <a:srgbClr val="ffffff"/>
                </a:solidFill>
                <a:latin typeface="Calibri"/>
              </a:rPr>
              <a:t>ManagementMetadata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314" name="CustomShape 12"/>
          <p:cNvSpPr/>
          <p:nvPr/>
        </p:nvSpPr>
        <p:spPr>
          <a:xfrm flipH="1" rot="16200000">
            <a:off x="3191400" y="2895480"/>
            <a:ext cx="1763280" cy="363240"/>
          </a:xfrm>
          <a:prstGeom prst="bentConnector2">
            <a:avLst/>
          </a:prstGeom>
          <a:noFill/>
          <a:ln w="1260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15" name="CustomShape 13"/>
          <p:cNvSpPr/>
          <p:nvPr/>
        </p:nvSpPr>
        <p:spPr>
          <a:xfrm flipH="1" rot="16200000">
            <a:off x="2078280" y="4008600"/>
            <a:ext cx="3989520" cy="363240"/>
          </a:xfrm>
          <a:prstGeom prst="bentConnector2">
            <a:avLst/>
          </a:prstGeom>
          <a:noFill/>
          <a:ln w="1260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16" name="CustomShape 14"/>
          <p:cNvSpPr/>
          <p:nvPr/>
        </p:nvSpPr>
        <p:spPr>
          <a:xfrm>
            <a:off x="6453000" y="4332960"/>
            <a:ext cx="3309840" cy="492480"/>
          </a:xfrm>
          <a:prstGeom prst="rect">
            <a:avLst/>
          </a:prstGeom>
          <a:solidFill>
            <a:srgbClr val="334c98"/>
          </a:solidFill>
          <a:ln>
            <a:solidFill>
              <a:srgbClr val="334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500" spc="-1" strike="noStrike">
                <a:solidFill>
                  <a:srgbClr val="ffffff"/>
                </a:solidFill>
                <a:latin typeface="Calibri"/>
              </a:rPr>
              <a:t>ArchiveUnit</a:t>
            </a:r>
            <a:endParaRPr b="0" lang="fr-FR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500" spc="-1" strike="noStrike">
                <a:solidFill>
                  <a:srgbClr val="ffffff"/>
                </a:solidFill>
                <a:latin typeface="Calibri"/>
              </a:rPr>
              <a:t>(provenance, gestion, description)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317" name="CustomShape 15"/>
          <p:cNvSpPr/>
          <p:nvPr/>
        </p:nvSpPr>
        <p:spPr>
          <a:xfrm>
            <a:off x="8508960" y="4967280"/>
            <a:ext cx="3309840" cy="492480"/>
          </a:xfrm>
          <a:prstGeom prst="rect">
            <a:avLst/>
          </a:prstGeom>
          <a:solidFill>
            <a:srgbClr val="334c98"/>
          </a:solidFill>
          <a:ln>
            <a:solidFill>
              <a:srgbClr val="334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500" spc="-1" strike="noStrike">
                <a:solidFill>
                  <a:srgbClr val="ffffff"/>
                </a:solidFill>
                <a:latin typeface="Calibri"/>
              </a:rPr>
              <a:t>ArchiveUnit</a:t>
            </a:r>
            <a:endParaRPr b="0" lang="fr-FR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500" spc="-1" strike="noStrike">
                <a:solidFill>
                  <a:srgbClr val="ffffff"/>
                </a:solidFill>
                <a:latin typeface="Calibri"/>
              </a:rPr>
              <a:t>(provenance, gestion, description)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318" name="CustomShape 16"/>
          <p:cNvSpPr/>
          <p:nvPr/>
        </p:nvSpPr>
        <p:spPr>
          <a:xfrm>
            <a:off x="10073880" y="4332960"/>
            <a:ext cx="1996560" cy="492480"/>
          </a:xfrm>
          <a:prstGeom prst="rect">
            <a:avLst/>
          </a:prstGeom>
          <a:solidFill>
            <a:schemeClr val="bg1"/>
          </a:solidFill>
          <a:ln>
            <a:solidFill>
              <a:srgbClr val="334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500" spc="-1" strike="noStrike">
                <a:solidFill>
                  <a:srgbClr val="000000"/>
                </a:solidFill>
                <a:latin typeface="Calibri"/>
              </a:rPr>
              <a:t>DataObjectReference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319" name="CustomShape 17"/>
          <p:cNvSpPr/>
          <p:nvPr/>
        </p:nvSpPr>
        <p:spPr>
          <a:xfrm flipH="1" rot="16200000">
            <a:off x="5994360" y="4121280"/>
            <a:ext cx="373320" cy="542520"/>
          </a:xfrm>
          <a:prstGeom prst="bentConnector2">
            <a:avLst/>
          </a:prstGeom>
          <a:noFill/>
          <a:ln w="1260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20" name="CustomShape 18"/>
          <p:cNvSpPr/>
          <p:nvPr/>
        </p:nvSpPr>
        <p:spPr>
          <a:xfrm flipH="1" rot="16200000">
            <a:off x="8115120" y="4819680"/>
            <a:ext cx="387360" cy="400320"/>
          </a:xfrm>
          <a:prstGeom prst="bentConnector2">
            <a:avLst/>
          </a:prstGeom>
          <a:noFill/>
          <a:ln w="1260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21" name="CustomShape 19"/>
          <p:cNvSpPr/>
          <p:nvPr/>
        </p:nvSpPr>
        <p:spPr>
          <a:xfrm flipV="1">
            <a:off x="9763200" y="4578840"/>
            <a:ext cx="31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20"/>
          <p:cNvSpPr/>
          <p:nvPr/>
        </p:nvSpPr>
        <p:spPr>
          <a:xfrm flipV="1" rot="16200000">
            <a:off x="8458200" y="1718640"/>
            <a:ext cx="1721520" cy="3506760"/>
          </a:xfrm>
          <a:prstGeom prst="curvedConnector2">
            <a:avLst/>
          </a:pr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4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325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Les différents types de métadonnées dans le SEDA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1080720" y="987480"/>
            <a:ext cx="10090800" cy="51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Les métadonnées de transport</a:t>
            </a:r>
            <a:endParaRPr b="0" lang="fr-FR" sz="20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</a:pPr>
            <a:r>
              <a:rPr b="0" lang="fr-FR" sz="1700" spc="-1" strike="noStrike">
                <a:solidFill>
                  <a:srgbClr val="000000"/>
                </a:solidFill>
                <a:latin typeface="Calibri"/>
              </a:rPr>
              <a:t>Contrôle, objets-données, paquet</a:t>
            </a:r>
            <a:endParaRPr b="0" lang="fr-FR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7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Les métadonnées techniques</a:t>
            </a:r>
            <a:endParaRPr b="0" lang="fr-FR" sz="20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</a:pPr>
            <a:r>
              <a:rPr b="0" lang="fr-FR" sz="1700" spc="-1" strike="noStrike">
                <a:solidFill>
                  <a:srgbClr val="000000"/>
                </a:solidFill>
                <a:latin typeface="Calibri"/>
              </a:rPr>
              <a:t>Informations de pérennisation</a:t>
            </a:r>
            <a:endParaRPr b="0" lang="fr-FR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7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Les métadonnées descriptives</a:t>
            </a:r>
            <a:endParaRPr b="0" lang="fr-FR" sz="20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</a:pPr>
            <a:r>
              <a:rPr b="0" lang="fr-FR" sz="1700" spc="-1" strike="noStrike">
                <a:solidFill>
                  <a:srgbClr val="000000"/>
                </a:solidFill>
                <a:latin typeface="Calibri"/>
              </a:rPr>
              <a:t>Ontologie inspirée d’ISAD-G</a:t>
            </a:r>
            <a:endParaRPr b="0" lang="fr-FR" sz="1700" spc="-1" strike="noStrike">
              <a:latin typeface="Arial"/>
            </a:endParaRPr>
          </a:p>
          <a:p>
            <a:pPr marL="109800">
              <a:lnSpc>
                <a:spcPct val="100000"/>
              </a:lnSpc>
              <a:tabLst>
                <a:tab algn="l" pos="0"/>
              </a:tabLst>
            </a:pPr>
            <a:endParaRPr b="0" lang="fr-FR" sz="17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Les métadonnées de gestion</a:t>
            </a:r>
            <a:endParaRPr b="0" lang="fr-FR" sz="20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  <a:tabLst>
                <a:tab algn="l" pos="0"/>
              </a:tabLst>
            </a:pPr>
            <a:r>
              <a:rPr b="0" lang="fr-FR" sz="1700" spc="-1" strike="noStrike">
                <a:solidFill>
                  <a:srgbClr val="000000"/>
                </a:solidFill>
                <a:latin typeface="Calibri"/>
              </a:rPr>
              <a:t>Règles de gestion s’appliquant aux objets et/ou à leurs métadonnées</a:t>
            </a:r>
            <a:endParaRPr b="0" lang="fr-FR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8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329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Focus sur les nouveaux groupes d’objets-données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330" name="Image 6" descr=""/>
          <p:cNvPicPr/>
          <p:nvPr/>
        </p:nvPicPr>
        <p:blipFill>
          <a:blip r:embed="rId2"/>
          <a:stretch/>
        </p:blipFill>
        <p:spPr>
          <a:xfrm>
            <a:off x="2405880" y="796320"/>
            <a:ext cx="7380000" cy="2383920"/>
          </a:xfrm>
          <a:prstGeom prst="rect">
            <a:avLst/>
          </a:prstGeom>
          <a:ln>
            <a:noFill/>
          </a:ln>
        </p:spPr>
      </p:pic>
      <p:pic>
        <p:nvPicPr>
          <p:cNvPr id="331" name="Image 7" descr=""/>
          <p:cNvPicPr/>
          <p:nvPr/>
        </p:nvPicPr>
        <p:blipFill>
          <a:blip r:embed="rId3"/>
          <a:stretch/>
        </p:blipFill>
        <p:spPr>
          <a:xfrm>
            <a:off x="2645280" y="3708360"/>
            <a:ext cx="7373160" cy="285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3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334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Focus sur la nouvelle structure de traçabilité SEDA 2.1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335" name="Image 8" descr=""/>
          <p:cNvPicPr/>
          <p:nvPr/>
        </p:nvPicPr>
        <p:blipFill>
          <a:blip r:embed="rId2"/>
          <a:stretch/>
        </p:blipFill>
        <p:spPr>
          <a:xfrm>
            <a:off x="2146680" y="796320"/>
            <a:ext cx="7870320" cy="516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7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338" name="CustomShape 2"/>
          <p:cNvSpPr/>
          <p:nvPr/>
        </p:nvSpPr>
        <p:spPr>
          <a:xfrm>
            <a:off x="1080720" y="28512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Vue générale du SEDA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339" name="Picture 1" descr="seda_schema_general.png"/>
          <p:cNvPicPr/>
          <p:nvPr/>
        </p:nvPicPr>
        <p:blipFill>
          <a:blip r:embed="rId2"/>
          <a:stretch/>
        </p:blipFill>
        <p:spPr>
          <a:xfrm>
            <a:off x="1799280" y="0"/>
            <a:ext cx="894168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Image 4" descr=""/>
          <p:cNvPicPr/>
          <p:nvPr/>
        </p:nvPicPr>
        <p:blipFill>
          <a:blip r:embed="rId1"/>
          <a:stretch/>
        </p:blipFill>
        <p:spPr>
          <a:xfrm>
            <a:off x="10614960" y="5394240"/>
            <a:ext cx="1232280" cy="1208520"/>
          </a:xfrm>
          <a:prstGeom prst="rect">
            <a:avLst/>
          </a:prstGeom>
          <a:ln>
            <a:noFill/>
          </a:ln>
        </p:spPr>
      </p:pic>
      <p:sp>
        <p:nvSpPr>
          <p:cNvPr id="341" name="CustomShape 1"/>
          <p:cNvSpPr/>
          <p:nvPr/>
        </p:nvSpPr>
        <p:spPr>
          <a:xfrm>
            <a:off x="1662480" y="1060560"/>
            <a:ext cx="8866440" cy="11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3200" spc="-1" strike="noStrike">
                <a:solidFill>
                  <a:srgbClr val="334c98"/>
                </a:solidFill>
                <a:latin typeface="Calibri"/>
              </a:rPr>
              <a:t>Les outils du SEDA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342" name="Graphique 2" descr="Clé avec un remplissage uni"/>
          <p:cNvPicPr/>
          <p:nvPr/>
        </p:nvPicPr>
        <p:blipFill>
          <a:blip r:embed="rId2"/>
          <a:stretch/>
        </p:blipFill>
        <p:spPr>
          <a:xfrm>
            <a:off x="5638680" y="2971800"/>
            <a:ext cx="914040" cy="91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 4" descr=""/>
          <p:cNvPicPr/>
          <p:nvPr/>
        </p:nvPicPr>
        <p:blipFill>
          <a:blip r:embed="rId1"/>
          <a:stretch/>
        </p:blipFill>
        <p:spPr>
          <a:xfrm>
            <a:off x="10614960" y="5394240"/>
            <a:ext cx="1232280" cy="1208520"/>
          </a:xfrm>
          <a:prstGeom prst="rect">
            <a:avLst/>
          </a:prstGeom>
          <a:ln>
            <a:noFill/>
          </a:ln>
        </p:spPr>
      </p:pic>
      <p:sp>
        <p:nvSpPr>
          <p:cNvPr id="62" name="CustomShape 1"/>
          <p:cNvSpPr/>
          <p:nvPr/>
        </p:nvSpPr>
        <p:spPr>
          <a:xfrm>
            <a:off x="1662480" y="1060560"/>
            <a:ext cx="8866440" cy="11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3200" spc="-1" strike="noStrike">
                <a:solidFill>
                  <a:srgbClr val="334c98"/>
                </a:solidFill>
                <a:latin typeface="Calibri"/>
              </a:rPr>
              <a:t>Qu’est-ce que le SEDA ?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63" name="Graphique 2" descr="Plan"/>
          <p:cNvPicPr/>
          <p:nvPr/>
        </p:nvPicPr>
        <p:blipFill>
          <a:blip r:embed="rId2"/>
          <a:stretch/>
        </p:blipFill>
        <p:spPr>
          <a:xfrm>
            <a:off x="5329080" y="2971800"/>
            <a:ext cx="1533960" cy="153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4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345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Les outils du SEDA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1080720" y="987480"/>
            <a:ext cx="10090800" cy="51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7000"/>
          </a:bodyPr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Les schémas XML sont récupérables (dans un paquet zippé) ou directement adressable (par des URLs) sur le site des Archives de France : </a:t>
            </a:r>
            <a:r>
              <a:rPr b="0" lang="fr-FR" sz="20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https://francearchives.fr/seda/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Comme la syntaxe des messages du SEDA est formalisée dans les schémas XML, la plupart des éditeurs XML peuvent aider à écrire à modifier des messages et permettent de contrôler automatiquement la conformité des messages au modèle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Sur le site des archives de France, sont déposées quelques ressources utiles</a:t>
            </a:r>
            <a:endParaRPr b="0" lang="fr-FR" sz="20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</a:pPr>
            <a:r>
              <a:rPr b="0" lang="fr-FR" sz="1700" spc="-1" strike="noStrike">
                <a:solidFill>
                  <a:srgbClr val="000000"/>
                </a:solidFill>
                <a:latin typeface="Calibri"/>
              </a:rPr>
              <a:t>Une feuille XSLT pour le passage d'une version à une autre du SEDA pour le message de transfer</a:t>
            </a:r>
            <a:endParaRPr b="0" lang="fr-FR" sz="17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</a:pPr>
            <a:r>
              <a:rPr b="0" lang="fr-FR" sz="1700" spc="-1" strike="noStrike">
                <a:solidFill>
                  <a:srgbClr val="000000"/>
                </a:solidFill>
                <a:latin typeface="Calibri"/>
              </a:rPr>
              <a:t>Une feuille XSLT pour la visualisation avec un navigateur des messages des transactions de transfert et de communication</a:t>
            </a:r>
            <a:endParaRPr b="0" lang="fr-FR" sz="17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</a:pPr>
            <a:r>
              <a:rPr b="0" lang="fr-FR" sz="1700" spc="-1" strike="noStrike">
                <a:solidFill>
                  <a:srgbClr val="000000"/>
                </a:solidFill>
                <a:latin typeface="Calibri"/>
              </a:rPr>
              <a:t>Un schematron pour compléter la validation par les schémas du SEDA</a:t>
            </a:r>
            <a:endParaRPr b="0" lang="fr-FR" sz="1700" spc="-1" strike="noStrike">
              <a:latin typeface="Arial"/>
            </a:endParaRPr>
          </a:p>
          <a:p>
            <a:pPr lvl="1" marL="621720" indent="-228240">
              <a:lnSpc>
                <a:spcPct val="100000"/>
              </a:lnSpc>
              <a:buClr>
                <a:srgbClr val="4472c4"/>
              </a:buClr>
              <a:buFont typeface="Verdana"/>
              <a:buChar char="◦"/>
            </a:pPr>
            <a:r>
              <a:rPr b="0" lang="fr-FR" sz="1700" spc="-1" strike="noStrike">
                <a:solidFill>
                  <a:srgbClr val="000000"/>
                </a:solidFill>
                <a:latin typeface="Calibri"/>
              </a:rPr>
              <a:t>Un outil d'édition de profils pour préciser l'utilisation du SEDA dans un contexte métier particulier</a:t>
            </a:r>
            <a:endParaRPr b="0" lang="fr-FR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La documentation du SEDA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349" name="Image 6" descr=""/>
          <p:cNvPicPr/>
          <p:nvPr/>
        </p:nvPicPr>
        <p:blipFill>
          <a:blip r:embed="rId1"/>
          <a:stretch/>
        </p:blipFill>
        <p:spPr>
          <a:xfrm>
            <a:off x="2715480" y="790560"/>
            <a:ext cx="8155440" cy="2914920"/>
          </a:xfrm>
          <a:prstGeom prst="rect">
            <a:avLst/>
          </a:prstGeom>
          <a:ln w="19080">
            <a:solidFill>
              <a:schemeClr val="tx1"/>
            </a:solidFill>
            <a:round/>
          </a:ln>
        </p:spPr>
      </p:pic>
      <p:pic>
        <p:nvPicPr>
          <p:cNvPr id="350" name="Image 7" descr=""/>
          <p:cNvPicPr/>
          <p:nvPr/>
        </p:nvPicPr>
        <p:blipFill>
          <a:blip r:embed="rId2"/>
          <a:stretch/>
        </p:blipFill>
        <p:spPr>
          <a:xfrm>
            <a:off x="1571760" y="3321720"/>
            <a:ext cx="4258440" cy="2626560"/>
          </a:xfrm>
          <a:prstGeom prst="rect">
            <a:avLst/>
          </a:prstGeom>
          <a:ln w="19080">
            <a:solidFill>
              <a:schemeClr val="tx1"/>
            </a:solidFill>
            <a:round/>
          </a:ln>
        </p:spPr>
      </p:pic>
      <p:pic>
        <p:nvPicPr>
          <p:cNvPr id="351" name="Image 9" descr=""/>
          <p:cNvPicPr/>
          <p:nvPr/>
        </p:nvPicPr>
        <p:blipFill>
          <a:blip r:embed="rId3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344520" y="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Les outils du SEDA – Les SAE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1080720" y="987480"/>
            <a:ext cx="10090800" cy="51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4"/>
          <p:cNvSpPr/>
          <p:nvPr/>
        </p:nvSpPr>
        <p:spPr>
          <a:xfrm>
            <a:off x="1684080" y="861840"/>
            <a:ext cx="9360000" cy="30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fr-FR" sz="2250" spc="-1" strike="noStrike">
                <a:solidFill>
                  <a:srgbClr val="443f3d"/>
                </a:solidFill>
                <a:latin typeface="Myriad Pro"/>
                <a:ea typeface="ヒラギノ角ゴ ProN W3"/>
              </a:rPr>
              <a:t>Un certain nombre de Système d'Archivage Electronique (SAE) </a:t>
            </a:r>
            <a:endParaRPr b="0" lang="fr-FR" sz="22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250" spc="-1" strike="noStrike">
                <a:solidFill>
                  <a:srgbClr val="443f3d"/>
                </a:solidFill>
                <a:latin typeface="Myriad Pro"/>
                <a:ea typeface="ヒラギノ角ゴ ProN W3"/>
              </a:rPr>
              <a:t>comprennent et savent produire des messages au format du SEDA et </a:t>
            </a:r>
            <a:endParaRPr b="0" lang="fr-FR" sz="22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250" spc="-1" strike="noStrike">
                <a:solidFill>
                  <a:srgbClr val="443f3d"/>
                </a:solidFill>
                <a:latin typeface="Myriad Pro"/>
                <a:ea typeface="ヒラギノ角ゴ ProN W3"/>
              </a:rPr>
              <a:t>implémentent les scénarios des transactions</a:t>
            </a:r>
            <a:endParaRPr b="0" lang="fr-FR" sz="22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250" spc="-1" strike="noStrike">
              <a:latin typeface="Arial"/>
            </a:endParaRPr>
          </a:p>
          <a:p>
            <a:pPr marL="321480" indent="-321120">
              <a:lnSpc>
                <a:spcPct val="100000"/>
              </a:lnSpc>
              <a:buClr>
                <a:srgbClr val="443f3d"/>
              </a:buClr>
              <a:buFont typeface="Arial"/>
              <a:buChar char="•"/>
            </a:pPr>
            <a:r>
              <a:rPr b="0" lang="fr-FR" sz="2250" spc="-1" strike="noStrike">
                <a:solidFill>
                  <a:srgbClr val="443f3d"/>
                </a:solidFill>
                <a:latin typeface="Myriad Pro"/>
                <a:ea typeface="ヒラギノ角ゴ ProN W3"/>
              </a:rPr>
              <a:t>VITAM</a:t>
            </a:r>
            <a:endParaRPr b="0" lang="fr-FR" sz="2250" spc="-1" strike="noStrike">
              <a:latin typeface="Arial"/>
            </a:endParaRPr>
          </a:p>
          <a:p>
            <a:pPr marL="321480" indent="-321120">
              <a:lnSpc>
                <a:spcPct val="100000"/>
              </a:lnSpc>
              <a:buClr>
                <a:srgbClr val="443f3d"/>
              </a:buClr>
              <a:buFont typeface="Arial"/>
              <a:buChar char="•"/>
            </a:pPr>
            <a:r>
              <a:rPr b="0" lang="fr-FR" sz="2250" spc="-1" strike="noStrike">
                <a:solidFill>
                  <a:srgbClr val="443f3d"/>
                </a:solidFill>
                <a:latin typeface="Myriad Pro"/>
                <a:ea typeface="ヒラギノ角ゴ ProN W3"/>
              </a:rPr>
              <a:t>Xsacha de la SPL X-Demat</a:t>
            </a:r>
            <a:endParaRPr b="0" lang="fr-FR" sz="2250" spc="-1" strike="noStrike">
              <a:latin typeface="Arial"/>
            </a:endParaRPr>
          </a:p>
          <a:p>
            <a:pPr marL="321480" indent="-321120">
              <a:lnSpc>
                <a:spcPct val="100000"/>
              </a:lnSpc>
              <a:buClr>
                <a:srgbClr val="443f3d"/>
              </a:buClr>
              <a:buFont typeface="Arial"/>
              <a:buChar char="•"/>
            </a:pPr>
            <a:r>
              <a:rPr b="0" lang="fr-FR" sz="2250" spc="-1" strike="noStrike">
                <a:solidFill>
                  <a:srgbClr val="443f3d"/>
                </a:solidFill>
                <a:latin typeface="Myriad Pro"/>
                <a:ea typeface="ヒラギノ角ゴ ProN W3"/>
              </a:rPr>
              <a:t>As@lae de Libriciel Scop</a:t>
            </a:r>
            <a:endParaRPr b="0" lang="fr-FR" sz="2250" spc="-1" strike="noStrike">
              <a:latin typeface="Arial"/>
            </a:endParaRPr>
          </a:p>
          <a:p>
            <a:pPr marL="321480" indent="-321120">
              <a:lnSpc>
                <a:spcPct val="100000"/>
              </a:lnSpc>
              <a:buClr>
                <a:srgbClr val="443f3d"/>
              </a:buClr>
              <a:buFont typeface="Arial"/>
              <a:buChar char="•"/>
            </a:pPr>
            <a:r>
              <a:rPr b="0" lang="fr-FR" sz="2250" spc="-1" strike="noStrike">
                <a:solidFill>
                  <a:srgbClr val="443f3d"/>
                </a:solidFill>
                <a:latin typeface="Myriad Pro"/>
                <a:ea typeface="ヒラギノ角ゴ ProN W3"/>
              </a:rPr>
              <a:t>Maarch RM de Maarch</a:t>
            </a:r>
            <a:endParaRPr b="0" lang="fr-FR" sz="2250" spc="-1" strike="noStrike">
              <a:latin typeface="Arial"/>
            </a:endParaRPr>
          </a:p>
          <a:p>
            <a:pPr marL="321480" indent="-321120">
              <a:lnSpc>
                <a:spcPct val="100000"/>
              </a:lnSpc>
              <a:buClr>
                <a:srgbClr val="443f3d"/>
              </a:buClr>
              <a:buFont typeface="Arial"/>
              <a:buChar char="•"/>
            </a:pPr>
            <a:r>
              <a:rPr b="0" lang="fr-FR" sz="2250" spc="-1" strike="noStrike">
                <a:solidFill>
                  <a:srgbClr val="443f3d"/>
                </a:solidFill>
                <a:latin typeface="Myriad Pro"/>
                <a:ea typeface="ヒラギノ角ゴ ProN W3"/>
              </a:rPr>
              <a:t>EasyFolder de Cimail</a:t>
            </a:r>
            <a:endParaRPr b="0" lang="fr-FR" sz="2250" spc="-1" strike="noStrike">
              <a:latin typeface="Arial"/>
            </a:endParaRPr>
          </a:p>
        </p:txBody>
      </p:sp>
      <p:pic>
        <p:nvPicPr>
          <p:cNvPr id="356" name="Image 7" descr=""/>
          <p:cNvPicPr/>
          <p:nvPr/>
        </p:nvPicPr>
        <p:blipFill>
          <a:blip r:embed="rId1"/>
          <a:stretch/>
        </p:blipFill>
        <p:spPr>
          <a:xfrm>
            <a:off x="4283280" y="4563360"/>
            <a:ext cx="1656000" cy="758880"/>
          </a:xfrm>
          <a:prstGeom prst="rect">
            <a:avLst/>
          </a:prstGeom>
          <a:ln>
            <a:noFill/>
          </a:ln>
        </p:spPr>
      </p:pic>
      <p:pic>
        <p:nvPicPr>
          <p:cNvPr id="357" name="Image 9" descr=""/>
          <p:cNvPicPr/>
          <p:nvPr/>
        </p:nvPicPr>
        <p:blipFill>
          <a:blip r:embed="rId2"/>
          <a:stretch/>
        </p:blipFill>
        <p:spPr>
          <a:xfrm>
            <a:off x="1334880" y="4540680"/>
            <a:ext cx="1889280" cy="781560"/>
          </a:xfrm>
          <a:prstGeom prst="rect">
            <a:avLst/>
          </a:prstGeom>
          <a:ln>
            <a:noFill/>
          </a:ln>
        </p:spPr>
      </p:pic>
      <p:pic>
        <p:nvPicPr>
          <p:cNvPr id="358" name="Image 10" descr=""/>
          <p:cNvPicPr/>
          <p:nvPr/>
        </p:nvPicPr>
        <p:blipFill>
          <a:blip r:embed="rId3"/>
          <a:stretch/>
        </p:blipFill>
        <p:spPr>
          <a:xfrm>
            <a:off x="5711040" y="5838480"/>
            <a:ext cx="1644840" cy="446040"/>
          </a:xfrm>
          <a:prstGeom prst="rect">
            <a:avLst/>
          </a:prstGeom>
          <a:ln>
            <a:noFill/>
          </a:ln>
        </p:spPr>
      </p:pic>
      <p:pic>
        <p:nvPicPr>
          <p:cNvPr id="359" name="Image 11" descr=""/>
          <p:cNvPicPr/>
          <p:nvPr/>
        </p:nvPicPr>
        <p:blipFill>
          <a:blip r:embed="rId4"/>
          <a:stretch/>
        </p:blipFill>
        <p:spPr>
          <a:xfrm>
            <a:off x="7096320" y="4280040"/>
            <a:ext cx="1644840" cy="1644840"/>
          </a:xfrm>
          <a:prstGeom prst="rect">
            <a:avLst/>
          </a:prstGeom>
          <a:ln>
            <a:noFill/>
          </a:ln>
        </p:spPr>
      </p:pic>
      <p:pic>
        <p:nvPicPr>
          <p:cNvPr id="360" name="Image 12" descr=""/>
          <p:cNvPicPr/>
          <p:nvPr/>
        </p:nvPicPr>
        <p:blipFill>
          <a:blip r:embed="rId5"/>
          <a:stretch/>
        </p:blipFill>
        <p:spPr>
          <a:xfrm>
            <a:off x="2680200" y="5521320"/>
            <a:ext cx="1986120" cy="757800"/>
          </a:xfrm>
          <a:prstGeom prst="rect">
            <a:avLst/>
          </a:prstGeom>
          <a:ln>
            <a:noFill/>
          </a:ln>
        </p:spPr>
      </p:pic>
      <p:pic>
        <p:nvPicPr>
          <p:cNvPr id="361" name="Image 13" descr=""/>
          <p:cNvPicPr/>
          <p:nvPr/>
        </p:nvPicPr>
        <p:blipFill>
          <a:blip r:embed="rId6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Les outils du SEDA - Sedabox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1080720" y="987480"/>
            <a:ext cx="10090800" cy="51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5" name="Image 1" descr=""/>
          <p:cNvPicPr/>
          <p:nvPr/>
        </p:nvPicPr>
        <p:blipFill>
          <a:blip r:embed="rId1"/>
          <a:stretch/>
        </p:blipFill>
        <p:spPr>
          <a:xfrm>
            <a:off x="2145960" y="749880"/>
            <a:ext cx="9209520" cy="583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7" name="Image 8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368" name="CustomShape 2"/>
          <p:cNvSpPr/>
          <p:nvPr/>
        </p:nvSpPr>
        <p:spPr>
          <a:xfrm>
            <a:off x="1019160" y="31968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Les outils du SEDA : les outils pour préparer les versements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4429800" y="3256560"/>
            <a:ext cx="4426200" cy="1134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44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0" name="Picture 1" descr="logo_SHERPA_2.png"/>
          <p:cNvPicPr/>
          <p:nvPr/>
        </p:nvPicPr>
        <p:blipFill>
          <a:blip r:embed="rId2"/>
          <a:stretch/>
        </p:blipFill>
        <p:spPr>
          <a:xfrm>
            <a:off x="4849560" y="3515040"/>
            <a:ext cx="1063080" cy="740880"/>
          </a:xfrm>
          <a:prstGeom prst="rect">
            <a:avLst/>
          </a:prstGeom>
          <a:ln>
            <a:noFill/>
          </a:ln>
        </p:spPr>
      </p:pic>
      <p:sp>
        <p:nvSpPr>
          <p:cNvPr id="371" name="CustomShape 4"/>
          <p:cNvSpPr/>
          <p:nvPr/>
        </p:nvSpPr>
        <p:spPr>
          <a:xfrm>
            <a:off x="2404800" y="3332520"/>
            <a:ext cx="16419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70c0"/>
                </a:solidFill>
                <a:latin typeface="Calibri"/>
              </a:rPr>
              <a:t>Générateurs de profils d’archivage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72" name="CustomShape 5"/>
          <p:cNvSpPr/>
          <p:nvPr/>
        </p:nvSpPr>
        <p:spPr>
          <a:xfrm>
            <a:off x="4371480" y="1242360"/>
            <a:ext cx="4484160" cy="1134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44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6"/>
          <p:cNvSpPr/>
          <p:nvPr/>
        </p:nvSpPr>
        <p:spPr>
          <a:xfrm>
            <a:off x="2468160" y="1366200"/>
            <a:ext cx="1641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70c0"/>
                </a:solidFill>
                <a:latin typeface="Calibri"/>
              </a:rPr>
              <a:t>Vracs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70c0"/>
                </a:solidFill>
                <a:latin typeface="Calibri"/>
              </a:rPr>
              <a:t>bureautiques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74" name="Image 17" descr=""/>
          <p:cNvPicPr/>
          <p:nvPr/>
        </p:nvPicPr>
        <p:blipFill>
          <a:blip r:embed="rId3"/>
          <a:stretch/>
        </p:blipFill>
        <p:spPr>
          <a:xfrm>
            <a:off x="4765680" y="1524600"/>
            <a:ext cx="830880" cy="557280"/>
          </a:xfrm>
          <a:prstGeom prst="rect">
            <a:avLst/>
          </a:prstGeom>
          <a:ln>
            <a:noFill/>
          </a:ln>
        </p:spPr>
      </p:pic>
      <p:sp>
        <p:nvSpPr>
          <p:cNvPr id="375" name="CustomShape 7"/>
          <p:cNvSpPr/>
          <p:nvPr/>
        </p:nvSpPr>
        <p:spPr>
          <a:xfrm>
            <a:off x="4429800" y="5012280"/>
            <a:ext cx="4426200" cy="10000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44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6" name="Image 2" descr=""/>
          <p:cNvPicPr/>
          <p:nvPr/>
        </p:nvPicPr>
        <p:blipFill>
          <a:blip r:embed="rId4"/>
          <a:srcRect l="0" t="25979" r="0" b="26078"/>
          <a:stretch/>
        </p:blipFill>
        <p:spPr>
          <a:xfrm>
            <a:off x="4765680" y="5276520"/>
            <a:ext cx="1356480" cy="471960"/>
          </a:xfrm>
          <a:prstGeom prst="rect">
            <a:avLst/>
          </a:prstGeom>
          <a:ln>
            <a:noFill/>
          </a:ln>
        </p:spPr>
      </p:pic>
      <p:sp>
        <p:nvSpPr>
          <p:cNvPr id="377" name="CustomShape 8"/>
          <p:cNvSpPr/>
          <p:nvPr/>
        </p:nvSpPr>
        <p:spPr>
          <a:xfrm>
            <a:off x="2468160" y="5012280"/>
            <a:ext cx="16419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70c0"/>
                </a:solidFill>
                <a:latin typeface="Calibri"/>
              </a:rPr>
              <a:t>Outils de préparation de données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78" name="CustomShape 9"/>
          <p:cNvSpPr/>
          <p:nvPr/>
        </p:nvSpPr>
        <p:spPr>
          <a:xfrm>
            <a:off x="6643080" y="3515040"/>
            <a:ext cx="16419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70c0"/>
                </a:solidFill>
                <a:latin typeface="Calibri"/>
              </a:rPr>
              <a:t>PASTIS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70c0"/>
                </a:solidFill>
                <a:latin typeface="Calibri"/>
              </a:rPr>
              <a:t>(Cines / VITAM)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79" name="CustomShape 10"/>
          <p:cNvSpPr/>
          <p:nvPr/>
        </p:nvSpPr>
        <p:spPr>
          <a:xfrm>
            <a:off x="6613920" y="1480320"/>
            <a:ext cx="1641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70c0"/>
                </a:solidFill>
                <a:latin typeface="Calibri"/>
              </a:rPr>
              <a:t>ReSiP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70c0"/>
                </a:solidFill>
                <a:latin typeface="Calibri"/>
              </a:rPr>
              <a:t>(VITAM)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80" name="CustomShape 11"/>
          <p:cNvSpPr/>
          <p:nvPr/>
        </p:nvSpPr>
        <p:spPr>
          <a:xfrm>
            <a:off x="6822360" y="5149440"/>
            <a:ext cx="1641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70c0"/>
                </a:solidFill>
                <a:latin typeface="Calibri"/>
              </a:rPr>
              <a:t>Sedaccord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70c0"/>
                </a:solidFill>
                <a:latin typeface="Calibri"/>
              </a:rPr>
              <a:t>(VITAM)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1517400" y="1095480"/>
            <a:ext cx="9156960" cy="33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2800" spc="-1" strike="noStrike">
                <a:solidFill>
                  <a:srgbClr val="0d234c"/>
                </a:solidFill>
                <a:latin typeface="Calibri"/>
                <a:ea typeface="MS Mincho"/>
              </a:rPr>
              <a:t>Questions ?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382" name="Image 4" descr=""/>
          <p:cNvPicPr/>
          <p:nvPr/>
        </p:nvPicPr>
        <p:blipFill>
          <a:blip r:embed="rId1"/>
          <a:stretch/>
        </p:blipFill>
        <p:spPr>
          <a:xfrm>
            <a:off x="10489320" y="4790520"/>
            <a:ext cx="1465200" cy="1455480"/>
          </a:xfrm>
          <a:prstGeom prst="rect">
            <a:avLst/>
          </a:prstGeom>
          <a:ln>
            <a:noFill/>
          </a:ln>
        </p:spPr>
      </p:pic>
      <p:pic>
        <p:nvPicPr>
          <p:cNvPr id="383" name="Graphique 3" descr="Questions"/>
          <p:cNvPicPr/>
          <p:nvPr/>
        </p:nvPicPr>
        <p:blipFill>
          <a:blip r:embed="rId2"/>
          <a:stretch/>
        </p:blipFill>
        <p:spPr>
          <a:xfrm>
            <a:off x="5363280" y="2247120"/>
            <a:ext cx="1465200" cy="146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4c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5524200" y="4110120"/>
            <a:ext cx="1327680" cy="1283400"/>
          </a:xfrm>
          <a:prstGeom prst="flowChartConnector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5" name="Image 4" descr=""/>
          <p:cNvPicPr/>
          <p:nvPr/>
        </p:nvPicPr>
        <p:blipFill>
          <a:blip r:embed="rId1"/>
          <a:stretch/>
        </p:blipFill>
        <p:spPr>
          <a:xfrm>
            <a:off x="5800680" y="43822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386" name="CustomShape 2"/>
          <p:cNvSpPr/>
          <p:nvPr/>
        </p:nvSpPr>
        <p:spPr>
          <a:xfrm>
            <a:off x="2726280" y="2136240"/>
            <a:ext cx="3461760" cy="14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Calibri"/>
              </a:rPr>
              <a:t>Stéphanie Roussel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563c1"/>
                </a:solidFill>
                <a:latin typeface="Calibri"/>
                <a:hlinkClick r:id="rId2"/>
              </a:rPr>
              <a:t>stephanie.roussel@mintika.fr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06 63 93 00 27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7563600" y="2136240"/>
            <a:ext cx="3282480" cy="12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Calibri"/>
              </a:rPr>
              <a:t>Baptiste Nichele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563c1"/>
                </a:solidFill>
                <a:latin typeface="Calibri"/>
                <a:hlinkClick r:id="rId3"/>
              </a:rPr>
              <a:t>baptiste.nichele@mintika.fr</a:t>
            </a: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06 33 83 17 51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88" name="CustomShape 4"/>
          <p:cNvSpPr/>
          <p:nvPr/>
        </p:nvSpPr>
        <p:spPr>
          <a:xfrm>
            <a:off x="5465880" y="820080"/>
            <a:ext cx="14446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Calibri"/>
              </a:rPr>
              <a:t>Vos contacts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5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66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Qu’est-ce que le SEDA ?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1080720" y="987480"/>
            <a:ext cx="10090800" cy="39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SEDA pour Standard d’Echange de Données pour l’Archivage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Modélisation des transactions entre acteurs dans le cadre de l'archivage de données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Précise les types, l'ordre et la forme des messages échangés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Définit les métadonnées pour la description des archives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Hors du périmètre initial : la gestion et le stockage des objets transférés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9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70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Historique d’élaboration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1080720" y="726120"/>
            <a:ext cx="10090800" cy="29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mars 2006 : publication de la version 0.1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janvier 2010 : publication de la version 0.2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septembre 2012 : publication de la version 1.0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décembre 2015 : publication de la version 2.0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juin 2018 : publication de la version 2.1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1080720" y="390600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Processus de normalisation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73" name="CustomShape 5"/>
          <p:cNvSpPr/>
          <p:nvPr/>
        </p:nvSpPr>
        <p:spPr>
          <a:xfrm>
            <a:off x="1080720" y="4397040"/>
            <a:ext cx="10090800" cy="20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2013 : démarche auprès de l’AFNOR pour une normalisation du SEDA liée à un besoin de stabilité, de généricité et d’indépendance</a:t>
            </a: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2014 : publication de la norme NF Z 44-022 « Modélisation des Echanges de DONnées pour l’Archivage » - MEDONA</a:t>
            </a: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2017 : MEDONA portée à l’international -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ISO 20614 DEPIP (Data exchange protocol of interoperability and preservation)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5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76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La base normative sur laquelle s’appuie le SEDA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1080720" y="987480"/>
            <a:ext cx="10090800" cy="39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La norme conceptuelle ISO 14721 (modèle OAIS)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La norme NF Z 42-013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La DTD EAD (Encoded Archival Description)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4472c4"/>
              </a:buClr>
              <a:buSzPct val="65000"/>
              <a:buFont typeface="Wingdings 3" charset="2"/>
              <a:buChar char="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Le langage XML, recommandation du W3C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9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La place du SEDA dans le SAE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81" name="Picture 1" descr="Network Diagram.png"/>
          <p:cNvPicPr/>
          <p:nvPr/>
        </p:nvPicPr>
        <p:blipFill>
          <a:blip r:embed="rId2"/>
          <a:stretch/>
        </p:blipFill>
        <p:spPr>
          <a:xfrm>
            <a:off x="1554120" y="1815840"/>
            <a:ext cx="9143640" cy="354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05720" y="243360"/>
            <a:ext cx="490320" cy="6351120"/>
          </a:xfrm>
          <a:prstGeom prst="rect">
            <a:avLst/>
          </a:prstGeom>
          <a:solidFill>
            <a:srgbClr val="f3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Image 4" descr=""/>
          <p:cNvPicPr/>
          <p:nvPr/>
        </p:nvPicPr>
        <p:blipFill>
          <a:blip r:embed="rId1"/>
          <a:stretch/>
        </p:blipFill>
        <p:spPr>
          <a:xfrm>
            <a:off x="11072520" y="5935680"/>
            <a:ext cx="774720" cy="73944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1080720" y="270360"/>
            <a:ext cx="107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34c98"/>
                </a:solidFill>
                <a:latin typeface="Calibri"/>
              </a:rPr>
              <a:t>Les acteurs du SEDA</a:t>
            </a:r>
            <a:endParaRPr b="0" lang="fr-FR" sz="2000" spc="-1" strike="noStrike">
              <a:latin typeface="Arial"/>
            </a:endParaRPr>
          </a:p>
        </p:txBody>
      </p:sp>
      <p:grpSp>
        <p:nvGrpSpPr>
          <p:cNvPr id="85" name="Group 3"/>
          <p:cNvGrpSpPr/>
          <p:nvPr/>
        </p:nvGrpSpPr>
        <p:grpSpPr>
          <a:xfrm>
            <a:off x="5604120" y="49680"/>
            <a:ext cx="2026440" cy="1727640"/>
            <a:chOff x="5604120" y="49680"/>
            <a:chExt cx="2026440" cy="1727640"/>
          </a:xfrm>
        </p:grpSpPr>
        <p:sp>
          <p:nvSpPr>
            <p:cNvPr id="86" name="CustomShape 4"/>
            <p:cNvSpPr/>
            <p:nvPr/>
          </p:nvSpPr>
          <p:spPr>
            <a:xfrm>
              <a:off x="5604120" y="49680"/>
              <a:ext cx="1727640" cy="1727640"/>
            </a:xfrm>
            <a:prstGeom prst="ellipse">
              <a:avLst/>
            </a:prstGeom>
            <a:solidFill>
              <a:srgbClr val="334c98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</p:txBody>
        </p:sp>
        <p:pic>
          <p:nvPicPr>
            <p:cNvPr id="87" name="Graphique 34" descr="Utilisateur avec un remplissage uni"/>
            <p:cNvPicPr/>
            <p:nvPr/>
          </p:nvPicPr>
          <p:blipFill>
            <a:blip r:embed="rId2"/>
            <a:stretch/>
          </p:blipFill>
          <p:spPr>
            <a:xfrm>
              <a:off x="6011280" y="100800"/>
              <a:ext cx="914040" cy="914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5"/>
            <p:cNvSpPr/>
            <p:nvPr/>
          </p:nvSpPr>
          <p:spPr>
            <a:xfrm>
              <a:off x="5684760" y="968760"/>
              <a:ext cx="1945800" cy="318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500" spc="-1" strike="noStrike">
                  <a:solidFill>
                    <a:srgbClr val="ffffff"/>
                  </a:solidFill>
                  <a:latin typeface="Calibri"/>
                </a:rPr>
                <a:t>service de contrôle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89" name="Group 6"/>
          <p:cNvGrpSpPr/>
          <p:nvPr/>
        </p:nvGrpSpPr>
        <p:grpSpPr>
          <a:xfrm>
            <a:off x="3436560" y="3440880"/>
            <a:ext cx="2158920" cy="1727640"/>
            <a:chOff x="3436560" y="3440880"/>
            <a:chExt cx="2158920" cy="1727640"/>
          </a:xfrm>
        </p:grpSpPr>
        <p:sp>
          <p:nvSpPr>
            <p:cNvPr id="90" name="CustomShape 7"/>
            <p:cNvSpPr/>
            <p:nvPr/>
          </p:nvSpPr>
          <p:spPr>
            <a:xfrm>
              <a:off x="3436560" y="3440880"/>
              <a:ext cx="1727640" cy="1727640"/>
            </a:xfrm>
            <a:prstGeom prst="ellipse">
              <a:avLst/>
            </a:prstGeom>
            <a:solidFill>
              <a:srgbClr val="334c98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</p:txBody>
        </p:sp>
        <p:pic>
          <p:nvPicPr>
            <p:cNvPr id="91" name="Graphique 39" descr="Utilisateur avec un remplissage uni"/>
            <p:cNvPicPr/>
            <p:nvPr/>
          </p:nvPicPr>
          <p:blipFill>
            <a:blip r:embed="rId3"/>
            <a:stretch/>
          </p:blipFill>
          <p:spPr>
            <a:xfrm>
              <a:off x="3843360" y="3492000"/>
              <a:ext cx="914040" cy="914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92" name="CustomShape 8"/>
            <p:cNvSpPr/>
            <p:nvPr/>
          </p:nvSpPr>
          <p:spPr>
            <a:xfrm>
              <a:off x="3649680" y="4359960"/>
              <a:ext cx="1945800" cy="318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500" spc="-1" strike="noStrike">
                  <a:solidFill>
                    <a:srgbClr val="ffffff"/>
                  </a:solidFill>
                  <a:latin typeface="Calibri"/>
                </a:rPr>
                <a:t>service versant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93" name="Group 9"/>
          <p:cNvGrpSpPr/>
          <p:nvPr/>
        </p:nvGrpSpPr>
        <p:grpSpPr>
          <a:xfrm>
            <a:off x="3499920" y="1130400"/>
            <a:ext cx="2026440" cy="1727640"/>
            <a:chOff x="3499920" y="1130400"/>
            <a:chExt cx="2026440" cy="1727640"/>
          </a:xfrm>
        </p:grpSpPr>
        <p:sp>
          <p:nvSpPr>
            <p:cNvPr id="94" name="CustomShape 10"/>
            <p:cNvSpPr/>
            <p:nvPr/>
          </p:nvSpPr>
          <p:spPr>
            <a:xfrm>
              <a:off x="3499920" y="1130400"/>
              <a:ext cx="1727640" cy="1727640"/>
            </a:xfrm>
            <a:prstGeom prst="ellipse">
              <a:avLst/>
            </a:prstGeom>
            <a:solidFill>
              <a:srgbClr val="334c98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</p:txBody>
        </p:sp>
        <p:pic>
          <p:nvPicPr>
            <p:cNvPr id="95" name="Graphique 44" descr="Utilisateur avec un remplissage uni"/>
            <p:cNvPicPr/>
            <p:nvPr/>
          </p:nvPicPr>
          <p:blipFill>
            <a:blip r:embed="rId4"/>
            <a:stretch/>
          </p:blipFill>
          <p:spPr>
            <a:xfrm>
              <a:off x="3906720" y="1181520"/>
              <a:ext cx="914040" cy="914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96" name="CustomShape 11"/>
            <p:cNvSpPr/>
            <p:nvPr/>
          </p:nvSpPr>
          <p:spPr>
            <a:xfrm>
              <a:off x="3580560" y="2049480"/>
              <a:ext cx="1945800" cy="318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500" spc="-1" strike="noStrike">
                  <a:solidFill>
                    <a:srgbClr val="ffffff"/>
                  </a:solidFill>
                  <a:latin typeface="Calibri"/>
                </a:rPr>
                <a:t>service producteur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97" name="Group 12"/>
          <p:cNvGrpSpPr/>
          <p:nvPr/>
        </p:nvGrpSpPr>
        <p:grpSpPr>
          <a:xfrm>
            <a:off x="7770240" y="1033560"/>
            <a:ext cx="1727640" cy="1727640"/>
            <a:chOff x="7770240" y="1033560"/>
            <a:chExt cx="1727640" cy="1727640"/>
          </a:xfrm>
        </p:grpSpPr>
        <p:sp>
          <p:nvSpPr>
            <p:cNvPr id="98" name="CustomShape 13"/>
            <p:cNvSpPr/>
            <p:nvPr/>
          </p:nvSpPr>
          <p:spPr>
            <a:xfrm>
              <a:off x="7770240" y="1033560"/>
              <a:ext cx="1727640" cy="1727640"/>
            </a:xfrm>
            <a:prstGeom prst="ellipse">
              <a:avLst/>
            </a:prstGeom>
            <a:solidFill>
              <a:srgbClr val="334c98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</p:txBody>
        </p:sp>
        <p:pic>
          <p:nvPicPr>
            <p:cNvPr id="99" name="Graphique 47" descr="Utilisateur avec un remplissage uni"/>
            <p:cNvPicPr/>
            <p:nvPr/>
          </p:nvPicPr>
          <p:blipFill>
            <a:blip r:embed="rId5"/>
            <a:stretch/>
          </p:blipFill>
          <p:spPr>
            <a:xfrm>
              <a:off x="8177400" y="1084680"/>
              <a:ext cx="914040" cy="914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0" name="CustomShape 14"/>
            <p:cNvSpPr/>
            <p:nvPr/>
          </p:nvSpPr>
          <p:spPr>
            <a:xfrm>
              <a:off x="8117280" y="1967040"/>
              <a:ext cx="1159560" cy="774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500" spc="-1" strike="noStrike">
                  <a:solidFill>
                    <a:srgbClr val="ffffff"/>
                  </a:solidFill>
                  <a:latin typeface="Calibri"/>
                </a:rPr>
                <a:t>demandeur d’archives 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101" name="Group 15"/>
          <p:cNvGrpSpPr/>
          <p:nvPr/>
        </p:nvGrpSpPr>
        <p:grpSpPr>
          <a:xfrm>
            <a:off x="7825320" y="3534840"/>
            <a:ext cx="2099880" cy="1727640"/>
            <a:chOff x="7825320" y="3534840"/>
            <a:chExt cx="2099880" cy="1727640"/>
          </a:xfrm>
        </p:grpSpPr>
        <p:sp>
          <p:nvSpPr>
            <p:cNvPr id="102" name="CustomShape 16"/>
            <p:cNvSpPr/>
            <p:nvPr/>
          </p:nvSpPr>
          <p:spPr>
            <a:xfrm>
              <a:off x="7825320" y="3534840"/>
              <a:ext cx="1727640" cy="1727640"/>
            </a:xfrm>
            <a:prstGeom prst="ellipse">
              <a:avLst/>
            </a:prstGeom>
            <a:solidFill>
              <a:srgbClr val="334c98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</p:txBody>
        </p:sp>
        <p:pic>
          <p:nvPicPr>
            <p:cNvPr id="103" name="Graphique 50" descr="Utilisateur avec un remplissage uni"/>
            <p:cNvPicPr/>
            <p:nvPr/>
          </p:nvPicPr>
          <p:blipFill>
            <a:blip r:embed="rId6"/>
            <a:stretch/>
          </p:blipFill>
          <p:spPr>
            <a:xfrm>
              <a:off x="8232120" y="3585960"/>
              <a:ext cx="914040" cy="914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4" name="CustomShape 17"/>
            <p:cNvSpPr/>
            <p:nvPr/>
          </p:nvSpPr>
          <p:spPr>
            <a:xfrm>
              <a:off x="7979400" y="4453560"/>
              <a:ext cx="1945800" cy="318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500" spc="-1" strike="noStrike">
                  <a:solidFill>
                    <a:srgbClr val="ffffff"/>
                  </a:solidFill>
                  <a:latin typeface="Calibri"/>
                </a:rPr>
                <a:t>service d’archives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105" name="Group 18"/>
          <p:cNvGrpSpPr/>
          <p:nvPr/>
        </p:nvGrpSpPr>
        <p:grpSpPr>
          <a:xfrm>
            <a:off x="5583960" y="4859280"/>
            <a:ext cx="1894680" cy="1727640"/>
            <a:chOff x="5583960" y="4859280"/>
            <a:chExt cx="1894680" cy="1727640"/>
          </a:xfrm>
        </p:grpSpPr>
        <p:sp>
          <p:nvSpPr>
            <p:cNvPr id="106" name="CustomShape 19"/>
            <p:cNvSpPr/>
            <p:nvPr/>
          </p:nvSpPr>
          <p:spPr>
            <a:xfrm>
              <a:off x="5651280" y="4859280"/>
              <a:ext cx="1727640" cy="1727640"/>
            </a:xfrm>
            <a:prstGeom prst="ellipse">
              <a:avLst/>
            </a:prstGeom>
            <a:solidFill>
              <a:srgbClr val="334c98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</p:txBody>
        </p:sp>
        <p:pic>
          <p:nvPicPr>
            <p:cNvPr id="107" name="Graphique 57" descr="Utilisateur avec un remplissage uni"/>
            <p:cNvPicPr/>
            <p:nvPr/>
          </p:nvPicPr>
          <p:blipFill>
            <a:blip r:embed="rId7"/>
            <a:stretch/>
          </p:blipFill>
          <p:spPr>
            <a:xfrm>
              <a:off x="6058080" y="4910400"/>
              <a:ext cx="914040" cy="914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0"/>
            <p:cNvSpPr/>
            <p:nvPr/>
          </p:nvSpPr>
          <p:spPr>
            <a:xfrm>
              <a:off x="5583960" y="5790960"/>
              <a:ext cx="1894680" cy="546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500" spc="-1" strike="noStrike">
                  <a:solidFill>
                    <a:srgbClr val="ffffff"/>
                  </a:solidFill>
                  <a:latin typeface="Calibri"/>
                </a:rPr>
                <a:t>opérateur de versement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109" name="Group 21"/>
          <p:cNvGrpSpPr/>
          <p:nvPr/>
        </p:nvGrpSpPr>
        <p:grpSpPr>
          <a:xfrm>
            <a:off x="5595840" y="2484000"/>
            <a:ext cx="1727640" cy="1727640"/>
            <a:chOff x="5595840" y="2484000"/>
            <a:chExt cx="1727640" cy="1727640"/>
          </a:xfrm>
        </p:grpSpPr>
        <p:sp>
          <p:nvSpPr>
            <p:cNvPr id="110" name="CustomShape 22"/>
            <p:cNvSpPr/>
            <p:nvPr/>
          </p:nvSpPr>
          <p:spPr>
            <a:xfrm>
              <a:off x="5595840" y="2484000"/>
              <a:ext cx="1727640" cy="172764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11" name="CustomShape 23"/>
            <p:cNvSpPr/>
            <p:nvPr/>
          </p:nvSpPr>
          <p:spPr>
            <a:xfrm>
              <a:off x="6033240" y="3461040"/>
              <a:ext cx="950760" cy="54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500" spc="-1" strike="noStrike">
                  <a:solidFill>
                    <a:srgbClr val="334c98"/>
                  </a:solidFill>
                  <a:latin typeface="Calibri"/>
                </a:rPr>
                <a:t>Echanges</a:t>
              </a:r>
              <a:endParaRPr b="0" lang="fr-FR" sz="1500" spc="-1" strike="noStrike">
                <a:latin typeface="Arial"/>
              </a:endParaRPr>
            </a:p>
          </p:txBody>
        </p:sp>
        <p:pic>
          <p:nvPicPr>
            <p:cNvPr id="112" name="Graphique 26" descr="Transférer avec un remplissage uni"/>
            <p:cNvPicPr/>
            <p:nvPr/>
          </p:nvPicPr>
          <p:blipFill>
            <a:blip r:embed="rId8"/>
            <a:stretch/>
          </p:blipFill>
          <p:spPr>
            <a:xfrm>
              <a:off x="5994000" y="2658240"/>
              <a:ext cx="914040" cy="9140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3" name="Line 24"/>
          <p:cNvSpPr/>
          <p:nvPr/>
        </p:nvSpPr>
        <p:spPr>
          <a:xfrm flipH="1">
            <a:off x="6459840" y="1777680"/>
            <a:ext cx="8280" cy="70632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Line 25"/>
          <p:cNvSpPr/>
          <p:nvPr/>
        </p:nvSpPr>
        <p:spPr>
          <a:xfrm>
            <a:off x="4974840" y="2604960"/>
            <a:ext cx="873720" cy="13212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Line 26"/>
          <p:cNvSpPr/>
          <p:nvPr/>
        </p:nvSpPr>
        <p:spPr>
          <a:xfrm flipV="1">
            <a:off x="5164200" y="3958920"/>
            <a:ext cx="684360" cy="34596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27"/>
          <p:cNvSpPr/>
          <p:nvPr/>
        </p:nvSpPr>
        <p:spPr>
          <a:xfrm flipH="1" flipV="1">
            <a:off x="6459840" y="4212000"/>
            <a:ext cx="55080" cy="6472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Line 28"/>
          <p:cNvSpPr/>
          <p:nvPr/>
        </p:nvSpPr>
        <p:spPr>
          <a:xfrm flipH="1" flipV="1">
            <a:off x="7070760" y="3958920"/>
            <a:ext cx="754200" cy="43956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Line 29"/>
          <p:cNvSpPr/>
          <p:nvPr/>
        </p:nvSpPr>
        <p:spPr>
          <a:xfrm flipH="1">
            <a:off x="7070760" y="2508120"/>
            <a:ext cx="952560" cy="22896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CEFB0A038DCA40BBFCB67A7330F235" ma:contentTypeVersion="13" ma:contentTypeDescription="Crée un document." ma:contentTypeScope="" ma:versionID="468fb8b02cd210c35e8e68b03ae313dd">
  <xsd:schema xmlns:xsd="http://www.w3.org/2001/XMLSchema" xmlns:xs="http://www.w3.org/2001/XMLSchema" xmlns:p="http://schemas.microsoft.com/office/2006/metadata/properties" xmlns:ns2="fc878ab7-c379-4ffc-bbdf-003bdd3f0f1f" xmlns:ns3="ae06e1eb-5f74-4369-b4cd-96bb5de2012c" targetNamespace="http://schemas.microsoft.com/office/2006/metadata/properties" ma:root="true" ma:fieldsID="b7e86ee8be05a070c4981bbf17d7331e" ns2:_="" ns3:_="">
    <xsd:import namespace="fc878ab7-c379-4ffc-bbdf-003bdd3f0f1f"/>
    <xsd:import namespace="ae06e1eb-5f74-4369-b4cd-96bb5de20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878ab7-c379-4ffc-bbdf-003bdd3f0f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06e1eb-5f74-4369-b4cd-96bb5de20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0884B8-4A76-465C-8F4D-06BF7690C0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C827FE-A12D-464B-96CF-75D183B092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878ab7-c379-4ffc-bbdf-003bdd3f0f1f"/>
    <ds:schemaRef ds:uri="ae06e1eb-5f74-4369-b4cd-96bb5de20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1F67C7-B6DD-4C0B-9310-7E1FD44C8E3E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fc878ab7-c379-4ffc-bbdf-003bdd3f0f1f"/>
    <ds:schemaRef ds:uri="ae06e1eb-5f74-4369-b4cd-96bb5de2012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2170</TotalTime>
  <Application>LibreOffice/6.4.7.2$Linux_X86_64 LibreOffice_project/40$Build-2</Application>
  <Words>1797</Words>
  <Paragraphs>557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2018-03-23T09:55:02Z</dcterms:created>
  <dc:creator>stéphanie roussel</dc:creator>
  <dc:description/>
  <dc:language>fr-FR</dc:language>
  <cp:lastModifiedBy>baptiste nichele</cp:lastModifiedBy>
  <dcterms:modified xsi:type="dcterms:W3CDTF">2021-11-23T12:30:41Z</dcterms:modified>
  <cp:revision>3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AuthorIds_UIVersion_1024">
    <vt:lpwstr>11</vt:lpwstr>
  </property>
  <property fmtid="{D5CDD505-2E9C-101B-9397-08002B2CF9AE}" pid="4" name="ComplianceAssetId">
    <vt:lpwstr/>
  </property>
  <property fmtid="{D5CDD505-2E9C-101B-9397-08002B2CF9AE}" pid="5" name="ContentTypeId">
    <vt:lpwstr>0x01010000CEFB0A038DCA40BBFCB67A7330F235</vt:lpwstr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46</vt:i4>
  </property>
  <property fmtid="{D5CDD505-2E9C-101B-9397-08002B2CF9AE}" pid="11" name="Order">
    <vt:i4>42500</vt:i4>
  </property>
  <property fmtid="{D5CDD505-2E9C-101B-9397-08002B2CF9AE}" pid="12" name="PresentationFormat">
    <vt:lpwstr>Grand écran</vt:lpwstr>
  </property>
  <property fmtid="{D5CDD505-2E9C-101B-9397-08002B2CF9AE}" pid="13" name="ScaleCrop">
    <vt:bool>0</vt:bool>
  </property>
  <property fmtid="{D5CDD505-2E9C-101B-9397-08002B2CF9AE}" pid="14" name="ShareDoc">
    <vt:bool>0</vt:bool>
  </property>
  <property fmtid="{D5CDD505-2E9C-101B-9397-08002B2CF9AE}" pid="15" name="Slides">
    <vt:i4>46</vt:i4>
  </property>
</Properties>
</file>