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302" r:id="rId2"/>
    <p:sldId id="304" r:id="rId3"/>
    <p:sldId id="410" r:id="rId4"/>
    <p:sldId id="417" r:id="rId5"/>
    <p:sldId id="408" r:id="rId6"/>
    <p:sldId id="418" r:id="rId7"/>
    <p:sldId id="419" r:id="rId8"/>
    <p:sldId id="406" r:id="rId9"/>
    <p:sldId id="407" r:id="rId10"/>
    <p:sldId id="420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20" autoAdjust="0"/>
    <p:restoredTop sz="94909" autoAdjust="0"/>
  </p:normalViewPr>
  <p:slideViewPr>
    <p:cSldViewPr>
      <p:cViewPr varScale="1">
        <p:scale>
          <a:sx n="111" d="100"/>
          <a:sy n="111" d="100"/>
        </p:scale>
        <p:origin x="122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9084653-4AA6-4C0A-B7BA-395C10D0C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109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FEB9A5-6668-4BB2-B697-DD02539553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5791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 dirty="0" smtClean="0"/>
              <a:t>Python Programming, 3/e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090AFD3-7155-42CF-B147-B6A4FEC27C79}" type="slidenum">
              <a:rPr lang="en-US" altLang="en-US" sz="1300"/>
              <a:pPr eaLnBrk="1" hangingPunct="1"/>
              <a:t>1</a:t>
            </a:fld>
            <a:endParaRPr lang="en-US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3127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7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1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9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0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2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1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0498CEB-82F8-4EBF-A009-0DB8F19B7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08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BD10E-BBE0-4C4D-919B-64A0CFEB7B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42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C7C5E-1E07-4289-9898-C5DB641461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87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7C918-8C39-4162-8EF5-AE613ED5F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92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11479-D6DE-4A51-B001-D9A8F6C74B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24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67A6-DB29-44EB-83A4-41083599BB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3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EE209-E496-4762-AC4A-A81CBFA37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6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0CB95-0EE3-4A53-91DF-3968831B72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1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34E8A-BE28-408D-9588-81EC45961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42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6B9C0-3293-42EC-9902-680F4F557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3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1A9B-406D-4E7D-924D-FCD631A26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64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ICT133 - Structured Programming</a:t>
            </a:r>
            <a:endParaRPr 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5567A6-DB29-44EB-83A4-41083599BB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etcode.com/all/#python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xxxx@suss.edu.s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ssupport@suss.edu.sg" TargetMode="External"/><Relationship Id="rId4" Type="http://schemas.openxmlformats.org/officeDocument/2006/relationships/hyperlink" Target="https://canvas.suss.edu.sg/courses/36301/discussion_topics/2114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ICT133 Structured Programming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4400" dirty="0" smtClean="0">
                <a:solidFill>
                  <a:srgbClr val="002060"/>
                </a:solidFill>
              </a:rPr>
              <a:t>Seminar 1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4400" dirty="0" smtClean="0">
                <a:solidFill>
                  <a:srgbClr val="002060"/>
                </a:solidFill>
              </a:rPr>
              <a:t>Introduction</a:t>
            </a:r>
            <a:endParaRPr lang="en-US" altLang="en-US" sz="800" dirty="0" smtClean="0">
              <a:solidFill>
                <a:srgbClr val="002060"/>
              </a:solidFill>
            </a:endParaRPr>
          </a:p>
          <a:p>
            <a:pPr algn="l" eaLnBrk="1" hangingPunct="1">
              <a:spcBef>
                <a:spcPts val="0"/>
              </a:spcBef>
            </a:pPr>
            <a:endParaRPr lang="en-US" altLang="en-US" sz="1100" dirty="0" smtClean="0">
              <a:solidFill>
                <a:srgbClr val="002060"/>
              </a:solidFill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4098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bg2"/>
                </a:solidFill>
              </a:rPr>
              <a:t>ICT133 - Structured Programming</a:t>
            </a:r>
            <a:endParaRPr lang="en-US" altLang="en-US" sz="1400" dirty="0" smtClean="0">
              <a:solidFill>
                <a:schemeClr val="bg2"/>
              </a:solidFill>
            </a:endParaRPr>
          </a:p>
        </p:txBody>
      </p:sp>
      <p:sp>
        <p:nvSpPr>
          <p:cNvPr id="4099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CDE9AFA-C89C-43CA-9205-DD062418F9CA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W3Schools Section on Python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www.w3schools.com/python/default.asp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ZetCode</a:t>
            </a:r>
            <a:r>
              <a:rPr lang="en-US" dirty="0" smtClean="0"/>
              <a:t> on Python:</a:t>
            </a:r>
          </a:p>
          <a:p>
            <a:pPr lvl="1"/>
            <a:r>
              <a:rPr lang="en-SG" dirty="0">
                <a:hlinkClick r:id="rId3"/>
              </a:rPr>
              <a:t>https://zetcode.com/all/#</a:t>
            </a:r>
            <a:r>
              <a:rPr lang="en-SG" dirty="0" smtClean="0">
                <a:hlinkClick r:id="rId3"/>
              </a:rPr>
              <a:t>python</a:t>
            </a:r>
            <a:endParaRPr lang="en-SG" dirty="0" smtClean="0"/>
          </a:p>
          <a:p>
            <a:r>
              <a:rPr lang="en-SG" dirty="0" smtClean="0"/>
              <a:t>Python Tutor:</a:t>
            </a:r>
          </a:p>
          <a:p>
            <a:pPr lvl="1"/>
            <a:r>
              <a:rPr lang="en-SG">
                <a:hlinkClick r:id="rId4"/>
              </a:rPr>
              <a:t>http://</a:t>
            </a:r>
            <a:r>
              <a:rPr lang="en-SG">
                <a:hlinkClick r:id="rId4"/>
              </a:rPr>
              <a:t>www.pythontutor.com</a:t>
            </a:r>
            <a:r>
              <a:rPr lang="en-SG" smtClean="0">
                <a:hlinkClick r:id="rId4"/>
              </a:rPr>
              <a:t>/</a:t>
            </a:r>
            <a:r>
              <a:rPr lang="en-SG" smtClean="0"/>
              <a:t>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C918-8C39-4162-8EF5-AE613ED5F30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70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057400"/>
            <a:ext cx="8305800" cy="36576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SG" dirty="0"/>
              <a:t>The aim of this course is to introduce you to </a:t>
            </a:r>
            <a:r>
              <a:rPr lang="en-SG" dirty="0" smtClean="0"/>
              <a:t>structured programming and the basics of object-oriented programming using Python. </a:t>
            </a:r>
            <a:endParaRPr lang="en-GB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26C24F6-F99A-4E24-8DDE-18C110BCC105}" type="slidenum">
              <a:rPr lang="en-US" altLang="en-US" sz="1400"/>
              <a:pPr eaLnBrk="1" hangingPunct="1"/>
              <a:t>2</a:t>
            </a:fld>
            <a:endParaRPr lang="en-US" altLang="en-US" sz="1400" dirty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  <a:endParaRPr lang="en-US" altLang="en-US" sz="1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2060"/>
                </a:solidFill>
              </a:rPr>
              <a:t>Seminar Sessions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3849687"/>
          </a:xfrm>
        </p:spPr>
        <p:txBody>
          <a:bodyPr/>
          <a:lstStyle/>
          <a:p>
            <a:r>
              <a:rPr lang="en-SG" b="1" dirty="0" smtClean="0"/>
              <a:t>Online Seminar</a:t>
            </a:r>
          </a:p>
          <a:p>
            <a:pPr marL="0" indent="0">
              <a:buNone/>
            </a:pPr>
            <a:r>
              <a:rPr lang="en-US" sz="2400" dirty="0" smtClean="0"/>
              <a:t>- 6 x 3 </a:t>
            </a:r>
            <a:r>
              <a:rPr lang="en-US" sz="2400" dirty="0" err="1" smtClean="0"/>
              <a:t>hrs</a:t>
            </a:r>
            <a:r>
              <a:rPr lang="en-US" sz="2400" dirty="0" smtClean="0"/>
              <a:t> per seminar: workshop sessions </a:t>
            </a:r>
          </a:p>
          <a:p>
            <a:pPr>
              <a:buFontTx/>
              <a:buChar char="-"/>
            </a:pPr>
            <a:endParaRPr lang="en-SG" sz="800" dirty="0" smtClean="0"/>
          </a:p>
          <a:p>
            <a:r>
              <a:rPr lang="en-SG" b="1" dirty="0" smtClean="0"/>
              <a:t>Online Virtual Class</a:t>
            </a:r>
            <a:endParaRPr lang="en-SG" dirty="0"/>
          </a:p>
          <a:p>
            <a:pPr marL="0" indent="0">
              <a:buNone/>
            </a:pPr>
            <a:r>
              <a:rPr lang="en-US" sz="2400" dirty="0" smtClean="0"/>
              <a:t>- 6 </a:t>
            </a:r>
            <a:r>
              <a:rPr lang="en-US" sz="2400" dirty="0"/>
              <a:t>x </a:t>
            </a:r>
            <a:r>
              <a:rPr lang="en-US" sz="2400" dirty="0" smtClean="0"/>
              <a:t>2 </a:t>
            </a:r>
            <a:r>
              <a:rPr lang="en-US" sz="2400" dirty="0" err="1"/>
              <a:t>hrs</a:t>
            </a:r>
            <a:r>
              <a:rPr lang="en-US" sz="2400" dirty="0"/>
              <a:t> </a:t>
            </a:r>
            <a:r>
              <a:rPr lang="en-US" sz="2400" dirty="0" smtClean="0"/>
              <a:t>per session: lab/discussion sessions</a:t>
            </a:r>
          </a:p>
          <a:p>
            <a:pPr marL="0" indent="0">
              <a:buNone/>
            </a:pPr>
            <a:r>
              <a:rPr lang="en-US" sz="800" dirty="0" smtClean="0"/>
              <a:t> </a:t>
            </a:r>
          </a:p>
          <a:p>
            <a:r>
              <a:rPr lang="en-US" b="1" dirty="0"/>
              <a:t>Distance learning </a:t>
            </a:r>
            <a:r>
              <a:rPr lang="en-US" b="1" dirty="0" smtClean="0"/>
              <a:t>style</a:t>
            </a:r>
          </a:p>
          <a:p>
            <a:pPr marL="0" indent="0">
              <a:buNone/>
            </a:pPr>
            <a:r>
              <a:rPr lang="en-US" sz="2800" dirty="0" smtClean="0">
                <a:cs typeface="Times New Roman" pitchFamily="18" charset="0"/>
              </a:rPr>
              <a:t>- </a:t>
            </a:r>
            <a:r>
              <a:rPr lang="en-US" sz="2400" dirty="0" smtClean="0">
                <a:cs typeface="Times New Roman" pitchFamily="18" charset="0"/>
              </a:rPr>
              <a:t>Study Guide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itchFamily="18" charset="0"/>
              </a:rPr>
              <a:t>- Self </a:t>
            </a:r>
            <a:r>
              <a:rPr lang="en-US" sz="2400" dirty="0">
                <a:cs typeface="Times New Roman" pitchFamily="18" charset="0"/>
              </a:rPr>
              <a:t>reading and practice </a:t>
            </a:r>
            <a:r>
              <a:rPr lang="en-US" sz="2400" dirty="0" smtClean="0">
                <a:cs typeface="Times New Roman" pitchFamily="18" charset="0"/>
              </a:rPr>
              <a:t>required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D07D283-D7BC-4DD6-A323-C82AF37B6367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50347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2060"/>
                </a:solidFill>
              </a:rPr>
              <a:t>Seminar </a:t>
            </a:r>
            <a:r>
              <a:rPr lang="en-US" dirty="0" smtClean="0">
                <a:solidFill>
                  <a:srgbClr val="002060"/>
                </a:solidFill>
              </a:rPr>
              <a:t>Topics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05000"/>
            <a:ext cx="7772400" cy="3849687"/>
          </a:xfrm>
        </p:spPr>
        <p:txBody>
          <a:bodyPr/>
          <a:lstStyle/>
          <a:p>
            <a:r>
              <a:rPr lang="en-US" dirty="0" smtClean="0"/>
              <a:t>Introduction to Programming and Python Number types</a:t>
            </a:r>
            <a:endParaRPr lang="en-SG" sz="800" dirty="0" smtClean="0"/>
          </a:p>
          <a:p>
            <a:r>
              <a:rPr lang="en-SG" dirty="0" smtClean="0"/>
              <a:t>Sequence types and Selection</a:t>
            </a:r>
            <a:endParaRPr lang="en-SG" dirty="0"/>
          </a:p>
          <a:p>
            <a:r>
              <a:rPr lang="en-US" dirty="0" smtClean="0"/>
              <a:t>Repetition</a:t>
            </a:r>
          </a:p>
          <a:p>
            <a:r>
              <a:rPr lang="en-US" dirty="0" smtClean="0"/>
              <a:t>Functions and Program Design</a:t>
            </a:r>
          </a:p>
          <a:p>
            <a:r>
              <a:rPr lang="en-US" dirty="0" smtClean="0"/>
              <a:t>Lists and Dictionary 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Revision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D07D283-D7BC-4DD6-A323-C82AF37B6367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78218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>
                <a:solidFill>
                  <a:srgbClr val="002060"/>
                </a:solidFill>
              </a:rPr>
              <a:t>ICT133 - Assessment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828800"/>
            <a:ext cx="7772400" cy="4808537"/>
          </a:xfrm>
        </p:spPr>
        <p:txBody>
          <a:bodyPr/>
          <a:lstStyle/>
          <a:p>
            <a:pPr>
              <a:buNone/>
            </a:pPr>
            <a:r>
              <a:rPr lang="en-SG" sz="2000" b="1" u="sng" dirty="0"/>
              <a:t>Assessment </a:t>
            </a:r>
            <a:r>
              <a:rPr lang="en-SG" sz="2000" b="1" dirty="0"/>
              <a:t>	</a:t>
            </a:r>
            <a:r>
              <a:rPr lang="en-SG" sz="2000" b="1" u="sng" dirty="0"/>
              <a:t>Description</a:t>
            </a:r>
            <a:r>
              <a:rPr lang="en-SG" sz="2000" b="1" dirty="0"/>
              <a:t> 		</a:t>
            </a:r>
            <a:r>
              <a:rPr lang="en-SG" sz="2000" b="1" u="sng" dirty="0"/>
              <a:t>Weight Allocation </a:t>
            </a:r>
            <a:endParaRPr lang="en-SG" sz="2000" b="1" u="sng" dirty="0" smtClean="0"/>
          </a:p>
          <a:p>
            <a:pPr>
              <a:buNone/>
            </a:pPr>
            <a:r>
              <a:rPr lang="en-SG" sz="2000" dirty="0" smtClean="0"/>
              <a:t>PCQ</a:t>
            </a:r>
            <a:r>
              <a:rPr lang="en-SG" sz="2000" b="1" dirty="0"/>
              <a:t>	</a:t>
            </a:r>
            <a:r>
              <a:rPr lang="en-SG" sz="2000" b="1" dirty="0" smtClean="0"/>
              <a:t>	</a:t>
            </a:r>
            <a:r>
              <a:rPr lang="en-SG" sz="2000" dirty="0" smtClean="0"/>
              <a:t>3 Pre-class Quizzes		(</a:t>
            </a:r>
            <a:r>
              <a:rPr lang="en-SG" sz="2000" dirty="0" err="1" smtClean="0"/>
              <a:t>3x1</a:t>
            </a:r>
            <a:r>
              <a:rPr lang="en-SG" sz="2000" dirty="0" smtClean="0"/>
              <a:t>%) </a:t>
            </a:r>
            <a:r>
              <a:rPr lang="en-SG" sz="2000" dirty="0"/>
              <a:t>3</a:t>
            </a:r>
            <a:r>
              <a:rPr lang="en-SG" sz="2000" dirty="0" smtClean="0"/>
              <a:t>%</a:t>
            </a:r>
            <a:endParaRPr lang="en-SG" sz="2000" dirty="0"/>
          </a:p>
          <a:p>
            <a:pPr>
              <a:buNone/>
            </a:pPr>
            <a:r>
              <a:rPr lang="en-SG" sz="2000" dirty="0" smtClean="0"/>
              <a:t>On‐line </a:t>
            </a:r>
            <a:r>
              <a:rPr lang="en-SG" sz="2000" dirty="0"/>
              <a:t>Quiz 			</a:t>
            </a:r>
            <a:r>
              <a:rPr lang="en-SG" sz="2000" dirty="0" smtClean="0"/>
              <a:t>		3% </a:t>
            </a:r>
            <a:r>
              <a:rPr lang="en-SG" sz="2000" dirty="0"/>
              <a:t>	</a:t>
            </a:r>
          </a:p>
          <a:p>
            <a:pPr>
              <a:buNone/>
            </a:pPr>
            <a:r>
              <a:rPr lang="en-SG" sz="2000" dirty="0" smtClean="0"/>
              <a:t>TMA </a:t>
            </a:r>
            <a:r>
              <a:rPr lang="en-SG" sz="2000" dirty="0"/>
              <a:t>		</a:t>
            </a:r>
            <a:r>
              <a:rPr lang="en-SG" sz="2000" dirty="0" smtClean="0"/>
              <a:t>Tutor-Marked Assignment</a:t>
            </a:r>
            <a:r>
              <a:rPr lang="en-SG" sz="2000" dirty="0"/>
              <a:t>	</a:t>
            </a:r>
            <a:r>
              <a:rPr lang="en-SG" sz="2000" dirty="0" smtClean="0"/>
              <a:t>24% </a:t>
            </a:r>
          </a:p>
          <a:p>
            <a:pPr>
              <a:buNone/>
            </a:pPr>
            <a:r>
              <a:rPr lang="en-US" sz="2000" dirty="0" smtClean="0"/>
              <a:t>Total Continuous Assessment			30%</a:t>
            </a:r>
            <a:endParaRPr lang="en-SG" sz="2000" dirty="0"/>
          </a:p>
          <a:p>
            <a:pPr>
              <a:buNone/>
            </a:pPr>
            <a:endParaRPr lang="en-SG" sz="2000" dirty="0"/>
          </a:p>
          <a:p>
            <a:pPr>
              <a:buNone/>
            </a:pPr>
            <a:r>
              <a:rPr lang="en-SG" sz="2000" dirty="0"/>
              <a:t>Examination </a:t>
            </a:r>
            <a:r>
              <a:rPr lang="en-SG" sz="2000" dirty="0" smtClean="0"/>
              <a:t>	</a:t>
            </a:r>
            <a:r>
              <a:rPr lang="en-SG" sz="2000" dirty="0" smtClean="0">
                <a:solidFill>
                  <a:srgbClr val="FF0000"/>
                </a:solidFill>
              </a:rPr>
              <a:t>Face to Face</a:t>
            </a:r>
            <a:r>
              <a:rPr lang="en-SG" sz="2000" dirty="0" smtClean="0"/>
              <a:t>	</a:t>
            </a:r>
            <a:r>
              <a:rPr lang="en-SG" sz="2000" dirty="0"/>
              <a:t>		</a:t>
            </a:r>
            <a:r>
              <a:rPr lang="en-SG" sz="2000" dirty="0" smtClean="0"/>
              <a:t>70</a:t>
            </a:r>
            <a:r>
              <a:rPr lang="en-SG" sz="2000" dirty="0"/>
              <a:t>% 	</a:t>
            </a:r>
            <a:endParaRPr lang="en-SG" sz="2000" dirty="0" smtClean="0"/>
          </a:p>
          <a:p>
            <a:pPr>
              <a:buNone/>
            </a:pPr>
            <a:r>
              <a:rPr lang="en-SG" sz="2000" b="1" dirty="0"/>
              <a:t>				TOTAL 			100% 	</a:t>
            </a:r>
            <a:endParaRPr lang="en-SG" sz="2000" b="1" dirty="0" smtClean="0"/>
          </a:p>
          <a:p>
            <a:pPr>
              <a:buNone/>
            </a:pPr>
            <a:endParaRPr lang="en-SG" sz="800" dirty="0"/>
          </a:p>
          <a:p>
            <a:r>
              <a:rPr lang="en-SG" sz="2000" dirty="0"/>
              <a:t>To be sure of a pass result, you need to achieve scores of  40% in each component. </a:t>
            </a:r>
          </a:p>
          <a:p>
            <a:r>
              <a:rPr lang="en-US" sz="2000" dirty="0"/>
              <a:t>TMA – 12 hours grace period. Thereafter 10 marks per day.</a:t>
            </a:r>
            <a:endParaRPr lang="en-SG" sz="2000" dirty="0"/>
          </a:p>
          <a:p>
            <a:endParaRPr lang="en-SG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D07D283-D7BC-4DD6-A323-C82AF37B6367}" type="slidenum">
              <a:rPr lang="en-US" altLang="en-US" sz="1400"/>
              <a:pPr eaLnBrk="1" hangingPunct="1"/>
              <a:t>5</a:t>
            </a:fld>
            <a:endParaRPr lang="en-US" altLang="en-US" sz="1400" dirty="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055081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Quizzes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Pre-class Quiz (3 attempts)</a:t>
            </a:r>
          </a:p>
          <a:p>
            <a:pPr lvl="1"/>
            <a:r>
              <a:rPr lang="en-SG" dirty="0" err="1" smtClean="0"/>
              <a:t>PCQ1</a:t>
            </a:r>
            <a:r>
              <a:rPr lang="en-SG" dirty="0" smtClean="0"/>
              <a:t> : From study units 1 and 2</a:t>
            </a:r>
          </a:p>
          <a:p>
            <a:pPr lvl="1"/>
            <a:r>
              <a:rPr lang="en-SG" dirty="0" err="1" smtClean="0"/>
              <a:t>PCQ2</a:t>
            </a:r>
            <a:r>
              <a:rPr lang="en-SG" dirty="0" smtClean="0"/>
              <a:t>: From study units 3 and 4</a:t>
            </a:r>
          </a:p>
          <a:p>
            <a:pPr lvl="1"/>
            <a:r>
              <a:rPr lang="en-SG" dirty="0" err="1" smtClean="0"/>
              <a:t>PCQ3</a:t>
            </a:r>
            <a:r>
              <a:rPr lang="en-SG" dirty="0" smtClean="0"/>
              <a:t>: From study units 5 and 6</a:t>
            </a:r>
          </a:p>
          <a:p>
            <a:r>
              <a:rPr lang="en-SG" dirty="0" smtClean="0"/>
              <a:t>Online Quiz (Single attempt)</a:t>
            </a:r>
            <a:endParaRPr lang="en-SG" dirty="0"/>
          </a:p>
          <a:p>
            <a:pPr lvl="1"/>
            <a:r>
              <a:rPr lang="en-SG" dirty="0" smtClean="0"/>
              <a:t>Duration 40 minutes</a:t>
            </a:r>
          </a:p>
          <a:p>
            <a:pPr lvl="1"/>
            <a:r>
              <a:rPr lang="en-SG" dirty="0" smtClean="0"/>
              <a:t>Weekend of week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C918-8C39-4162-8EF5-AE613ED5F30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0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Written Exam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Face to Face exam in SUSS</a:t>
            </a:r>
          </a:p>
          <a:p>
            <a:r>
              <a:rPr lang="en-SG" dirty="0" smtClean="0"/>
              <a:t>Open book (no laptops or media)</a:t>
            </a:r>
          </a:p>
          <a:p>
            <a:r>
              <a:rPr lang="en-SG" dirty="0" smtClean="0"/>
              <a:t>Duration: 2 hours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ICT133 - Structured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C918-8C39-4162-8EF5-AE613ED5F30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8105775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2060"/>
                </a:solidFill>
              </a:rPr>
              <a:t>Important Points to Remember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017712"/>
            <a:ext cx="8802688" cy="43068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3.      </a:t>
            </a:r>
            <a:r>
              <a:rPr lang="en-US" sz="2800" dirty="0" smtClean="0"/>
              <a:t>Ensure </a:t>
            </a:r>
            <a:r>
              <a:rPr lang="en-US" sz="2800" dirty="0"/>
              <a:t>that the correct file naming convention is adopted for </a:t>
            </a:r>
            <a:r>
              <a:rPr lang="en-US" sz="2800" dirty="0" smtClean="0"/>
              <a:t>TMA: </a:t>
            </a:r>
            <a:endParaRPr lang="en-US" sz="2800" dirty="0"/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4.</a:t>
            </a:r>
            <a:r>
              <a:rPr lang="en-US" dirty="0"/>
              <a:t>	</a:t>
            </a:r>
            <a:r>
              <a:rPr lang="en-US" sz="2800" dirty="0"/>
              <a:t>Collusion in </a:t>
            </a:r>
            <a:r>
              <a:rPr lang="en-US" sz="2800" dirty="0" smtClean="0"/>
              <a:t>Assignment </a:t>
            </a:r>
            <a:r>
              <a:rPr lang="en-US" sz="2800" dirty="0"/>
              <a:t>(TMA) </a:t>
            </a:r>
            <a:r>
              <a:rPr lang="en-US" sz="2800" dirty="0" smtClean="0"/>
              <a:t>and TOA:</a:t>
            </a:r>
            <a:endParaRPr lang="en-US" sz="2800" dirty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dirty="0"/>
              <a:t>A serious academic offence. </a:t>
            </a:r>
            <a:r>
              <a:rPr lang="en-US" dirty="0" err="1"/>
              <a:t>Turnitin</a:t>
            </a:r>
            <a:r>
              <a:rPr lang="en-US" dirty="0"/>
              <a:t> will flag all instances of copying done in assignments.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dirty="0"/>
              <a:t>TMA </a:t>
            </a:r>
            <a:r>
              <a:rPr lang="en-US" dirty="0" smtClean="0"/>
              <a:t>and TOA are individual effort so </a:t>
            </a:r>
            <a:r>
              <a:rPr lang="en-US" dirty="0"/>
              <a:t>it should be a </a:t>
            </a:r>
            <a:r>
              <a:rPr lang="en-US" dirty="0" smtClean="0"/>
              <a:t>student’s </a:t>
            </a:r>
            <a:r>
              <a:rPr lang="en-US" dirty="0"/>
              <a:t>own work</a:t>
            </a:r>
          </a:p>
          <a:p>
            <a:pPr marL="1371600" lvl="2" indent="-457200" eaLnBrk="1" hangingPunct="1"/>
            <a:endParaRPr lang="en-US" sz="2000" dirty="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marL="0" lvl="1" indent="0"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E8EDFD-8439-4759-AC5B-A820A45E0F34}" type="slidenum">
              <a:rPr lang="en-US" altLang="en-US" sz="1400"/>
              <a:pPr eaLnBrk="1" hangingPunct="1"/>
              <a:t>8</a:t>
            </a:fld>
            <a:endParaRPr lang="en-US" altLang="en-US" sz="1400" dirty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84905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8105775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2060"/>
                </a:solidFill>
              </a:rPr>
              <a:t>Important Points to Remember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017712"/>
            <a:ext cx="8802688" cy="4306887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1800" dirty="0" smtClean="0"/>
              <a:t>5.    </a:t>
            </a:r>
            <a:r>
              <a:rPr lang="en-US" sz="2800" dirty="0" smtClean="0"/>
              <a:t>Correspondence </a:t>
            </a:r>
            <a:r>
              <a:rPr lang="en-US" sz="2800" dirty="0"/>
              <a:t>with </a:t>
            </a:r>
            <a:r>
              <a:rPr lang="en-US" sz="2800" dirty="0" smtClean="0"/>
              <a:t>SUSS using </a:t>
            </a:r>
            <a:r>
              <a:rPr lang="en-US" sz="2800" dirty="0" err="1"/>
              <a:t>MyMail</a:t>
            </a:r>
            <a:r>
              <a:rPr lang="en-US" sz="2800" dirty="0"/>
              <a:t> account:</a:t>
            </a:r>
          </a:p>
          <a:p>
            <a:pPr marL="1371600" lvl="2" indent="-457200" eaLnBrk="1" hangingPunct="1"/>
            <a:r>
              <a:rPr lang="en-US" dirty="0"/>
              <a:t>We will only accept correspondences sent from you using your </a:t>
            </a:r>
            <a:r>
              <a:rPr lang="en-US" dirty="0" smtClean="0">
                <a:solidFill>
                  <a:srgbClr val="FF0000"/>
                </a:solidFill>
              </a:rPr>
              <a:t>SUSS </a:t>
            </a:r>
            <a:r>
              <a:rPr lang="en-US" dirty="0" err="1" smtClean="0">
                <a:solidFill>
                  <a:srgbClr val="FF0000"/>
                </a:solidFill>
              </a:rPr>
              <a:t>MyMail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account</a:t>
            </a:r>
            <a:r>
              <a:rPr lang="en-US" dirty="0"/>
              <a:t> (</a:t>
            </a:r>
            <a:r>
              <a:rPr lang="en-US" dirty="0" smtClean="0">
                <a:hlinkClick r:id="rId3"/>
              </a:rPr>
              <a:t>xxxx@suss.edu.sg</a:t>
            </a:r>
            <a:r>
              <a:rPr lang="en-US" dirty="0"/>
              <a:t>).</a:t>
            </a:r>
          </a:p>
          <a:p>
            <a:pPr marL="609600" indent="-609600" eaLnBrk="1" hangingPunct="1">
              <a:buFontTx/>
              <a:buNone/>
            </a:pPr>
            <a:endParaRPr lang="en-US" sz="1800" dirty="0"/>
          </a:p>
          <a:p>
            <a:pPr marL="609600" indent="-609600" eaLnBrk="1" hangingPunct="1">
              <a:buFontTx/>
              <a:buAutoNum type="arabicPeriod" startAt="6"/>
            </a:pPr>
            <a:r>
              <a:rPr lang="en-US" sz="2800" dirty="0" smtClean="0"/>
              <a:t>Approach </a:t>
            </a:r>
            <a:r>
              <a:rPr lang="en-SG" sz="2800" dirty="0" smtClean="0"/>
              <a:t>for </a:t>
            </a:r>
            <a:r>
              <a:rPr lang="en-SG" sz="2800" dirty="0"/>
              <a:t>assistance</a:t>
            </a:r>
            <a:r>
              <a:rPr lang="en-US" sz="2800" dirty="0" smtClean="0"/>
              <a:t>:</a:t>
            </a:r>
            <a:endParaRPr lang="en-US" sz="2400" dirty="0" smtClean="0"/>
          </a:p>
          <a:p>
            <a:pPr marL="1371600" lvl="2" indent="-457200" eaLnBrk="1" hangingPunct="1"/>
            <a:r>
              <a:rPr lang="en-US" sz="1800" dirty="0" smtClean="0"/>
              <a:t>For </a:t>
            </a:r>
            <a:r>
              <a:rPr lang="en-US" sz="1800" dirty="0"/>
              <a:t>VLI technical issues</a:t>
            </a:r>
            <a:r>
              <a:rPr lang="en-US" sz="1800" dirty="0" smtClean="0"/>
              <a:t>,</a:t>
            </a:r>
          </a:p>
          <a:p>
            <a:pPr marL="1828800" lvl="3" indent="-457200" eaLnBrk="1" hangingPunct="1"/>
            <a:r>
              <a:rPr lang="en-US" sz="1600" dirty="0"/>
              <a:t>Use L01 discussion forum </a:t>
            </a:r>
            <a:r>
              <a:rPr lang="en-US" sz="1600" dirty="0">
                <a:hlinkClick r:id="rId4"/>
              </a:rPr>
              <a:t>https://canvas.suss.edu.sg/courses/36301/discussion_topics/211413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endParaRPr lang="en-US" sz="1600" dirty="0" smtClean="0"/>
          </a:p>
          <a:p>
            <a:pPr marL="1828800" lvl="3" indent="-457200" eaLnBrk="1" hangingPunct="1"/>
            <a:r>
              <a:rPr lang="en-US" sz="1600" dirty="0" smtClean="0"/>
              <a:t>email </a:t>
            </a:r>
            <a:r>
              <a:rPr lang="en-US" sz="1600" dirty="0"/>
              <a:t>to </a:t>
            </a:r>
            <a:r>
              <a:rPr lang="en-SG" sz="1600" u="sng" dirty="0" smtClean="0">
                <a:hlinkClick r:id="rId5"/>
              </a:rPr>
              <a:t>svlisupport@suss.edu.sg</a:t>
            </a:r>
            <a:endParaRPr lang="en-US" sz="1600" dirty="0" smtClean="0"/>
          </a:p>
          <a:p>
            <a:pPr marL="1371600" lvl="2" indent="-457200" eaLnBrk="1" hangingPunct="1"/>
            <a:r>
              <a:rPr lang="en-US" sz="1800" dirty="0" smtClean="0"/>
              <a:t>For Canvas technical issues,</a:t>
            </a:r>
          </a:p>
          <a:p>
            <a:pPr marL="1828800" lvl="3" indent="-457200" eaLnBrk="1" hangingPunct="1"/>
            <a:r>
              <a:rPr lang="en-US" sz="1600" dirty="0" smtClean="0"/>
              <a:t>Call </a:t>
            </a:r>
            <a:r>
              <a:rPr lang="en-US" sz="1600" dirty="0">
                <a:solidFill>
                  <a:srgbClr val="FF0000"/>
                </a:solidFill>
              </a:rPr>
              <a:t>6248 </a:t>
            </a:r>
            <a:r>
              <a:rPr lang="en-US" sz="1600" dirty="0" smtClean="0">
                <a:solidFill>
                  <a:srgbClr val="FF0000"/>
                </a:solidFill>
              </a:rPr>
              <a:t>9111</a:t>
            </a:r>
            <a:r>
              <a:rPr lang="en-US" sz="1600" dirty="0" smtClean="0"/>
              <a:t>, press 2 or email to</a:t>
            </a:r>
            <a:r>
              <a:rPr lang="en-US" sz="1600" dirty="0"/>
              <a:t> </a:t>
            </a:r>
            <a:r>
              <a:rPr lang="en-SG" sz="1600" u="sng" dirty="0" err="1" smtClean="0">
                <a:hlinkClick r:id="rId5"/>
              </a:rPr>
              <a:t>lssupport@suss.edu.sg</a:t>
            </a:r>
            <a:r>
              <a:rPr lang="en-SG" sz="1600" dirty="0"/>
              <a:t> </a:t>
            </a:r>
            <a:endParaRPr lang="en-SG" sz="1600" dirty="0" smtClean="0"/>
          </a:p>
          <a:p>
            <a:pPr marL="1371600" lvl="2" indent="-457200" eaLnBrk="1" hangingPunct="1"/>
            <a:r>
              <a:rPr lang="en-SG" sz="1800" dirty="0" smtClean="0"/>
              <a:t>For student services,</a:t>
            </a:r>
            <a:endParaRPr lang="en-SG" sz="1600" dirty="0" smtClean="0"/>
          </a:p>
          <a:p>
            <a:pPr marL="1828800" lvl="3" indent="-457200" eaLnBrk="1" hangingPunct="1"/>
            <a:r>
              <a:rPr lang="en-SG" sz="1600" dirty="0" smtClean="0"/>
              <a:t>Email to </a:t>
            </a:r>
            <a:r>
              <a:rPr lang="en-SG" sz="1600" dirty="0" err="1" smtClean="0"/>
              <a:t>students@suss.edu.sg</a:t>
            </a:r>
            <a:endParaRPr lang="en-US" sz="1600" dirty="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marL="0" lvl="1" indent="0"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E8EDFD-8439-4759-AC5B-A820A45E0F34}" type="slidenum">
              <a:rPr lang="en-US" altLang="en-US" sz="1400"/>
              <a:pPr eaLnBrk="1" hangingPunct="1"/>
              <a:t>9</a:t>
            </a:fld>
            <a:endParaRPr lang="en-US" altLang="en-US" sz="1400" dirty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ICT133 - Structured Programming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48755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15709</TotalTime>
  <Words>323</Words>
  <Application>Microsoft Office PowerPoint</Application>
  <PresentationFormat>On-screen Show (4:3)</PresentationFormat>
  <Paragraphs>98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Tahoma</vt:lpstr>
      <vt:lpstr>Times New Roman</vt:lpstr>
      <vt:lpstr>Wingdings</vt:lpstr>
      <vt:lpstr>Blends</vt:lpstr>
      <vt:lpstr>ICT133 Structured Programming</vt:lpstr>
      <vt:lpstr>Objectives</vt:lpstr>
      <vt:lpstr>Seminar Sessions</vt:lpstr>
      <vt:lpstr>Seminar Topics</vt:lpstr>
      <vt:lpstr>ICT133 - Assessment</vt:lpstr>
      <vt:lpstr>Quizzes</vt:lpstr>
      <vt:lpstr>Written Exam</vt:lpstr>
      <vt:lpstr>Important Points to Remember</vt:lpstr>
      <vt:lpstr>Important Points to Remember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Han Kee</dc:creator>
  <cp:lastModifiedBy>Paul Wu Horng Jyh (SUSS)</cp:lastModifiedBy>
  <cp:revision>135</cp:revision>
  <cp:lastPrinted>1601-01-01T00:00:00Z</cp:lastPrinted>
  <dcterms:created xsi:type="dcterms:W3CDTF">2004-01-07T04:42:11Z</dcterms:created>
  <dcterms:modified xsi:type="dcterms:W3CDTF">2021-07-30T09:15:32Z</dcterms:modified>
</cp:coreProperties>
</file>