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artinfowler.com/eaaDev/uiArchs.html" TargetMode="External"/><Relationship Id="rId3" Type="http://schemas.openxmlformats.org/officeDocument/2006/relationships/hyperlink" Target="https://www.youtube.com/watch?v=s1dhXamEAKQ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InTRO TO MODEL VIEW CONTROLLER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62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6200">
                <a:solidFill>
                  <a:srgbClr val="535353"/>
                </a:solidFill>
              </a:rPr>
              <a:t>Or WTF is MVC?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MODEL VIEW CONTROLLER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Separate presentation from logic of application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Model = Data/Logic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View = Presentation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Controller = Intermediary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mvc-deps.gif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70700" y="4610376"/>
            <a:ext cx="5283200" cy="252674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CLASSIC MVC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View Displays Data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Controller Processes Input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Both Observe Model for Changes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Smalltalk 80 — what’s that?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RAILS: SERVER SIDE MVC</a:t>
            </a:r>
          </a:p>
        </p:txBody>
      </p:sp>
      <p:sp>
        <p:nvSpPr>
          <p:cNvPr id="72" name="Shape 72"/>
          <p:cNvSpPr/>
          <p:nvPr/>
        </p:nvSpPr>
        <p:spPr>
          <a:xfrm>
            <a:off x="4678201" y="3524249"/>
            <a:ext cx="3648398" cy="2705101"/>
          </a:xfrm>
          <a:prstGeom prst="rect">
            <a:avLst/>
          </a:prstGeom>
          <a:solidFill>
            <a:srgbClr val="D9971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Controller: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Fetches Model Data For View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Processes User Input</a:t>
            </a:r>
          </a:p>
        </p:txBody>
      </p:sp>
      <p:sp>
        <p:nvSpPr>
          <p:cNvPr id="73" name="Shape 73"/>
          <p:cNvSpPr/>
          <p:nvPr/>
        </p:nvSpPr>
        <p:spPr>
          <a:xfrm>
            <a:off x="9154368" y="4044950"/>
            <a:ext cx="3535264" cy="1663701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Underlying Model: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Represents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App Logic</a:t>
            </a:r>
          </a:p>
        </p:txBody>
      </p:sp>
      <p:sp>
        <p:nvSpPr>
          <p:cNvPr id="74" name="Shape 74"/>
          <p:cNvSpPr/>
          <p:nvPr/>
        </p:nvSpPr>
        <p:spPr>
          <a:xfrm>
            <a:off x="1267742" y="3784599"/>
            <a:ext cx="2582690" cy="2184401"/>
          </a:xfrm>
          <a:prstGeom prst="rect">
            <a:avLst/>
          </a:prstGeom>
          <a:solidFill>
            <a:srgbClr val="7888A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View: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Displays Page, Takes Raw User Input</a:t>
            </a:r>
          </a:p>
        </p:txBody>
      </p:sp>
      <p:sp>
        <p:nvSpPr>
          <p:cNvPr id="75" name="Shape 75"/>
          <p:cNvSpPr/>
          <p:nvPr/>
        </p:nvSpPr>
        <p:spPr>
          <a:xfrm>
            <a:off x="3834678" y="4942930"/>
            <a:ext cx="821012" cy="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8331150" y="4876799"/>
            <a:ext cx="821012" cy="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77" name="Shape 77"/>
          <p:cNvSpPr/>
          <p:nvPr/>
        </p:nvSpPr>
        <p:spPr>
          <a:xfrm>
            <a:off x="2241364" y="7061199"/>
            <a:ext cx="39413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Insert </a:t>
            </a:r>
            <a:r>
              <a:rPr b="1" sz="3600">
                <a:solidFill>
                  <a:srgbClr val="535353"/>
                </a:solidFill>
              </a:rPr>
              <a:t>Internet</a:t>
            </a:r>
            <a:r>
              <a:rPr sz="3600">
                <a:solidFill>
                  <a:srgbClr val="535353"/>
                </a:solidFill>
              </a:rPr>
              <a:t> Here</a:t>
            </a:r>
          </a:p>
        </p:txBody>
      </p:sp>
      <p:sp>
        <p:nvSpPr>
          <p:cNvPr id="78" name="Shape 78"/>
          <p:cNvSpPr/>
          <p:nvPr/>
        </p:nvSpPr>
        <p:spPr>
          <a:xfrm flipH="1" flipV="1">
            <a:off x="4212034" y="4963704"/>
            <a:ext cx="1" cy="216644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1"/>
      <p:bldP build="whole" bldLvl="1" animBg="1" rev="0" advAuto="0" spid="7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ANGULAR: CLIENT SIDE MVC</a:t>
            </a:r>
          </a:p>
        </p:txBody>
      </p:sp>
      <p:sp>
        <p:nvSpPr>
          <p:cNvPr id="81" name="Shape 81"/>
          <p:cNvSpPr/>
          <p:nvPr/>
        </p:nvSpPr>
        <p:spPr>
          <a:xfrm>
            <a:off x="4678201" y="2432049"/>
            <a:ext cx="3648398" cy="2705101"/>
          </a:xfrm>
          <a:prstGeom prst="rect">
            <a:avLst/>
          </a:prstGeom>
          <a:solidFill>
            <a:srgbClr val="D9971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Controller: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Defines Accessible Data in View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Processes User Input</a:t>
            </a:r>
          </a:p>
        </p:txBody>
      </p:sp>
      <p:sp>
        <p:nvSpPr>
          <p:cNvPr id="82" name="Shape 82"/>
          <p:cNvSpPr/>
          <p:nvPr/>
        </p:nvSpPr>
        <p:spPr>
          <a:xfrm>
            <a:off x="10023698" y="7398839"/>
            <a:ext cx="2914204" cy="1143001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Real Model: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On The Server </a:t>
            </a:r>
          </a:p>
        </p:txBody>
      </p:sp>
      <p:sp>
        <p:nvSpPr>
          <p:cNvPr id="83" name="Shape 83"/>
          <p:cNvSpPr/>
          <p:nvPr/>
        </p:nvSpPr>
        <p:spPr>
          <a:xfrm>
            <a:off x="1140742" y="2952750"/>
            <a:ext cx="2582690" cy="1663701"/>
          </a:xfrm>
          <a:prstGeom prst="rect">
            <a:avLst/>
          </a:prstGeom>
          <a:solidFill>
            <a:srgbClr val="7888A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View: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Displays User InterFace</a:t>
            </a:r>
          </a:p>
        </p:txBody>
      </p:sp>
      <p:sp>
        <p:nvSpPr>
          <p:cNvPr id="84" name="Shape 84"/>
          <p:cNvSpPr/>
          <p:nvPr/>
        </p:nvSpPr>
        <p:spPr>
          <a:xfrm>
            <a:off x="3743424" y="3760886"/>
            <a:ext cx="914785" cy="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85" name="Shape 85"/>
          <p:cNvSpPr/>
          <p:nvPr/>
        </p:nvSpPr>
        <p:spPr>
          <a:xfrm>
            <a:off x="8346591" y="3760886"/>
            <a:ext cx="1068017" cy="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86" name="Shape 86"/>
          <p:cNvSpPr/>
          <p:nvPr/>
        </p:nvSpPr>
        <p:spPr>
          <a:xfrm>
            <a:off x="3238865" y="5429250"/>
            <a:ext cx="1923903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Two Way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Data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Binding!</a:t>
            </a:r>
          </a:p>
        </p:txBody>
      </p:sp>
      <p:sp>
        <p:nvSpPr>
          <p:cNvPr id="87" name="Shape 87"/>
          <p:cNvSpPr/>
          <p:nvPr/>
        </p:nvSpPr>
        <p:spPr>
          <a:xfrm flipV="1">
            <a:off x="4292452" y="3857080"/>
            <a:ext cx="1" cy="1518976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88" name="Shape 88"/>
          <p:cNvSpPr/>
          <p:nvPr/>
        </p:nvSpPr>
        <p:spPr>
          <a:xfrm>
            <a:off x="9421899" y="2940049"/>
            <a:ext cx="3380558" cy="16891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Client Model: Thin Wrapper Around Server Calls</a:t>
            </a:r>
          </a:p>
        </p:txBody>
      </p:sp>
      <p:sp>
        <p:nvSpPr>
          <p:cNvPr id="89" name="Shape 89"/>
          <p:cNvSpPr/>
          <p:nvPr/>
        </p:nvSpPr>
        <p:spPr>
          <a:xfrm flipV="1">
            <a:off x="11582077" y="4676774"/>
            <a:ext cx="1" cy="2687141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90" name="Shape 90"/>
          <p:cNvSpPr/>
          <p:nvPr/>
        </p:nvSpPr>
        <p:spPr>
          <a:xfrm>
            <a:off x="10071100" y="6261100"/>
            <a:ext cx="1517146" cy="0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91" name="Shape 91"/>
          <p:cNvSpPr/>
          <p:nvPr/>
        </p:nvSpPr>
        <p:spPr>
          <a:xfrm>
            <a:off x="7044905" y="5759450"/>
            <a:ext cx="311477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Insert </a:t>
            </a:r>
            <a:r>
              <a:rPr b="1" sz="3600">
                <a:solidFill>
                  <a:srgbClr val="535353"/>
                </a:solidFill>
              </a:rPr>
              <a:t>Internet</a:t>
            </a:r>
            <a:r>
              <a:rPr sz="3600">
                <a:solidFill>
                  <a:srgbClr val="535353"/>
                </a:solidFill>
              </a:rPr>
              <a:t> Here</a:t>
            </a:r>
          </a:p>
        </p:txBody>
      </p:sp>
      <p:sp>
        <p:nvSpPr>
          <p:cNvPr id="92" name="Shape 92"/>
          <p:cNvSpPr/>
          <p:nvPr/>
        </p:nvSpPr>
        <p:spPr>
          <a:xfrm>
            <a:off x="211534" y="7550150"/>
            <a:ext cx="962030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35353"/>
                </a:solidFill>
              </a:rPr>
              <a:t>So many ways to do MVC…. MV*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2"/>
      <p:bldP build="whole" bldLvl="1" animBg="1" rev="0" advAuto="0" spid="87" grpId="1"/>
      <p:bldP build="whole" bldLvl="1" animBg="1" rev="0" advAuto="0" spid="91" grpId="3"/>
      <p:bldP build="whole" bldLvl="1" animBg="1" rev="0" advAuto="0" spid="92" grpId="5"/>
      <p:bldP build="whole" bldLvl="1" animBg="1" rev="0" advAuto="0" spid="90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GO CHECK OUT THE CLASSICS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Martin Fowler - GUI Architectures - </a:t>
            </a:r>
            <a:r>
              <a:rPr sz="46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http://martinfowler.com/eaaDev/uiArchs.html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And a modern classic… Yehuda Katz - A Tale of Two MVCs - </a:t>
            </a:r>
            <a:r>
              <a:rPr sz="46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https://www.youtube.com/watch?v=s1dhXamEAKQ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b="1" sz="6408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6408">
                <a:solidFill>
                  <a:srgbClr val="535353"/>
                </a:solidFill>
              </a:rPr>
              <a:t>MVC iS THE PRIMARY ARCHTECTURE PATTERN FOR ALL MODERN GUI INTERFACES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ad-architecture-009.jpg"/>
          <p:cNvPicPr/>
          <p:nvPr/>
        </p:nvPicPr>
        <p:blipFill>
          <a:blip r:embed="rId2">
            <a:extLst/>
          </a:blip>
          <a:srcRect l="3863" t="0" r="3863" b="0"/>
          <a:stretch>
            <a:fillRect/>
          </a:stretch>
        </p:blipFill>
        <p:spPr>
          <a:xfrm>
            <a:off x="6705600" y="609600"/>
            <a:ext cx="5359400" cy="775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It Helps You NOT DO THIS…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355600" y="170457"/>
            <a:ext cx="12293600" cy="9412686"/>
          </a:xfrm>
          <a:prstGeom prst="rect">
            <a:avLst/>
          </a:prstGeom>
        </p:spPr>
        <p:txBody>
          <a:bodyPr/>
          <a:lstStyle/>
          <a:p>
            <a:pPr lvl="0" defTabSz="566674">
              <a:spcBef>
                <a:spcPts val="4000"/>
              </a:spcBef>
              <a:defRPr cap="none" sz="1800">
                <a:solidFill>
                  <a:srgbClr val="000000"/>
                </a:solidFill>
              </a:defRPr>
            </a:pPr>
            <a:r>
              <a:rPr cap="all" sz="6984">
                <a:solidFill>
                  <a:srgbClr val="535353"/>
                </a:solidFill>
              </a:rPr>
              <a:t>MVC STANDS FOR MODEL VIEW CONTROLLER</a:t>
            </a:r>
            <a:endParaRPr cap="all" sz="6984">
              <a:solidFill>
                <a:srgbClr val="535353"/>
              </a:solidFill>
            </a:endParaRPr>
          </a:p>
          <a:p>
            <a:pPr lvl="0" defTabSz="566674">
              <a:spcBef>
                <a:spcPts val="4000"/>
              </a:spcBef>
              <a:defRPr cap="none" sz="1800">
                <a:solidFill>
                  <a:srgbClr val="000000"/>
                </a:solidFill>
              </a:defRPr>
            </a:pPr>
            <a:r>
              <a:rPr cap="all" sz="6984">
                <a:solidFill>
                  <a:srgbClr val="535353"/>
                </a:solidFill>
              </a:rPr>
              <a:t>YOU WILL SEE THIS TERM A LOT</a:t>
            </a:r>
            <a:endParaRPr cap="all" sz="6984">
              <a:solidFill>
                <a:srgbClr val="535353"/>
              </a:solidFill>
            </a:endParaRPr>
          </a:p>
          <a:p>
            <a:pPr lvl="0" defTabSz="566674">
              <a:spcBef>
                <a:spcPts val="4000"/>
              </a:spcBef>
              <a:defRPr cap="none" sz="1800">
                <a:solidFill>
                  <a:srgbClr val="000000"/>
                </a:solidFill>
              </a:defRPr>
            </a:pPr>
            <a:r>
              <a:rPr cap="all" i="1" sz="6984">
                <a:solidFill>
                  <a:srgbClr val="535353"/>
                </a:solidFill>
              </a:rPr>
              <a:t>THE IMPORTANT THING TO UNDERSTAND IS </a:t>
            </a:r>
            <a:r>
              <a:rPr cap="all" i="1" sz="6984" u="sng">
                <a:solidFill>
                  <a:srgbClr val="535353"/>
                </a:solidFill>
              </a:rPr>
              <a:t>NOT</a:t>
            </a:r>
            <a:r>
              <a:rPr cap="all" i="1" sz="6984">
                <a:solidFill>
                  <a:srgbClr val="535353"/>
                </a:solidFill>
              </a:rPr>
              <a:t> </a:t>
            </a:r>
            <a:r>
              <a:rPr b="1" cap="all" i="1" sz="6984">
                <a:solidFill>
                  <a:srgbClr val="535353"/>
                </a:solidFill>
              </a:rPr>
              <a:t>MVC</a:t>
            </a:r>
            <a:endParaRPr cap="all" i="1" sz="6984">
              <a:solidFill>
                <a:srgbClr val="535353"/>
              </a:solidFill>
            </a:endParaRPr>
          </a:p>
          <a:p>
            <a:pPr lvl="0" defTabSz="566674">
              <a:spcBef>
                <a:spcPts val="4000"/>
              </a:spcBef>
              <a:defRPr cap="none" sz="1800">
                <a:solidFill>
                  <a:srgbClr val="000000"/>
                </a:solidFill>
              </a:defRPr>
            </a:pPr>
            <a:r>
              <a:rPr cap="all" sz="6984">
                <a:solidFill>
                  <a:srgbClr val="535353"/>
                </a:solidFill>
              </a:rPr>
              <a:t>BUT </a:t>
            </a:r>
            <a:r>
              <a:rPr b="1" cap="all" sz="6984">
                <a:solidFill>
                  <a:srgbClr val="535353"/>
                </a:solidFill>
              </a:rPr>
              <a:t>SEPERATED PRESENTATION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enihana_dinner.jpg"/>
          <p:cNvPicPr/>
          <p:nvPr/>
        </p:nvPicPr>
        <p:blipFill>
          <a:blip r:embed="rId2">
            <a:extLst/>
          </a:blip>
          <a:srcRect l="11432" t="0" r="11432" b="0"/>
          <a:stretch>
            <a:fillRect/>
          </a:stretch>
        </p:blipFill>
        <p:spPr>
          <a:xfrm>
            <a:off x="6870700" y="2781300"/>
            <a:ext cx="5283200" cy="61849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 IS SEPERATE PRESENTATION?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What you model</a:t>
            </a:r>
            <a:endParaRPr sz="47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And how you present it</a:t>
            </a:r>
            <a:endParaRPr sz="47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Are separate</a:t>
            </a:r>
            <a:endParaRPr sz="47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Essentially, the opposite of this….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  <p:bldP build="whole" bldLvl="1" animBg="1" rev="0" advAuto="0" spid="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SEPERATE PRESENTATION IN A RESTAURANT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What a restaurant does: prepare food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How it present/delivers food: 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creen Shot 2014-04-15 at 8.04.49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0700" y="2599182"/>
            <a:ext cx="5283200" cy="538073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SEPERATE PRESENTATION ON A MAC</a:t>
            </a:r>
          </a:p>
        </p:txBody>
      </p:sp>
      <p:pic>
        <p:nvPicPr>
          <p:cNvPr id="52" name="Screen Shot 2014-04-15 at 8.05.57 AM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85799" y="3044360"/>
            <a:ext cx="5861498" cy="449070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55600" y="71882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7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700">
                <a:solidFill>
                  <a:srgbClr val="535353"/>
                </a:solidFill>
              </a:rPr>
              <a:t>TWO WAYS TO VIEW THE FILE SYSTEM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oxes-in-aisles.jpg"/>
          <p:cNvPicPr/>
          <p:nvPr/>
        </p:nvPicPr>
        <p:blipFill>
          <a:blip r:embed="rId2">
            <a:extLst/>
          </a:blip>
          <a:srcRect l="0" t="1558" r="0" b="1558"/>
          <a:stretch>
            <a:fillRect/>
          </a:stretch>
        </p:blipFill>
        <p:spPr>
          <a:xfrm>
            <a:off x="6705600" y="609600"/>
            <a:ext cx="5359400" cy="7759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552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552">
                <a:solidFill>
                  <a:srgbClr val="535353"/>
                </a:solidFill>
              </a:rPr>
              <a:t>WITHOUT SEPERATE PRESENTATION: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552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552">
                <a:solidFill>
                  <a:srgbClr val="535353"/>
                </a:solidFill>
              </a:rPr>
              <a:t>WITH SEPERATE PRESENTATION: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1" name="Apple-Stor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8785" y="280425"/>
            <a:ext cx="6326849" cy="4217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Modern_warehouse_with_pallet_rack_storage_system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1898" y="4600330"/>
            <a:ext cx="6320623" cy="4924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