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609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2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2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8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8A5EAD-ED60-4393-AA5E-E9D167EEDA8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1D1568-1935-44FA-855F-8263132A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8E18-8E18-43F5-8A5C-B2C6B69EE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Hand gesture recognition for educational and patient recovery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91D75-E84A-483D-A37E-43732C369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Iancu Paul</a:t>
            </a:r>
          </a:p>
          <a:p>
            <a:r>
              <a:rPr lang="en-US" dirty="0"/>
              <a:t>Supervisor: S. l. Dr. Ing. </a:t>
            </a:r>
            <a:r>
              <a:rPr lang="en-US" b="1" dirty="0"/>
              <a:t>Razvan ITU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2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2E23-94DE-46E8-8DC9-C0E665C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56CC-461E-4492-AD64-24E6A4A6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radius in which the palm region of the hand is expected to be</a:t>
            </a:r>
          </a:p>
          <a:p>
            <a:r>
              <a:rPr lang="en-US" dirty="0"/>
              <a:t>Get the closest point on the contour of the hand from the palm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17C36-BAE5-46F3-B926-4C7C6728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121873"/>
            <a:ext cx="1517457" cy="176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0319D-33D3-48F3-B145-FE3306340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74" y="3121873"/>
            <a:ext cx="1517458" cy="1765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351AD-067A-425C-9686-16B3024AAF15}"/>
              </a:ext>
            </a:extLst>
          </p:cNvPr>
          <p:cNvCxnSpPr/>
          <p:nvPr/>
        </p:nvCxnSpPr>
        <p:spPr>
          <a:xfrm>
            <a:off x="2894275" y="4004468"/>
            <a:ext cx="533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388-D4E2-48E7-9CD5-672DEEF8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 mask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9357-8690-4BCE-A9DC-4772FF85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points that represent the contour of the palm region of the hand</a:t>
            </a:r>
          </a:p>
          <a:p>
            <a:r>
              <a:rPr lang="en-US" dirty="0"/>
              <a:t>Get sample points from the palm radius circle </a:t>
            </a:r>
          </a:p>
          <a:p>
            <a:pPr lvl="1"/>
            <a:r>
              <a:rPr lang="en-US" dirty="0"/>
              <a:t>For each angle in the interval [0; 360] with increment 1 degree, get the respective point on the palm radius center</a:t>
            </a:r>
          </a:p>
          <a:p>
            <a:r>
              <a:rPr lang="en-US" dirty="0"/>
              <a:t>For each sampled point get the closest point on the hand contour (palm mask point)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E8826-390E-4D9A-947B-F161F716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3880239"/>
            <a:ext cx="1958407" cy="2896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54B73-451F-4C44-AC7D-10864A27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25" y="3880236"/>
            <a:ext cx="1958407" cy="28961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7FE983-04D0-4EFA-8F59-5A51E48A6799}"/>
              </a:ext>
            </a:extLst>
          </p:cNvPr>
          <p:cNvCxnSpPr/>
          <p:nvPr/>
        </p:nvCxnSpPr>
        <p:spPr>
          <a:xfrm>
            <a:off x="3323645" y="5264682"/>
            <a:ext cx="4492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5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548-C560-4828-A708-6BB8557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684B-DEE9-49A6-9A3D-7103FC7C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pair of consecutive palm mask points that have the greatest distance between them (wrist points)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E6FCA-D276-4F79-9399-C865FB7C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299790"/>
            <a:ext cx="2165140" cy="2623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54193-29CB-441C-8CB2-431811C9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92" y="3299790"/>
            <a:ext cx="2165140" cy="2623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C8D95-B017-4B44-9989-AC01D5029BB9}"/>
              </a:ext>
            </a:extLst>
          </p:cNvPr>
          <p:cNvCxnSpPr/>
          <p:nvPr/>
        </p:nvCxnSpPr>
        <p:spPr>
          <a:xfrm>
            <a:off x="3570136" y="4611756"/>
            <a:ext cx="4007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2EBE-63DC-48D1-B31E-4B3C0F36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C94E-F4F5-4FAB-88DA-A55B94E6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the image so that the line defined by the two wrist points is horizontal and cut of the portion of the image below the wrist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ED09B-ED1F-4381-9860-3D4A344A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2438792"/>
            <a:ext cx="2771211" cy="31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D096-1041-4616-A3BC-1291B628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20D9-9E4B-41B2-8AB7-9B6DAD9F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595360" cy="4351337"/>
          </a:xfrm>
        </p:spPr>
        <p:txBody>
          <a:bodyPr/>
          <a:lstStyle/>
          <a:p>
            <a:r>
              <a:rPr lang="en-US" dirty="0"/>
              <a:t>Get the palm mask (fill the polygon formed by the palm mask points) and apply it to the rotated hand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C88E4-7045-41BC-B843-EA2952AE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52370"/>
            <a:ext cx="1367541" cy="1534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446D6-88EE-4F37-9E22-FCFD324C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4810542"/>
            <a:ext cx="1367541" cy="1534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9301-218D-455A-8F8F-54FFF7CB6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5" y="3681456"/>
            <a:ext cx="1367541" cy="1534602"/>
          </a:xfrm>
          <a:prstGeom prst="rect">
            <a:avLst/>
          </a:pr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0199F149-ECB5-4BE5-825F-577FF7E36E92}"/>
              </a:ext>
            </a:extLst>
          </p:cNvPr>
          <p:cNvSpPr/>
          <p:nvPr/>
        </p:nvSpPr>
        <p:spPr>
          <a:xfrm>
            <a:off x="4322991" y="4086972"/>
            <a:ext cx="803082" cy="723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4AFB7B-7C33-485A-8C50-16B0D4AE747E}"/>
              </a:ext>
            </a:extLst>
          </p:cNvPr>
          <p:cNvCxnSpPr/>
          <p:nvPr/>
        </p:nvCxnSpPr>
        <p:spPr>
          <a:xfrm>
            <a:off x="2703443" y="3319671"/>
            <a:ext cx="202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1DC733-57C9-4AAE-A19A-AB20DC368142}"/>
              </a:ext>
            </a:extLst>
          </p:cNvPr>
          <p:cNvCxnSpPr>
            <a:endCxn id="10" idx="0"/>
          </p:cNvCxnSpPr>
          <p:nvPr/>
        </p:nvCxnSpPr>
        <p:spPr>
          <a:xfrm>
            <a:off x="4724532" y="3319671"/>
            <a:ext cx="0" cy="767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102B5-2315-441C-898C-A59B9230D798}"/>
              </a:ext>
            </a:extLst>
          </p:cNvPr>
          <p:cNvCxnSpPr/>
          <p:nvPr/>
        </p:nvCxnSpPr>
        <p:spPr>
          <a:xfrm>
            <a:off x="2703443" y="5577843"/>
            <a:ext cx="202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BDF773-DB90-4317-89D0-79F31BE97394}"/>
              </a:ext>
            </a:extLst>
          </p:cNvPr>
          <p:cNvCxnSpPr>
            <a:endCxn id="10" idx="2"/>
          </p:cNvCxnSpPr>
          <p:nvPr/>
        </p:nvCxnSpPr>
        <p:spPr>
          <a:xfrm flipV="1">
            <a:off x="4724532" y="4810542"/>
            <a:ext cx="0" cy="767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278049-DD3A-4839-AA6D-D46233D1F7FD}"/>
              </a:ext>
            </a:extLst>
          </p:cNvPr>
          <p:cNvCxnSpPr>
            <a:stCxn id="10" idx="3"/>
          </p:cNvCxnSpPr>
          <p:nvPr/>
        </p:nvCxnSpPr>
        <p:spPr>
          <a:xfrm>
            <a:off x="5126073" y="4448757"/>
            <a:ext cx="19294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5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7896-EEFE-48DD-B568-D2A25EE8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559-BD76-4671-9815-620B3F3E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connected components that represent each finger</a:t>
            </a:r>
          </a:p>
          <a:p>
            <a:r>
              <a:rPr lang="en-US" dirty="0"/>
              <a:t>Get the bounding box of each finger</a:t>
            </a:r>
          </a:p>
          <a:p>
            <a:r>
              <a:rPr lang="en-US" dirty="0"/>
              <a:t>Get the center and bottom of a finger and take the line as the orientation of the finger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AF6B3-409A-431E-A0E0-A6C7020C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762954"/>
            <a:ext cx="1791429" cy="176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B9169-20D3-494E-991B-3B72F6BB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37" y="3762953"/>
            <a:ext cx="1791429" cy="176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9473E-726B-4619-91DE-C85C9EA4F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03" y="3762953"/>
            <a:ext cx="1791429" cy="176320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B55C26-3FEA-4028-86F3-CA376524E6B7}"/>
              </a:ext>
            </a:extLst>
          </p:cNvPr>
          <p:cNvCxnSpPr>
            <a:stCxn id="5" idx="3"/>
          </p:cNvCxnSpPr>
          <p:nvPr/>
        </p:nvCxnSpPr>
        <p:spPr>
          <a:xfrm flipV="1">
            <a:off x="3053301" y="4644554"/>
            <a:ext cx="161053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4AE9AC-9DA0-405D-8CC7-4E019D47AAD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455266" y="4644555"/>
            <a:ext cx="16105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4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8AF-09F9-4694-AAFF-3F243D2F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79D00-E178-4D93-BE11-F74DDA14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thumb finger, if it exists (checks if a finger’s center makes an angle of 50 degrees or less with the wrist line)</a:t>
            </a:r>
          </a:p>
          <a:p>
            <a:r>
              <a:rPr lang="en-US" dirty="0"/>
              <a:t>Get palm line (line with maximum length from the palm region)</a:t>
            </a:r>
          </a:p>
          <a:p>
            <a:r>
              <a:rPr lang="en-US" dirty="0"/>
              <a:t>Divide the palm line in 4 equal regions (one for each finger except the thumb)</a:t>
            </a:r>
          </a:p>
          <a:p>
            <a:r>
              <a:rPr lang="en-US" dirty="0"/>
              <a:t>Classify each finger based on </a:t>
            </a:r>
          </a:p>
          <a:p>
            <a:pPr marL="0" indent="0">
              <a:buNone/>
            </a:pPr>
            <a:r>
              <a:rPr lang="en-US" dirty="0"/>
              <a:t>which region its bottom </a:t>
            </a:r>
          </a:p>
          <a:p>
            <a:pPr marL="0" indent="0">
              <a:buNone/>
            </a:pPr>
            <a:r>
              <a:rPr lang="en-US" dirty="0"/>
              <a:t>point falls onto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E4B50-59C0-48BB-9207-07518FDBE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2" y="3429000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2939-0D13-4AF2-BDB5-3F116438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EBF6-E024-4504-9E09-0B1187FB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1000 test images gathered from my web camera, an accuracy of 95% classification was achieved</a:t>
            </a:r>
          </a:p>
          <a:p>
            <a:r>
              <a:rPr lang="en-US" dirty="0"/>
              <a:t>For testing the solution’s real-time capabilities, a sample video was recorded and used for testing</a:t>
            </a:r>
          </a:p>
          <a:p>
            <a:pPr lvl="1"/>
            <a:r>
              <a:rPr lang="en-US" dirty="0"/>
              <a:t>In the current implementation, a performance of 15 FPS was achieved</a:t>
            </a:r>
          </a:p>
          <a:p>
            <a:pPr lvl="1"/>
            <a:r>
              <a:rPr lang="en-US" dirty="0"/>
              <a:t>Will implement a multi-threaded version for achieving greater performance</a:t>
            </a:r>
          </a:p>
          <a:p>
            <a:pPr lvl="1"/>
            <a:r>
              <a:rPr lang="en-US" dirty="0"/>
              <a:t>Other optimization techniques will be applied</a:t>
            </a:r>
          </a:p>
        </p:txBody>
      </p:sp>
    </p:spTree>
    <p:extLst>
      <p:ext uri="{BB962C8B-B14F-4D97-AF65-F5344CB8AC3E}">
        <p14:creationId xmlns:p14="http://schemas.microsoft.com/office/powerpoint/2010/main" val="184797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627E-FCB2-493F-8437-C40AE8DF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687A-C3B6-4915-972E-1C93BB94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3.7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119019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A19-0ADD-488F-A549-0D1DE04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146C-1F2A-475D-8E7C-F99CE2AD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74EB-23DD-4771-AD94-76EB2989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6FA0-BE21-40E4-91CB-2C78414E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 description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Technologies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D37-D747-4086-8507-077945D5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7624-8AD0-46BC-9F83-8A416CD2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Gesture Recognition is a hot topic in Human Computer Interaction (HCI)</a:t>
            </a:r>
          </a:p>
          <a:p>
            <a:r>
              <a:rPr lang="en-US" dirty="0"/>
              <a:t>Can be used for multiple purposes (e.g.: sign language recognition, UI interaction, video games, etc.)</a:t>
            </a:r>
          </a:p>
          <a:p>
            <a:r>
              <a:rPr lang="en-US" dirty="0"/>
              <a:t>It is a more intuitive method of interaction than regular keyboard and mouse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EFAA-6536-49E2-883E-06AF1D06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179E-46B7-4F98-B216-31F0AA48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solution that</a:t>
            </a:r>
          </a:p>
          <a:p>
            <a:pPr lvl="1"/>
            <a:r>
              <a:rPr lang="en-US" dirty="0"/>
              <a:t>Requires minimum hardware</a:t>
            </a:r>
          </a:p>
          <a:p>
            <a:pPr lvl="1"/>
            <a:r>
              <a:rPr lang="en-US" dirty="0"/>
              <a:t>Robust</a:t>
            </a:r>
          </a:p>
          <a:p>
            <a:pPr lvl="1"/>
            <a:r>
              <a:rPr lang="en-US" dirty="0"/>
              <a:t>Has real-time capabilities</a:t>
            </a:r>
          </a:p>
          <a:p>
            <a:pPr lvl="1"/>
            <a:r>
              <a:rPr lang="en-US" dirty="0"/>
              <a:t>Rotation and scale invariant</a:t>
            </a:r>
          </a:p>
          <a:p>
            <a:r>
              <a:rPr lang="en-US" dirty="0"/>
              <a:t>A prototype that uses our implemented solution</a:t>
            </a:r>
          </a:p>
          <a:p>
            <a:pPr lvl="1"/>
            <a:r>
              <a:rPr lang="en-US" dirty="0"/>
              <a:t>Application for educational purposes </a:t>
            </a:r>
          </a:p>
        </p:txBody>
      </p:sp>
    </p:spTree>
    <p:extLst>
      <p:ext uri="{BB962C8B-B14F-4D97-AF65-F5344CB8AC3E}">
        <p14:creationId xmlns:p14="http://schemas.microsoft.com/office/powerpoint/2010/main" val="78437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666C-3F1E-49C9-B369-3EF3BDEE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0D01-E3BA-4057-AB9E-60FB770D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of the algorithm:</a:t>
            </a:r>
          </a:p>
          <a:p>
            <a:pPr lvl="1"/>
            <a:r>
              <a:rPr lang="en-US" dirty="0"/>
              <a:t>Histogram equalization</a:t>
            </a:r>
          </a:p>
          <a:p>
            <a:pPr lvl="1"/>
            <a:r>
              <a:rPr lang="en-US" dirty="0"/>
              <a:t>Hand extraction</a:t>
            </a:r>
          </a:p>
          <a:p>
            <a:pPr lvl="1"/>
            <a:r>
              <a:rPr lang="en-US" dirty="0"/>
              <a:t>Distance transform</a:t>
            </a:r>
          </a:p>
          <a:p>
            <a:pPr lvl="1"/>
            <a:r>
              <a:rPr lang="en-US" dirty="0"/>
              <a:t>Palm point </a:t>
            </a:r>
          </a:p>
          <a:p>
            <a:pPr lvl="1"/>
            <a:r>
              <a:rPr lang="en-US" dirty="0"/>
              <a:t>Palm radius</a:t>
            </a:r>
          </a:p>
          <a:p>
            <a:pPr lvl="1"/>
            <a:r>
              <a:rPr lang="en-US" dirty="0"/>
              <a:t>Palm mask points</a:t>
            </a:r>
          </a:p>
          <a:p>
            <a:pPr lvl="1"/>
            <a:r>
              <a:rPr lang="en-US" dirty="0"/>
              <a:t>Wrist points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Palm mask</a:t>
            </a:r>
          </a:p>
          <a:p>
            <a:pPr lvl="1"/>
            <a:r>
              <a:rPr lang="en-US" dirty="0"/>
              <a:t>Fingers extraction</a:t>
            </a:r>
          </a:p>
          <a:p>
            <a:pPr lvl="1"/>
            <a:r>
              <a:rPr lang="en-US" dirty="0"/>
              <a:t>Fingers’ lines</a:t>
            </a:r>
          </a:p>
          <a:p>
            <a:pPr lvl="1"/>
            <a:r>
              <a:rPr lang="en-US" dirty="0"/>
              <a:t>Fingers’ status</a:t>
            </a:r>
          </a:p>
        </p:txBody>
      </p:sp>
    </p:spTree>
    <p:extLst>
      <p:ext uri="{BB962C8B-B14F-4D97-AF65-F5344CB8AC3E}">
        <p14:creationId xmlns:p14="http://schemas.microsoft.com/office/powerpoint/2010/main" val="95963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21F-CCE5-4526-9C21-E2751FCE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BB3-40E8-4590-A0C5-D46EF1AF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eliminating brightness problems</a:t>
            </a:r>
          </a:p>
          <a:p>
            <a:r>
              <a:rPr lang="en-US" dirty="0"/>
              <a:t>Convert image from RGB space to HSV space</a:t>
            </a:r>
          </a:p>
          <a:p>
            <a:r>
              <a:rPr lang="en-US" dirty="0"/>
              <a:t>Extract image of only the value channel</a:t>
            </a:r>
          </a:p>
          <a:p>
            <a:r>
              <a:rPr lang="en-US" dirty="0"/>
              <a:t>Apply the CLAHE algorithm for performing histogram equalization on the value channel</a:t>
            </a:r>
          </a:p>
          <a:p>
            <a:r>
              <a:rPr lang="en-US" dirty="0"/>
              <a:t>Convert from HSV space back to the RGB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AAAD-3144-4E70-BBF9-69BE83DF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576234"/>
            <a:ext cx="1878098" cy="181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93672-A363-4457-A656-2CDA70F01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33" y="4576234"/>
            <a:ext cx="1878099" cy="1816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868197-ADD2-49EE-9145-09E4C7EB83E2}"/>
              </a:ext>
            </a:extLst>
          </p:cNvPr>
          <p:cNvCxnSpPr>
            <a:cxnSpLocks/>
          </p:cNvCxnSpPr>
          <p:nvPr/>
        </p:nvCxnSpPr>
        <p:spPr>
          <a:xfrm flipV="1">
            <a:off x="3299791" y="5468426"/>
            <a:ext cx="4519520" cy="16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5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8D56-2C84-4763-8B86-568E30C7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31F4-EFB9-4213-8D9A-715BB2DC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hand from background</a:t>
            </a:r>
          </a:p>
          <a:p>
            <a:r>
              <a:rPr lang="en-US" dirty="0"/>
              <a:t>Convert from RGB space to HSV space</a:t>
            </a:r>
          </a:p>
          <a:p>
            <a:r>
              <a:rPr lang="en-US" dirty="0"/>
              <a:t>Perform HSV filtering</a:t>
            </a:r>
          </a:p>
          <a:p>
            <a:pPr lvl="1"/>
            <a:r>
              <a:rPr lang="en-US" dirty="0"/>
              <a:t>Keep only the values within a given range for each channel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A4C5F-028B-4D22-B92A-123B2FF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98" y="4354355"/>
            <a:ext cx="929059" cy="1059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A4017-8F53-493E-90CE-CF6C730F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2" y="3474719"/>
            <a:ext cx="929059" cy="1059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00AAD-5B8F-43C0-A8DB-12D77AEF5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1" y="5413852"/>
            <a:ext cx="929060" cy="10594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D45626-7486-4221-82E1-A6B337849E5B}"/>
              </a:ext>
            </a:extLst>
          </p:cNvPr>
          <p:cNvCxnSpPr/>
          <p:nvPr/>
        </p:nvCxnSpPr>
        <p:spPr>
          <a:xfrm>
            <a:off x="2663687" y="4884103"/>
            <a:ext cx="31884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BA2653-449D-4A3F-90F0-78228A5EE695}"/>
              </a:ext>
            </a:extLst>
          </p:cNvPr>
          <p:cNvCxnSpPr/>
          <p:nvPr/>
        </p:nvCxnSpPr>
        <p:spPr>
          <a:xfrm flipV="1">
            <a:off x="5852160" y="4086970"/>
            <a:ext cx="0" cy="7971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0A7E7-ADC8-492B-BEE4-54CAE92005A8}"/>
              </a:ext>
            </a:extLst>
          </p:cNvPr>
          <p:cNvCxnSpPr/>
          <p:nvPr/>
        </p:nvCxnSpPr>
        <p:spPr>
          <a:xfrm>
            <a:off x="5852160" y="4086970"/>
            <a:ext cx="7059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D5E453-E67E-40AC-B536-B94E5942C8C4}"/>
              </a:ext>
            </a:extLst>
          </p:cNvPr>
          <p:cNvCxnSpPr/>
          <p:nvPr/>
        </p:nvCxnSpPr>
        <p:spPr>
          <a:xfrm>
            <a:off x="5852160" y="4884103"/>
            <a:ext cx="0" cy="9998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273911-B11C-44BA-89D4-81E8C0FEFAE1}"/>
              </a:ext>
            </a:extLst>
          </p:cNvPr>
          <p:cNvCxnSpPr>
            <a:cxnSpLocks/>
          </p:cNvCxnSpPr>
          <p:nvPr/>
        </p:nvCxnSpPr>
        <p:spPr>
          <a:xfrm flipV="1">
            <a:off x="5852159" y="5883966"/>
            <a:ext cx="705901" cy="31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35D9-A47A-4D08-8CEB-823CE33F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62B6-AB25-4FA6-B663-6D97F757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distance transform of the contour of the extracted hand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91DB4-E4C9-4817-BC15-DA965817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99" y="2782955"/>
            <a:ext cx="1302771" cy="165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AA970-C7DF-4CE4-9A77-82515FDC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46" y="2782955"/>
            <a:ext cx="1302771" cy="16538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B0A168-D687-4CEF-A89D-CBCDB3B5C4A1}"/>
              </a:ext>
            </a:extLst>
          </p:cNvPr>
          <p:cNvCxnSpPr/>
          <p:nvPr/>
        </p:nvCxnSpPr>
        <p:spPr>
          <a:xfrm>
            <a:off x="2934031" y="3609891"/>
            <a:ext cx="3927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8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9BE-375B-4DF1-9B47-84ED90E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 point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B2A9-228E-49E6-A80B-3C52E427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distance transform to get the location of the palm center (palm point)</a:t>
            </a:r>
          </a:p>
          <a:p>
            <a:r>
              <a:rPr lang="en-US" dirty="0"/>
              <a:t>The point in the distance transform with the maximum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0DA14-A13E-48AC-B3D9-34B7AC876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29000"/>
            <a:ext cx="1525408" cy="2087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07E91-B155-46E2-A7B3-527B0B8E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24" y="3429000"/>
            <a:ext cx="1525408" cy="20877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10981-FFD2-44A1-AE94-1F47CA3632D0}"/>
              </a:ext>
            </a:extLst>
          </p:cNvPr>
          <p:cNvCxnSpPr/>
          <p:nvPr/>
        </p:nvCxnSpPr>
        <p:spPr>
          <a:xfrm>
            <a:off x="2894275" y="4472898"/>
            <a:ext cx="53591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656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388</TotalTime>
  <Words>606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Hand gesture recognition for educational and patient recovery application</vt:lpstr>
      <vt:lpstr>Contents</vt:lpstr>
      <vt:lpstr>Introduction</vt:lpstr>
      <vt:lpstr>Motivation</vt:lpstr>
      <vt:lpstr>Solution description</vt:lpstr>
      <vt:lpstr>Histogram equalization</vt:lpstr>
      <vt:lpstr>Hand extraction</vt:lpstr>
      <vt:lpstr>Distance transform</vt:lpstr>
      <vt:lpstr>Palm point location</vt:lpstr>
      <vt:lpstr>Palm radius</vt:lpstr>
      <vt:lpstr>Palm mask points</vt:lpstr>
      <vt:lpstr>Wrist points</vt:lpstr>
      <vt:lpstr>Rotate image</vt:lpstr>
      <vt:lpstr>Finger extraction</vt:lpstr>
      <vt:lpstr>Finger lines</vt:lpstr>
      <vt:lpstr>Finger status</vt:lpstr>
      <vt:lpstr>Results</vt:lpstr>
      <vt:lpstr>Technologies used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for educational and patient recovery application</dc:title>
  <dc:creator>Paul Iancu</dc:creator>
  <cp:lastModifiedBy>Paul Iancu</cp:lastModifiedBy>
  <cp:revision>18</cp:revision>
  <dcterms:created xsi:type="dcterms:W3CDTF">2020-04-26T15:53:15Z</dcterms:created>
  <dcterms:modified xsi:type="dcterms:W3CDTF">2020-04-28T13:47:57Z</dcterms:modified>
</cp:coreProperties>
</file>