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7" r:id="rId1"/>
  </p:sldMasterIdLst>
  <p:notesMasterIdLst>
    <p:notesMasterId r:id="rId81"/>
  </p:notesMasterIdLst>
  <p:handoutMasterIdLst>
    <p:handoutMasterId r:id="rId82"/>
  </p:handoutMasterIdLst>
  <p:sldIdLst>
    <p:sldId id="256" r:id="rId2"/>
    <p:sldId id="771" r:id="rId3"/>
    <p:sldId id="648" r:id="rId4"/>
    <p:sldId id="739" r:id="rId5"/>
    <p:sldId id="654" r:id="rId6"/>
    <p:sldId id="655" r:id="rId7"/>
    <p:sldId id="656" r:id="rId8"/>
    <p:sldId id="740" r:id="rId9"/>
    <p:sldId id="657" r:id="rId10"/>
    <p:sldId id="741" r:id="rId11"/>
    <p:sldId id="658" r:id="rId12"/>
    <p:sldId id="659" r:id="rId13"/>
    <p:sldId id="660" r:id="rId14"/>
    <p:sldId id="772" r:id="rId15"/>
    <p:sldId id="773" r:id="rId16"/>
    <p:sldId id="599" r:id="rId17"/>
    <p:sldId id="774" r:id="rId18"/>
    <p:sldId id="742" r:id="rId19"/>
    <p:sldId id="775" r:id="rId20"/>
    <p:sldId id="776" r:id="rId21"/>
    <p:sldId id="777" r:id="rId22"/>
    <p:sldId id="606" r:id="rId23"/>
    <p:sldId id="778" r:id="rId24"/>
    <p:sldId id="783" r:id="rId25"/>
    <p:sldId id="784" r:id="rId26"/>
    <p:sldId id="785" r:id="rId27"/>
    <p:sldId id="779" r:id="rId28"/>
    <p:sldId id="780" r:id="rId29"/>
    <p:sldId id="781" r:id="rId30"/>
    <p:sldId id="782" r:id="rId31"/>
    <p:sldId id="661" r:id="rId32"/>
    <p:sldId id="745" r:id="rId33"/>
    <p:sldId id="746" r:id="rId34"/>
    <p:sldId id="662" r:id="rId35"/>
    <p:sldId id="747" r:id="rId36"/>
    <p:sldId id="748" r:id="rId37"/>
    <p:sldId id="663" r:id="rId38"/>
    <p:sldId id="749" r:id="rId39"/>
    <p:sldId id="786" r:id="rId40"/>
    <p:sldId id="787" r:id="rId41"/>
    <p:sldId id="750" r:id="rId42"/>
    <p:sldId id="664" r:id="rId43"/>
    <p:sldId id="751" r:id="rId44"/>
    <p:sldId id="665" r:id="rId45"/>
    <p:sldId id="752" r:id="rId46"/>
    <p:sldId id="666" r:id="rId47"/>
    <p:sldId id="753" r:id="rId48"/>
    <p:sldId id="667" r:id="rId49"/>
    <p:sldId id="788" r:id="rId50"/>
    <p:sldId id="668" r:id="rId51"/>
    <p:sldId id="669" r:id="rId52"/>
    <p:sldId id="756" r:id="rId53"/>
    <p:sldId id="682" r:id="rId54"/>
    <p:sldId id="757" r:id="rId55"/>
    <p:sldId id="790" r:id="rId56"/>
    <p:sldId id="683" r:id="rId57"/>
    <p:sldId id="758" r:id="rId58"/>
    <p:sldId id="791" r:id="rId59"/>
    <p:sldId id="670" r:id="rId60"/>
    <p:sldId id="792" r:id="rId61"/>
    <p:sldId id="684" r:id="rId62"/>
    <p:sldId id="793" r:id="rId63"/>
    <p:sldId id="685" r:id="rId64"/>
    <p:sldId id="686" r:id="rId65"/>
    <p:sldId id="760" r:id="rId66"/>
    <p:sldId id="671" r:id="rId67"/>
    <p:sldId id="761" r:id="rId68"/>
    <p:sldId id="687" r:id="rId69"/>
    <p:sldId id="688" r:id="rId70"/>
    <p:sldId id="762" r:id="rId71"/>
    <p:sldId id="794" r:id="rId72"/>
    <p:sldId id="672" r:id="rId73"/>
    <p:sldId id="795" r:id="rId74"/>
    <p:sldId id="691" r:id="rId75"/>
    <p:sldId id="770" r:id="rId76"/>
    <p:sldId id="796" r:id="rId77"/>
    <p:sldId id="692" r:id="rId78"/>
    <p:sldId id="763" r:id="rId79"/>
    <p:sldId id="609" r:id="rId80"/>
  </p:sldIdLst>
  <p:sldSz cx="9144000" cy="6858000" type="screen4x3"/>
  <p:notesSz cx="6858000" cy="9144000"/>
  <p:defaultTextStyle>
    <a:defPPr>
      <a:defRPr lang="en-US"/>
    </a:defPPr>
    <a:lvl1pPr algn="l" rtl="0" fontAlgn="base">
      <a:spcBef>
        <a:spcPct val="0"/>
      </a:spcBef>
      <a:spcAft>
        <a:spcPct val="0"/>
      </a:spcAft>
      <a:defRPr sz="2800" b="1" kern="1200">
        <a:solidFill>
          <a:schemeClr val="tx1"/>
        </a:solidFill>
        <a:latin typeface="Times New Roman" pitchFamily="18" charset="0"/>
        <a:ea typeface="+mn-ea"/>
        <a:cs typeface="+mn-cs"/>
      </a:defRPr>
    </a:lvl1pPr>
    <a:lvl2pPr marL="457200" algn="l" rtl="0" fontAlgn="base">
      <a:spcBef>
        <a:spcPct val="0"/>
      </a:spcBef>
      <a:spcAft>
        <a:spcPct val="0"/>
      </a:spcAft>
      <a:defRPr sz="2800" b="1" kern="1200">
        <a:solidFill>
          <a:schemeClr val="tx1"/>
        </a:solidFill>
        <a:latin typeface="Times New Roman" pitchFamily="18" charset="0"/>
        <a:ea typeface="+mn-ea"/>
        <a:cs typeface="+mn-cs"/>
      </a:defRPr>
    </a:lvl2pPr>
    <a:lvl3pPr marL="914400" algn="l" rtl="0" fontAlgn="base">
      <a:spcBef>
        <a:spcPct val="0"/>
      </a:spcBef>
      <a:spcAft>
        <a:spcPct val="0"/>
      </a:spcAft>
      <a:defRPr sz="2800" b="1" kern="1200">
        <a:solidFill>
          <a:schemeClr val="tx1"/>
        </a:solidFill>
        <a:latin typeface="Times New Roman" pitchFamily="18" charset="0"/>
        <a:ea typeface="+mn-ea"/>
        <a:cs typeface="+mn-cs"/>
      </a:defRPr>
    </a:lvl3pPr>
    <a:lvl4pPr marL="1371600" algn="l" rtl="0" fontAlgn="base">
      <a:spcBef>
        <a:spcPct val="0"/>
      </a:spcBef>
      <a:spcAft>
        <a:spcPct val="0"/>
      </a:spcAft>
      <a:defRPr sz="2800" b="1" kern="1200">
        <a:solidFill>
          <a:schemeClr val="tx1"/>
        </a:solidFill>
        <a:latin typeface="Times New Roman" pitchFamily="18" charset="0"/>
        <a:ea typeface="+mn-ea"/>
        <a:cs typeface="+mn-cs"/>
      </a:defRPr>
    </a:lvl4pPr>
    <a:lvl5pPr marL="1828800" algn="l" rtl="0" fontAlgn="base">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003366"/>
    <a:srgbClr val="33CC33"/>
    <a:srgbClr val="009900"/>
    <a:srgbClr val="FF0066"/>
    <a:srgbClr val="CC00CC"/>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1" autoAdjust="0"/>
    <p:restoredTop sz="86146" autoAdjust="0"/>
  </p:normalViewPr>
  <p:slideViewPr>
    <p:cSldViewPr snapToGrid="0">
      <p:cViewPr>
        <p:scale>
          <a:sx n="66" d="100"/>
          <a:sy n="66" d="100"/>
        </p:scale>
        <p:origin x="-1494"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1915"/>
    </p:cViewPr>
  </p:sorterViewPr>
  <p:notesViewPr>
    <p:cSldViewPr snapToGrid="0">
      <p:cViewPr>
        <p:scale>
          <a:sx n="66" d="100"/>
          <a:sy n="66" d="100"/>
        </p:scale>
        <p:origin x="-1476" y="45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13.wmf"/><Relationship Id="rId4"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7.emf"/><Relationship Id="rId1" Type="http://schemas.openxmlformats.org/officeDocument/2006/relationships/image" Target="../media/image29.wmf"/><Relationship Id="rId4"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2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27.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0.wmf"/><Relationship Id="rId4" Type="http://schemas.openxmlformats.org/officeDocument/2006/relationships/image" Target="../media/image3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2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60.wmf"/><Relationship Id="rId1" Type="http://schemas.openxmlformats.org/officeDocument/2006/relationships/image" Target="../media/image59.wmf"/><Relationship Id="rId5" Type="http://schemas.openxmlformats.org/officeDocument/2006/relationships/image" Target="../media/image62.wmf"/><Relationship Id="rId4" Type="http://schemas.openxmlformats.org/officeDocument/2006/relationships/image" Target="../media/image61.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20000"/>
              </a:spcBef>
              <a:buFontTx/>
              <a:buChar char="•"/>
              <a:defRPr kumimoji="1" sz="1200" b="0"/>
            </a:lvl1pPr>
          </a:lstStyle>
          <a:p>
            <a:pPr>
              <a:defRPr/>
            </a:pPr>
            <a:endParaRPr lang="en-US"/>
          </a:p>
        </p:txBody>
      </p:sp>
      <p:sp>
        <p:nvSpPr>
          <p:cNvPr id="1105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20000"/>
              </a:spcBef>
              <a:buFontTx/>
              <a:buChar char="•"/>
              <a:defRPr kumimoji="1" sz="1200" b="0"/>
            </a:lvl1pPr>
          </a:lstStyle>
          <a:p>
            <a:pPr>
              <a:defRPr/>
            </a:pPr>
            <a:endParaRPr lang="en-US"/>
          </a:p>
        </p:txBody>
      </p:sp>
      <p:sp>
        <p:nvSpPr>
          <p:cNvPr id="1105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20000"/>
              </a:spcBef>
              <a:buFontTx/>
              <a:buChar char="•"/>
              <a:defRPr kumimoji="1" sz="1200" b="0"/>
            </a:lvl1pPr>
          </a:lstStyle>
          <a:p>
            <a:pPr>
              <a:defRPr/>
            </a:pPr>
            <a:endParaRPr lang="en-US"/>
          </a:p>
        </p:txBody>
      </p:sp>
      <p:sp>
        <p:nvSpPr>
          <p:cNvPr id="1105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20000"/>
              </a:spcBef>
              <a:buFontTx/>
              <a:buChar char="•"/>
              <a:defRPr kumimoji="1" sz="1200" b="0"/>
            </a:lvl1pPr>
          </a:lstStyle>
          <a:p>
            <a:pPr>
              <a:defRPr/>
            </a:pPr>
            <a:fld id="{8B7ED2F0-87A3-4D47-BE72-4CD5B4FCB55D}" type="slidenum">
              <a:rPr lang="en-US"/>
              <a:pPr>
                <a:defRPr/>
              </a:pPr>
              <a:t>‹#›</a:t>
            </a:fld>
            <a:endParaRPr lang="en-US"/>
          </a:p>
        </p:txBody>
      </p:sp>
    </p:spTree>
    <p:extLst>
      <p:ext uri="{BB962C8B-B14F-4D97-AF65-F5344CB8AC3E}">
        <p14:creationId xmlns:p14="http://schemas.microsoft.com/office/powerpoint/2010/main" val="2390790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vl1pPr>
          </a:lstStyle>
          <a:p>
            <a:pPr>
              <a:defRPr/>
            </a:pPr>
            <a:endParaRPr 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vl1pPr>
          </a:lstStyle>
          <a:p>
            <a:pPr>
              <a:defRPr/>
            </a:pPr>
            <a:endParaRPr lang="en-US"/>
          </a:p>
        </p:txBody>
      </p:sp>
      <p:sp>
        <p:nvSpPr>
          <p:cNvPr id="157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vl1pPr>
          </a:lstStyle>
          <a:p>
            <a:pPr>
              <a:defRPr/>
            </a:pPr>
            <a:endParaRPr lang="en-US"/>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CE1FECD5-87C2-4ACA-9517-786CC5E7EC1E}" type="slidenum">
              <a:rPr lang="en-US"/>
              <a:pPr>
                <a:defRPr/>
              </a:pPr>
              <a:t>‹#›</a:t>
            </a:fld>
            <a:endParaRPr lang="en-US"/>
          </a:p>
        </p:txBody>
      </p:sp>
    </p:spTree>
    <p:extLst>
      <p:ext uri="{BB962C8B-B14F-4D97-AF65-F5344CB8AC3E}">
        <p14:creationId xmlns:p14="http://schemas.microsoft.com/office/powerpoint/2010/main" val="14595066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6EA507AD-4172-4828-9190-2314EB170934}" type="slidenum">
              <a:rPr lang="en-US" altLang="en-US" sz="1200" b="0" smtClean="0"/>
              <a:pPr/>
              <a:t>1</a:t>
            </a:fld>
            <a:endParaRPr lang="en-US" altLang="en-US" sz="1200" b="0" smtClean="0"/>
          </a:p>
        </p:txBody>
      </p:sp>
      <p:sp>
        <p:nvSpPr>
          <p:cNvPr id="158723" name="Rectangle 1026"/>
          <p:cNvSpPr>
            <a:spLocks noGrp="1" noRot="1" noChangeAspect="1" noChangeArrowheads="1" noTextEdit="1"/>
          </p:cNvSpPr>
          <p:nvPr>
            <p:ph type="sldImg"/>
          </p:nvPr>
        </p:nvSpPr>
        <p:spPr>
          <a:ln/>
        </p:spPr>
      </p:sp>
      <p:sp>
        <p:nvSpPr>
          <p:cNvPr id="15872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2DB78AA7-BF51-4DAC-A720-725E80AE91C1}" type="slidenum">
              <a:rPr lang="en-US" altLang="en-US" sz="1200" b="0" smtClean="0"/>
              <a:pPr/>
              <a:t>11</a:t>
            </a:fld>
            <a:endParaRPr lang="en-US" altLang="en-US" sz="1200" b="0" smtClean="0"/>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3D37A532-742C-4499-86C0-471FF924A68B}" type="slidenum">
              <a:rPr lang="en-US" altLang="en-US" sz="1200" b="0" smtClean="0"/>
              <a:pPr/>
              <a:t>13</a:t>
            </a:fld>
            <a:endParaRPr lang="en-US" altLang="en-US" sz="1200" b="0" smtClean="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Need Dorf, page 5 and page 26.  These negative feedback loops were intuitively defined.</a:t>
            </a:r>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3D37A532-742C-4499-86C0-471FF924A68B}" type="slidenum">
              <a:rPr lang="en-US" altLang="en-US" sz="1200" b="0" smtClean="0"/>
              <a:pPr/>
              <a:t>14</a:t>
            </a:fld>
            <a:endParaRPr lang="en-US" altLang="en-US" sz="1200" b="0" smtClean="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Need Dorf, page 5 and page 26.  These negative feedback loops were intuitively defined.</a:t>
            </a:r>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3D37A532-742C-4499-86C0-471FF924A68B}" type="slidenum">
              <a:rPr lang="en-US" altLang="en-US" sz="1200" b="0" smtClean="0"/>
              <a:pPr/>
              <a:t>15</a:t>
            </a:fld>
            <a:endParaRPr lang="en-US" altLang="en-US" sz="1200" b="0" smtClean="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E73C1B33-948E-4728-9CBC-3A3D32FF6086}" type="slidenum">
              <a:rPr lang="en-US" altLang="en-US" sz="1200" b="0" smtClean="0"/>
              <a:pPr/>
              <a:t>16</a:t>
            </a:fld>
            <a:endParaRPr lang="en-US" altLang="en-US" sz="1200" b="0" smtClean="0"/>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E73C1B33-948E-4728-9CBC-3A3D32FF6086}" type="slidenum">
              <a:rPr lang="en-US" altLang="en-US" sz="1200" b="0" smtClean="0"/>
              <a:pPr/>
              <a:t>17</a:t>
            </a:fld>
            <a:endParaRPr lang="en-US" altLang="en-US" sz="1200" b="0" smtClean="0"/>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61C4C9F1-AE01-473F-A73F-473AE0A83499}" type="slidenum">
              <a:rPr lang="en-US" altLang="en-US" sz="1200" b="0" smtClean="0"/>
              <a:pPr/>
              <a:t>18</a:t>
            </a:fld>
            <a:endParaRPr lang="en-US" altLang="en-US" sz="1200" b="0" smtClean="0"/>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61C4C9F1-AE01-473F-A73F-473AE0A83499}" type="slidenum">
              <a:rPr lang="en-US" altLang="en-US" sz="1200" b="0" smtClean="0"/>
              <a:pPr/>
              <a:t>19</a:t>
            </a:fld>
            <a:endParaRPr lang="en-US" altLang="en-US" sz="1200" b="0" smtClean="0"/>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61C4C9F1-AE01-473F-A73F-473AE0A83499}" type="slidenum">
              <a:rPr lang="en-US" altLang="en-US" sz="1200" b="0" smtClean="0"/>
              <a:pPr/>
              <a:t>20</a:t>
            </a:fld>
            <a:endParaRPr lang="en-US" altLang="en-US" sz="1200" b="0" smtClean="0"/>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61C4C9F1-AE01-473F-A73F-473AE0A83499}" type="slidenum">
              <a:rPr lang="en-US" altLang="en-US" sz="1200" b="0" smtClean="0"/>
              <a:pPr/>
              <a:t>21</a:t>
            </a:fld>
            <a:endParaRPr lang="en-US" altLang="en-US" sz="1200" b="0" smtClean="0"/>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02CE4775-1E44-4BC2-977C-9E816C562CF1}" type="slidenum">
              <a:rPr lang="en-US" smtClean="0"/>
              <a:pPr/>
              <a:t>2</a:t>
            </a:fld>
            <a:endParaRPr lang="en-US" dirty="0" smtClean="0"/>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1EFE81CB-6CA3-408A-B3A7-0CB26A1E97D2}" type="slidenum">
              <a:rPr lang="en-US" altLang="en-US" sz="1200" b="0" smtClean="0"/>
              <a:pPr/>
              <a:t>22</a:t>
            </a:fld>
            <a:endParaRPr lang="en-US" altLang="en-US" sz="1200" b="0" smtClean="0"/>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i="1"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1EFE81CB-6CA3-408A-B3A7-0CB26A1E97D2}" type="slidenum">
              <a:rPr lang="en-US" altLang="en-US" sz="1200" b="0" smtClean="0"/>
              <a:pPr/>
              <a:t>23</a:t>
            </a:fld>
            <a:endParaRPr lang="en-US" altLang="en-US" sz="1200" b="0" smtClean="0"/>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i="1"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483F17C3-D8A2-4B98-8CDD-E19FF3C99838}" type="slidenum">
              <a:rPr lang="en-US" altLang="en-US" sz="1200" b="0" smtClean="0"/>
              <a:pPr/>
              <a:t>24</a:t>
            </a:fld>
            <a:endParaRPr lang="en-US" altLang="en-US" sz="1200" b="0" smtClean="0"/>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483F17C3-D8A2-4B98-8CDD-E19FF3C99838}" type="slidenum">
              <a:rPr lang="en-US" altLang="en-US" sz="1200" b="0" smtClean="0"/>
              <a:pPr/>
              <a:t>25</a:t>
            </a:fld>
            <a:endParaRPr lang="en-US" altLang="en-US" sz="1200" b="0" smtClean="0"/>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483F17C3-D8A2-4B98-8CDD-E19FF3C99838}" type="slidenum">
              <a:rPr lang="en-US" altLang="en-US" sz="1200" b="0" smtClean="0"/>
              <a:pPr/>
              <a:t>26</a:t>
            </a:fld>
            <a:endParaRPr lang="en-US" altLang="en-US" sz="1200" b="0" smtClean="0"/>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483F17C3-D8A2-4B98-8CDD-E19FF3C99838}" type="slidenum">
              <a:rPr lang="en-US" altLang="en-US" sz="1200" b="0" smtClean="0"/>
              <a:pPr/>
              <a:t>27</a:t>
            </a:fld>
            <a:endParaRPr lang="en-US" altLang="en-US" sz="1200" b="0" smtClean="0"/>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483F17C3-D8A2-4B98-8CDD-E19FF3C99838}" type="slidenum">
              <a:rPr lang="en-US" altLang="en-US" sz="1200" b="0" smtClean="0"/>
              <a:pPr/>
              <a:t>28</a:t>
            </a:fld>
            <a:endParaRPr lang="en-US" altLang="en-US" sz="1200" b="0" smtClean="0"/>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1EFE81CB-6CA3-408A-B3A7-0CB26A1E97D2}" type="slidenum">
              <a:rPr lang="en-US" altLang="en-US" sz="1200" b="0" smtClean="0"/>
              <a:pPr/>
              <a:t>29</a:t>
            </a:fld>
            <a:endParaRPr lang="en-US" altLang="en-US" sz="1200" b="0" smtClean="0"/>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i="1"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1EFE81CB-6CA3-408A-B3A7-0CB26A1E97D2}" type="slidenum">
              <a:rPr lang="en-US" altLang="en-US" sz="1200" b="0" smtClean="0"/>
              <a:pPr/>
              <a:t>30</a:t>
            </a:fld>
            <a:endParaRPr lang="en-US" altLang="en-US" sz="1200" b="0" smtClean="0"/>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i="1"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645E29CA-7D91-45DA-8B2D-278AF25B3B7D}" type="slidenum">
              <a:rPr lang="en-US" altLang="en-US" sz="1200" b="0" smtClean="0"/>
              <a:pPr/>
              <a:t>31</a:t>
            </a:fld>
            <a:endParaRPr lang="en-US" altLang="en-US" sz="1200" b="0" smtClean="0"/>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66813914-81E3-45B8-8AEB-1A004F11A8C6}" type="slidenum">
              <a:rPr lang="en-US" altLang="en-US" sz="1200" b="0" smtClean="0"/>
              <a:pPr/>
              <a:t>3</a:t>
            </a:fld>
            <a:endParaRPr lang="en-US" altLang="en-US" sz="1200" b="0" smtClean="0"/>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a:p>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01E05A88-ADDD-4793-BEF4-0278A62EBC18}" type="slidenum">
              <a:rPr lang="en-US" altLang="en-US" sz="1200" b="0" smtClean="0"/>
              <a:pPr/>
              <a:t>32</a:t>
            </a:fld>
            <a:endParaRPr lang="en-US" altLang="en-US" sz="1200" b="0" smtClean="0"/>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C06A0FC6-8BAE-4C7A-A47B-F3C5F4CAD3B9}" type="slidenum">
              <a:rPr lang="en-US" altLang="en-US" sz="1200" b="0" smtClean="0"/>
              <a:pPr/>
              <a:t>33</a:t>
            </a:fld>
            <a:endParaRPr lang="en-US" altLang="en-US" sz="1200" b="0" smtClean="0"/>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B01B7AA3-BC9B-4AC5-A6FE-E1E6B2729BDC}" type="slidenum">
              <a:rPr lang="en-US" altLang="en-US" sz="1200" b="0" smtClean="0"/>
              <a:pPr/>
              <a:t>34</a:t>
            </a:fld>
            <a:endParaRPr lang="en-US" altLang="en-US" sz="1200" b="0" smtClean="0"/>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0E5B5F05-2842-43DB-8D5D-8813F38E0DBA}" type="slidenum">
              <a:rPr lang="en-US" altLang="en-US" sz="1200" b="0" smtClean="0"/>
              <a:pPr/>
              <a:t>35</a:t>
            </a:fld>
            <a:endParaRPr lang="en-US" altLang="en-US" sz="1200" b="0" smtClean="0"/>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E67626C4-72CE-4535-80B0-E75424EC1FD7}" type="slidenum">
              <a:rPr lang="en-US" altLang="en-US" sz="1200" b="0" smtClean="0"/>
              <a:pPr/>
              <a:t>36</a:t>
            </a:fld>
            <a:endParaRPr lang="en-US" altLang="en-US" sz="1200" b="0" smtClean="0"/>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20BD7D6B-0C45-4B79-89A1-1D86753B854A}" type="slidenum">
              <a:rPr lang="en-US" altLang="en-US" sz="1200" b="0" smtClean="0"/>
              <a:pPr/>
              <a:t>37</a:t>
            </a:fld>
            <a:endParaRPr lang="en-US" altLang="en-US" sz="1200" b="0" smtClean="0"/>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B3A5C4CB-C95E-4429-BD59-AA061EF929E6}" type="slidenum">
              <a:rPr lang="en-US" altLang="en-US" sz="1200" b="0" smtClean="0"/>
              <a:pPr/>
              <a:t>38</a:t>
            </a:fld>
            <a:endParaRPr lang="en-US" altLang="en-US" sz="1200" b="0" smtClean="0"/>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20BD7D6B-0C45-4B79-89A1-1D86753B854A}" type="slidenum">
              <a:rPr lang="en-US" altLang="en-US" sz="1200" b="0" smtClean="0"/>
              <a:pPr/>
              <a:t>39</a:t>
            </a:fld>
            <a:endParaRPr lang="en-US" altLang="en-US" sz="1200" b="0" smtClean="0"/>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20BD7D6B-0C45-4B79-89A1-1D86753B854A}" type="slidenum">
              <a:rPr lang="en-US" altLang="en-US" sz="1200" b="0" smtClean="0"/>
              <a:pPr/>
              <a:t>40</a:t>
            </a:fld>
            <a:endParaRPr lang="en-US" altLang="en-US" sz="1200" b="0" smtClean="0"/>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FC2BF875-C35E-4981-8903-2974228C003D}" type="slidenum">
              <a:rPr lang="en-US" altLang="en-US" sz="1200" b="0" smtClean="0"/>
              <a:pPr/>
              <a:t>41</a:t>
            </a:fld>
            <a:endParaRPr lang="en-US" altLang="en-US" sz="1200" b="0" smtClean="0"/>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64EC37D3-3133-4412-8544-D338AFD37745}" type="slidenum">
              <a:rPr lang="en-US" altLang="en-US" sz="1200" b="0" smtClean="0"/>
              <a:pPr/>
              <a:t>4</a:t>
            </a:fld>
            <a:endParaRPr lang="en-US" altLang="en-US" sz="1200" b="0" smtClean="0"/>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C25FBF0E-6BBA-4338-AFF0-D05F3A04CEB2}" type="slidenum">
              <a:rPr lang="en-US" altLang="en-US" sz="1200" b="0" smtClean="0"/>
              <a:pPr/>
              <a:t>42</a:t>
            </a:fld>
            <a:endParaRPr lang="en-US" altLang="en-US" sz="1200" b="0" smtClean="0"/>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6EC5984E-B10E-4732-85CA-8920920333E0}" type="slidenum">
              <a:rPr lang="en-US" altLang="en-US" sz="1200" b="0" smtClean="0"/>
              <a:pPr/>
              <a:t>43</a:t>
            </a:fld>
            <a:endParaRPr lang="en-US" altLang="en-US" sz="1200" b="0" smtClean="0"/>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5365C87F-E4E7-4E3F-99C8-36D3BBCC3254}" type="slidenum">
              <a:rPr lang="en-US" altLang="en-US" sz="1200" b="0" smtClean="0"/>
              <a:pPr/>
              <a:t>44</a:t>
            </a:fld>
            <a:endParaRPr lang="en-US" altLang="en-US" sz="1200" b="0" smtClean="0"/>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8159764F-ABD8-49FE-9802-33E4C036D18B}" type="slidenum">
              <a:rPr lang="en-US" altLang="en-US" sz="1200" b="0" smtClean="0"/>
              <a:pPr/>
              <a:t>45</a:t>
            </a:fld>
            <a:endParaRPr lang="en-US" altLang="en-US" sz="1200" b="0" smtClean="0"/>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51F5B9F7-752D-4EE7-B7AB-3BF95CEFB318}" type="slidenum">
              <a:rPr lang="en-US" altLang="en-US" sz="1200" b="0" smtClean="0"/>
              <a:pPr/>
              <a:t>46</a:t>
            </a:fld>
            <a:endParaRPr lang="en-US" altLang="en-US" sz="1200" b="0" smtClean="0"/>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1F571D46-AFD4-4FF1-B823-61C8BA144623}" type="slidenum">
              <a:rPr lang="en-US" altLang="en-US" sz="1200" b="0" smtClean="0"/>
              <a:pPr/>
              <a:t>47</a:t>
            </a:fld>
            <a:endParaRPr lang="en-US" altLang="en-US" sz="1200" b="0" smtClean="0"/>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6C9FCFFE-E29D-4EA1-A242-F026098F5A0A}" type="slidenum">
              <a:rPr lang="en-US" altLang="en-US" sz="1200" b="0" smtClean="0"/>
              <a:pPr/>
              <a:t>48</a:t>
            </a:fld>
            <a:endParaRPr lang="en-US" altLang="en-US" sz="1200" b="0"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20BD7D6B-0C45-4B79-89A1-1D86753B854A}" type="slidenum">
              <a:rPr lang="en-US" altLang="en-US" sz="1200" b="0" smtClean="0"/>
              <a:pPr/>
              <a:t>49</a:t>
            </a:fld>
            <a:endParaRPr lang="en-US" altLang="en-US" sz="1200" b="0" smtClean="0"/>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FF8B8E77-F6A0-4A11-AD7D-46A51E5F2144}" type="slidenum">
              <a:rPr lang="en-US" altLang="en-US" sz="1200" b="0" smtClean="0"/>
              <a:pPr/>
              <a:t>50</a:t>
            </a:fld>
            <a:endParaRPr lang="en-US" altLang="en-US" sz="1200" b="0" smtClean="0"/>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F52192D7-75B6-4886-BF13-368E00191A38}" type="slidenum">
              <a:rPr lang="en-US" altLang="en-US" sz="1200" b="0" smtClean="0"/>
              <a:pPr/>
              <a:t>51</a:t>
            </a:fld>
            <a:endParaRPr lang="en-US" altLang="en-US" sz="1200" b="0" smtClean="0"/>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D19A080C-CE13-420D-9159-1803BBBD3BA6}" type="slidenum">
              <a:rPr lang="en-US" altLang="en-US" sz="1200" b="0" smtClean="0"/>
              <a:pPr/>
              <a:t>5</a:t>
            </a:fld>
            <a:endParaRPr lang="en-US" altLang="en-US" sz="1200" b="0" smtClean="0"/>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4FCF8424-5F34-4932-A6D2-94DA01D0FFA9}" type="slidenum">
              <a:rPr lang="en-US" altLang="en-US" sz="1200" b="0" smtClean="0"/>
              <a:pPr/>
              <a:t>52</a:t>
            </a:fld>
            <a:endParaRPr lang="en-US" altLang="en-US" sz="1200" b="0" smtClean="0"/>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C4C679B2-22D2-4148-A5BF-5A50556D9CBF}" type="slidenum">
              <a:rPr lang="en-US" altLang="en-US" sz="1200" b="0" smtClean="0"/>
              <a:pPr/>
              <a:t>53</a:t>
            </a:fld>
            <a:endParaRPr lang="en-US" altLang="en-US" sz="1200" b="0" smtClean="0"/>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9C69E152-750C-46ED-9F0A-9E09FEA3D334}" type="slidenum">
              <a:rPr lang="en-US" altLang="en-US" sz="1200" b="0" smtClean="0"/>
              <a:pPr/>
              <a:t>54</a:t>
            </a:fld>
            <a:endParaRPr lang="en-US" altLang="en-US" sz="1200" b="0" smtClean="0"/>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15747DAD-0F5D-4AE9-AA3F-A095FFC288B2}" type="slidenum">
              <a:rPr lang="en-US" altLang="en-US" sz="1200" b="0" smtClean="0"/>
              <a:pPr/>
              <a:t>56</a:t>
            </a:fld>
            <a:endParaRPr lang="en-US" altLang="en-US" sz="1200" b="0" smtClean="0"/>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89950992-5050-436C-93E0-9013CA8839FD}" type="slidenum">
              <a:rPr lang="en-US" altLang="en-US" sz="1200" b="0" smtClean="0"/>
              <a:pPr/>
              <a:t>57</a:t>
            </a:fld>
            <a:endParaRPr lang="en-US" altLang="en-US" sz="1200" b="0" smtClean="0"/>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89950992-5050-436C-93E0-9013CA8839FD}" type="slidenum">
              <a:rPr lang="en-US" altLang="en-US" sz="1200" b="0" smtClean="0"/>
              <a:pPr/>
              <a:t>58</a:t>
            </a:fld>
            <a:endParaRPr lang="en-US" altLang="en-US" sz="1200" b="0" smtClean="0"/>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B3BA6B97-77D9-433C-87D2-3B38633A4994}" type="slidenum">
              <a:rPr lang="en-US" altLang="en-US" sz="1200" b="0" smtClean="0"/>
              <a:pPr/>
              <a:t>59</a:t>
            </a:fld>
            <a:endParaRPr lang="en-US" altLang="en-US" sz="1200" b="0" smtClean="0"/>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4FCF8424-5F34-4932-A6D2-94DA01D0FFA9}" type="slidenum">
              <a:rPr lang="en-US" altLang="en-US" sz="1200" b="0" smtClean="0"/>
              <a:pPr/>
              <a:t>60</a:t>
            </a:fld>
            <a:endParaRPr lang="en-US" altLang="en-US" sz="1200" b="0" smtClean="0"/>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2379140E-AF98-4324-AAC2-4501D2F5E15D}" type="slidenum">
              <a:rPr lang="en-US" altLang="en-US" sz="1200" b="0" smtClean="0"/>
              <a:pPr/>
              <a:t>61</a:t>
            </a:fld>
            <a:endParaRPr lang="en-US" altLang="en-US" sz="1200" b="0" smtClean="0"/>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17A9BF1D-4BBC-4C74-9B21-4E2CD6C39BAC}" type="slidenum">
              <a:rPr lang="en-US" altLang="en-US" sz="1200" b="0" smtClean="0"/>
              <a:pPr/>
              <a:t>64</a:t>
            </a:fld>
            <a:endParaRPr lang="en-US" altLang="en-US" sz="1200" b="0" smtClean="0"/>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E0F03DBC-DAAC-4884-8449-4D7A6F08F7ED}" type="slidenum">
              <a:rPr lang="en-US" altLang="en-US" sz="1200" b="0" smtClean="0"/>
              <a:pPr/>
              <a:t>7</a:t>
            </a:fld>
            <a:endParaRPr lang="en-US" altLang="en-US" sz="1200" b="0" smtClean="0"/>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FD137A00-8F19-46AA-8B7E-7323FB0EB06B}" type="slidenum">
              <a:rPr lang="en-US" altLang="en-US" sz="1200" b="0" smtClean="0"/>
              <a:pPr/>
              <a:t>65</a:t>
            </a:fld>
            <a:endParaRPr lang="en-US" altLang="en-US" sz="1200" b="0" smtClean="0"/>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F1297497-AA47-4B3A-A0E3-15188239B04F}" type="slidenum">
              <a:rPr lang="en-US" altLang="en-US" sz="1200" b="0" smtClean="0"/>
              <a:pPr/>
              <a:t>66</a:t>
            </a:fld>
            <a:endParaRPr lang="en-US" altLang="en-US" sz="1200" b="0" smtClean="0"/>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8EC0A052-26A2-4990-89C3-46C3BF9812C2}" type="slidenum">
              <a:rPr lang="en-US" altLang="en-US" sz="1200" b="0" smtClean="0"/>
              <a:pPr/>
              <a:t>67</a:t>
            </a:fld>
            <a:endParaRPr lang="en-US" altLang="en-US" sz="1200" b="0" smtClean="0"/>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6D08A7E8-8D29-461F-8545-C633B6BACD38}" type="slidenum">
              <a:rPr lang="en-US" altLang="en-US" sz="1200" b="0" smtClean="0"/>
              <a:pPr/>
              <a:t>69</a:t>
            </a:fld>
            <a:endParaRPr lang="en-US" altLang="en-US" sz="1200" b="0" smtClean="0"/>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1784D216-9459-4572-B3E6-2CFCF1D90ECB}" type="slidenum">
              <a:rPr lang="en-US" altLang="en-US" sz="1200" b="0" smtClean="0"/>
              <a:pPr/>
              <a:t>70</a:t>
            </a:fld>
            <a:endParaRPr lang="en-US" altLang="en-US" sz="1200" b="0" smtClean="0"/>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89950992-5050-436C-93E0-9013CA8839FD}" type="slidenum">
              <a:rPr lang="en-US" altLang="en-US" sz="1200" b="0" smtClean="0"/>
              <a:pPr/>
              <a:t>71</a:t>
            </a:fld>
            <a:endParaRPr lang="en-US" altLang="en-US" sz="1200" b="0" smtClean="0"/>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1C964A31-7F7A-4367-9564-5E74F44D0B3A}" type="slidenum">
              <a:rPr lang="en-US" altLang="en-US" sz="1200" b="0" smtClean="0"/>
              <a:pPr/>
              <a:t>74</a:t>
            </a:fld>
            <a:endParaRPr lang="en-US" altLang="en-US" sz="1200" b="0" smtClean="0"/>
          </a:p>
        </p:txBody>
      </p:sp>
      <p:sp>
        <p:nvSpPr>
          <p:cNvPr id="285699" name="Rectangle 2"/>
          <p:cNvSpPr>
            <a:spLocks noGrp="1" noRot="1" noChangeAspect="1" noChangeArrowheads="1" noTextEdit="1"/>
          </p:cNvSpPr>
          <p:nvPr>
            <p:ph type="sldImg"/>
          </p:nvPr>
        </p:nvSpPr>
        <p:spPr>
          <a:xfrm>
            <a:off x="1144588" y="685800"/>
            <a:ext cx="4572000" cy="3429000"/>
          </a:xfrm>
          <a:ln/>
        </p:spPr>
      </p:sp>
      <p:sp>
        <p:nvSpPr>
          <p:cNvPr id="285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9291E1A2-D160-44A7-BA0A-CD4B26C0FA81}" type="slidenum">
              <a:rPr lang="en-US" altLang="en-US" sz="1200" b="0" smtClean="0"/>
              <a:pPr/>
              <a:t>77</a:t>
            </a:fld>
            <a:endParaRPr lang="en-US" altLang="en-US" sz="1200" b="0" smtClean="0"/>
          </a:p>
        </p:txBody>
      </p:sp>
      <p:sp>
        <p:nvSpPr>
          <p:cNvPr id="286723" name="Rectangle 2"/>
          <p:cNvSpPr>
            <a:spLocks noGrp="1" noRot="1" noChangeAspect="1" noChangeArrowheads="1" noTextEdit="1"/>
          </p:cNvSpPr>
          <p:nvPr>
            <p:ph type="sldImg"/>
          </p:nvPr>
        </p:nvSpPr>
        <p:spPr>
          <a:xfrm>
            <a:off x="1144588" y="685800"/>
            <a:ext cx="4572000" cy="3429000"/>
          </a:xfrm>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898B8D68-8EAA-4C30-BE09-842E7824289D}" type="slidenum">
              <a:rPr lang="en-US" altLang="en-US" sz="1200" b="0" smtClean="0"/>
              <a:pPr/>
              <a:t>78</a:t>
            </a:fld>
            <a:endParaRPr lang="en-US" altLang="en-US" sz="1200" b="0" smtClean="0"/>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A5CC5F04-CEBE-4979-B7C6-9C4446E63CE1}" type="slidenum">
              <a:rPr lang="en-US" altLang="en-US" sz="1200" b="0" smtClean="0"/>
              <a:pPr/>
              <a:t>79</a:t>
            </a:fld>
            <a:endParaRPr lang="en-US" altLang="en-US" sz="1200" b="0" smtClean="0"/>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9AA51449-E88E-4CFE-B431-DEC1C32831FD}" type="slidenum">
              <a:rPr lang="en-US" altLang="en-US" sz="1200" b="0" smtClean="0"/>
              <a:pPr/>
              <a:t>8</a:t>
            </a:fld>
            <a:endParaRPr lang="en-US" altLang="en-US" sz="1200" b="0" smtClean="0"/>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F074A182-0EB5-47E5-B8E2-6CA680BA92BE}" type="slidenum">
              <a:rPr lang="en-US" altLang="en-US" sz="1200" b="0" smtClean="0"/>
              <a:pPr/>
              <a:t>9</a:t>
            </a:fld>
            <a:endParaRPr lang="en-US" altLang="en-US" sz="1200" b="0" smtClean="0"/>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fld id="{5A13408B-2E54-4206-BBD4-38818DBE09D5}" type="slidenum">
              <a:rPr lang="en-US" altLang="en-US" sz="1200" b="0" smtClean="0"/>
              <a:pPr/>
              <a:t>10</a:t>
            </a:fld>
            <a:endParaRPr lang="en-US" altLang="en-US" sz="1200" b="0" smtClean="0"/>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FB917E5-A398-4A2D-9218-7F67FEE325FB}" type="slidenum">
              <a:rPr lang="en-US"/>
              <a:pPr>
                <a:defRPr/>
              </a:pPr>
              <a:t>‹#›</a:t>
            </a:fld>
            <a:endParaRPr lang="en-US"/>
          </a:p>
        </p:txBody>
      </p:sp>
    </p:spTree>
    <p:extLst>
      <p:ext uri="{BB962C8B-B14F-4D97-AF65-F5344CB8AC3E}">
        <p14:creationId xmlns:p14="http://schemas.microsoft.com/office/powerpoint/2010/main" val="203356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778AEB1-E338-49EB-956E-F749FEED9C5D}" type="slidenum">
              <a:rPr lang="en-US"/>
              <a:pPr>
                <a:defRPr/>
              </a:pPr>
              <a:t>‹#›</a:t>
            </a:fld>
            <a:endParaRPr lang="en-US"/>
          </a:p>
        </p:txBody>
      </p:sp>
    </p:spTree>
    <p:extLst>
      <p:ext uri="{BB962C8B-B14F-4D97-AF65-F5344CB8AC3E}">
        <p14:creationId xmlns:p14="http://schemas.microsoft.com/office/powerpoint/2010/main" val="1913534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B4CD0D-4675-4F9C-8FE9-81BD16D76F78}" type="slidenum">
              <a:rPr lang="en-US"/>
              <a:pPr>
                <a:defRPr/>
              </a:pPr>
              <a:t>‹#›</a:t>
            </a:fld>
            <a:endParaRPr lang="en-US"/>
          </a:p>
        </p:txBody>
      </p:sp>
    </p:spTree>
    <p:extLst>
      <p:ext uri="{BB962C8B-B14F-4D97-AF65-F5344CB8AC3E}">
        <p14:creationId xmlns:p14="http://schemas.microsoft.com/office/powerpoint/2010/main" val="222094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6361D8C-7456-4E32-AE2C-18AC0C4AD3B9}" type="slidenum">
              <a:rPr lang="en-US"/>
              <a:pPr>
                <a:defRPr/>
              </a:pPr>
              <a:t>‹#›</a:t>
            </a:fld>
            <a:endParaRPr lang="en-US"/>
          </a:p>
        </p:txBody>
      </p:sp>
    </p:spTree>
    <p:extLst>
      <p:ext uri="{BB962C8B-B14F-4D97-AF65-F5344CB8AC3E}">
        <p14:creationId xmlns:p14="http://schemas.microsoft.com/office/powerpoint/2010/main" val="1234886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C1A535EF-F42B-4424-9346-39175B3B18EA}" type="slidenum">
              <a:rPr lang="en-US"/>
              <a:pPr>
                <a:defRPr/>
              </a:pPr>
              <a:t>‹#›</a:t>
            </a:fld>
            <a:endParaRPr lang="en-US"/>
          </a:p>
        </p:txBody>
      </p:sp>
    </p:spTree>
    <p:extLst>
      <p:ext uri="{BB962C8B-B14F-4D97-AF65-F5344CB8AC3E}">
        <p14:creationId xmlns:p14="http://schemas.microsoft.com/office/powerpoint/2010/main" val="3922141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2C0769-C504-498E-9A64-7AA024C58CB1}" type="slidenum">
              <a:rPr lang="en-US"/>
              <a:pPr>
                <a:defRPr/>
              </a:pPr>
              <a:t>‹#›</a:t>
            </a:fld>
            <a:endParaRPr lang="en-US"/>
          </a:p>
        </p:txBody>
      </p:sp>
    </p:spTree>
    <p:extLst>
      <p:ext uri="{BB962C8B-B14F-4D97-AF65-F5344CB8AC3E}">
        <p14:creationId xmlns:p14="http://schemas.microsoft.com/office/powerpoint/2010/main" val="664247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DAABC6-1AAC-4594-8279-E5249E818F1E}" type="slidenum">
              <a:rPr lang="en-US"/>
              <a:pPr>
                <a:defRPr/>
              </a:pPr>
              <a:t>‹#›</a:t>
            </a:fld>
            <a:endParaRPr lang="en-US"/>
          </a:p>
        </p:txBody>
      </p:sp>
    </p:spTree>
    <p:extLst>
      <p:ext uri="{BB962C8B-B14F-4D97-AF65-F5344CB8AC3E}">
        <p14:creationId xmlns:p14="http://schemas.microsoft.com/office/powerpoint/2010/main" val="3640015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82EC3C7-E132-46A5-89B0-2EE944BF5927}" type="slidenum">
              <a:rPr lang="en-US"/>
              <a:pPr>
                <a:defRPr/>
              </a:pPr>
              <a:t>‹#›</a:t>
            </a:fld>
            <a:endParaRPr lang="en-US"/>
          </a:p>
        </p:txBody>
      </p:sp>
    </p:spTree>
    <p:extLst>
      <p:ext uri="{BB962C8B-B14F-4D97-AF65-F5344CB8AC3E}">
        <p14:creationId xmlns:p14="http://schemas.microsoft.com/office/powerpoint/2010/main" val="24527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AF32582-317B-4268-A22C-BA288546C3DB}" type="slidenum">
              <a:rPr lang="en-US"/>
              <a:pPr>
                <a:defRPr/>
              </a:pPr>
              <a:t>‹#›</a:t>
            </a:fld>
            <a:endParaRPr lang="en-US"/>
          </a:p>
        </p:txBody>
      </p:sp>
    </p:spTree>
    <p:extLst>
      <p:ext uri="{BB962C8B-B14F-4D97-AF65-F5344CB8AC3E}">
        <p14:creationId xmlns:p14="http://schemas.microsoft.com/office/powerpoint/2010/main" val="323543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075D038-62BC-4E20-93B2-64A041A3825A}" type="slidenum">
              <a:rPr lang="en-US"/>
              <a:pPr>
                <a:defRPr/>
              </a:pPr>
              <a:t>‹#›</a:t>
            </a:fld>
            <a:endParaRPr lang="en-US"/>
          </a:p>
        </p:txBody>
      </p:sp>
    </p:spTree>
    <p:extLst>
      <p:ext uri="{BB962C8B-B14F-4D97-AF65-F5344CB8AC3E}">
        <p14:creationId xmlns:p14="http://schemas.microsoft.com/office/powerpoint/2010/main" val="3192193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EFC1D3D-5F5A-495D-AD6F-DB0FF0C8D752}" type="slidenum">
              <a:rPr lang="en-US"/>
              <a:pPr>
                <a:defRPr/>
              </a:pPr>
              <a:t>‹#›</a:t>
            </a:fld>
            <a:endParaRPr lang="en-US"/>
          </a:p>
        </p:txBody>
      </p:sp>
    </p:spTree>
    <p:extLst>
      <p:ext uri="{BB962C8B-B14F-4D97-AF65-F5344CB8AC3E}">
        <p14:creationId xmlns:p14="http://schemas.microsoft.com/office/powerpoint/2010/main" val="130527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1CF670C-5ECB-4168-9FDF-1C2F4233DF9C}" type="slidenum">
              <a:rPr lang="en-US"/>
              <a:pPr>
                <a:defRPr/>
              </a:pPr>
              <a:t>‹#›</a:t>
            </a:fld>
            <a:endParaRPr lang="en-US"/>
          </a:p>
        </p:txBody>
      </p:sp>
    </p:spTree>
    <p:extLst>
      <p:ext uri="{BB962C8B-B14F-4D97-AF65-F5344CB8AC3E}">
        <p14:creationId xmlns:p14="http://schemas.microsoft.com/office/powerpoint/2010/main" val="1325054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17D8D1-0446-4AFE-B4E1-A4432BE44D55}" type="slidenum">
              <a:rPr lang="en-US"/>
              <a:pPr>
                <a:defRPr/>
              </a:pPr>
              <a:t>‹#›</a:t>
            </a:fld>
            <a:endParaRPr lang="en-US"/>
          </a:p>
        </p:txBody>
      </p:sp>
    </p:spTree>
    <p:extLst>
      <p:ext uri="{BB962C8B-B14F-4D97-AF65-F5344CB8AC3E}">
        <p14:creationId xmlns:p14="http://schemas.microsoft.com/office/powerpoint/2010/main" val="1728226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035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512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p>
        </p:txBody>
      </p:sp>
      <p:sp>
        <p:nvSpPr>
          <p:cNvPr id="6512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a:defRPr/>
            </a:pPr>
            <a:endParaRPr lang="en-US"/>
          </a:p>
        </p:txBody>
      </p:sp>
      <p:sp>
        <p:nvSpPr>
          <p:cNvPr id="6512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CCB641BD-BB75-4B50-A5E7-09F919CD4EE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5.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6.w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7.wmf"/><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8.wmf"/><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3.wmf"/><Relationship Id="rId3" Type="http://schemas.openxmlformats.org/officeDocument/2006/relationships/notesSlide" Target="../notesSlides/notesSlide20.xml"/><Relationship Id="rId7" Type="http://schemas.openxmlformats.org/officeDocument/2006/relationships/image" Target="../media/image10.wmf"/><Relationship Id="rId12"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1.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1.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image" Target="../media/image14.wmf"/><Relationship Id="rId4" Type="http://schemas.openxmlformats.org/officeDocument/2006/relationships/oleObject" Target="../embeddings/oleObject15.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7.wmf"/><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18.bin"/><Relationship Id="rId5" Type="http://schemas.openxmlformats.org/officeDocument/2006/relationships/image" Target="../media/image16.wmf"/><Relationship Id="rId4"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9.wmf"/><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embeddings/oleObject20.bin"/><Relationship Id="rId5" Type="http://schemas.openxmlformats.org/officeDocument/2006/relationships/image" Target="../media/image18.wmf"/><Relationship Id="rId4" Type="http://schemas.openxmlformats.org/officeDocument/2006/relationships/oleObject" Target="../embeddings/oleObject19.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vmlDrawing" Target="../drawings/vmlDrawing13.vml"/><Relationship Id="rId5" Type="http://schemas.openxmlformats.org/officeDocument/2006/relationships/image" Target="../media/image20.wmf"/><Relationship Id="rId4" Type="http://schemas.openxmlformats.org/officeDocument/2006/relationships/oleObject" Target="../embeddings/oleObject21.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13.wmf"/><Relationship Id="rId3" Type="http://schemas.openxmlformats.org/officeDocument/2006/relationships/notesSlide" Target="../notesSlides/notesSlide27.xml"/><Relationship Id="rId7" Type="http://schemas.openxmlformats.org/officeDocument/2006/relationships/image" Target="../media/image22.wmf"/><Relationship Id="rId12"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3.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3.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28.bin"/><Relationship Id="rId5" Type="http://schemas.openxmlformats.org/officeDocument/2006/relationships/image" Target="../media/image25.wmf"/><Relationship Id="rId4" Type="http://schemas.openxmlformats.org/officeDocument/2006/relationships/oleObject" Target="../embeddings/oleObject2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28.wmf"/><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oleObject" Target="../embeddings/oleObject30.bin"/><Relationship Id="rId5" Type="http://schemas.openxmlformats.org/officeDocument/2006/relationships/image" Target="../media/image27.emf"/><Relationship Id="rId4" Type="http://schemas.openxmlformats.org/officeDocument/2006/relationships/oleObject" Target="../embeddings/oleObject29.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32.xml"/><Relationship Id="rId7" Type="http://schemas.openxmlformats.org/officeDocument/2006/relationships/image" Target="../media/image27.e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32.bin"/><Relationship Id="rId11" Type="http://schemas.openxmlformats.org/officeDocument/2006/relationships/image" Target="../media/image31.wmf"/><Relationship Id="rId5" Type="http://schemas.openxmlformats.org/officeDocument/2006/relationships/image" Target="../media/image29.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0.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35.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6.bin"/><Relationship Id="rId5" Type="http://schemas.openxmlformats.org/officeDocument/2006/relationships/image" Target="../media/image27.emf"/><Relationship Id="rId4" Type="http://schemas.openxmlformats.org/officeDocument/2006/relationships/oleObject" Target="../embeddings/oleObject35.bin"/><Relationship Id="rId9" Type="http://schemas.openxmlformats.org/officeDocument/2006/relationships/image" Target="../media/image33.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34.wmf"/><Relationship Id="rId4" Type="http://schemas.openxmlformats.org/officeDocument/2006/relationships/oleObject" Target="../embeddings/oleObject38.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35.wmf"/><Relationship Id="rId4" Type="http://schemas.openxmlformats.org/officeDocument/2006/relationships/oleObject" Target="../embeddings/oleObject39.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7.emf"/><Relationship Id="rId4" Type="http://schemas.openxmlformats.org/officeDocument/2006/relationships/oleObject" Target="../embeddings/oleObject40.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2.bin"/><Relationship Id="rId5" Type="http://schemas.openxmlformats.org/officeDocument/2006/relationships/image" Target="../media/image27.emf"/><Relationship Id="rId4" Type="http://schemas.openxmlformats.org/officeDocument/2006/relationships/oleObject" Target="../embeddings/oleObject41.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40.wmf"/><Relationship Id="rId3" Type="http://schemas.openxmlformats.org/officeDocument/2006/relationships/notesSlide" Target="../notesSlides/notesSlide44.xml"/><Relationship Id="rId7" Type="http://schemas.openxmlformats.org/officeDocument/2006/relationships/image" Target="../media/image38.wmf"/><Relationship Id="rId12" Type="http://schemas.openxmlformats.org/officeDocument/2006/relationships/oleObject" Target="../embeddings/oleObject47.bin"/><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oleObject" Target="../embeddings/oleObject44.bin"/><Relationship Id="rId11" Type="http://schemas.openxmlformats.org/officeDocument/2006/relationships/image" Target="../media/image39.wmf"/><Relationship Id="rId5" Type="http://schemas.openxmlformats.org/officeDocument/2006/relationships/image" Target="../media/image37.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27.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notesSlide" Target="../notesSlides/notesSlide46.xml"/><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9.bin"/><Relationship Id="rId5" Type="http://schemas.openxmlformats.org/officeDocument/2006/relationships/image" Target="../media/image27.emf"/><Relationship Id="rId4" Type="http://schemas.openxmlformats.org/officeDocument/2006/relationships/oleObject" Target="../embeddings/oleObject48.bin"/><Relationship Id="rId9" Type="http://schemas.openxmlformats.org/officeDocument/2006/relationships/image" Target="../media/image42.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35.wmf"/><Relationship Id="rId4" Type="http://schemas.openxmlformats.org/officeDocument/2006/relationships/oleObject" Target="../embeddings/oleObject5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53.bin"/><Relationship Id="rId5" Type="http://schemas.openxmlformats.org/officeDocument/2006/relationships/image" Target="../media/image43.wmf"/><Relationship Id="rId4" Type="http://schemas.openxmlformats.org/officeDocument/2006/relationships/oleObject" Target="../embeddings/oleObject52.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55.bin"/><Relationship Id="rId5" Type="http://schemas.openxmlformats.org/officeDocument/2006/relationships/image" Target="../media/image45.wmf"/><Relationship Id="rId4" Type="http://schemas.openxmlformats.org/officeDocument/2006/relationships/oleObject" Target="../embeddings/oleObject54.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oleObject" Target="../embeddings/oleObject56.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50.wmf"/><Relationship Id="rId2" Type="http://schemas.openxmlformats.org/officeDocument/2006/relationships/slideLayout" Target="../slideLayouts/slideLayout4.xml"/><Relationship Id="rId1" Type="http://schemas.openxmlformats.org/officeDocument/2006/relationships/vmlDrawing" Target="../drawings/vmlDrawing29.vml"/><Relationship Id="rId6" Type="http://schemas.openxmlformats.org/officeDocument/2006/relationships/oleObject" Target="../embeddings/oleObject58.bin"/><Relationship Id="rId5" Type="http://schemas.openxmlformats.org/officeDocument/2006/relationships/image" Target="../media/image49.wmf"/><Relationship Id="rId4" Type="http://schemas.openxmlformats.org/officeDocument/2006/relationships/oleObject" Target="../embeddings/oleObject57.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56.xml"/><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60.bin"/><Relationship Id="rId5" Type="http://schemas.openxmlformats.org/officeDocument/2006/relationships/image" Target="../media/image51.wmf"/><Relationship Id="rId4" Type="http://schemas.openxmlformats.org/officeDocument/2006/relationships/oleObject" Target="../embeddings/oleObject59.bin"/><Relationship Id="rId9" Type="http://schemas.openxmlformats.org/officeDocument/2006/relationships/image" Target="../media/image5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54.wmf"/><Relationship Id="rId5" Type="http://schemas.openxmlformats.org/officeDocument/2006/relationships/oleObject" Target="../embeddings/oleObject62.bin"/><Relationship Id="rId4" Type="http://schemas.openxmlformats.org/officeDocument/2006/relationships/image" Target="../media/image55.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64.bin"/><Relationship Id="rId5" Type="http://schemas.openxmlformats.org/officeDocument/2006/relationships/image" Target="../media/image56.wmf"/><Relationship Id="rId4" Type="http://schemas.openxmlformats.org/officeDocument/2006/relationships/oleObject" Target="../embeddings/oleObject63.bin"/></Relationships>
</file>

<file path=ppt/slides/_rels/slide64.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notesSlide" Target="../notesSlides/notesSlide59.xml"/><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58.wmf"/><Relationship Id="rId5" Type="http://schemas.openxmlformats.org/officeDocument/2006/relationships/oleObject" Target="../embeddings/oleObject65.bin"/><Relationship Id="rId4" Type="http://schemas.openxmlformats.org/officeDocument/2006/relationships/image" Target="../media/image55.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62.wmf"/><Relationship Id="rId3" Type="http://schemas.openxmlformats.org/officeDocument/2006/relationships/notesSlide" Target="../notesSlides/notesSlide61.xml"/><Relationship Id="rId7" Type="http://schemas.openxmlformats.org/officeDocument/2006/relationships/image" Target="../media/image60.wmf"/><Relationship Id="rId12"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68.bin"/><Relationship Id="rId11" Type="http://schemas.openxmlformats.org/officeDocument/2006/relationships/image" Target="../media/image61.emf"/><Relationship Id="rId5" Type="http://schemas.openxmlformats.org/officeDocument/2006/relationships/image" Target="../media/image59.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53.w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73.bin"/><Relationship Id="rId5" Type="http://schemas.openxmlformats.org/officeDocument/2006/relationships/image" Target="../media/image63.wmf"/><Relationship Id="rId4" Type="http://schemas.openxmlformats.org/officeDocument/2006/relationships/oleObject" Target="../embeddings/oleObject7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notesSlide" Target="../notesSlides/notesSlide66.xml"/><Relationship Id="rId7"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75.bin"/><Relationship Id="rId5" Type="http://schemas.openxmlformats.org/officeDocument/2006/relationships/image" Target="../media/image65.wmf"/><Relationship Id="rId4" Type="http://schemas.openxmlformats.org/officeDocument/2006/relationships/oleObject" Target="../embeddings/oleObject74.bin"/><Relationship Id="rId9" Type="http://schemas.openxmlformats.org/officeDocument/2006/relationships/image" Target="../media/image67.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68.emf"/><Relationship Id="rId4" Type="http://schemas.openxmlformats.org/officeDocument/2006/relationships/oleObject" Target="../embeddings/Microsoft_Word_97_-_2003_Document1.doc"/></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74422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01378" name="Rectangle 6"/>
          <p:cNvSpPr>
            <a:spLocks noChangeArrowheads="1"/>
          </p:cNvSpPr>
          <p:nvPr/>
        </p:nvSpPr>
        <p:spPr bwMode="auto">
          <a:xfrm>
            <a:off x="819150" y="5461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r>
              <a:rPr lang="en-US" altLang="en-US" sz="4400" b="0">
                <a:solidFill>
                  <a:schemeClr val="tx2"/>
                </a:solidFill>
                <a:latin typeface="Arial" charset="0"/>
              </a:rPr>
              <a:t>Control Systems</a:t>
            </a:r>
          </a:p>
        </p:txBody>
      </p:sp>
      <p:sp>
        <p:nvSpPr>
          <p:cNvPr id="101379" name="Rectangle 7"/>
          <p:cNvSpPr>
            <a:spLocks noChangeArrowheads="1"/>
          </p:cNvSpPr>
          <p:nvPr/>
        </p:nvSpPr>
        <p:spPr bwMode="auto">
          <a:xfrm>
            <a:off x="819150" y="2057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r>
              <a:rPr lang="en-US" altLang="en-US" b="0">
                <a:solidFill>
                  <a:schemeClr val="tx2"/>
                </a:solidFill>
                <a:latin typeface="Arial" charset="0"/>
              </a:rPr>
              <a:t>Stage 4: Electrical, Electronic and Communications Engineering</a:t>
            </a:r>
            <a:endParaRPr lang="en-US" altLang="en-US" sz="4400" b="0">
              <a:solidFill>
                <a:schemeClr val="tx2"/>
              </a:solidFill>
              <a:latin typeface="Arial" charset="0"/>
            </a:endParaRPr>
          </a:p>
        </p:txBody>
      </p:sp>
      <p:sp>
        <p:nvSpPr>
          <p:cNvPr id="101380" name="Text Box 8"/>
          <p:cNvSpPr txBox="1">
            <a:spLocks noChangeArrowheads="1"/>
          </p:cNvSpPr>
          <p:nvPr/>
        </p:nvSpPr>
        <p:spPr bwMode="auto">
          <a:xfrm>
            <a:off x="1797050" y="3733800"/>
            <a:ext cx="5797550"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a:lnSpc>
                <a:spcPct val="75000"/>
              </a:lnSpc>
              <a:spcBef>
                <a:spcPct val="50000"/>
              </a:spcBef>
            </a:pPr>
            <a:r>
              <a:rPr lang="en-US" altLang="en-US" b="0"/>
              <a:t>Dr Paul Curran</a:t>
            </a:r>
          </a:p>
          <a:p>
            <a:pPr algn="ctr">
              <a:lnSpc>
                <a:spcPct val="75000"/>
              </a:lnSpc>
              <a:spcBef>
                <a:spcPct val="50000"/>
              </a:spcBef>
            </a:pPr>
            <a:r>
              <a:rPr lang="en-US" altLang="en-US" b="0"/>
              <a:t>Room 145, Engineering.</a:t>
            </a:r>
          </a:p>
          <a:p>
            <a:pPr algn="ctr">
              <a:lnSpc>
                <a:spcPct val="75000"/>
              </a:lnSpc>
              <a:spcBef>
                <a:spcPct val="50000"/>
              </a:spcBef>
            </a:pPr>
            <a:r>
              <a:rPr lang="en-US" altLang="en-US" b="0"/>
              <a:t>paul.curran@ucd.ie</a:t>
            </a:r>
          </a:p>
          <a:p>
            <a:pPr algn="ctr">
              <a:lnSpc>
                <a:spcPct val="75000"/>
              </a:lnSpc>
              <a:spcBef>
                <a:spcPct val="50000"/>
              </a:spcBef>
            </a:pPr>
            <a:r>
              <a:rPr lang="en-US" altLang="en-US" b="0"/>
              <a:t>+353-1-7161846</a:t>
            </a:r>
            <a:endParaRPr lang="en-US" altLang="en-US" sz="2000" b="0" i="1"/>
          </a:p>
          <a:p>
            <a:pPr algn="ctr">
              <a:lnSpc>
                <a:spcPct val="75000"/>
              </a:lnSpc>
              <a:spcBef>
                <a:spcPct val="50000"/>
              </a:spcBef>
            </a:pPr>
            <a:endParaRPr lang="en-US" altLang="en-US" sz="2400" b="0"/>
          </a:p>
        </p:txBody>
      </p:sp>
    </p:spTree>
  </p:cSld>
  <p:clrMapOvr>
    <a:masterClrMapping/>
  </p:clrMapOvr>
  <p:transition advTm="29936"/>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81181"/>
            <a:ext cx="9144000" cy="91796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9810" name="Rectangle 2"/>
          <p:cNvSpPr>
            <a:spLocks noGrp="1" noChangeArrowheads="1"/>
          </p:cNvSpPr>
          <p:nvPr>
            <p:ph type="title"/>
          </p:nvPr>
        </p:nvSpPr>
        <p:spPr>
          <a:xfrm>
            <a:off x="717550" y="304800"/>
            <a:ext cx="7772400" cy="800100"/>
          </a:xfrm>
        </p:spPr>
        <p:txBody>
          <a:bodyPr/>
          <a:lstStyle/>
          <a:p>
            <a:pPr eaLnBrk="1" hangingPunct="1"/>
            <a:r>
              <a:rPr lang="en-US" altLang="en-US" dirty="0" smtClean="0"/>
              <a:t>Note</a:t>
            </a:r>
          </a:p>
        </p:txBody>
      </p:sp>
      <p:sp>
        <p:nvSpPr>
          <p:cNvPr id="119811" name="Text Box 3"/>
          <p:cNvSpPr txBox="1">
            <a:spLocks noChangeArrowheads="1"/>
          </p:cNvSpPr>
          <p:nvPr/>
        </p:nvSpPr>
        <p:spPr bwMode="auto">
          <a:xfrm>
            <a:off x="314325" y="1385888"/>
            <a:ext cx="85725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b="0"/>
              <a:t>Closed loop control monitors the output and adjusts the input accordingly.  It takes the consequences of its actions into account.  In the case of a red sock in the white wash closed loop control could, in principle, monitor the colour of the water and adjust its actions when the water starts to look pink.</a:t>
            </a:r>
          </a:p>
          <a:p>
            <a:pPr eaLnBrk="1" hangingPunct="1"/>
            <a:r>
              <a:rPr kumimoji="1" lang="en-IE" altLang="en-US" b="0"/>
              <a:t>The term </a:t>
            </a:r>
            <a:r>
              <a:rPr kumimoji="1" lang="en-IE" altLang="en-US" b="0" i="1"/>
              <a:t>closed loop</a:t>
            </a:r>
            <a:r>
              <a:rPr kumimoji="1" lang="en-IE" altLang="en-US" b="0"/>
              <a:t> gets its name for obvious reasons.  The term </a:t>
            </a:r>
            <a:r>
              <a:rPr kumimoji="1" lang="en-IE" altLang="en-US" b="0" i="1"/>
              <a:t>open loop</a:t>
            </a:r>
            <a:r>
              <a:rPr kumimoji="1" lang="en-IE" altLang="en-US" b="0"/>
              <a:t> gets its name because the controller does not monitor the output and/or compare with a reference.  In other words, in the above diagram the loop is broken at the point of monitoring and/or at the point of comparison.</a:t>
            </a:r>
            <a:endParaRPr kumimoji="1" lang="en-US" altLang="en-US" b="0"/>
          </a:p>
        </p:txBody>
      </p:sp>
      <p:sp>
        <p:nvSpPr>
          <p:cNvPr id="5"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a:t>
            </a:r>
            <a:r>
              <a:rPr kumimoji="1" lang="en-IE" altLang="en-US" sz="1400" b="0" dirty="0"/>
              <a:t> </a:t>
            </a:r>
            <a:r>
              <a:rPr kumimoji="1" lang="en-GB" altLang="en-US" sz="1400" b="0" dirty="0"/>
              <a:t>2</a:t>
            </a:r>
            <a:endParaRPr kumimoji="1" lang="en-GB" altLang="en-US" sz="800" b="0" dirty="0"/>
          </a:p>
        </p:txBody>
      </p:sp>
      <p:sp>
        <p:nvSpPr>
          <p:cNvPr id="6" name="Text Box 9"/>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cSld>
  <p:clrMapOvr>
    <a:masterClrMapping/>
  </p:clrMapOvr>
  <p:transition advTm="15544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5"/>
          <p:cNvSpPr>
            <a:spLocks noGrp="1" noChangeArrowheads="1"/>
          </p:cNvSpPr>
          <p:nvPr>
            <p:ph type="body" idx="1"/>
          </p:nvPr>
        </p:nvSpPr>
        <p:spPr>
          <a:xfrm>
            <a:off x="333375" y="1203325"/>
            <a:ext cx="8382000" cy="5189538"/>
          </a:xfrm>
          <a:noFill/>
        </p:spPr>
        <p:txBody>
          <a:bodyPr/>
          <a:lstStyle/>
          <a:p>
            <a:pPr eaLnBrk="1" hangingPunct="1">
              <a:lnSpc>
                <a:spcPct val="90000"/>
              </a:lnSpc>
            </a:pPr>
            <a:r>
              <a:rPr lang="en-IE" altLang="en-US" sz="2400" smtClean="0">
                <a:latin typeface="Times New Roman" pitchFamily="18" charset="0"/>
              </a:rPr>
              <a:t>A controller may be a human being.  This is common in the form of pilots, drivers, </a:t>
            </a:r>
            <a:r>
              <a:rPr lang="en-IE" altLang="en-US" sz="2400" i="1" smtClean="0">
                <a:latin typeface="Times New Roman" pitchFamily="18" charset="0"/>
              </a:rPr>
              <a:t>etc</a:t>
            </a:r>
            <a:r>
              <a:rPr lang="en-IE" altLang="en-US" sz="2400" smtClean="0">
                <a:latin typeface="Times New Roman" pitchFamily="18" charset="0"/>
              </a:rPr>
              <a:t>.</a:t>
            </a:r>
          </a:p>
          <a:p>
            <a:pPr eaLnBrk="1" hangingPunct="1">
              <a:lnSpc>
                <a:spcPct val="90000"/>
              </a:lnSpc>
            </a:pPr>
            <a:r>
              <a:rPr lang="en-IE" altLang="en-US" sz="2400" smtClean="0">
                <a:latin typeface="Times New Roman" pitchFamily="18" charset="0"/>
              </a:rPr>
              <a:t>Human controllers tend to be excellent except for their tendency to become tired or bored when the control task is repetitive or of significant duration.  They then begin to reduce the quality of their monitoring or comparing of the system behaviour and effectively allow the system to revert to uncontrolled operation.</a:t>
            </a:r>
          </a:p>
          <a:p>
            <a:pPr eaLnBrk="1" hangingPunct="1">
              <a:lnSpc>
                <a:spcPct val="90000"/>
              </a:lnSpc>
            </a:pPr>
            <a:r>
              <a:rPr lang="en-IE" altLang="en-US" sz="2400" smtClean="0">
                <a:latin typeface="Times New Roman" pitchFamily="18" charset="0"/>
              </a:rPr>
              <a:t>An automatic process for controlling a system is called an </a:t>
            </a:r>
            <a:r>
              <a:rPr lang="en-IE" altLang="en-US" sz="2400" i="1" smtClean="0">
                <a:latin typeface="Times New Roman" pitchFamily="18" charset="0"/>
              </a:rPr>
              <a:t>Automatic Controller</a:t>
            </a:r>
            <a:r>
              <a:rPr lang="en-IE" altLang="en-US" sz="2400" smtClean="0">
                <a:latin typeface="Times New Roman" pitchFamily="18" charset="0"/>
              </a:rPr>
              <a:t>.  The body of knowledge for designing such processes is called </a:t>
            </a:r>
            <a:r>
              <a:rPr lang="en-IE" altLang="en-US" sz="2400" i="1" smtClean="0">
                <a:latin typeface="Times New Roman" pitchFamily="18" charset="0"/>
              </a:rPr>
              <a:t>Automatic Control</a:t>
            </a:r>
            <a:r>
              <a:rPr lang="en-IE" altLang="en-US" sz="2400" smtClean="0">
                <a:latin typeface="Times New Roman" pitchFamily="18" charset="0"/>
              </a:rPr>
              <a:t>.</a:t>
            </a:r>
          </a:p>
          <a:p>
            <a:pPr eaLnBrk="1" hangingPunct="1">
              <a:lnSpc>
                <a:spcPct val="90000"/>
              </a:lnSpc>
            </a:pPr>
            <a:r>
              <a:rPr lang="en-IE" altLang="en-US" sz="2400" smtClean="0">
                <a:latin typeface="Times New Roman" pitchFamily="18" charset="0"/>
              </a:rPr>
              <a:t>This module is about automatic control.  One of the technical devices which enables the implementation of certain control strategies (commonly open loop) is called a Programmable Logic Controller (PLC).  This module is </a:t>
            </a:r>
            <a:r>
              <a:rPr lang="en-IE" altLang="en-US" sz="2400" i="1" smtClean="0">
                <a:latin typeface="Times New Roman" pitchFamily="18" charset="0"/>
              </a:rPr>
              <a:t>not</a:t>
            </a:r>
            <a:r>
              <a:rPr lang="en-IE" altLang="en-US" sz="2400" smtClean="0">
                <a:latin typeface="Times New Roman" pitchFamily="18" charset="0"/>
              </a:rPr>
              <a:t> about PLCs.</a:t>
            </a:r>
            <a:endParaRPr lang="en-GB" altLang="en-US" sz="2800" smtClean="0"/>
          </a:p>
        </p:txBody>
      </p:sp>
      <p:sp>
        <p:nvSpPr>
          <p:cNvPr id="120835"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
        <p:nvSpPr>
          <p:cNvPr id="120836"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a:t>
            </a:r>
            <a:r>
              <a:rPr kumimoji="1" lang="en-IE" altLang="en-US" sz="1400" b="0"/>
              <a:t> </a:t>
            </a:r>
            <a:r>
              <a:rPr kumimoji="1" lang="en-GB" altLang="en-US" sz="1400" b="0"/>
              <a:t>2</a:t>
            </a:r>
            <a:endParaRPr kumimoji="1" lang="en-GB" altLang="en-US" sz="800" b="0"/>
          </a:p>
        </p:txBody>
      </p:sp>
      <p:sp>
        <p:nvSpPr>
          <p:cNvPr id="5" name="Rectangle 4"/>
          <p:cNvSpPr>
            <a:spLocks noChangeArrowheads="1"/>
          </p:cNvSpPr>
          <p:nvPr/>
        </p:nvSpPr>
        <p:spPr bwMode="auto">
          <a:xfrm>
            <a:off x="0" y="281181"/>
            <a:ext cx="9144000" cy="91796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6" name="Rectangle 2"/>
          <p:cNvSpPr>
            <a:spLocks noGrp="1" noChangeArrowheads="1"/>
          </p:cNvSpPr>
          <p:nvPr>
            <p:ph type="title"/>
          </p:nvPr>
        </p:nvSpPr>
        <p:spPr>
          <a:xfrm>
            <a:off x="717550" y="304800"/>
            <a:ext cx="7772400" cy="800100"/>
          </a:xfrm>
        </p:spPr>
        <p:txBody>
          <a:bodyPr/>
          <a:lstStyle/>
          <a:p>
            <a:pPr eaLnBrk="1" hangingPunct="1"/>
            <a:r>
              <a:rPr lang="en-US" altLang="en-US" dirty="0" smtClean="0"/>
              <a:t>Note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281181"/>
            <a:ext cx="9144000" cy="91796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0659" name="Rectangle 4"/>
          <p:cNvSpPr>
            <a:spLocks noChangeArrowheads="1"/>
          </p:cNvSpPr>
          <p:nvPr/>
        </p:nvSpPr>
        <p:spPr bwMode="auto">
          <a:xfrm>
            <a:off x="381000" y="247650"/>
            <a:ext cx="8401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a:r>
              <a:rPr kumimoji="1" lang="en-IE" altLang="en-US" sz="4400" b="0">
                <a:solidFill>
                  <a:schemeClr val="tx2"/>
                </a:solidFill>
              </a:rPr>
              <a:t>How should we compare ?</a:t>
            </a:r>
            <a:endParaRPr kumimoji="1" lang="en-GB" altLang="en-US" sz="4400" b="0">
              <a:solidFill>
                <a:schemeClr val="tx2"/>
              </a:solidFill>
            </a:endParaRPr>
          </a:p>
        </p:txBody>
      </p:sp>
      <p:sp>
        <p:nvSpPr>
          <p:cNvPr id="70660" name="Rectangle 5"/>
          <p:cNvSpPr>
            <a:spLocks noChangeArrowheads="1"/>
          </p:cNvSpPr>
          <p:nvPr/>
        </p:nvSpPr>
        <p:spPr bwMode="auto">
          <a:xfrm>
            <a:off x="323850" y="1123950"/>
            <a:ext cx="847725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20000"/>
              </a:spcBef>
              <a:buFontTx/>
              <a:buChar char="•"/>
            </a:pPr>
            <a:r>
              <a:rPr kumimoji="1" lang="en-IE" altLang="en-US" b="0"/>
              <a:t>It is commonly accepted that one should compare the actual output to the reference signal by subtracting.</a:t>
            </a:r>
            <a:endParaRPr kumimoji="1" lang="en-GB" altLang="en-US" b="0"/>
          </a:p>
        </p:txBody>
      </p:sp>
      <p:sp>
        <p:nvSpPr>
          <p:cNvPr id="70661" name="Rectangle 6"/>
          <p:cNvSpPr>
            <a:spLocks noChangeArrowheads="1"/>
          </p:cNvSpPr>
          <p:nvPr/>
        </p:nvSpPr>
        <p:spPr bwMode="auto">
          <a:xfrm>
            <a:off x="342900" y="5010150"/>
            <a:ext cx="8458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20000"/>
              </a:spcBef>
              <a:buFontTx/>
              <a:buChar char="•"/>
            </a:pPr>
            <a:r>
              <a:rPr kumimoji="1" lang="en-IE" altLang="en-US" b="0" dirty="0"/>
              <a:t>The difference signal (Reference Signal - Monitored Output) is called the </a:t>
            </a:r>
            <a:r>
              <a:rPr kumimoji="1" lang="en-IE" altLang="en-US" b="0" i="1" dirty="0"/>
              <a:t>error signal</a:t>
            </a:r>
            <a:r>
              <a:rPr kumimoji="1" lang="en-IE" altLang="en-US" b="0" dirty="0"/>
              <a:t>.</a:t>
            </a:r>
          </a:p>
          <a:p>
            <a:pPr>
              <a:spcBef>
                <a:spcPct val="20000"/>
              </a:spcBef>
              <a:buFontTx/>
              <a:buChar char="•"/>
            </a:pPr>
            <a:r>
              <a:rPr kumimoji="1" lang="en-IE" altLang="en-US" b="0" dirty="0"/>
              <a:t>This kind of loop is called a </a:t>
            </a:r>
            <a:r>
              <a:rPr kumimoji="1" lang="en-IE" altLang="en-US" b="0" i="1" dirty="0" smtClean="0"/>
              <a:t>negative </a:t>
            </a:r>
            <a:r>
              <a:rPr kumimoji="1" lang="en-IE" altLang="en-US" b="0" i="1" dirty="0"/>
              <a:t>feedback loop</a:t>
            </a:r>
            <a:r>
              <a:rPr kumimoji="1" lang="en-IE" altLang="en-US" b="0" dirty="0"/>
              <a:t>.</a:t>
            </a:r>
            <a:endParaRPr kumimoji="1" lang="en-GB" altLang="en-US" sz="3200" b="0" dirty="0"/>
          </a:p>
        </p:txBody>
      </p:sp>
      <p:sp>
        <p:nvSpPr>
          <p:cNvPr id="70662"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a:t>
            </a:r>
            <a:r>
              <a:rPr kumimoji="1" lang="en-IE" altLang="en-US" sz="1400" b="0"/>
              <a:t> </a:t>
            </a:r>
            <a:r>
              <a:rPr kumimoji="1" lang="en-GB" altLang="en-US" sz="1400" b="0"/>
              <a:t>2</a:t>
            </a:r>
            <a:endParaRPr kumimoji="1" lang="en-GB" altLang="en-US" sz="800" b="0"/>
          </a:p>
        </p:txBody>
      </p:sp>
      <p:graphicFrame>
        <p:nvGraphicFramePr>
          <p:cNvPr id="70658" name="Object 8"/>
          <p:cNvGraphicFramePr>
            <a:graphicFrameLocks noChangeAspect="1"/>
          </p:cNvGraphicFramePr>
          <p:nvPr/>
        </p:nvGraphicFramePr>
        <p:xfrm>
          <a:off x="-9525" y="2438400"/>
          <a:ext cx="9153525" cy="2287588"/>
        </p:xfrm>
        <a:graphic>
          <a:graphicData uri="http://schemas.openxmlformats.org/presentationml/2006/ole">
            <mc:AlternateContent xmlns:mc="http://schemas.openxmlformats.org/markup-compatibility/2006">
              <mc:Choice xmlns:v="urn:schemas-microsoft-com:vml" Requires="v">
                <p:oleObj spid="_x0000_s70723" name="Visio" r:id="rId3" imgW="7678800" imgH="1918800" progId="Visio.Drawing.11">
                  <p:embed/>
                </p:oleObj>
              </mc:Choice>
              <mc:Fallback>
                <p:oleObj name="Visio" r:id="rId3" imgW="7678800" imgH="1918800"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2438400"/>
                        <a:ext cx="9153525" cy="2287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3" name="Text Box 9"/>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800100" y="281180"/>
            <a:ext cx="10591800" cy="1788919"/>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1858" name="Rectangle 4"/>
          <p:cNvSpPr>
            <a:spLocks noGrp="1" noChangeArrowheads="1"/>
          </p:cNvSpPr>
          <p:nvPr>
            <p:ph type="title"/>
          </p:nvPr>
        </p:nvSpPr>
        <p:spPr>
          <a:xfrm>
            <a:off x="457200" y="427038"/>
            <a:ext cx="8229600" cy="1401762"/>
          </a:xfrm>
          <a:noFill/>
        </p:spPr>
        <p:txBody>
          <a:bodyPr/>
          <a:lstStyle/>
          <a:p>
            <a:pPr eaLnBrk="1" hangingPunct="1"/>
            <a:r>
              <a:rPr lang="en-IE" altLang="en-US" dirty="0" smtClean="0">
                <a:latin typeface="Times New Roman" pitchFamily="18" charset="0"/>
              </a:rPr>
              <a:t>Classical examples of Automatic Control from modern perspective</a:t>
            </a:r>
            <a:endParaRPr lang="en-GB" altLang="en-US" dirty="0" smtClean="0">
              <a:latin typeface="Times New Roman" pitchFamily="18" charset="0"/>
            </a:endParaRPr>
          </a:p>
        </p:txBody>
      </p:sp>
      <p:sp>
        <p:nvSpPr>
          <p:cNvPr id="121859" name="Rectangle 5"/>
          <p:cNvSpPr>
            <a:spLocks noGrp="1" noChangeArrowheads="1"/>
          </p:cNvSpPr>
          <p:nvPr>
            <p:ph type="body" idx="1"/>
          </p:nvPr>
        </p:nvSpPr>
        <p:spPr>
          <a:xfrm>
            <a:off x="628650" y="2362200"/>
            <a:ext cx="7772400" cy="4114800"/>
          </a:xfrm>
          <a:noFill/>
        </p:spPr>
        <p:txBody>
          <a:bodyPr/>
          <a:lstStyle/>
          <a:p>
            <a:pPr eaLnBrk="1" hangingPunct="1"/>
            <a:r>
              <a:rPr lang="en-IE" altLang="en-US" smtClean="0">
                <a:latin typeface="Times New Roman" pitchFamily="18" charset="0"/>
              </a:rPr>
              <a:t>Water clock (300 BC), flow of water held constant by negative feedback loop.</a:t>
            </a:r>
          </a:p>
          <a:p>
            <a:pPr eaLnBrk="1" hangingPunct="1"/>
            <a:r>
              <a:rPr lang="en-IE" altLang="en-US" smtClean="0">
                <a:latin typeface="Times New Roman" pitchFamily="18" charset="0"/>
              </a:rPr>
              <a:t>Watt flyball governor (1769), rotational velocity of shaft held constant by negative feedback loop.</a:t>
            </a:r>
          </a:p>
          <a:p>
            <a:pPr eaLnBrk="1" hangingPunct="1"/>
            <a:r>
              <a:rPr lang="en-IE" altLang="en-US" smtClean="0">
                <a:latin typeface="Times New Roman" pitchFamily="18" charset="0"/>
              </a:rPr>
              <a:t>Water-level float regulator, level held constant by negative feedback loop.</a:t>
            </a:r>
            <a:endParaRPr lang="en-GB" altLang="en-US" smtClean="0">
              <a:latin typeface="Times New Roman" pitchFamily="18" charset="0"/>
            </a:endParaRPr>
          </a:p>
        </p:txBody>
      </p:sp>
      <p:sp>
        <p:nvSpPr>
          <p:cNvPr id="121860"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a:t>
            </a:r>
            <a:r>
              <a:rPr kumimoji="1" lang="en-IE" altLang="en-US" sz="1400" b="0"/>
              <a:t> </a:t>
            </a:r>
            <a:r>
              <a:rPr kumimoji="1" lang="en-GB" altLang="en-US" sz="1400" b="0"/>
              <a:t>2</a:t>
            </a:r>
            <a:endParaRPr kumimoji="1" lang="en-GB" altLang="en-US" sz="800" b="0"/>
          </a:p>
        </p:txBody>
      </p:sp>
      <p:sp>
        <p:nvSpPr>
          <p:cNvPr id="121861"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281181"/>
            <a:ext cx="9144000" cy="126822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1858" name="Rectangle 4"/>
          <p:cNvSpPr>
            <a:spLocks noGrp="1" noChangeArrowheads="1"/>
          </p:cNvSpPr>
          <p:nvPr>
            <p:ph type="title"/>
          </p:nvPr>
        </p:nvSpPr>
        <p:spPr>
          <a:xfrm>
            <a:off x="381000" y="152400"/>
            <a:ext cx="8229600" cy="1401762"/>
          </a:xfrm>
          <a:noFill/>
        </p:spPr>
        <p:txBody>
          <a:bodyPr/>
          <a:lstStyle/>
          <a:p>
            <a:pPr eaLnBrk="1" hangingPunct="1"/>
            <a:r>
              <a:rPr lang="en-IE" altLang="en-US" dirty="0" smtClean="0">
                <a:latin typeface="Times New Roman" pitchFamily="18" charset="0"/>
              </a:rPr>
              <a:t>Negative Feedback</a:t>
            </a:r>
            <a:endParaRPr lang="en-GB" altLang="en-US" dirty="0" smtClean="0">
              <a:latin typeface="Times New Roman" pitchFamily="18" charset="0"/>
            </a:endParaRPr>
          </a:p>
        </p:txBody>
      </p:sp>
      <p:sp>
        <p:nvSpPr>
          <p:cNvPr id="121860"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a:t>
            </a:r>
            <a:r>
              <a:rPr kumimoji="1" lang="en-IE" altLang="en-US" sz="1400" b="0"/>
              <a:t> </a:t>
            </a:r>
            <a:r>
              <a:rPr kumimoji="1" lang="en-GB" altLang="en-US" sz="1400" b="0"/>
              <a:t>2</a:t>
            </a:r>
            <a:endParaRPr kumimoji="1" lang="en-GB" altLang="en-US" sz="800" b="0"/>
          </a:p>
        </p:txBody>
      </p:sp>
      <p:sp>
        <p:nvSpPr>
          <p:cNvPr id="121861"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
        <p:nvSpPr>
          <p:cNvPr id="3" name="TextBox 2"/>
          <p:cNvSpPr txBox="1"/>
          <p:nvPr/>
        </p:nvSpPr>
        <p:spPr>
          <a:xfrm>
            <a:off x="247650" y="1595021"/>
            <a:ext cx="8648700" cy="5262979"/>
          </a:xfrm>
          <a:prstGeom prst="rect">
            <a:avLst/>
          </a:prstGeom>
          <a:noFill/>
        </p:spPr>
        <p:txBody>
          <a:bodyPr wrap="square" rtlCol="0">
            <a:spAutoFit/>
          </a:bodyPr>
          <a:lstStyle/>
          <a:p>
            <a:r>
              <a:rPr lang="en-IE" b="0" dirty="0" smtClean="0"/>
              <a:t>Although intuitively used by many cultures over the millennia, the official identification of the idea of negative feedback is rather recent, being due to Black. Black introduced the concept in order to improve the performance of electronic amplifiers. Prior to the incorporation of negative feedback amplifiers had very high gain but it was highly unstable, fluctuating significantly with temperature and with the specific device employed. Black argued that a process which would massively decrease the achieved gain, would massively improve stability and decrease sensitivity. It was at first a hard concept to sell.</a:t>
            </a:r>
            <a:endParaRPr lang="en-IE" b="0" dirty="0"/>
          </a:p>
        </p:txBody>
      </p:sp>
    </p:spTree>
    <p:extLst>
      <p:ext uri="{BB962C8B-B14F-4D97-AF65-F5344CB8AC3E}">
        <p14:creationId xmlns:p14="http://schemas.microsoft.com/office/powerpoint/2010/main" val="789771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281181"/>
            <a:ext cx="9144000" cy="126822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1858" name="Rectangle 4"/>
          <p:cNvSpPr>
            <a:spLocks noGrp="1" noChangeArrowheads="1"/>
          </p:cNvSpPr>
          <p:nvPr>
            <p:ph type="title"/>
          </p:nvPr>
        </p:nvSpPr>
        <p:spPr>
          <a:xfrm>
            <a:off x="381000" y="152400"/>
            <a:ext cx="8229600" cy="1401762"/>
          </a:xfrm>
          <a:noFill/>
        </p:spPr>
        <p:txBody>
          <a:bodyPr/>
          <a:lstStyle/>
          <a:p>
            <a:pPr eaLnBrk="1" hangingPunct="1"/>
            <a:r>
              <a:rPr lang="en-IE" altLang="en-US" dirty="0" smtClean="0">
                <a:latin typeface="Times New Roman" pitchFamily="18" charset="0"/>
              </a:rPr>
              <a:t>Example 2.1</a:t>
            </a:r>
            <a:endParaRPr lang="en-GB" altLang="en-US" dirty="0" smtClean="0">
              <a:latin typeface="Times New Roman" pitchFamily="18" charset="0"/>
            </a:endParaRPr>
          </a:p>
        </p:txBody>
      </p:sp>
      <p:sp>
        <p:nvSpPr>
          <p:cNvPr id="121860"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a:t>
            </a:r>
            <a:r>
              <a:rPr kumimoji="1" lang="en-IE" altLang="en-US" sz="1400" b="0"/>
              <a:t> </a:t>
            </a:r>
            <a:r>
              <a:rPr kumimoji="1" lang="en-GB" altLang="en-US" sz="1400" b="0"/>
              <a:t>2</a:t>
            </a:r>
            <a:endParaRPr kumimoji="1" lang="en-GB" altLang="en-US" sz="800" b="0"/>
          </a:p>
        </p:txBody>
      </p:sp>
      <p:sp>
        <p:nvSpPr>
          <p:cNvPr id="121861"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
        <p:nvSpPr>
          <p:cNvPr id="3" name="TextBox 2"/>
          <p:cNvSpPr txBox="1"/>
          <p:nvPr/>
        </p:nvSpPr>
        <p:spPr>
          <a:xfrm>
            <a:off x="247650" y="1595021"/>
            <a:ext cx="8648700" cy="954107"/>
          </a:xfrm>
          <a:prstGeom prst="rect">
            <a:avLst/>
          </a:prstGeom>
          <a:noFill/>
        </p:spPr>
        <p:txBody>
          <a:bodyPr wrap="square" rtlCol="0">
            <a:spAutoFit/>
          </a:bodyPr>
          <a:lstStyle/>
          <a:p>
            <a:r>
              <a:rPr lang="en-IE" b="0" dirty="0" smtClean="0"/>
              <a:t>Consider again the robotic arm driven by a DC motor having the </a:t>
            </a:r>
            <a:r>
              <a:rPr lang="en-IE" b="0" i="1" dirty="0" smtClean="0"/>
              <a:t>s</a:t>
            </a:r>
            <a:r>
              <a:rPr lang="en-IE" b="0" dirty="0" smtClean="0"/>
              <a:t>-domain model (i.e. transfer function)</a:t>
            </a:r>
            <a:endParaRPr lang="en-IE" b="0" dirty="0"/>
          </a:p>
        </p:txBody>
      </p:sp>
      <p:graphicFrame>
        <p:nvGraphicFramePr>
          <p:cNvPr id="2" name="Object 1"/>
          <p:cNvGraphicFramePr>
            <a:graphicFrameLocks noChangeAspect="1"/>
          </p:cNvGraphicFramePr>
          <p:nvPr>
            <p:extLst>
              <p:ext uri="{D42A27DB-BD31-4B8C-83A1-F6EECF244321}">
                <p14:modId xmlns:p14="http://schemas.microsoft.com/office/powerpoint/2010/main" val="2479275806"/>
              </p:ext>
            </p:extLst>
          </p:nvPr>
        </p:nvGraphicFramePr>
        <p:xfrm>
          <a:off x="1235075" y="2549525"/>
          <a:ext cx="6115050" cy="2119313"/>
        </p:xfrm>
        <a:graphic>
          <a:graphicData uri="http://schemas.openxmlformats.org/presentationml/2006/ole">
            <mc:AlternateContent xmlns:mc="http://schemas.openxmlformats.org/markup-compatibility/2006">
              <mc:Choice xmlns:v="urn:schemas-microsoft-com:vml" Requires="v">
                <p:oleObj spid="_x0000_s318523" name="Equation" r:id="rId4" imgW="2425680" imgH="838080" progId="Equation.3">
                  <p:embed/>
                </p:oleObj>
              </mc:Choice>
              <mc:Fallback>
                <p:oleObj name="Equation" r:id="rId4" imgW="2425680" imgH="838080" progId="Equation.3">
                  <p:embed/>
                  <p:pic>
                    <p:nvPicPr>
                      <p:cNvPr id="0" name="Object 1"/>
                      <p:cNvPicPr>
                        <a:picLocks noChangeAspect="1" noChangeArrowheads="1"/>
                      </p:cNvPicPr>
                      <p:nvPr/>
                    </p:nvPicPr>
                    <p:blipFill>
                      <a:blip r:embed="rId5"/>
                      <a:srcRect/>
                      <a:stretch>
                        <a:fillRect/>
                      </a:stretch>
                    </p:blipFill>
                    <p:spPr bwMode="auto">
                      <a:xfrm>
                        <a:off x="1235075" y="2549525"/>
                        <a:ext cx="6115050"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p:nvPr/>
        </p:nvSpPr>
        <p:spPr>
          <a:xfrm>
            <a:off x="247650" y="5163721"/>
            <a:ext cx="8648700" cy="1384995"/>
          </a:xfrm>
          <a:prstGeom prst="rect">
            <a:avLst/>
          </a:prstGeom>
          <a:noFill/>
        </p:spPr>
        <p:txBody>
          <a:bodyPr wrap="square" rtlCol="0">
            <a:spAutoFit/>
          </a:bodyPr>
          <a:lstStyle/>
          <a:p>
            <a:r>
              <a:rPr lang="en-IE" b="0" dirty="0" smtClean="0"/>
              <a:t>Consider incorporating this system within a standard negative feedback loop (actually we would call it a </a:t>
            </a:r>
            <a:r>
              <a:rPr lang="en-IE" b="0" i="1" dirty="0" smtClean="0"/>
              <a:t>unity negative feedback loop </a:t>
            </a:r>
            <a:r>
              <a:rPr lang="en-IE" b="0" dirty="0" smtClean="0"/>
              <a:t>to be precise).</a:t>
            </a:r>
            <a:endParaRPr lang="en-IE" b="0" dirty="0"/>
          </a:p>
        </p:txBody>
      </p:sp>
    </p:spTree>
    <p:extLst>
      <p:ext uri="{BB962C8B-B14F-4D97-AF65-F5344CB8AC3E}">
        <p14:creationId xmlns:p14="http://schemas.microsoft.com/office/powerpoint/2010/main" val="943872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811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1686" name="Rectangle 9"/>
          <p:cNvSpPr>
            <a:spLocks noChangeArrowheads="1"/>
          </p:cNvSpPr>
          <p:nvPr/>
        </p:nvSpPr>
        <p:spPr bwMode="auto">
          <a:xfrm>
            <a:off x="628650" y="182563"/>
            <a:ext cx="80200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r>
              <a:rPr lang="en-GB" altLang="en-US" sz="4400" b="0" dirty="0">
                <a:solidFill>
                  <a:schemeClr val="tx2"/>
                </a:solidFill>
                <a:latin typeface="Arial" charset="0"/>
              </a:rPr>
              <a:t>Example 2</a:t>
            </a:r>
            <a:r>
              <a:rPr lang="en-IE" altLang="en-US" sz="4400" b="0" dirty="0" smtClean="0">
                <a:solidFill>
                  <a:schemeClr val="tx2"/>
                </a:solidFill>
                <a:latin typeface="Arial" charset="0"/>
              </a:rPr>
              <a:t>.</a:t>
            </a:r>
            <a:r>
              <a:rPr lang="en-GB" altLang="en-US" sz="4400" b="0" dirty="0" smtClean="0">
                <a:solidFill>
                  <a:schemeClr val="tx2"/>
                </a:solidFill>
                <a:latin typeface="Arial" charset="0"/>
              </a:rPr>
              <a:t>1</a:t>
            </a:r>
            <a:endParaRPr lang="en-GB" altLang="en-US" sz="4400" b="0" dirty="0">
              <a:solidFill>
                <a:schemeClr val="tx2"/>
              </a:solidFill>
              <a:latin typeface="Arial" charset="0"/>
            </a:endParaRPr>
          </a:p>
        </p:txBody>
      </p:sp>
      <p:sp>
        <p:nvSpPr>
          <p:cNvPr id="71687"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sp>
        <p:nvSpPr>
          <p:cNvPr id="71688" name="Text Box 11"/>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
        <p:nvSpPr>
          <p:cNvPr id="71689" name="Rectangle 20"/>
          <p:cNvSpPr>
            <a:spLocks noChangeArrowheads="1"/>
          </p:cNvSpPr>
          <p:nvPr/>
        </p:nvSpPr>
        <p:spPr bwMode="invGray">
          <a:xfrm>
            <a:off x="288925" y="4457700"/>
            <a:ext cx="84899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b="0" i="1" dirty="0"/>
              <a:t>e</a:t>
            </a:r>
            <a:r>
              <a:rPr kumimoji="1" lang="en-GB" altLang="en-US" b="0" dirty="0"/>
              <a:t> = </a:t>
            </a:r>
            <a:r>
              <a:rPr kumimoji="1" lang="en-GB" altLang="en-US" b="0" i="1" dirty="0"/>
              <a:t>r</a:t>
            </a:r>
            <a:r>
              <a:rPr kumimoji="1" lang="en-GB" altLang="en-US" b="0" dirty="0"/>
              <a:t> - </a:t>
            </a:r>
            <a:r>
              <a:rPr kumimoji="1" lang="en-GB" altLang="en-US" b="0" i="1" dirty="0" err="1">
                <a:latin typeface="Symbol" pitchFamily="18" charset="2"/>
              </a:rPr>
              <a:t>q</a:t>
            </a:r>
            <a:r>
              <a:rPr kumimoji="1" lang="en-GB" altLang="en-US" b="0" i="1" baseline="-25000" dirty="0" err="1"/>
              <a:t>p</a:t>
            </a:r>
            <a:r>
              <a:rPr kumimoji="1" lang="en-GB" altLang="en-US" b="0" dirty="0"/>
              <a:t>  is the </a:t>
            </a:r>
            <a:r>
              <a:rPr kumimoji="1" lang="en-GB" altLang="en-US" b="0" i="1" dirty="0"/>
              <a:t>error signal</a:t>
            </a:r>
            <a:r>
              <a:rPr kumimoji="1" lang="en-GB" altLang="en-US" b="0" dirty="0"/>
              <a:t>.  The system with output </a:t>
            </a:r>
            <a:r>
              <a:rPr kumimoji="1" lang="en-GB" altLang="en-US" b="0" i="1" dirty="0"/>
              <a:t>e</a:t>
            </a:r>
            <a:r>
              <a:rPr kumimoji="1" lang="en-GB" altLang="en-US" b="0" dirty="0"/>
              <a:t> and input </a:t>
            </a:r>
            <a:r>
              <a:rPr kumimoji="1" lang="en-GB" altLang="en-US" b="0" i="1" dirty="0"/>
              <a:t>r </a:t>
            </a:r>
            <a:r>
              <a:rPr kumimoji="1" lang="en-GB" altLang="en-US" b="0" dirty="0"/>
              <a:t>is </a:t>
            </a:r>
            <a:r>
              <a:rPr kumimoji="1" lang="en-GB" altLang="en-US" b="0" dirty="0" smtClean="0"/>
              <a:t>a linear time-invariant (LTI), single input/single output (SISO) </a:t>
            </a:r>
            <a:r>
              <a:rPr kumimoji="1" lang="en-GB" altLang="en-US" b="0" dirty="0"/>
              <a:t>system and therefore can be characterised by a transfer function.</a:t>
            </a:r>
            <a:endParaRPr kumimoji="1" lang="en-US" altLang="en-US" b="0" dirty="0"/>
          </a:p>
        </p:txBody>
      </p:sp>
      <p:graphicFrame>
        <p:nvGraphicFramePr>
          <p:cNvPr id="2" name="Object 1"/>
          <p:cNvGraphicFramePr>
            <a:graphicFrameLocks noChangeAspect="1"/>
          </p:cNvGraphicFramePr>
          <p:nvPr>
            <p:extLst>
              <p:ext uri="{D42A27DB-BD31-4B8C-83A1-F6EECF244321}">
                <p14:modId xmlns:p14="http://schemas.microsoft.com/office/powerpoint/2010/main" val="3107047619"/>
              </p:ext>
            </p:extLst>
          </p:nvPr>
        </p:nvGraphicFramePr>
        <p:xfrm>
          <a:off x="492895" y="1408113"/>
          <a:ext cx="8155805" cy="5449887"/>
        </p:xfrm>
        <a:graphic>
          <a:graphicData uri="http://schemas.openxmlformats.org/presentationml/2006/ole">
            <mc:AlternateContent xmlns:mc="http://schemas.openxmlformats.org/markup-compatibility/2006">
              <mc:Choice xmlns:v="urn:schemas-microsoft-com:vml" Requires="v">
                <p:oleObj spid="_x0000_s71768" name="Visio" r:id="rId4" imgW="6124418" imgH="4092733" progId="Visio.Drawing.11">
                  <p:embed/>
                </p:oleObj>
              </mc:Choice>
              <mc:Fallback>
                <p:oleObj name="Visio" r:id="rId4" imgW="6124418" imgH="4092733" progId="Visio.Drawing.11">
                  <p:embed/>
                  <p:pic>
                    <p:nvPicPr>
                      <p:cNvPr id="0" name=""/>
                      <p:cNvPicPr/>
                      <p:nvPr/>
                    </p:nvPicPr>
                    <p:blipFill>
                      <a:blip r:embed="rId5"/>
                      <a:stretch>
                        <a:fillRect/>
                      </a:stretch>
                    </p:blipFill>
                    <p:spPr>
                      <a:xfrm>
                        <a:off x="492895" y="1408113"/>
                        <a:ext cx="8155805" cy="544988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811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1686" name="Rectangle 9"/>
          <p:cNvSpPr>
            <a:spLocks noChangeArrowheads="1"/>
          </p:cNvSpPr>
          <p:nvPr/>
        </p:nvSpPr>
        <p:spPr bwMode="auto">
          <a:xfrm>
            <a:off x="628650" y="182563"/>
            <a:ext cx="80200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r>
              <a:rPr lang="en-GB" altLang="en-US" sz="4400" b="0" dirty="0">
                <a:solidFill>
                  <a:schemeClr val="tx2"/>
                </a:solidFill>
                <a:latin typeface="Arial" charset="0"/>
              </a:rPr>
              <a:t>Example 2</a:t>
            </a:r>
            <a:r>
              <a:rPr lang="en-IE" altLang="en-US" sz="4400" b="0" dirty="0" smtClean="0">
                <a:solidFill>
                  <a:schemeClr val="tx2"/>
                </a:solidFill>
                <a:latin typeface="Arial" charset="0"/>
              </a:rPr>
              <a:t>.</a:t>
            </a:r>
            <a:r>
              <a:rPr lang="en-GB" altLang="en-US" sz="4400" b="0" dirty="0" smtClean="0">
                <a:solidFill>
                  <a:schemeClr val="tx2"/>
                </a:solidFill>
                <a:latin typeface="Arial" charset="0"/>
              </a:rPr>
              <a:t>1</a:t>
            </a:r>
            <a:endParaRPr lang="en-GB" altLang="en-US" sz="4400" b="0" dirty="0">
              <a:solidFill>
                <a:schemeClr val="tx2"/>
              </a:solidFill>
              <a:latin typeface="Arial" charset="0"/>
            </a:endParaRPr>
          </a:p>
        </p:txBody>
      </p:sp>
      <p:sp>
        <p:nvSpPr>
          <p:cNvPr id="71687"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71688" name="Text Box 11"/>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graphicFrame>
        <p:nvGraphicFramePr>
          <p:cNvPr id="3" name="Object 2"/>
          <p:cNvGraphicFramePr>
            <a:graphicFrameLocks noChangeAspect="1"/>
          </p:cNvGraphicFramePr>
          <p:nvPr>
            <p:extLst>
              <p:ext uri="{D42A27DB-BD31-4B8C-83A1-F6EECF244321}">
                <p14:modId xmlns:p14="http://schemas.microsoft.com/office/powerpoint/2010/main" val="1330207459"/>
              </p:ext>
            </p:extLst>
          </p:nvPr>
        </p:nvGraphicFramePr>
        <p:xfrm>
          <a:off x="2611664" y="4397149"/>
          <a:ext cx="3362325" cy="1092200"/>
        </p:xfrm>
        <a:graphic>
          <a:graphicData uri="http://schemas.openxmlformats.org/presentationml/2006/ole">
            <mc:AlternateContent xmlns:mc="http://schemas.openxmlformats.org/markup-compatibility/2006">
              <mc:Choice xmlns:v="urn:schemas-microsoft-com:vml" Requires="v">
                <p:oleObj spid="_x0000_s319606" name="Equation" r:id="rId4" imgW="1333440" imgH="431640" progId="Equation.3">
                  <p:embed/>
                </p:oleObj>
              </mc:Choice>
              <mc:Fallback>
                <p:oleObj name="Equation" r:id="rId4" imgW="1333440" imgH="431640" progId="Equation.3">
                  <p:embed/>
                  <p:pic>
                    <p:nvPicPr>
                      <p:cNvPr id="0" name="Object 1"/>
                      <p:cNvPicPr>
                        <a:picLocks noChangeAspect="1" noChangeArrowheads="1"/>
                      </p:cNvPicPr>
                      <p:nvPr/>
                    </p:nvPicPr>
                    <p:blipFill>
                      <a:blip r:embed="rId5"/>
                      <a:srcRect/>
                      <a:stretch>
                        <a:fillRect/>
                      </a:stretch>
                    </p:blipFill>
                    <p:spPr bwMode="auto">
                      <a:xfrm>
                        <a:off x="2611664" y="4397149"/>
                        <a:ext cx="3362325"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107047619"/>
              </p:ext>
            </p:extLst>
          </p:nvPr>
        </p:nvGraphicFramePr>
        <p:xfrm>
          <a:off x="492125" y="1408113"/>
          <a:ext cx="8156575" cy="5449887"/>
        </p:xfrm>
        <a:graphic>
          <a:graphicData uri="http://schemas.openxmlformats.org/presentationml/2006/ole">
            <mc:AlternateContent xmlns:mc="http://schemas.openxmlformats.org/markup-compatibility/2006">
              <mc:Choice xmlns:v="urn:schemas-microsoft-com:vml" Requires="v">
                <p:oleObj spid="_x0000_s319607" name="Visio" r:id="rId6" imgW="6124418" imgH="4092733" progId="Visio.Drawing.11">
                  <p:embed/>
                </p:oleObj>
              </mc:Choice>
              <mc:Fallback>
                <p:oleObj name="Visio" r:id="rId6" imgW="6124418" imgH="4092733" progId="Visio.Drawing.11">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25" y="1408113"/>
                        <a:ext cx="8156575" cy="544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5396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811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2882" name="Rectangle 2"/>
          <p:cNvSpPr>
            <a:spLocks noGrp="1" noChangeArrowheads="1"/>
          </p:cNvSpPr>
          <p:nvPr>
            <p:ph type="title"/>
          </p:nvPr>
        </p:nvSpPr>
        <p:spPr>
          <a:xfrm>
            <a:off x="717550" y="304800"/>
            <a:ext cx="7772400" cy="800100"/>
          </a:xfrm>
        </p:spPr>
        <p:txBody>
          <a:bodyPr/>
          <a:lstStyle/>
          <a:p>
            <a:pPr eaLnBrk="1" hangingPunct="1"/>
            <a:r>
              <a:rPr lang="en-US" altLang="en-US" smtClean="0"/>
              <a:t>Note</a:t>
            </a:r>
          </a:p>
        </p:txBody>
      </p:sp>
      <p:sp>
        <p:nvSpPr>
          <p:cNvPr id="122883" name="Text Box 3"/>
          <p:cNvSpPr txBox="1">
            <a:spLocks noChangeArrowheads="1"/>
          </p:cNvSpPr>
          <p:nvPr/>
        </p:nvSpPr>
        <p:spPr bwMode="auto">
          <a:xfrm>
            <a:off x="183696" y="1211716"/>
            <a:ext cx="8960304"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sz="3200" b="0" dirty="0" smtClean="0"/>
              <a:t>With </a:t>
            </a:r>
            <a:r>
              <a:rPr kumimoji="1" lang="en-GB" altLang="en-US" sz="3200" b="0" dirty="0"/>
              <a:t>the block diagram models we find that the transfer function from input </a:t>
            </a:r>
            <a:r>
              <a:rPr kumimoji="1" lang="en-GB" altLang="en-US" sz="3200" b="0" i="1" dirty="0"/>
              <a:t>r</a:t>
            </a:r>
            <a:r>
              <a:rPr kumimoji="1" lang="en-GB" altLang="en-US" sz="3200" b="0" dirty="0"/>
              <a:t> to output </a:t>
            </a:r>
            <a:r>
              <a:rPr kumimoji="1" lang="en-GB" altLang="en-US" sz="3200" b="0" i="1" dirty="0"/>
              <a:t>e</a:t>
            </a:r>
            <a:r>
              <a:rPr kumimoji="1" lang="en-GB" altLang="en-US" sz="3200" b="0" dirty="0"/>
              <a:t> depends in part on the system, but critically depends also on the controller.  If we have sufficient scope in designing the controller we may be able to achieve any desired </a:t>
            </a:r>
            <a:r>
              <a:rPr kumimoji="1" lang="en-GB" altLang="en-US" sz="3200" b="0" dirty="0" smtClean="0"/>
              <a:t>closed-loop </a:t>
            </a:r>
            <a:r>
              <a:rPr kumimoji="1" lang="en-GB" altLang="en-US" sz="3200" b="0" dirty="0"/>
              <a:t>transfer function.  Accordingly classical control theory reduces to two problems: (</a:t>
            </a:r>
            <a:r>
              <a:rPr kumimoji="1" lang="en-GB" altLang="en-US" sz="3200" b="0" dirty="0" err="1"/>
              <a:t>i</a:t>
            </a:r>
            <a:r>
              <a:rPr kumimoji="1" lang="en-GB" altLang="en-US" sz="3200" b="0" dirty="0"/>
              <a:t>) setting up target closed-loop transfer functions, i.e. identifying which transfer functions are desirable and (ii) designing controllers to achieve </a:t>
            </a:r>
            <a:r>
              <a:rPr kumimoji="1" lang="en-GB" altLang="en-US" sz="3200" b="0" dirty="0" smtClean="0"/>
              <a:t>these desired </a:t>
            </a:r>
            <a:r>
              <a:rPr kumimoji="1" lang="en-GB" altLang="en-US" sz="3200" b="0" dirty="0"/>
              <a:t>closed-loop transfer functions.</a:t>
            </a:r>
            <a:endParaRPr kumimoji="1" lang="en-US" altLang="en-US" sz="3200" b="0" dirty="0"/>
          </a:p>
        </p:txBody>
      </p:sp>
      <p:sp>
        <p:nvSpPr>
          <p:cNvPr id="5"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11"/>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cSld>
  <p:clrMapOvr>
    <a:masterClrMapping/>
  </p:clrMapOvr>
  <p:transition advTm="15544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81181"/>
            <a:ext cx="9942286"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2882" name="Rectangle 2"/>
          <p:cNvSpPr>
            <a:spLocks noGrp="1" noChangeArrowheads="1"/>
          </p:cNvSpPr>
          <p:nvPr>
            <p:ph type="title"/>
          </p:nvPr>
        </p:nvSpPr>
        <p:spPr>
          <a:xfrm>
            <a:off x="717550" y="304800"/>
            <a:ext cx="7772400" cy="800100"/>
          </a:xfrm>
        </p:spPr>
        <p:txBody>
          <a:bodyPr/>
          <a:lstStyle/>
          <a:p>
            <a:pPr eaLnBrk="1" hangingPunct="1"/>
            <a:r>
              <a:rPr lang="en-US" altLang="en-US" dirty="0" smtClean="0"/>
              <a:t>Specification and Reference</a:t>
            </a:r>
          </a:p>
        </p:txBody>
      </p:sp>
      <p:sp>
        <p:nvSpPr>
          <p:cNvPr id="122883" name="Text Box 3"/>
          <p:cNvSpPr txBox="1">
            <a:spLocks noChangeArrowheads="1"/>
          </p:cNvSpPr>
          <p:nvPr/>
        </p:nvSpPr>
        <p:spPr bwMode="auto">
          <a:xfrm>
            <a:off x="183696" y="1211716"/>
            <a:ext cx="8960304"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sz="3200" b="0" dirty="0"/>
              <a:t>T</a:t>
            </a:r>
            <a:r>
              <a:rPr kumimoji="1" lang="en-GB" altLang="en-US" sz="3200" b="0" dirty="0" smtClean="0"/>
              <a:t>he control system is deemed to be working correctly provided the error signal goes to zero. In the present example, given the relatively simple control paradigm being used (namely unity negative feedback) should the error go to zero then it follows that the forced component of the angle of the arm will become equal to the reference signal. If it is desired that the arm should turn through a certain angle and if it is assumed that the arm is initially at rest, then we may take the initial angle to be zero, i.e. we just use this as our reference angle.</a:t>
            </a:r>
            <a:endParaRPr kumimoji="1" lang="en-US" altLang="en-US" sz="3200" b="0" dirty="0"/>
          </a:p>
        </p:txBody>
      </p:sp>
      <p:sp>
        <p:nvSpPr>
          <p:cNvPr id="5"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11"/>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extLst>
      <p:ext uri="{BB962C8B-B14F-4D97-AF65-F5344CB8AC3E}">
        <p14:creationId xmlns:p14="http://schemas.microsoft.com/office/powerpoint/2010/main" val="796263482"/>
      </p:ext>
    </p:extLst>
  </p:cSld>
  <p:clrMapOvr>
    <a:masterClrMapping/>
  </p:clrMapOvr>
  <p:transition advTm="15544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9144000" cy="91796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235522" name="Rectangle 2"/>
          <p:cNvSpPr>
            <a:spLocks noGrp="1" noChangeArrowheads="1"/>
          </p:cNvSpPr>
          <p:nvPr>
            <p:ph type="title"/>
          </p:nvPr>
        </p:nvSpPr>
        <p:spPr>
          <a:xfrm>
            <a:off x="762000" y="0"/>
            <a:ext cx="7772400" cy="800100"/>
          </a:xfrm>
        </p:spPr>
        <p:txBody>
          <a:bodyPr/>
          <a:lstStyle/>
          <a:p>
            <a:r>
              <a:rPr lang="en-US" dirty="0" smtClean="0"/>
              <a:t>Overview of Topics</a:t>
            </a:r>
          </a:p>
        </p:txBody>
      </p:sp>
      <p:sp>
        <p:nvSpPr>
          <p:cNvPr id="235523" name="Text Box 18"/>
          <p:cNvSpPr txBox="1">
            <a:spLocks noChangeArrowheads="1"/>
          </p:cNvSpPr>
          <p:nvPr/>
        </p:nvSpPr>
        <p:spPr bwMode="auto">
          <a:xfrm>
            <a:off x="1809750" y="1500894"/>
            <a:ext cx="5753100" cy="4154984"/>
          </a:xfrm>
          <a:prstGeom prst="rect">
            <a:avLst/>
          </a:prstGeom>
          <a:noFill/>
          <a:ln w="9525">
            <a:noFill/>
            <a:miter lim="800000"/>
            <a:headEnd/>
            <a:tailEnd/>
          </a:ln>
        </p:spPr>
        <p:txBody>
          <a:bodyPr>
            <a:spAutoFit/>
          </a:bodyPr>
          <a:lstStyle/>
          <a:p>
            <a:pPr>
              <a:spcBef>
                <a:spcPct val="0"/>
              </a:spcBef>
            </a:pPr>
            <a:endParaRPr kumimoji="0" lang="en-GB" sz="2400" dirty="0"/>
          </a:p>
          <a:p>
            <a:pPr>
              <a:spcBef>
                <a:spcPct val="0"/>
              </a:spcBef>
            </a:pPr>
            <a:r>
              <a:rPr kumimoji="0" lang="en-GB" sz="2400" b="1" i="1" dirty="0" smtClean="0"/>
              <a:t>Mathematical background and problem statement.</a:t>
            </a:r>
            <a:endParaRPr kumimoji="0" lang="en-GB" sz="2400" dirty="0"/>
          </a:p>
          <a:p>
            <a:pPr>
              <a:spcBef>
                <a:spcPct val="0"/>
              </a:spcBef>
            </a:pPr>
            <a:endParaRPr kumimoji="0" lang="en-GB" sz="2400" b="1" i="1" dirty="0"/>
          </a:p>
          <a:p>
            <a:pPr>
              <a:spcBef>
                <a:spcPct val="0"/>
              </a:spcBef>
            </a:pPr>
            <a:r>
              <a:rPr kumimoji="0" lang="en-GB" sz="2400" b="1" i="1" dirty="0" smtClean="0"/>
              <a:t>Dominant </a:t>
            </a:r>
            <a:r>
              <a:rPr kumimoji="0" lang="en-GB" sz="2400" b="1" i="1" dirty="0"/>
              <a:t>p</a:t>
            </a:r>
            <a:r>
              <a:rPr kumimoji="0" lang="en-GB" sz="2400" b="1" i="1" dirty="0" smtClean="0"/>
              <a:t>ole placement via root locus.</a:t>
            </a:r>
            <a:r>
              <a:rPr kumimoji="0" lang="en-GB" sz="2400" dirty="0" smtClean="0"/>
              <a:t> </a:t>
            </a:r>
            <a:endParaRPr kumimoji="0" lang="en-GB" sz="2400" dirty="0"/>
          </a:p>
          <a:p>
            <a:pPr>
              <a:spcBef>
                <a:spcPct val="0"/>
              </a:spcBef>
            </a:pPr>
            <a:endParaRPr kumimoji="0" lang="en-GB" sz="2400" dirty="0"/>
          </a:p>
          <a:p>
            <a:pPr>
              <a:spcBef>
                <a:spcPct val="0"/>
              </a:spcBef>
            </a:pPr>
            <a:r>
              <a:rPr kumimoji="0" lang="en-GB" sz="2400" b="1" i="1" dirty="0" smtClean="0"/>
              <a:t>Basic loop shaping.</a:t>
            </a:r>
            <a:endParaRPr kumimoji="0" lang="en-IE" sz="2400" b="1" i="1" dirty="0"/>
          </a:p>
          <a:p>
            <a:pPr>
              <a:spcBef>
                <a:spcPct val="0"/>
              </a:spcBef>
            </a:pPr>
            <a:endParaRPr kumimoji="0" lang="en-IE" sz="2400" b="1" i="1" dirty="0"/>
          </a:p>
          <a:p>
            <a:pPr>
              <a:spcBef>
                <a:spcPct val="0"/>
              </a:spcBef>
            </a:pPr>
            <a:r>
              <a:rPr kumimoji="0" lang="en-GB" sz="2400" b="1" i="1" dirty="0" smtClean="0"/>
              <a:t>Linear state feedback and observers</a:t>
            </a:r>
            <a:r>
              <a:rPr kumimoji="0" lang="en-IE" sz="2400" b="1" i="1" dirty="0" smtClean="0"/>
              <a:t>.</a:t>
            </a:r>
            <a:endParaRPr kumimoji="0" lang="en-GB" sz="2400" b="1" i="1" dirty="0"/>
          </a:p>
          <a:p>
            <a:pPr>
              <a:spcBef>
                <a:spcPct val="0"/>
              </a:spcBef>
            </a:pPr>
            <a:r>
              <a:rPr kumimoji="0" lang="en-GB" sz="2400" dirty="0"/>
              <a:t> </a:t>
            </a:r>
          </a:p>
          <a:p>
            <a:pPr>
              <a:spcBef>
                <a:spcPct val="0"/>
              </a:spcBef>
            </a:pPr>
            <a:r>
              <a:rPr kumimoji="0" lang="en-GB" sz="2400" b="1" i="1" dirty="0" smtClean="0"/>
              <a:t>Digital control.</a:t>
            </a:r>
            <a:endParaRPr kumimoji="0" lang="en-GB" sz="2400" dirty="0"/>
          </a:p>
        </p:txBody>
      </p:sp>
      <p:sp>
        <p:nvSpPr>
          <p:cNvPr id="6" name="Oval 19"/>
          <p:cNvSpPr>
            <a:spLocks noChangeArrowheads="1"/>
          </p:cNvSpPr>
          <p:nvPr/>
        </p:nvSpPr>
        <p:spPr bwMode="invGray">
          <a:xfrm>
            <a:off x="7440612" y="3047596"/>
            <a:ext cx="244475" cy="274637"/>
          </a:xfrm>
          <a:prstGeom prst="ellipse">
            <a:avLst/>
          </a:prstGeom>
          <a:gradFill rotWithShape="0">
            <a:gsLst>
              <a:gs pos="0">
                <a:schemeClr val="accent1"/>
              </a:gs>
              <a:gs pos="50000">
                <a:schemeClr val="bg1"/>
              </a:gs>
              <a:gs pos="100000">
                <a:schemeClr val="accent1"/>
              </a:gs>
            </a:gsLst>
            <a:lin ang="0" scaled="1"/>
          </a:gradFill>
          <a:ln w="9525">
            <a:solidFill>
              <a:schemeClr val="tx1"/>
            </a:solidFill>
            <a:round/>
            <a:headEnd/>
            <a:tailEnd/>
          </a:ln>
          <a:effectLst>
            <a:innerShdw blurRad="114300">
              <a:prstClr val="black"/>
            </a:innerShdw>
          </a:effectLst>
        </p:spPr>
        <p:txBody>
          <a:bodyPr anchor="ctr">
            <a:spAutoFit/>
          </a:bodyPr>
          <a:lstStyle/>
          <a:p>
            <a:pPr>
              <a:defRPr/>
            </a:pPr>
            <a:endParaRPr lang="en-US" dirty="0"/>
          </a:p>
        </p:txBody>
      </p:sp>
    </p:spTree>
    <p:extLst>
      <p:ext uri="{BB962C8B-B14F-4D97-AF65-F5344CB8AC3E}">
        <p14:creationId xmlns:p14="http://schemas.microsoft.com/office/powerpoint/2010/main" val="4077495660"/>
      </p:ext>
    </p:extLst>
  </p:cSld>
  <p:clrMapOvr>
    <a:masterClrMapping/>
  </p:clrMapOvr>
  <p:transition advTm="15544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81181"/>
            <a:ext cx="104648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2882" name="Rectangle 2"/>
          <p:cNvSpPr>
            <a:spLocks noGrp="1" noChangeArrowheads="1"/>
          </p:cNvSpPr>
          <p:nvPr>
            <p:ph type="title"/>
          </p:nvPr>
        </p:nvSpPr>
        <p:spPr>
          <a:xfrm>
            <a:off x="717550" y="304800"/>
            <a:ext cx="7772400" cy="800100"/>
          </a:xfrm>
        </p:spPr>
        <p:txBody>
          <a:bodyPr/>
          <a:lstStyle/>
          <a:p>
            <a:pPr eaLnBrk="1" hangingPunct="1"/>
            <a:r>
              <a:rPr lang="en-US" altLang="en-US" dirty="0" smtClean="0"/>
              <a:t>Specification and Reference</a:t>
            </a:r>
          </a:p>
        </p:txBody>
      </p:sp>
      <p:sp>
        <p:nvSpPr>
          <p:cNvPr id="122883" name="Text Box 3"/>
          <p:cNvSpPr txBox="1">
            <a:spLocks noChangeArrowheads="1"/>
          </p:cNvSpPr>
          <p:nvPr/>
        </p:nvSpPr>
        <p:spPr bwMode="auto">
          <a:xfrm>
            <a:off x="183696" y="1211716"/>
            <a:ext cx="896030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sz="3200" b="0" dirty="0" smtClean="0"/>
              <a:t>To ensure that the final angle is some particular value </a:t>
            </a:r>
            <a:r>
              <a:rPr kumimoji="1" lang="en-GB" altLang="en-US" sz="3200" b="0" i="1" dirty="0" smtClean="0">
                <a:latin typeface="Symbol" panose="05050102010706020507" pitchFamily="18" charset="2"/>
              </a:rPr>
              <a:t>j</a:t>
            </a:r>
            <a:r>
              <a:rPr kumimoji="1" lang="en-GB" altLang="en-US" sz="3200" b="0" dirty="0" smtClean="0"/>
              <a:t> we should let the reference signal be:</a:t>
            </a:r>
            <a:endParaRPr kumimoji="1" lang="en-US" altLang="en-US" sz="3200" b="0" dirty="0"/>
          </a:p>
        </p:txBody>
      </p:sp>
      <p:sp>
        <p:nvSpPr>
          <p:cNvPr id="5"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11"/>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graphicFrame>
        <p:nvGraphicFramePr>
          <p:cNvPr id="2" name="Object 1"/>
          <p:cNvGraphicFramePr>
            <a:graphicFrameLocks noChangeAspect="1"/>
          </p:cNvGraphicFramePr>
          <p:nvPr>
            <p:extLst>
              <p:ext uri="{D42A27DB-BD31-4B8C-83A1-F6EECF244321}">
                <p14:modId xmlns:p14="http://schemas.microsoft.com/office/powerpoint/2010/main" val="3527928115"/>
              </p:ext>
            </p:extLst>
          </p:nvPr>
        </p:nvGraphicFramePr>
        <p:xfrm>
          <a:off x="3236913" y="2544763"/>
          <a:ext cx="2124075" cy="593725"/>
        </p:xfrm>
        <a:graphic>
          <a:graphicData uri="http://schemas.openxmlformats.org/presentationml/2006/ole">
            <mc:AlternateContent xmlns:mc="http://schemas.openxmlformats.org/markup-compatibility/2006">
              <mc:Choice xmlns:v="urn:schemas-microsoft-com:vml" Requires="v">
                <p:oleObj spid="_x0000_s320566" name="Equation" r:id="rId4" imgW="774360" imgH="215640" progId="Equation.3">
                  <p:embed/>
                </p:oleObj>
              </mc:Choice>
              <mc:Fallback>
                <p:oleObj name="Equation" r:id="rId4" imgW="774360" imgH="215640" progId="Equation.3">
                  <p:embed/>
                  <p:pic>
                    <p:nvPicPr>
                      <p:cNvPr id="0" name="Object 3"/>
                      <p:cNvPicPr>
                        <a:picLocks noChangeAspect="1" noChangeArrowheads="1"/>
                      </p:cNvPicPr>
                      <p:nvPr/>
                    </p:nvPicPr>
                    <p:blipFill>
                      <a:blip r:embed="rId5"/>
                      <a:srcRect/>
                      <a:stretch>
                        <a:fillRect/>
                      </a:stretch>
                    </p:blipFill>
                    <p:spPr bwMode="auto">
                      <a:xfrm>
                        <a:off x="3236913" y="2544763"/>
                        <a:ext cx="212407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3"/>
          <p:cNvSpPr txBox="1">
            <a:spLocks noChangeArrowheads="1"/>
          </p:cNvSpPr>
          <p:nvPr/>
        </p:nvSpPr>
        <p:spPr bwMode="auto">
          <a:xfrm>
            <a:off x="183696" y="3323545"/>
            <a:ext cx="8960304"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sz="3200" b="0" dirty="0" smtClean="0"/>
              <a:t>For, if the error signal goes to zero, i.e. if the output </a:t>
            </a:r>
            <a:r>
              <a:rPr kumimoji="1" lang="en-GB" altLang="en-US" sz="3200" b="0" i="1" dirty="0" smtClean="0"/>
              <a:t>tracks</a:t>
            </a:r>
            <a:r>
              <a:rPr kumimoji="1" lang="en-GB" altLang="en-US" sz="3200" b="0" dirty="0" smtClean="0"/>
              <a:t> the reference signal, then the angle of the arm must become equal to the desired angle </a:t>
            </a:r>
            <a:r>
              <a:rPr kumimoji="1" lang="en-GB" altLang="en-US" sz="3200" b="0" i="1" dirty="0" smtClean="0">
                <a:latin typeface="Symbol" panose="05050102010706020507" pitchFamily="18" charset="2"/>
              </a:rPr>
              <a:t>j</a:t>
            </a:r>
            <a:r>
              <a:rPr kumimoji="1" lang="en-GB" altLang="en-US" sz="3200" b="0" dirty="0" smtClean="0"/>
              <a:t>. Here as usual </a:t>
            </a:r>
            <a:r>
              <a:rPr kumimoji="1" lang="en-GB" altLang="en-US" sz="3200" b="0" i="1" dirty="0" smtClean="0"/>
              <a:t>u</a:t>
            </a:r>
            <a:r>
              <a:rPr kumimoji="1" lang="en-GB" altLang="en-US" sz="3200" b="0" dirty="0" smtClean="0"/>
              <a:t>(</a:t>
            </a:r>
            <a:r>
              <a:rPr kumimoji="1" lang="en-GB" altLang="en-US" sz="3200" b="0" i="1" dirty="0" smtClean="0"/>
              <a:t>t</a:t>
            </a:r>
            <a:r>
              <a:rPr kumimoji="1" lang="en-GB" altLang="en-US" sz="3200" b="0" dirty="0" smtClean="0"/>
              <a:t>) denotes the unit step function. This factor reflects that prior to </a:t>
            </a:r>
            <a:r>
              <a:rPr kumimoji="1" lang="en-GB" altLang="en-US" sz="3200" b="0" i="1" dirty="0" smtClean="0"/>
              <a:t>t</a:t>
            </a:r>
            <a:r>
              <a:rPr kumimoji="1" lang="en-GB" altLang="en-US" sz="3200" b="0" dirty="0" smtClean="0"/>
              <a:t> = 0 we desired the arm to be at its initial angle and at </a:t>
            </a:r>
            <a:r>
              <a:rPr kumimoji="1" lang="en-GB" altLang="en-US" sz="3200" b="0" i="1" dirty="0" smtClean="0"/>
              <a:t>t</a:t>
            </a:r>
            <a:r>
              <a:rPr kumimoji="1" lang="en-GB" altLang="en-US" sz="3200" b="0" dirty="0" smtClean="0"/>
              <a:t> = 0 we change our mind and require that it move to the new desired angle.</a:t>
            </a:r>
            <a:endParaRPr kumimoji="1" lang="en-US" altLang="en-US" sz="3200" b="0" dirty="0"/>
          </a:p>
        </p:txBody>
      </p:sp>
    </p:spTree>
    <p:extLst>
      <p:ext uri="{BB962C8B-B14F-4D97-AF65-F5344CB8AC3E}">
        <p14:creationId xmlns:p14="http://schemas.microsoft.com/office/powerpoint/2010/main" val="3865562716"/>
      </p:ext>
    </p:extLst>
  </p:cSld>
  <p:clrMapOvr>
    <a:masterClrMapping/>
  </p:clrMapOvr>
  <p:transition advTm="15544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81181"/>
            <a:ext cx="104648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2882" name="Rectangle 2"/>
          <p:cNvSpPr>
            <a:spLocks noGrp="1" noChangeArrowheads="1"/>
          </p:cNvSpPr>
          <p:nvPr>
            <p:ph type="title"/>
          </p:nvPr>
        </p:nvSpPr>
        <p:spPr>
          <a:xfrm>
            <a:off x="717550" y="304800"/>
            <a:ext cx="7772400" cy="800100"/>
          </a:xfrm>
        </p:spPr>
        <p:txBody>
          <a:bodyPr/>
          <a:lstStyle/>
          <a:p>
            <a:pPr eaLnBrk="1" hangingPunct="1"/>
            <a:r>
              <a:rPr lang="en-US" altLang="en-US" dirty="0" smtClean="0"/>
              <a:t>Specification and Reference</a:t>
            </a:r>
          </a:p>
        </p:txBody>
      </p:sp>
      <p:sp>
        <p:nvSpPr>
          <p:cNvPr id="5"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11"/>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graphicFrame>
        <p:nvGraphicFramePr>
          <p:cNvPr id="2" name="Object 1"/>
          <p:cNvGraphicFramePr>
            <a:graphicFrameLocks noChangeAspect="1"/>
          </p:cNvGraphicFramePr>
          <p:nvPr>
            <p:extLst>
              <p:ext uri="{D42A27DB-BD31-4B8C-83A1-F6EECF244321}">
                <p14:modId xmlns:p14="http://schemas.microsoft.com/office/powerpoint/2010/main" val="490352435"/>
              </p:ext>
            </p:extLst>
          </p:nvPr>
        </p:nvGraphicFramePr>
        <p:xfrm>
          <a:off x="3323999" y="3054609"/>
          <a:ext cx="2124075" cy="593725"/>
        </p:xfrm>
        <a:graphic>
          <a:graphicData uri="http://schemas.openxmlformats.org/presentationml/2006/ole">
            <mc:AlternateContent xmlns:mc="http://schemas.openxmlformats.org/markup-compatibility/2006">
              <mc:Choice xmlns:v="urn:schemas-microsoft-com:vml" Requires="v">
                <p:oleObj spid="_x0000_s321585" name="Equation" r:id="rId4" imgW="774360" imgH="215640" progId="Equation.3">
                  <p:embed/>
                </p:oleObj>
              </mc:Choice>
              <mc:Fallback>
                <p:oleObj name="Equation" r:id="rId4" imgW="774360" imgH="215640" progId="Equation.3">
                  <p:embed/>
                  <p:pic>
                    <p:nvPicPr>
                      <p:cNvPr id="0" name=""/>
                      <p:cNvPicPr>
                        <a:picLocks noChangeAspect="1" noChangeArrowheads="1"/>
                      </p:cNvPicPr>
                      <p:nvPr/>
                    </p:nvPicPr>
                    <p:blipFill>
                      <a:blip r:embed="rId5"/>
                      <a:srcRect/>
                      <a:stretch>
                        <a:fillRect/>
                      </a:stretch>
                    </p:blipFill>
                    <p:spPr bwMode="auto">
                      <a:xfrm>
                        <a:off x="3323999" y="3054609"/>
                        <a:ext cx="212407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3"/>
          <p:cNvSpPr txBox="1">
            <a:spLocks noChangeArrowheads="1"/>
          </p:cNvSpPr>
          <p:nvPr/>
        </p:nvSpPr>
        <p:spPr bwMode="auto">
          <a:xfrm>
            <a:off x="219982" y="1339807"/>
            <a:ext cx="896030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sz="3200" b="0" dirty="0" smtClean="0"/>
              <a:t>So our specification concerning the desired performance of the closed-loop system is that the output angle should track the special reference signal</a:t>
            </a:r>
            <a:endParaRPr kumimoji="1" lang="en-US" altLang="en-US" sz="3200" b="0" dirty="0"/>
          </a:p>
        </p:txBody>
      </p:sp>
      <p:sp>
        <p:nvSpPr>
          <p:cNvPr id="9" name="Text Box 3"/>
          <p:cNvSpPr txBox="1">
            <a:spLocks noChangeArrowheads="1"/>
          </p:cNvSpPr>
          <p:nvPr/>
        </p:nvSpPr>
        <p:spPr bwMode="auto">
          <a:xfrm>
            <a:off x="183696" y="3814494"/>
            <a:ext cx="8960304"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sz="3200" b="0" dirty="0" smtClean="0"/>
              <a:t>In other words the error should go to zero. Of course this is an absolute minimal specification. In reality we will also require that the error goes to zero rather quickly. This type of problem is commonly referred to as a </a:t>
            </a:r>
            <a:r>
              <a:rPr kumimoji="1" lang="en-GB" altLang="en-US" sz="3200" b="0" i="1" dirty="0" smtClean="0"/>
              <a:t>position control problem</a:t>
            </a:r>
            <a:r>
              <a:rPr kumimoji="1" lang="en-GB" altLang="en-US" sz="3200" b="0" dirty="0"/>
              <a:t> </a:t>
            </a:r>
            <a:r>
              <a:rPr kumimoji="1" lang="en-GB" altLang="en-US" sz="3200" b="0" dirty="0" smtClean="0"/>
              <a:t>as we wish to set the long term (steady-state) position of the arm.</a:t>
            </a:r>
            <a:endParaRPr kumimoji="1" lang="en-US" altLang="en-US" sz="3200" b="0" dirty="0"/>
          </a:p>
        </p:txBody>
      </p:sp>
    </p:spTree>
    <p:extLst>
      <p:ext uri="{BB962C8B-B14F-4D97-AF65-F5344CB8AC3E}">
        <p14:creationId xmlns:p14="http://schemas.microsoft.com/office/powerpoint/2010/main" val="2587904012"/>
      </p:ext>
    </p:extLst>
  </p:cSld>
  <p:clrMapOvr>
    <a:masterClrMapping/>
  </p:clrMapOvr>
  <p:transition advTm="15544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2711" name="Rectangle 2"/>
          <p:cNvSpPr>
            <a:spLocks noChangeArrowheads="1"/>
          </p:cNvSpPr>
          <p:nvPr/>
        </p:nvSpPr>
        <p:spPr bwMode="auto">
          <a:xfrm>
            <a:off x="628650" y="219172"/>
            <a:ext cx="80200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r>
              <a:rPr lang="en-GB" altLang="en-US" sz="4400" b="0" dirty="0">
                <a:solidFill>
                  <a:schemeClr val="tx2"/>
                </a:solidFill>
                <a:latin typeface="Arial" charset="0"/>
              </a:rPr>
              <a:t>Example 2</a:t>
            </a:r>
            <a:r>
              <a:rPr lang="en-IE" altLang="en-US" sz="4400" b="0" dirty="0" smtClean="0">
                <a:solidFill>
                  <a:schemeClr val="tx2"/>
                </a:solidFill>
                <a:latin typeface="Arial" charset="0"/>
              </a:rPr>
              <a:t>.</a:t>
            </a:r>
            <a:r>
              <a:rPr lang="en-GB" altLang="en-US" sz="4400" b="0" dirty="0" smtClean="0">
                <a:solidFill>
                  <a:schemeClr val="tx2"/>
                </a:solidFill>
                <a:latin typeface="Arial" charset="0"/>
              </a:rPr>
              <a:t>1</a:t>
            </a:r>
            <a:endParaRPr lang="en-GB" altLang="en-US" sz="4400" b="0" dirty="0">
              <a:solidFill>
                <a:schemeClr val="tx2"/>
              </a:solidFill>
              <a:latin typeface="Arial" charset="0"/>
            </a:endParaRPr>
          </a:p>
        </p:txBody>
      </p:sp>
      <p:sp>
        <p:nvSpPr>
          <p:cNvPr id="72712"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sp>
        <p:nvSpPr>
          <p:cNvPr id="72713"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 </a:t>
            </a:r>
          </a:p>
        </p:txBody>
      </p:sp>
      <p:graphicFrame>
        <p:nvGraphicFramePr>
          <p:cNvPr id="72706" name="Object 2"/>
          <p:cNvGraphicFramePr>
            <a:graphicFrameLocks noChangeAspect="1"/>
          </p:cNvGraphicFramePr>
          <p:nvPr>
            <p:extLst>
              <p:ext uri="{D42A27DB-BD31-4B8C-83A1-F6EECF244321}">
                <p14:modId xmlns:p14="http://schemas.microsoft.com/office/powerpoint/2010/main" val="1988462792"/>
              </p:ext>
            </p:extLst>
          </p:nvPr>
        </p:nvGraphicFramePr>
        <p:xfrm>
          <a:off x="5351463" y="1565275"/>
          <a:ext cx="3757612" cy="1182688"/>
        </p:xfrm>
        <a:graphic>
          <a:graphicData uri="http://schemas.openxmlformats.org/presentationml/2006/ole">
            <mc:AlternateContent xmlns:mc="http://schemas.openxmlformats.org/markup-compatibility/2006">
              <mc:Choice xmlns:v="urn:schemas-microsoft-com:vml" Requires="v">
                <p:oleObj spid="_x0000_s73012" name="Equation" r:id="rId4" imgW="1371600" imgH="431640" progId="Equation.3">
                  <p:embed/>
                </p:oleObj>
              </mc:Choice>
              <mc:Fallback>
                <p:oleObj name="Equation" r:id="rId4" imgW="1371600" imgH="431640" progId="Equation.3">
                  <p:embed/>
                  <p:pic>
                    <p:nvPicPr>
                      <p:cNvPr id="0" name="Object 2"/>
                      <p:cNvPicPr>
                        <a:picLocks noChangeAspect="1" noChangeArrowheads="1"/>
                      </p:cNvPicPr>
                      <p:nvPr/>
                    </p:nvPicPr>
                    <p:blipFill>
                      <a:blip r:embed="rId5"/>
                      <a:srcRect/>
                      <a:stretch>
                        <a:fillRect/>
                      </a:stretch>
                    </p:blipFill>
                    <p:spPr bwMode="auto">
                      <a:xfrm>
                        <a:off x="5351463" y="1565275"/>
                        <a:ext cx="3757612" cy="118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4" name="Text Box 10"/>
          <p:cNvSpPr txBox="1">
            <a:spLocks noChangeArrowheads="1"/>
          </p:cNvSpPr>
          <p:nvPr/>
        </p:nvSpPr>
        <p:spPr bwMode="invGray">
          <a:xfrm>
            <a:off x="255588" y="1046163"/>
            <a:ext cx="4222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a:spcBef>
                <a:spcPct val="50000"/>
              </a:spcBef>
            </a:pPr>
            <a:r>
              <a:rPr kumimoji="1" lang="en-GB" altLang="en-US" b="0" dirty="0"/>
              <a:t>Problem 1 (position control)</a:t>
            </a:r>
          </a:p>
        </p:txBody>
      </p:sp>
      <p:graphicFrame>
        <p:nvGraphicFramePr>
          <p:cNvPr id="72707" name="Object 3"/>
          <p:cNvGraphicFramePr>
            <a:graphicFrameLocks noChangeAspect="1"/>
          </p:cNvGraphicFramePr>
          <p:nvPr>
            <p:extLst>
              <p:ext uri="{D42A27DB-BD31-4B8C-83A1-F6EECF244321}">
                <p14:modId xmlns:p14="http://schemas.microsoft.com/office/powerpoint/2010/main" val="1992990048"/>
              </p:ext>
            </p:extLst>
          </p:nvPr>
        </p:nvGraphicFramePr>
        <p:xfrm>
          <a:off x="255588" y="1761445"/>
          <a:ext cx="1984375" cy="593725"/>
        </p:xfrm>
        <a:graphic>
          <a:graphicData uri="http://schemas.openxmlformats.org/presentationml/2006/ole">
            <mc:AlternateContent xmlns:mc="http://schemas.openxmlformats.org/markup-compatibility/2006">
              <mc:Choice xmlns:v="urn:schemas-microsoft-com:vml" Requires="v">
                <p:oleObj spid="_x0000_s73013" name="Equation" r:id="rId6" imgW="723600" imgH="215640" progId="Equation.3">
                  <p:embed/>
                </p:oleObj>
              </mc:Choice>
              <mc:Fallback>
                <p:oleObj name="Equation" r:id="rId6" imgW="723600" imgH="215640" progId="Equation.3">
                  <p:embed/>
                  <p:pic>
                    <p:nvPicPr>
                      <p:cNvPr id="0" name="Object 3"/>
                      <p:cNvPicPr>
                        <a:picLocks noChangeAspect="1" noChangeArrowheads="1"/>
                      </p:cNvPicPr>
                      <p:nvPr/>
                    </p:nvPicPr>
                    <p:blipFill>
                      <a:blip r:embed="rId7"/>
                      <a:srcRect/>
                      <a:stretch>
                        <a:fillRect/>
                      </a:stretch>
                    </p:blipFill>
                    <p:spPr bwMode="auto">
                      <a:xfrm>
                        <a:off x="255588" y="1761445"/>
                        <a:ext cx="198437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08" name="Object 4"/>
          <p:cNvGraphicFramePr>
            <a:graphicFrameLocks noChangeAspect="1"/>
          </p:cNvGraphicFramePr>
          <p:nvPr>
            <p:extLst>
              <p:ext uri="{D42A27DB-BD31-4B8C-83A1-F6EECF244321}">
                <p14:modId xmlns:p14="http://schemas.microsoft.com/office/powerpoint/2010/main" val="2108608789"/>
              </p:ext>
            </p:extLst>
          </p:nvPr>
        </p:nvGraphicFramePr>
        <p:xfrm>
          <a:off x="2936875" y="1565275"/>
          <a:ext cx="1635125" cy="1077912"/>
        </p:xfrm>
        <a:graphic>
          <a:graphicData uri="http://schemas.openxmlformats.org/presentationml/2006/ole">
            <mc:AlternateContent xmlns:mc="http://schemas.openxmlformats.org/markup-compatibility/2006">
              <mc:Choice xmlns:v="urn:schemas-microsoft-com:vml" Requires="v">
                <p:oleObj spid="_x0000_s73014" name="Equation" r:id="rId8" imgW="596880" imgH="393480" progId="Equation.3">
                  <p:embed/>
                </p:oleObj>
              </mc:Choice>
              <mc:Fallback>
                <p:oleObj name="Equation" r:id="rId8" imgW="596880" imgH="393480" progId="Equation.3">
                  <p:embed/>
                  <p:pic>
                    <p:nvPicPr>
                      <p:cNvPr id="0" name="Object 4"/>
                      <p:cNvPicPr>
                        <a:picLocks noChangeAspect="1" noChangeArrowheads="1"/>
                      </p:cNvPicPr>
                      <p:nvPr/>
                    </p:nvPicPr>
                    <p:blipFill>
                      <a:blip r:embed="rId9"/>
                      <a:srcRect/>
                      <a:stretch>
                        <a:fillRect/>
                      </a:stretch>
                    </p:blipFill>
                    <p:spPr bwMode="auto">
                      <a:xfrm>
                        <a:off x="2936875" y="1565275"/>
                        <a:ext cx="1635125" cy="107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09" name="Object 5"/>
          <p:cNvGraphicFramePr>
            <a:graphicFrameLocks noChangeAspect="1"/>
          </p:cNvGraphicFramePr>
          <p:nvPr>
            <p:extLst>
              <p:ext uri="{D42A27DB-BD31-4B8C-83A1-F6EECF244321}">
                <p14:modId xmlns:p14="http://schemas.microsoft.com/office/powerpoint/2010/main" val="658890773"/>
              </p:ext>
            </p:extLst>
          </p:nvPr>
        </p:nvGraphicFramePr>
        <p:xfrm>
          <a:off x="1328858" y="3343049"/>
          <a:ext cx="7097712" cy="1184275"/>
        </p:xfrm>
        <a:graphic>
          <a:graphicData uri="http://schemas.openxmlformats.org/presentationml/2006/ole">
            <mc:AlternateContent xmlns:mc="http://schemas.openxmlformats.org/markup-compatibility/2006">
              <mc:Choice xmlns:v="urn:schemas-microsoft-com:vml" Requires="v">
                <p:oleObj spid="_x0000_s73015" name="Equation" r:id="rId10" imgW="2590560" imgH="431640" progId="Equation.3">
                  <p:embed/>
                </p:oleObj>
              </mc:Choice>
              <mc:Fallback>
                <p:oleObj name="Equation" r:id="rId10" imgW="2590560" imgH="431640" progId="Equation.3">
                  <p:embed/>
                  <p:pic>
                    <p:nvPicPr>
                      <p:cNvPr id="0" name="Object 5"/>
                      <p:cNvPicPr>
                        <a:picLocks noChangeAspect="1" noChangeArrowheads="1"/>
                      </p:cNvPicPr>
                      <p:nvPr/>
                    </p:nvPicPr>
                    <p:blipFill>
                      <a:blip r:embed="rId11"/>
                      <a:srcRect/>
                      <a:stretch>
                        <a:fillRect/>
                      </a:stretch>
                    </p:blipFill>
                    <p:spPr bwMode="auto">
                      <a:xfrm>
                        <a:off x="1328858" y="3343049"/>
                        <a:ext cx="7097712"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0"/>
          <p:cNvSpPr txBox="1">
            <a:spLocks noChangeArrowheads="1"/>
          </p:cNvSpPr>
          <p:nvPr/>
        </p:nvSpPr>
        <p:spPr bwMode="invGray">
          <a:xfrm>
            <a:off x="290754" y="2971043"/>
            <a:ext cx="2076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a:spcBef>
                <a:spcPct val="50000"/>
              </a:spcBef>
            </a:pPr>
            <a:r>
              <a:rPr kumimoji="1" lang="en-GB" altLang="en-US" b="0" dirty="0" smtClean="0"/>
              <a:t>Specification</a:t>
            </a:r>
            <a:endParaRPr kumimoji="1" lang="en-GB" altLang="en-US" b="0" dirty="0"/>
          </a:p>
        </p:txBody>
      </p:sp>
      <p:graphicFrame>
        <p:nvGraphicFramePr>
          <p:cNvPr id="2" name="Object 1"/>
          <p:cNvGraphicFramePr>
            <a:graphicFrameLocks noChangeAspect="1"/>
          </p:cNvGraphicFramePr>
          <p:nvPr>
            <p:extLst>
              <p:ext uri="{D42A27DB-BD31-4B8C-83A1-F6EECF244321}">
                <p14:modId xmlns:p14="http://schemas.microsoft.com/office/powerpoint/2010/main" val="3827781056"/>
              </p:ext>
            </p:extLst>
          </p:nvPr>
        </p:nvGraphicFramePr>
        <p:xfrm>
          <a:off x="937759" y="4610553"/>
          <a:ext cx="6115050" cy="2119313"/>
        </p:xfrm>
        <a:graphic>
          <a:graphicData uri="http://schemas.openxmlformats.org/presentationml/2006/ole">
            <mc:AlternateContent xmlns:mc="http://schemas.openxmlformats.org/markup-compatibility/2006">
              <mc:Choice xmlns:v="urn:schemas-microsoft-com:vml" Requires="v">
                <p:oleObj spid="_x0000_s73016" name="Equation" r:id="rId12" imgW="2425680" imgH="838080" progId="Equation.3">
                  <p:embed/>
                </p:oleObj>
              </mc:Choice>
              <mc:Fallback>
                <p:oleObj name="Equation" r:id="rId12" imgW="2425680" imgH="838080" progId="Equation.3">
                  <p:embed/>
                  <p:pic>
                    <p:nvPicPr>
                      <p:cNvPr id="0" name="Object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37759" y="4610553"/>
                        <a:ext cx="6115050"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2711" name="Rectangle 2"/>
          <p:cNvSpPr>
            <a:spLocks noChangeArrowheads="1"/>
          </p:cNvSpPr>
          <p:nvPr/>
        </p:nvSpPr>
        <p:spPr bwMode="auto">
          <a:xfrm>
            <a:off x="628650" y="219172"/>
            <a:ext cx="80200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r>
              <a:rPr lang="en-GB" altLang="en-US" sz="4400" b="0" dirty="0">
                <a:solidFill>
                  <a:schemeClr val="tx2"/>
                </a:solidFill>
                <a:latin typeface="Arial" charset="0"/>
              </a:rPr>
              <a:t>Example 2</a:t>
            </a:r>
            <a:r>
              <a:rPr lang="en-IE" altLang="en-US" sz="4400" b="0" dirty="0" smtClean="0">
                <a:solidFill>
                  <a:schemeClr val="tx2"/>
                </a:solidFill>
                <a:latin typeface="Arial" charset="0"/>
              </a:rPr>
              <a:t>.</a:t>
            </a:r>
            <a:r>
              <a:rPr lang="en-GB" altLang="en-US" sz="4400" b="0" dirty="0" smtClean="0">
                <a:solidFill>
                  <a:schemeClr val="tx2"/>
                </a:solidFill>
                <a:latin typeface="Arial" charset="0"/>
              </a:rPr>
              <a:t>1</a:t>
            </a:r>
            <a:endParaRPr lang="en-GB" altLang="en-US" sz="4400" b="0" dirty="0">
              <a:solidFill>
                <a:schemeClr val="tx2"/>
              </a:solidFill>
              <a:latin typeface="Arial" charset="0"/>
            </a:endParaRPr>
          </a:p>
        </p:txBody>
      </p:sp>
      <p:sp>
        <p:nvSpPr>
          <p:cNvPr id="72712"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72713"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 </a:t>
            </a:r>
          </a:p>
        </p:txBody>
      </p:sp>
      <p:sp>
        <p:nvSpPr>
          <p:cNvPr id="72714" name="Text Box 10"/>
          <p:cNvSpPr txBox="1">
            <a:spLocks noChangeArrowheads="1"/>
          </p:cNvSpPr>
          <p:nvPr/>
        </p:nvSpPr>
        <p:spPr bwMode="invGray">
          <a:xfrm>
            <a:off x="399238" y="1095472"/>
            <a:ext cx="34419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a:spcBef>
                <a:spcPct val="50000"/>
              </a:spcBef>
            </a:pPr>
            <a:r>
              <a:rPr kumimoji="1" lang="en-GB" altLang="en-US" b="0" dirty="0" smtClean="0"/>
              <a:t>Specification requires:</a:t>
            </a:r>
            <a:endParaRPr kumimoji="1" lang="en-GB" altLang="en-US" b="0" dirty="0"/>
          </a:p>
        </p:txBody>
      </p:sp>
      <p:graphicFrame>
        <p:nvGraphicFramePr>
          <p:cNvPr id="72710" name="Object 6"/>
          <p:cNvGraphicFramePr>
            <a:graphicFrameLocks noChangeAspect="1"/>
          </p:cNvGraphicFramePr>
          <p:nvPr>
            <p:extLst>
              <p:ext uri="{D42A27DB-BD31-4B8C-83A1-F6EECF244321}">
                <p14:modId xmlns:p14="http://schemas.microsoft.com/office/powerpoint/2010/main" val="2570679951"/>
              </p:ext>
            </p:extLst>
          </p:nvPr>
        </p:nvGraphicFramePr>
        <p:xfrm>
          <a:off x="2226809" y="4757964"/>
          <a:ext cx="4000500" cy="1077913"/>
        </p:xfrm>
        <a:graphic>
          <a:graphicData uri="http://schemas.openxmlformats.org/presentationml/2006/ole">
            <mc:AlternateContent xmlns:mc="http://schemas.openxmlformats.org/markup-compatibility/2006">
              <mc:Choice xmlns:v="urn:schemas-microsoft-com:vml" Requires="v">
                <p:oleObj spid="_x0000_s322657" name="Equation" r:id="rId4" imgW="1460160" imgH="393480" progId="Equation.3">
                  <p:embed/>
                </p:oleObj>
              </mc:Choice>
              <mc:Fallback>
                <p:oleObj name="Equation" r:id="rId4" imgW="1460160" imgH="393480" progId="Equation.3">
                  <p:embed/>
                  <p:pic>
                    <p:nvPicPr>
                      <p:cNvPr id="0" name=""/>
                      <p:cNvPicPr>
                        <a:picLocks noChangeAspect="1" noChangeArrowheads="1"/>
                      </p:cNvPicPr>
                      <p:nvPr/>
                    </p:nvPicPr>
                    <p:blipFill>
                      <a:blip r:embed="rId5"/>
                      <a:srcRect/>
                      <a:stretch>
                        <a:fillRect/>
                      </a:stretch>
                    </p:blipFill>
                    <p:spPr bwMode="auto">
                      <a:xfrm>
                        <a:off x="2226809" y="4757964"/>
                        <a:ext cx="400050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543676872"/>
              </p:ext>
            </p:extLst>
          </p:nvPr>
        </p:nvGraphicFramePr>
        <p:xfrm>
          <a:off x="1101725" y="1765300"/>
          <a:ext cx="6754813" cy="2119313"/>
        </p:xfrm>
        <a:graphic>
          <a:graphicData uri="http://schemas.openxmlformats.org/presentationml/2006/ole">
            <mc:AlternateContent xmlns:mc="http://schemas.openxmlformats.org/markup-compatibility/2006">
              <mc:Choice xmlns:v="urn:schemas-microsoft-com:vml" Requires="v">
                <p:oleObj spid="_x0000_s322658" name="Equation" r:id="rId6" imgW="2679480" imgH="838080" progId="Equation.3">
                  <p:embed/>
                </p:oleObj>
              </mc:Choice>
              <mc:Fallback>
                <p:oleObj name="Equation" r:id="rId6" imgW="2679480" imgH="838080" progId="Equation.3">
                  <p:embed/>
                  <p:pic>
                    <p:nvPicPr>
                      <p:cNvPr id="0" name=""/>
                      <p:cNvPicPr>
                        <a:picLocks noChangeAspect="1" noChangeArrowheads="1"/>
                      </p:cNvPicPr>
                      <p:nvPr/>
                    </p:nvPicPr>
                    <p:blipFill>
                      <a:blip r:embed="rId7"/>
                      <a:srcRect/>
                      <a:stretch>
                        <a:fillRect/>
                      </a:stretch>
                    </p:blipFill>
                    <p:spPr bwMode="auto">
                      <a:xfrm>
                        <a:off x="1101725" y="1765300"/>
                        <a:ext cx="6754813"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51433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4930" name="Rectangle 2"/>
          <p:cNvSpPr>
            <a:spLocks noGrp="1" noChangeArrowheads="1"/>
          </p:cNvSpPr>
          <p:nvPr>
            <p:ph type="title"/>
          </p:nvPr>
        </p:nvSpPr>
        <p:spPr>
          <a:xfrm>
            <a:off x="717550" y="304800"/>
            <a:ext cx="7772400" cy="800100"/>
          </a:xfrm>
        </p:spPr>
        <p:txBody>
          <a:bodyPr/>
          <a:lstStyle/>
          <a:p>
            <a:pPr eaLnBrk="1" hangingPunct="1"/>
            <a:r>
              <a:rPr lang="en-US" altLang="en-US" dirty="0" smtClean="0"/>
              <a:t>Example 2.1</a:t>
            </a:r>
          </a:p>
        </p:txBody>
      </p:sp>
      <p:sp>
        <p:nvSpPr>
          <p:cNvPr id="124931" name="Text Box 3"/>
          <p:cNvSpPr txBox="1">
            <a:spLocks noChangeArrowheads="1"/>
          </p:cNvSpPr>
          <p:nvPr/>
        </p:nvSpPr>
        <p:spPr bwMode="auto">
          <a:xfrm>
            <a:off x="285750" y="1032783"/>
            <a:ext cx="85725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sz="3200" b="0" dirty="0" smtClean="0">
                <a:cs typeface="Times New Roman" pitchFamily="18" charset="0"/>
              </a:rPr>
              <a:t>Within the block diagram model of the closed-loop system the input to the controller is the error signal </a:t>
            </a:r>
            <a:r>
              <a:rPr kumimoji="1" lang="en-GB" altLang="en-US" sz="3200" b="0" i="1" dirty="0" smtClean="0">
                <a:cs typeface="Times New Roman" pitchFamily="18" charset="0"/>
              </a:rPr>
              <a:t>e</a:t>
            </a:r>
            <a:r>
              <a:rPr kumimoji="1" lang="en-GB" altLang="en-US" sz="3200" b="0" dirty="0" smtClean="0">
                <a:cs typeface="Times New Roman" pitchFamily="18" charset="0"/>
              </a:rPr>
              <a:t> and the output is the motor voltage </a:t>
            </a:r>
            <a:r>
              <a:rPr kumimoji="1" lang="en-GB" altLang="en-US" sz="3200" b="0" i="1" dirty="0" smtClean="0">
                <a:cs typeface="Times New Roman" pitchFamily="18" charset="0"/>
              </a:rPr>
              <a:t>v</a:t>
            </a:r>
            <a:r>
              <a:rPr kumimoji="1" lang="en-GB" altLang="en-US" sz="3200" b="0" dirty="0" smtClean="0">
                <a:cs typeface="Times New Roman" pitchFamily="18" charset="0"/>
              </a:rPr>
              <a:t>. Suppose the controller is described within the time-domain by the following equation:</a:t>
            </a:r>
            <a:endParaRPr kumimoji="1" lang="en-GB" altLang="en-US" sz="3200" b="0" dirty="0">
              <a:cs typeface="Times New Roman" pitchFamily="18" charset="0"/>
            </a:endParaRPr>
          </a:p>
        </p:txBody>
      </p:sp>
      <p:sp>
        <p:nvSpPr>
          <p:cNvPr id="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 </a:t>
            </a:r>
          </a:p>
        </p:txBody>
      </p:sp>
      <p:graphicFrame>
        <p:nvGraphicFramePr>
          <p:cNvPr id="2" name="Object 1"/>
          <p:cNvGraphicFramePr>
            <a:graphicFrameLocks noChangeAspect="1"/>
          </p:cNvGraphicFramePr>
          <p:nvPr>
            <p:extLst>
              <p:ext uri="{D42A27DB-BD31-4B8C-83A1-F6EECF244321}">
                <p14:modId xmlns:p14="http://schemas.microsoft.com/office/powerpoint/2010/main" val="16038811"/>
              </p:ext>
            </p:extLst>
          </p:nvPr>
        </p:nvGraphicFramePr>
        <p:xfrm>
          <a:off x="2112963" y="3587750"/>
          <a:ext cx="4140200" cy="1320800"/>
        </p:xfrm>
        <a:graphic>
          <a:graphicData uri="http://schemas.openxmlformats.org/presentationml/2006/ole">
            <mc:AlternateContent xmlns:mc="http://schemas.openxmlformats.org/markup-compatibility/2006">
              <mc:Choice xmlns:v="urn:schemas-microsoft-com:vml" Requires="v">
                <p:oleObj spid="_x0000_s326749" name="Equation" r:id="rId4" imgW="1511280" imgH="482400" progId="Equation.3">
                  <p:embed/>
                </p:oleObj>
              </mc:Choice>
              <mc:Fallback>
                <p:oleObj name="Equation" r:id="rId4" imgW="1511280" imgH="482400" progId="Equation.3">
                  <p:embed/>
                  <p:pic>
                    <p:nvPicPr>
                      <p:cNvPr id="0" name="Object 6"/>
                      <p:cNvPicPr>
                        <a:picLocks noChangeAspect="1" noChangeArrowheads="1"/>
                      </p:cNvPicPr>
                      <p:nvPr/>
                    </p:nvPicPr>
                    <p:blipFill>
                      <a:blip r:embed="rId5"/>
                      <a:srcRect/>
                      <a:stretch>
                        <a:fillRect/>
                      </a:stretch>
                    </p:blipFill>
                    <p:spPr bwMode="auto">
                      <a:xfrm>
                        <a:off x="2112963" y="3587750"/>
                        <a:ext cx="41402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3"/>
          <p:cNvSpPr txBox="1">
            <a:spLocks noChangeArrowheads="1"/>
          </p:cNvSpPr>
          <p:nvPr/>
        </p:nvSpPr>
        <p:spPr bwMode="auto">
          <a:xfrm>
            <a:off x="156028" y="4916687"/>
            <a:ext cx="88800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sz="3200" b="0" dirty="0" smtClean="0">
                <a:cs typeface="Times New Roman" pitchFamily="18" charset="0"/>
              </a:rPr>
              <a:t>Using linearity and integration properties we have:</a:t>
            </a:r>
            <a:endParaRPr kumimoji="1" lang="en-GB" altLang="en-US" sz="3200" b="0" dirty="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104204684"/>
              </p:ext>
            </p:extLst>
          </p:nvPr>
        </p:nvGraphicFramePr>
        <p:xfrm>
          <a:off x="2286907" y="5517804"/>
          <a:ext cx="3617913" cy="1182687"/>
        </p:xfrm>
        <a:graphic>
          <a:graphicData uri="http://schemas.openxmlformats.org/presentationml/2006/ole">
            <mc:AlternateContent xmlns:mc="http://schemas.openxmlformats.org/markup-compatibility/2006">
              <mc:Choice xmlns:v="urn:schemas-microsoft-com:vml" Requires="v">
                <p:oleObj spid="_x0000_s326750" name="Equation" r:id="rId6" imgW="1320480" imgH="431640" progId="Equation.3">
                  <p:embed/>
                </p:oleObj>
              </mc:Choice>
              <mc:Fallback>
                <p:oleObj name="Equation" r:id="rId6" imgW="1320480" imgH="431640" progId="Equation.3">
                  <p:embed/>
                  <p:pic>
                    <p:nvPicPr>
                      <p:cNvPr id="0" name="Object 6"/>
                      <p:cNvPicPr>
                        <a:picLocks noChangeAspect="1" noChangeArrowheads="1"/>
                      </p:cNvPicPr>
                      <p:nvPr/>
                    </p:nvPicPr>
                    <p:blipFill>
                      <a:blip r:embed="rId7"/>
                      <a:srcRect/>
                      <a:stretch>
                        <a:fillRect/>
                      </a:stretch>
                    </p:blipFill>
                    <p:spPr bwMode="auto">
                      <a:xfrm>
                        <a:off x="2286907" y="5517804"/>
                        <a:ext cx="3617913" cy="1182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69911823"/>
      </p:ext>
    </p:extLst>
  </p:cSld>
  <p:clrMapOvr>
    <a:masterClrMapping/>
  </p:clrMapOvr>
  <p:transition advTm="15544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4930" name="Rectangle 2"/>
          <p:cNvSpPr>
            <a:spLocks noGrp="1" noChangeArrowheads="1"/>
          </p:cNvSpPr>
          <p:nvPr>
            <p:ph type="title"/>
          </p:nvPr>
        </p:nvSpPr>
        <p:spPr>
          <a:xfrm>
            <a:off x="717550" y="304800"/>
            <a:ext cx="7772400" cy="800100"/>
          </a:xfrm>
        </p:spPr>
        <p:txBody>
          <a:bodyPr/>
          <a:lstStyle/>
          <a:p>
            <a:pPr eaLnBrk="1" hangingPunct="1"/>
            <a:r>
              <a:rPr lang="en-US" altLang="en-US" dirty="0" smtClean="0"/>
              <a:t>Example 2.1</a:t>
            </a:r>
          </a:p>
        </p:txBody>
      </p:sp>
      <p:sp>
        <p:nvSpPr>
          <p:cNvPr id="124931" name="Text Box 3"/>
          <p:cNvSpPr txBox="1">
            <a:spLocks noChangeArrowheads="1"/>
          </p:cNvSpPr>
          <p:nvPr/>
        </p:nvSpPr>
        <p:spPr bwMode="auto">
          <a:xfrm>
            <a:off x="285750" y="1032783"/>
            <a:ext cx="85725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sz="3200" b="0" dirty="0" smtClean="0">
                <a:cs typeface="Times New Roman" pitchFamily="18" charset="0"/>
              </a:rPr>
              <a:t>It follows that the transfer function of the controller is:</a:t>
            </a:r>
            <a:endParaRPr kumimoji="1" lang="en-GB" altLang="en-US" sz="3200" b="0" dirty="0">
              <a:cs typeface="Times New Roman" pitchFamily="18" charset="0"/>
            </a:endParaRPr>
          </a:p>
        </p:txBody>
      </p:sp>
      <p:sp>
        <p:nvSpPr>
          <p:cNvPr id="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 </a:t>
            </a:r>
          </a:p>
        </p:txBody>
      </p:sp>
      <p:sp>
        <p:nvSpPr>
          <p:cNvPr id="8" name="Text Box 3"/>
          <p:cNvSpPr txBox="1">
            <a:spLocks noChangeArrowheads="1"/>
          </p:cNvSpPr>
          <p:nvPr/>
        </p:nvSpPr>
        <p:spPr bwMode="auto">
          <a:xfrm>
            <a:off x="214085" y="2780984"/>
            <a:ext cx="88800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sz="3200" b="0" dirty="0" smtClean="0">
                <a:cs typeface="Times New Roman" pitchFamily="18" charset="0"/>
              </a:rPr>
              <a:t>as required. The time-domain description:</a:t>
            </a:r>
            <a:endParaRPr kumimoji="1" lang="en-GB" altLang="en-US" sz="3200" b="0" dirty="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756028334"/>
              </p:ext>
            </p:extLst>
          </p:nvPr>
        </p:nvGraphicFramePr>
        <p:xfrm>
          <a:off x="2919185" y="1703388"/>
          <a:ext cx="2643188" cy="1077912"/>
        </p:xfrm>
        <a:graphic>
          <a:graphicData uri="http://schemas.openxmlformats.org/presentationml/2006/ole">
            <mc:AlternateContent xmlns:mc="http://schemas.openxmlformats.org/markup-compatibility/2006">
              <mc:Choice xmlns:v="urn:schemas-microsoft-com:vml" Requires="v">
                <p:oleObj spid="_x0000_s327768" name="Equation" r:id="rId4" imgW="965160" imgH="393480" progId="Equation.3">
                  <p:embed/>
                </p:oleObj>
              </mc:Choice>
              <mc:Fallback>
                <p:oleObj name="Equation" r:id="rId4" imgW="965160" imgH="393480" progId="Equation.3">
                  <p:embed/>
                  <p:pic>
                    <p:nvPicPr>
                      <p:cNvPr id="0" name="Object 6"/>
                      <p:cNvPicPr>
                        <a:picLocks noChangeAspect="1" noChangeArrowheads="1"/>
                      </p:cNvPicPr>
                      <p:nvPr/>
                    </p:nvPicPr>
                    <p:blipFill>
                      <a:blip r:embed="rId5"/>
                      <a:srcRect/>
                      <a:stretch>
                        <a:fillRect/>
                      </a:stretch>
                    </p:blipFill>
                    <p:spPr bwMode="auto">
                      <a:xfrm>
                        <a:off x="2919185" y="1703388"/>
                        <a:ext cx="2643188" cy="107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89769896"/>
              </p:ext>
            </p:extLst>
          </p:nvPr>
        </p:nvGraphicFramePr>
        <p:xfrm>
          <a:off x="2229078" y="3151099"/>
          <a:ext cx="4140200" cy="1320800"/>
        </p:xfrm>
        <a:graphic>
          <a:graphicData uri="http://schemas.openxmlformats.org/presentationml/2006/ole">
            <mc:AlternateContent xmlns:mc="http://schemas.openxmlformats.org/markup-compatibility/2006">
              <mc:Choice xmlns:v="urn:schemas-microsoft-com:vml" Requires="v">
                <p:oleObj spid="_x0000_s327769" name="Equation" r:id="rId6" imgW="1511280" imgH="482400" progId="Equation.3">
                  <p:embed/>
                </p:oleObj>
              </mc:Choice>
              <mc:Fallback>
                <p:oleObj name="Equation" r:id="rId6" imgW="1511280" imgH="4824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29078" y="3151099"/>
                        <a:ext cx="41402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3"/>
          <p:cNvSpPr txBox="1">
            <a:spLocks noChangeArrowheads="1"/>
          </p:cNvSpPr>
          <p:nvPr/>
        </p:nvSpPr>
        <p:spPr bwMode="auto">
          <a:xfrm>
            <a:off x="263978" y="4304954"/>
            <a:ext cx="888002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sz="3200" b="0" dirty="0" smtClean="0">
                <a:cs typeface="Times New Roman" pitchFamily="18" charset="0"/>
              </a:rPr>
              <a:t>reveals that the output is a sum of two components, one of which proportional to the input and one of which is proportional to the integral of the input. The controller is called a Proportional-Integral (PI) controller.</a:t>
            </a:r>
            <a:endParaRPr kumimoji="1" lang="en-GB" altLang="en-US" sz="3200" b="0" dirty="0">
              <a:cs typeface="Times New Roman" pitchFamily="18" charset="0"/>
            </a:endParaRPr>
          </a:p>
        </p:txBody>
      </p:sp>
    </p:spTree>
    <p:extLst>
      <p:ext uri="{BB962C8B-B14F-4D97-AF65-F5344CB8AC3E}">
        <p14:creationId xmlns:p14="http://schemas.microsoft.com/office/powerpoint/2010/main" val="670733578"/>
      </p:ext>
    </p:extLst>
  </p:cSld>
  <p:clrMapOvr>
    <a:masterClrMapping/>
  </p:clrMapOvr>
  <p:transition advTm="15544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4930" name="Rectangle 2"/>
          <p:cNvSpPr>
            <a:spLocks noGrp="1" noChangeArrowheads="1"/>
          </p:cNvSpPr>
          <p:nvPr>
            <p:ph type="title"/>
          </p:nvPr>
        </p:nvSpPr>
        <p:spPr>
          <a:xfrm>
            <a:off x="717550" y="304800"/>
            <a:ext cx="7772400" cy="800100"/>
          </a:xfrm>
        </p:spPr>
        <p:txBody>
          <a:bodyPr/>
          <a:lstStyle/>
          <a:p>
            <a:pPr eaLnBrk="1" hangingPunct="1"/>
            <a:r>
              <a:rPr lang="en-US" altLang="en-US" dirty="0" smtClean="0"/>
              <a:t>Example 2.1</a:t>
            </a:r>
          </a:p>
        </p:txBody>
      </p:sp>
      <p:sp>
        <p:nvSpPr>
          <p:cNvPr id="124931" name="Text Box 3"/>
          <p:cNvSpPr txBox="1">
            <a:spLocks noChangeArrowheads="1"/>
          </p:cNvSpPr>
          <p:nvPr/>
        </p:nvSpPr>
        <p:spPr bwMode="auto">
          <a:xfrm>
            <a:off x="160563" y="1046163"/>
            <a:ext cx="8838293"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b="0" dirty="0" smtClean="0">
                <a:cs typeface="Times New Roman" pitchFamily="18" charset="0"/>
              </a:rPr>
              <a:t>The electronic engineers among you will be aware that there are standard circuits involving operational amplifiers (op amps) which can be used to </a:t>
            </a:r>
            <a:r>
              <a:rPr kumimoji="1" lang="en-GB" altLang="en-US" b="0" i="1" dirty="0" smtClean="0">
                <a:cs typeface="Times New Roman" pitchFamily="18" charset="0"/>
              </a:rPr>
              <a:t>realise</a:t>
            </a:r>
            <a:r>
              <a:rPr kumimoji="1" lang="en-GB" altLang="en-US" b="0" dirty="0" smtClean="0">
                <a:cs typeface="Times New Roman" pitchFamily="18" charset="0"/>
              </a:rPr>
              <a:t> such a controller. Indeed one can buy off the shelf controllers essentially of this kind.</a:t>
            </a:r>
          </a:p>
          <a:p>
            <a:pPr eaLnBrk="1" hangingPunct="1"/>
            <a:r>
              <a:rPr kumimoji="1" lang="en-GB" altLang="en-US" b="0" dirty="0" smtClean="0">
                <a:cs typeface="Times New Roman" pitchFamily="18" charset="0"/>
              </a:rPr>
              <a:t>The as yet unknown parameters </a:t>
            </a:r>
            <a:r>
              <a:rPr kumimoji="1" lang="en-GB" altLang="en-US" b="0" i="1" dirty="0" err="1" smtClean="0">
                <a:cs typeface="Times New Roman" pitchFamily="18" charset="0"/>
              </a:rPr>
              <a:t>k</a:t>
            </a:r>
            <a:r>
              <a:rPr kumimoji="1" lang="en-GB" altLang="en-US" b="0" i="1" baseline="-25000" dirty="0" err="1" smtClean="0">
                <a:cs typeface="Times New Roman" pitchFamily="18" charset="0"/>
              </a:rPr>
              <a:t>p</a:t>
            </a:r>
            <a:r>
              <a:rPr kumimoji="1" lang="en-GB" altLang="en-US" b="0" dirty="0" smtClean="0">
                <a:cs typeface="Times New Roman" pitchFamily="18" charset="0"/>
              </a:rPr>
              <a:t> and </a:t>
            </a:r>
            <a:r>
              <a:rPr kumimoji="1" lang="en-GB" altLang="en-US" b="0" i="1" dirty="0" err="1" smtClean="0">
                <a:cs typeface="Times New Roman" pitchFamily="18" charset="0"/>
              </a:rPr>
              <a:t>k</a:t>
            </a:r>
            <a:r>
              <a:rPr kumimoji="1" lang="en-GB" altLang="en-US" b="0" i="1" baseline="-25000" dirty="0" err="1" smtClean="0">
                <a:cs typeface="Times New Roman" pitchFamily="18" charset="0"/>
              </a:rPr>
              <a:t>i</a:t>
            </a:r>
            <a:r>
              <a:rPr kumimoji="1" lang="en-GB" altLang="en-US" b="0" dirty="0" smtClean="0">
                <a:cs typeface="Times New Roman" pitchFamily="18" charset="0"/>
              </a:rPr>
              <a:t> are called the </a:t>
            </a:r>
            <a:r>
              <a:rPr kumimoji="1" lang="en-GB" altLang="en-US" b="0" i="1" dirty="0" smtClean="0">
                <a:cs typeface="Times New Roman" pitchFamily="18" charset="0"/>
              </a:rPr>
              <a:t>controller gains</a:t>
            </a:r>
            <a:r>
              <a:rPr kumimoji="1" lang="en-GB" altLang="en-US" b="0" dirty="0" smtClean="0">
                <a:cs typeface="Times New Roman" pitchFamily="18" charset="0"/>
              </a:rPr>
              <a:t>. The first is called the </a:t>
            </a:r>
            <a:r>
              <a:rPr kumimoji="1" lang="en-GB" altLang="en-US" b="0" i="1" dirty="0" smtClean="0">
                <a:cs typeface="Times New Roman" pitchFamily="18" charset="0"/>
              </a:rPr>
              <a:t>proportional gain </a:t>
            </a:r>
            <a:r>
              <a:rPr kumimoji="1" lang="en-GB" altLang="en-US" b="0" dirty="0" smtClean="0">
                <a:cs typeface="Times New Roman" pitchFamily="18" charset="0"/>
              </a:rPr>
              <a:t>and the second is called the </a:t>
            </a:r>
            <a:r>
              <a:rPr kumimoji="1" lang="en-GB" altLang="en-US" b="0" i="1" dirty="0" smtClean="0">
                <a:cs typeface="Times New Roman" pitchFamily="18" charset="0"/>
              </a:rPr>
              <a:t>integral gain</a:t>
            </a:r>
            <a:r>
              <a:rPr kumimoji="1" lang="en-GB" altLang="en-US" b="0" dirty="0" smtClean="0">
                <a:cs typeface="Times New Roman" pitchFamily="18" charset="0"/>
              </a:rPr>
              <a:t>. Just by virtue of having these terms the closed-loop system automatically solves the position control problem. The task of control is to pick values for these gains such that the error signal will not just go to zero (which is the absolute minimum requirement imposed in the unity negative feedback paradigm, but also so that other desirable things happen, </a:t>
            </a:r>
            <a:r>
              <a:rPr kumimoji="1" lang="en-GB" altLang="en-US" b="0" i="1" dirty="0" err="1" smtClean="0">
                <a:cs typeface="Times New Roman" pitchFamily="18" charset="0"/>
              </a:rPr>
              <a:t>eg</a:t>
            </a:r>
            <a:r>
              <a:rPr kumimoji="1" lang="en-GB" altLang="en-US" b="0" dirty="0" smtClean="0">
                <a:cs typeface="Times New Roman" pitchFamily="18" charset="0"/>
              </a:rPr>
              <a:t> the response is fast.</a:t>
            </a:r>
            <a:endParaRPr kumimoji="1" lang="en-GB" altLang="en-US" b="0" dirty="0">
              <a:cs typeface="Times New Roman" pitchFamily="18" charset="0"/>
            </a:endParaRPr>
          </a:p>
        </p:txBody>
      </p:sp>
      <p:sp>
        <p:nvSpPr>
          <p:cNvPr id="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 </a:t>
            </a:r>
          </a:p>
        </p:txBody>
      </p:sp>
    </p:spTree>
    <p:extLst>
      <p:ext uri="{BB962C8B-B14F-4D97-AF65-F5344CB8AC3E}">
        <p14:creationId xmlns:p14="http://schemas.microsoft.com/office/powerpoint/2010/main" val="3178674583"/>
      </p:ext>
    </p:extLst>
  </p:cSld>
  <p:clrMapOvr>
    <a:masterClrMapping/>
  </p:clrMapOvr>
  <p:transition advTm="15544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4930" name="Rectangle 2"/>
          <p:cNvSpPr>
            <a:spLocks noGrp="1" noChangeArrowheads="1"/>
          </p:cNvSpPr>
          <p:nvPr>
            <p:ph type="title"/>
          </p:nvPr>
        </p:nvSpPr>
        <p:spPr>
          <a:xfrm>
            <a:off x="717550" y="304800"/>
            <a:ext cx="7772400" cy="800100"/>
          </a:xfrm>
        </p:spPr>
        <p:txBody>
          <a:bodyPr/>
          <a:lstStyle/>
          <a:p>
            <a:pPr eaLnBrk="1" hangingPunct="1"/>
            <a:r>
              <a:rPr lang="en-US" altLang="en-US" dirty="0" smtClean="0"/>
              <a:t>Example 2.1</a:t>
            </a:r>
          </a:p>
        </p:txBody>
      </p:sp>
      <p:sp>
        <p:nvSpPr>
          <p:cNvPr id="124931" name="Text Box 3"/>
          <p:cNvSpPr txBox="1">
            <a:spLocks noChangeArrowheads="1"/>
          </p:cNvSpPr>
          <p:nvPr/>
        </p:nvSpPr>
        <p:spPr bwMode="auto">
          <a:xfrm>
            <a:off x="285750" y="1032783"/>
            <a:ext cx="85725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sz="3200" b="0" dirty="0" smtClean="0">
                <a:cs typeface="Times New Roman" pitchFamily="18" charset="0"/>
              </a:rPr>
              <a:t>By selecting for the reference input a </a:t>
            </a:r>
            <a:r>
              <a:rPr kumimoji="1" lang="en-GB" altLang="en-US" sz="3200" b="0" i="1" dirty="0" smtClean="0">
                <a:cs typeface="Times New Roman" pitchFamily="18" charset="0"/>
              </a:rPr>
              <a:t>step </a:t>
            </a:r>
            <a:r>
              <a:rPr kumimoji="1" lang="en-GB" altLang="en-US" sz="3200" b="0" dirty="0" smtClean="0">
                <a:cs typeface="Times New Roman" pitchFamily="18" charset="0"/>
              </a:rPr>
              <a:t>we ensure that provided the closed-loop control system is functioning (i.e. provided the error goes to zero) then the output which is initially assumed to be zero will ultimately settle at the value of the reference input (or </a:t>
            </a:r>
            <a:r>
              <a:rPr kumimoji="1" lang="en-GB" altLang="en-US" sz="3200" b="0" i="1" dirty="0" smtClean="0">
                <a:cs typeface="Times New Roman" pitchFamily="18" charset="0"/>
              </a:rPr>
              <a:t>set point </a:t>
            </a:r>
            <a:r>
              <a:rPr kumimoji="1" lang="en-GB" altLang="en-US" sz="3200" b="0" dirty="0" smtClean="0">
                <a:cs typeface="Times New Roman" pitchFamily="18" charset="0"/>
              </a:rPr>
              <a:t>as some engineers call it). Having the output settle to a set point or desired value is not the only type of control problem which we may wish to solve. Sometimes we may desire the output velocity to settle to a desired value, as for example in the case of a train or some other vehicle. How might we achieve this?</a:t>
            </a:r>
            <a:endParaRPr kumimoji="1" lang="en-GB" altLang="en-US" sz="3200" b="0" dirty="0">
              <a:cs typeface="Times New Roman" pitchFamily="18" charset="0"/>
            </a:endParaRPr>
          </a:p>
        </p:txBody>
      </p:sp>
      <p:sp>
        <p:nvSpPr>
          <p:cNvPr id="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 </a:t>
            </a:r>
          </a:p>
        </p:txBody>
      </p:sp>
    </p:spTree>
    <p:extLst>
      <p:ext uri="{BB962C8B-B14F-4D97-AF65-F5344CB8AC3E}">
        <p14:creationId xmlns:p14="http://schemas.microsoft.com/office/powerpoint/2010/main" val="3902102850"/>
      </p:ext>
    </p:extLst>
  </p:cSld>
  <p:clrMapOvr>
    <a:masterClrMapping/>
  </p:clrMapOvr>
  <p:transition advTm="15544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4930" name="Rectangle 2"/>
          <p:cNvSpPr>
            <a:spLocks noGrp="1" noChangeArrowheads="1"/>
          </p:cNvSpPr>
          <p:nvPr>
            <p:ph type="title"/>
          </p:nvPr>
        </p:nvSpPr>
        <p:spPr>
          <a:xfrm>
            <a:off x="717550" y="304800"/>
            <a:ext cx="7772400" cy="800100"/>
          </a:xfrm>
        </p:spPr>
        <p:txBody>
          <a:bodyPr/>
          <a:lstStyle/>
          <a:p>
            <a:pPr eaLnBrk="1" hangingPunct="1"/>
            <a:r>
              <a:rPr lang="en-US" altLang="en-US" dirty="0" smtClean="0"/>
              <a:t>Example 2.1</a:t>
            </a:r>
          </a:p>
        </p:txBody>
      </p:sp>
      <p:sp>
        <p:nvSpPr>
          <p:cNvPr id="124931" name="Text Box 3"/>
          <p:cNvSpPr txBox="1">
            <a:spLocks noChangeArrowheads="1"/>
          </p:cNvSpPr>
          <p:nvPr/>
        </p:nvSpPr>
        <p:spPr bwMode="auto">
          <a:xfrm>
            <a:off x="140606" y="1048431"/>
            <a:ext cx="900339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sz="3200" b="0" dirty="0" smtClean="0">
                <a:cs typeface="Times New Roman" pitchFamily="18" charset="0"/>
              </a:rPr>
              <a:t>The first step is to change the reference input. Instead of employing a step we may employ a </a:t>
            </a:r>
            <a:r>
              <a:rPr kumimoji="1" lang="en-GB" altLang="en-US" sz="3200" b="0" i="1" dirty="0" smtClean="0">
                <a:cs typeface="Times New Roman" pitchFamily="18" charset="0"/>
              </a:rPr>
              <a:t>ramp</a:t>
            </a:r>
            <a:r>
              <a:rPr kumimoji="1" lang="en-GB" altLang="en-US" sz="3200" b="0" dirty="0" smtClean="0">
                <a:cs typeface="Times New Roman" pitchFamily="18" charset="0"/>
              </a:rPr>
              <a:t>, i.e. set the reference input to</a:t>
            </a:r>
            <a:endParaRPr kumimoji="1" lang="en-GB" altLang="en-US" sz="3200" b="0" dirty="0">
              <a:cs typeface="Times New Roman" pitchFamily="18" charset="0"/>
            </a:endParaRPr>
          </a:p>
        </p:txBody>
      </p:sp>
      <p:sp>
        <p:nvSpPr>
          <p:cNvPr id="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 </a:t>
            </a:r>
          </a:p>
        </p:txBody>
      </p:sp>
      <p:graphicFrame>
        <p:nvGraphicFramePr>
          <p:cNvPr id="2" name="Object 1"/>
          <p:cNvGraphicFramePr>
            <a:graphicFrameLocks noChangeAspect="1"/>
          </p:cNvGraphicFramePr>
          <p:nvPr>
            <p:extLst>
              <p:ext uri="{D42A27DB-BD31-4B8C-83A1-F6EECF244321}">
                <p14:modId xmlns:p14="http://schemas.microsoft.com/office/powerpoint/2010/main" val="957192988"/>
              </p:ext>
            </p:extLst>
          </p:nvPr>
        </p:nvGraphicFramePr>
        <p:xfrm>
          <a:off x="4217761" y="2173138"/>
          <a:ext cx="2368550" cy="628650"/>
        </p:xfrm>
        <a:graphic>
          <a:graphicData uri="http://schemas.openxmlformats.org/presentationml/2006/ole">
            <mc:AlternateContent xmlns:mc="http://schemas.openxmlformats.org/markup-compatibility/2006">
              <mc:Choice xmlns:v="urn:schemas-microsoft-com:vml" Requires="v">
                <p:oleObj spid="_x0000_s323632" name="Equation" r:id="rId4" imgW="863280" imgH="228600" progId="Equation.3">
                  <p:embed/>
                </p:oleObj>
              </mc:Choice>
              <mc:Fallback>
                <p:oleObj name="Equation" r:id="rId4" imgW="863280" imgH="228600" progId="Equation.3">
                  <p:embed/>
                  <p:pic>
                    <p:nvPicPr>
                      <p:cNvPr id="0" name="Object 3"/>
                      <p:cNvPicPr>
                        <a:picLocks noChangeAspect="1" noChangeArrowheads="1"/>
                      </p:cNvPicPr>
                      <p:nvPr/>
                    </p:nvPicPr>
                    <p:blipFill>
                      <a:blip r:embed="rId5"/>
                      <a:srcRect/>
                      <a:stretch>
                        <a:fillRect/>
                      </a:stretch>
                    </p:blipFill>
                    <p:spPr bwMode="auto">
                      <a:xfrm>
                        <a:off x="4217761" y="2173138"/>
                        <a:ext cx="236855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3"/>
          <p:cNvSpPr txBox="1">
            <a:spLocks noChangeArrowheads="1"/>
          </p:cNvSpPr>
          <p:nvPr/>
        </p:nvSpPr>
        <p:spPr bwMode="auto">
          <a:xfrm>
            <a:off x="128360" y="2821138"/>
            <a:ext cx="888728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sz="3200" b="0" dirty="0" smtClean="0">
                <a:cs typeface="Times New Roman" pitchFamily="18" charset="0"/>
              </a:rPr>
              <a:t>Now if the closed-loop control system is functioning then in the long run (i.e. the steady-state) the error signal will go to zero so that the output tracks the ramp. But the mathematical nature of the ramp is that it has a constant derivative </a:t>
            </a:r>
            <a:r>
              <a:rPr kumimoji="1" lang="en-GB" altLang="en-US" sz="3200" b="0" i="1" dirty="0" smtClean="0">
                <a:cs typeface="Times New Roman" pitchFamily="18" charset="0"/>
              </a:rPr>
              <a:t>v</a:t>
            </a:r>
            <a:r>
              <a:rPr kumimoji="1" lang="en-GB" altLang="en-US" sz="3200" b="0" baseline="-25000" dirty="0" smtClean="0">
                <a:cs typeface="Times New Roman" pitchFamily="18" charset="0"/>
              </a:rPr>
              <a:t>0</a:t>
            </a:r>
            <a:r>
              <a:rPr kumimoji="1" lang="en-GB" altLang="en-US" sz="3200" b="0" dirty="0" smtClean="0">
                <a:cs typeface="Times New Roman" pitchFamily="18" charset="0"/>
              </a:rPr>
              <a:t>. It follows that the steady-state derivative of the output will equal the set value </a:t>
            </a:r>
            <a:r>
              <a:rPr kumimoji="1" lang="en-GB" altLang="en-US" sz="3200" b="0" i="1" dirty="0" smtClean="0">
                <a:cs typeface="Times New Roman" pitchFamily="18" charset="0"/>
              </a:rPr>
              <a:t>v</a:t>
            </a:r>
            <a:r>
              <a:rPr kumimoji="1" lang="en-GB" altLang="en-US" sz="3200" b="0" baseline="-25000" dirty="0" smtClean="0">
                <a:cs typeface="Times New Roman" pitchFamily="18" charset="0"/>
              </a:rPr>
              <a:t>0</a:t>
            </a:r>
            <a:r>
              <a:rPr kumimoji="1" lang="en-GB" altLang="en-US" sz="3200" b="0" dirty="0" smtClean="0">
                <a:cs typeface="Times New Roman" pitchFamily="18" charset="0"/>
              </a:rPr>
              <a:t>, i.e. the output velocity becomes equal to this value. This is called </a:t>
            </a:r>
            <a:r>
              <a:rPr kumimoji="1" lang="en-GB" altLang="en-US" sz="3200" b="0" i="1" dirty="0" smtClean="0">
                <a:cs typeface="Times New Roman" pitchFamily="18" charset="0"/>
              </a:rPr>
              <a:t>velocity control</a:t>
            </a:r>
            <a:r>
              <a:rPr kumimoji="1" lang="en-GB" altLang="en-US" sz="3200" b="0" dirty="0" smtClean="0">
                <a:cs typeface="Times New Roman" pitchFamily="18" charset="0"/>
              </a:rPr>
              <a:t>.</a:t>
            </a:r>
            <a:endParaRPr kumimoji="1" lang="en-GB" altLang="en-US" sz="3200" b="0" dirty="0">
              <a:cs typeface="Times New Roman" pitchFamily="18" charset="0"/>
            </a:endParaRPr>
          </a:p>
        </p:txBody>
      </p:sp>
    </p:spTree>
    <p:extLst>
      <p:ext uri="{BB962C8B-B14F-4D97-AF65-F5344CB8AC3E}">
        <p14:creationId xmlns:p14="http://schemas.microsoft.com/office/powerpoint/2010/main" val="399834641"/>
      </p:ext>
    </p:extLst>
  </p:cSld>
  <p:clrMapOvr>
    <a:masterClrMapping/>
  </p:clrMapOvr>
  <p:transition advTm="15544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2711" name="Rectangle 2"/>
          <p:cNvSpPr>
            <a:spLocks noChangeArrowheads="1"/>
          </p:cNvSpPr>
          <p:nvPr/>
        </p:nvSpPr>
        <p:spPr bwMode="auto">
          <a:xfrm>
            <a:off x="628650" y="219172"/>
            <a:ext cx="80200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r>
              <a:rPr lang="en-GB" altLang="en-US" sz="4400" b="0" dirty="0">
                <a:solidFill>
                  <a:schemeClr val="tx2"/>
                </a:solidFill>
                <a:latin typeface="Arial" charset="0"/>
              </a:rPr>
              <a:t>Example 2</a:t>
            </a:r>
            <a:r>
              <a:rPr lang="en-IE" altLang="en-US" sz="4400" b="0" dirty="0" smtClean="0">
                <a:solidFill>
                  <a:schemeClr val="tx2"/>
                </a:solidFill>
                <a:latin typeface="Arial" charset="0"/>
              </a:rPr>
              <a:t>.</a:t>
            </a:r>
            <a:r>
              <a:rPr lang="en-GB" altLang="en-US" sz="4400" b="0" dirty="0" smtClean="0">
                <a:solidFill>
                  <a:schemeClr val="tx2"/>
                </a:solidFill>
                <a:latin typeface="Arial" charset="0"/>
              </a:rPr>
              <a:t>1</a:t>
            </a:r>
            <a:endParaRPr lang="en-GB" altLang="en-US" sz="4400" b="0" dirty="0">
              <a:solidFill>
                <a:schemeClr val="tx2"/>
              </a:solidFill>
              <a:latin typeface="Arial" charset="0"/>
            </a:endParaRPr>
          </a:p>
        </p:txBody>
      </p:sp>
      <p:sp>
        <p:nvSpPr>
          <p:cNvPr id="72712"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sp>
        <p:nvSpPr>
          <p:cNvPr id="72713"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 </a:t>
            </a:r>
          </a:p>
        </p:txBody>
      </p:sp>
      <p:graphicFrame>
        <p:nvGraphicFramePr>
          <p:cNvPr id="72706" name="Object 2"/>
          <p:cNvGraphicFramePr>
            <a:graphicFrameLocks noChangeAspect="1"/>
          </p:cNvGraphicFramePr>
          <p:nvPr>
            <p:extLst>
              <p:ext uri="{D42A27DB-BD31-4B8C-83A1-F6EECF244321}">
                <p14:modId xmlns:p14="http://schemas.microsoft.com/office/powerpoint/2010/main" val="2099349503"/>
              </p:ext>
            </p:extLst>
          </p:nvPr>
        </p:nvGraphicFramePr>
        <p:xfrm>
          <a:off x="5178425" y="1565275"/>
          <a:ext cx="4105275" cy="1182688"/>
        </p:xfrm>
        <a:graphic>
          <a:graphicData uri="http://schemas.openxmlformats.org/presentationml/2006/ole">
            <mc:AlternateContent xmlns:mc="http://schemas.openxmlformats.org/markup-compatibility/2006">
              <mc:Choice xmlns:v="urn:schemas-microsoft-com:vml" Requires="v">
                <p:oleObj spid="_x0000_s324830" name="Equation" r:id="rId4" imgW="1498320" imgH="431640" progId="Equation.3">
                  <p:embed/>
                </p:oleObj>
              </mc:Choice>
              <mc:Fallback>
                <p:oleObj name="Equation" r:id="rId4" imgW="1498320" imgH="431640" progId="Equation.3">
                  <p:embed/>
                  <p:pic>
                    <p:nvPicPr>
                      <p:cNvPr id="0" name=""/>
                      <p:cNvPicPr>
                        <a:picLocks noChangeAspect="1" noChangeArrowheads="1"/>
                      </p:cNvPicPr>
                      <p:nvPr/>
                    </p:nvPicPr>
                    <p:blipFill>
                      <a:blip r:embed="rId5"/>
                      <a:srcRect/>
                      <a:stretch>
                        <a:fillRect/>
                      </a:stretch>
                    </p:blipFill>
                    <p:spPr bwMode="auto">
                      <a:xfrm>
                        <a:off x="5178425" y="1565275"/>
                        <a:ext cx="4105275" cy="118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4" name="Text Box 10"/>
          <p:cNvSpPr txBox="1">
            <a:spLocks noChangeArrowheads="1"/>
          </p:cNvSpPr>
          <p:nvPr/>
        </p:nvSpPr>
        <p:spPr bwMode="invGray">
          <a:xfrm>
            <a:off x="236412" y="1044109"/>
            <a:ext cx="42611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a:spcBef>
                <a:spcPct val="50000"/>
              </a:spcBef>
            </a:pPr>
            <a:r>
              <a:rPr kumimoji="1" lang="en-GB" altLang="en-US" b="0" dirty="0"/>
              <a:t>Problem </a:t>
            </a:r>
            <a:r>
              <a:rPr kumimoji="1" lang="en-GB" altLang="en-US" b="0" dirty="0" smtClean="0"/>
              <a:t>2 (velocity </a:t>
            </a:r>
            <a:r>
              <a:rPr kumimoji="1" lang="en-GB" altLang="en-US" b="0" dirty="0"/>
              <a:t>control)</a:t>
            </a:r>
          </a:p>
        </p:txBody>
      </p:sp>
      <p:graphicFrame>
        <p:nvGraphicFramePr>
          <p:cNvPr id="72707" name="Object 3"/>
          <p:cNvGraphicFramePr>
            <a:graphicFrameLocks noChangeAspect="1"/>
          </p:cNvGraphicFramePr>
          <p:nvPr>
            <p:extLst>
              <p:ext uri="{D42A27DB-BD31-4B8C-83A1-F6EECF244321}">
                <p14:modId xmlns:p14="http://schemas.microsoft.com/office/powerpoint/2010/main" val="1519118986"/>
              </p:ext>
            </p:extLst>
          </p:nvPr>
        </p:nvGraphicFramePr>
        <p:xfrm>
          <a:off x="117475" y="1744663"/>
          <a:ext cx="2262188" cy="628650"/>
        </p:xfrm>
        <a:graphic>
          <a:graphicData uri="http://schemas.openxmlformats.org/presentationml/2006/ole">
            <mc:AlternateContent xmlns:mc="http://schemas.openxmlformats.org/markup-compatibility/2006">
              <mc:Choice xmlns:v="urn:schemas-microsoft-com:vml" Requires="v">
                <p:oleObj spid="_x0000_s324831" name="Equation" r:id="rId6" imgW="825480" imgH="228600" progId="Equation.3">
                  <p:embed/>
                </p:oleObj>
              </mc:Choice>
              <mc:Fallback>
                <p:oleObj name="Equation" r:id="rId6" imgW="825480" imgH="228600" progId="Equation.3">
                  <p:embed/>
                  <p:pic>
                    <p:nvPicPr>
                      <p:cNvPr id="0" name=""/>
                      <p:cNvPicPr>
                        <a:picLocks noChangeAspect="1" noChangeArrowheads="1"/>
                      </p:cNvPicPr>
                      <p:nvPr/>
                    </p:nvPicPr>
                    <p:blipFill>
                      <a:blip r:embed="rId7"/>
                      <a:srcRect/>
                      <a:stretch>
                        <a:fillRect/>
                      </a:stretch>
                    </p:blipFill>
                    <p:spPr bwMode="auto">
                      <a:xfrm>
                        <a:off x="117475" y="1744663"/>
                        <a:ext cx="2262188"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08" name="Object 4"/>
          <p:cNvGraphicFramePr>
            <a:graphicFrameLocks noChangeAspect="1"/>
          </p:cNvGraphicFramePr>
          <p:nvPr>
            <p:extLst>
              <p:ext uri="{D42A27DB-BD31-4B8C-83A1-F6EECF244321}">
                <p14:modId xmlns:p14="http://schemas.microsoft.com/office/powerpoint/2010/main" val="2847619504"/>
              </p:ext>
            </p:extLst>
          </p:nvPr>
        </p:nvGraphicFramePr>
        <p:xfrm>
          <a:off x="2851150" y="1565275"/>
          <a:ext cx="1808163" cy="1077913"/>
        </p:xfrm>
        <a:graphic>
          <a:graphicData uri="http://schemas.openxmlformats.org/presentationml/2006/ole">
            <mc:AlternateContent xmlns:mc="http://schemas.openxmlformats.org/markup-compatibility/2006">
              <mc:Choice xmlns:v="urn:schemas-microsoft-com:vml" Requires="v">
                <p:oleObj spid="_x0000_s324832" name="Equation" r:id="rId8" imgW="660240" imgH="393480" progId="Equation.3">
                  <p:embed/>
                </p:oleObj>
              </mc:Choice>
              <mc:Fallback>
                <p:oleObj name="Equation" r:id="rId8" imgW="660240" imgH="393480" progId="Equation.3">
                  <p:embed/>
                  <p:pic>
                    <p:nvPicPr>
                      <p:cNvPr id="0" name=""/>
                      <p:cNvPicPr>
                        <a:picLocks noChangeAspect="1" noChangeArrowheads="1"/>
                      </p:cNvPicPr>
                      <p:nvPr/>
                    </p:nvPicPr>
                    <p:blipFill>
                      <a:blip r:embed="rId9"/>
                      <a:srcRect/>
                      <a:stretch>
                        <a:fillRect/>
                      </a:stretch>
                    </p:blipFill>
                    <p:spPr bwMode="auto">
                      <a:xfrm>
                        <a:off x="2851150" y="1565275"/>
                        <a:ext cx="1808163"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09" name="Object 5"/>
          <p:cNvGraphicFramePr>
            <a:graphicFrameLocks noChangeAspect="1"/>
          </p:cNvGraphicFramePr>
          <p:nvPr>
            <p:extLst>
              <p:ext uri="{D42A27DB-BD31-4B8C-83A1-F6EECF244321}">
                <p14:modId xmlns:p14="http://schemas.microsoft.com/office/powerpoint/2010/main" val="1708769071"/>
              </p:ext>
            </p:extLst>
          </p:nvPr>
        </p:nvGraphicFramePr>
        <p:xfrm>
          <a:off x="1208088" y="3343275"/>
          <a:ext cx="7340600" cy="1184275"/>
        </p:xfrm>
        <a:graphic>
          <a:graphicData uri="http://schemas.openxmlformats.org/presentationml/2006/ole">
            <mc:AlternateContent xmlns:mc="http://schemas.openxmlformats.org/markup-compatibility/2006">
              <mc:Choice xmlns:v="urn:schemas-microsoft-com:vml" Requires="v">
                <p:oleObj spid="_x0000_s324833" name="Equation" r:id="rId10" imgW="2679480" imgH="431640" progId="Equation.3">
                  <p:embed/>
                </p:oleObj>
              </mc:Choice>
              <mc:Fallback>
                <p:oleObj name="Equation" r:id="rId10" imgW="2679480" imgH="431640" progId="Equation.3">
                  <p:embed/>
                  <p:pic>
                    <p:nvPicPr>
                      <p:cNvPr id="0" name=""/>
                      <p:cNvPicPr>
                        <a:picLocks noChangeAspect="1" noChangeArrowheads="1"/>
                      </p:cNvPicPr>
                      <p:nvPr/>
                    </p:nvPicPr>
                    <p:blipFill>
                      <a:blip r:embed="rId11"/>
                      <a:srcRect/>
                      <a:stretch>
                        <a:fillRect/>
                      </a:stretch>
                    </p:blipFill>
                    <p:spPr bwMode="auto">
                      <a:xfrm>
                        <a:off x="1208088" y="3343275"/>
                        <a:ext cx="7340600"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0"/>
          <p:cNvSpPr txBox="1">
            <a:spLocks noChangeArrowheads="1"/>
          </p:cNvSpPr>
          <p:nvPr/>
        </p:nvSpPr>
        <p:spPr bwMode="invGray">
          <a:xfrm>
            <a:off x="290754" y="2971043"/>
            <a:ext cx="2076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a:spcBef>
                <a:spcPct val="50000"/>
              </a:spcBef>
            </a:pPr>
            <a:r>
              <a:rPr kumimoji="1" lang="en-GB" altLang="en-US" b="0" dirty="0" smtClean="0"/>
              <a:t>Specification</a:t>
            </a:r>
            <a:endParaRPr kumimoji="1" lang="en-GB" altLang="en-US" b="0" dirty="0"/>
          </a:p>
        </p:txBody>
      </p:sp>
      <p:graphicFrame>
        <p:nvGraphicFramePr>
          <p:cNvPr id="2" name="Object 1"/>
          <p:cNvGraphicFramePr>
            <a:graphicFrameLocks noChangeAspect="1"/>
          </p:cNvGraphicFramePr>
          <p:nvPr>
            <p:extLst>
              <p:ext uri="{D42A27DB-BD31-4B8C-83A1-F6EECF244321}">
                <p14:modId xmlns:p14="http://schemas.microsoft.com/office/powerpoint/2010/main" val="1188186410"/>
              </p:ext>
            </p:extLst>
          </p:nvPr>
        </p:nvGraphicFramePr>
        <p:xfrm>
          <a:off x="937759" y="4610553"/>
          <a:ext cx="6115050" cy="2119313"/>
        </p:xfrm>
        <a:graphic>
          <a:graphicData uri="http://schemas.openxmlformats.org/presentationml/2006/ole">
            <mc:AlternateContent xmlns:mc="http://schemas.openxmlformats.org/markup-compatibility/2006">
              <mc:Choice xmlns:v="urn:schemas-microsoft-com:vml" Requires="v">
                <p:oleObj spid="_x0000_s324834" name="Equation" r:id="rId12" imgW="2425680" imgH="838080" progId="Equation.3">
                  <p:embed/>
                </p:oleObj>
              </mc:Choice>
              <mc:Fallback>
                <p:oleObj name="Equation" r:id="rId12" imgW="2425680" imgH="8380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37759" y="4610553"/>
                        <a:ext cx="6115050"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93196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917962"/>
            <a:ext cx="9144000" cy="91796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4690" name="Rectangle 4"/>
          <p:cNvSpPr>
            <a:spLocks noChangeArrowheads="1"/>
          </p:cNvSpPr>
          <p:nvPr/>
        </p:nvSpPr>
        <p:spPr bwMode="auto">
          <a:xfrm>
            <a:off x="685800" y="8191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r>
              <a:rPr lang="en-GB" altLang="en-US" sz="4400" b="0">
                <a:solidFill>
                  <a:schemeClr val="tx2"/>
                </a:solidFill>
                <a:latin typeface="Arial" charset="0"/>
              </a:rPr>
              <a:t>Section 2 - Outline</a:t>
            </a:r>
          </a:p>
        </p:txBody>
      </p:sp>
      <p:sp>
        <p:nvSpPr>
          <p:cNvPr id="114691" name="Rectangle 5"/>
          <p:cNvSpPr>
            <a:spLocks noChangeArrowheads="1"/>
          </p:cNvSpPr>
          <p:nvPr/>
        </p:nvSpPr>
        <p:spPr bwMode="auto">
          <a:xfrm>
            <a:off x="1327150" y="2646363"/>
            <a:ext cx="6559550" cy="364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20000"/>
              </a:spcBef>
            </a:pPr>
            <a:endParaRPr lang="en-GB" altLang="en-US" sz="3200" b="0"/>
          </a:p>
          <a:p>
            <a:pPr eaLnBrk="1" hangingPunct="1">
              <a:spcBef>
                <a:spcPct val="20000"/>
              </a:spcBef>
              <a:buFontTx/>
              <a:buChar char="•"/>
            </a:pPr>
            <a:r>
              <a:rPr lang="en-GB" altLang="en-US" sz="3200" b="0"/>
              <a:t>Feedback</a:t>
            </a:r>
          </a:p>
          <a:p>
            <a:pPr eaLnBrk="1" hangingPunct="1">
              <a:spcBef>
                <a:spcPct val="20000"/>
              </a:spcBef>
              <a:buFontTx/>
              <a:buChar char="•"/>
            </a:pPr>
            <a:endParaRPr lang="en-GB" altLang="en-US" sz="3200" b="0"/>
          </a:p>
          <a:p>
            <a:pPr eaLnBrk="1" hangingPunct="1">
              <a:spcBef>
                <a:spcPct val="20000"/>
              </a:spcBef>
              <a:buFontTx/>
              <a:buChar char="•"/>
            </a:pPr>
            <a:r>
              <a:rPr lang="en-GB" altLang="en-US" sz="3200" b="0"/>
              <a:t>Dominant Poles</a:t>
            </a:r>
          </a:p>
        </p:txBody>
      </p:sp>
      <p:sp>
        <p:nvSpPr>
          <p:cNvPr id="114692"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114693"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2711" name="Rectangle 2"/>
          <p:cNvSpPr>
            <a:spLocks noChangeArrowheads="1"/>
          </p:cNvSpPr>
          <p:nvPr/>
        </p:nvSpPr>
        <p:spPr bwMode="auto">
          <a:xfrm>
            <a:off x="628650" y="219172"/>
            <a:ext cx="80200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r>
              <a:rPr lang="en-GB" altLang="en-US" sz="4400" b="0" dirty="0">
                <a:solidFill>
                  <a:schemeClr val="tx2"/>
                </a:solidFill>
                <a:latin typeface="Arial" charset="0"/>
              </a:rPr>
              <a:t>Example 2</a:t>
            </a:r>
            <a:r>
              <a:rPr lang="en-IE" altLang="en-US" sz="4400" b="0" dirty="0" smtClean="0">
                <a:solidFill>
                  <a:schemeClr val="tx2"/>
                </a:solidFill>
                <a:latin typeface="Arial" charset="0"/>
              </a:rPr>
              <a:t>.</a:t>
            </a:r>
            <a:r>
              <a:rPr lang="en-GB" altLang="en-US" sz="4400" b="0" dirty="0" smtClean="0">
                <a:solidFill>
                  <a:schemeClr val="tx2"/>
                </a:solidFill>
                <a:latin typeface="Arial" charset="0"/>
              </a:rPr>
              <a:t>1</a:t>
            </a:r>
            <a:endParaRPr lang="en-GB" altLang="en-US" sz="4400" b="0" dirty="0">
              <a:solidFill>
                <a:schemeClr val="tx2"/>
              </a:solidFill>
              <a:latin typeface="Arial" charset="0"/>
            </a:endParaRPr>
          </a:p>
        </p:txBody>
      </p:sp>
      <p:sp>
        <p:nvSpPr>
          <p:cNvPr id="72712"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72713"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 </a:t>
            </a:r>
          </a:p>
        </p:txBody>
      </p:sp>
      <p:sp>
        <p:nvSpPr>
          <p:cNvPr id="72714" name="Text Box 10"/>
          <p:cNvSpPr txBox="1">
            <a:spLocks noChangeArrowheads="1"/>
          </p:cNvSpPr>
          <p:nvPr/>
        </p:nvSpPr>
        <p:spPr bwMode="invGray">
          <a:xfrm>
            <a:off x="399238" y="1095472"/>
            <a:ext cx="34419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a:spcBef>
                <a:spcPct val="50000"/>
              </a:spcBef>
            </a:pPr>
            <a:r>
              <a:rPr kumimoji="1" lang="en-GB" altLang="en-US" b="0" dirty="0" smtClean="0"/>
              <a:t>Specification requires:</a:t>
            </a:r>
            <a:endParaRPr kumimoji="1" lang="en-GB" altLang="en-US" b="0" dirty="0"/>
          </a:p>
        </p:txBody>
      </p:sp>
      <p:graphicFrame>
        <p:nvGraphicFramePr>
          <p:cNvPr id="72710" name="Object 6"/>
          <p:cNvGraphicFramePr>
            <a:graphicFrameLocks noChangeAspect="1"/>
          </p:cNvGraphicFramePr>
          <p:nvPr>
            <p:extLst>
              <p:ext uri="{D42A27DB-BD31-4B8C-83A1-F6EECF244321}">
                <p14:modId xmlns:p14="http://schemas.microsoft.com/office/powerpoint/2010/main" val="1065743398"/>
              </p:ext>
            </p:extLst>
          </p:nvPr>
        </p:nvGraphicFramePr>
        <p:xfrm>
          <a:off x="2627313" y="4046538"/>
          <a:ext cx="3200400" cy="1077912"/>
        </p:xfrm>
        <a:graphic>
          <a:graphicData uri="http://schemas.openxmlformats.org/presentationml/2006/ole">
            <mc:AlternateContent xmlns:mc="http://schemas.openxmlformats.org/markup-compatibility/2006">
              <mc:Choice xmlns:v="urn:schemas-microsoft-com:vml" Requires="v">
                <p:oleObj spid="_x0000_s325724" name="Equation" r:id="rId4" imgW="1168200" imgH="393480" progId="Equation.3">
                  <p:embed/>
                </p:oleObj>
              </mc:Choice>
              <mc:Fallback>
                <p:oleObj name="Equation" r:id="rId4" imgW="1168200" imgH="393480" progId="Equation.3">
                  <p:embed/>
                  <p:pic>
                    <p:nvPicPr>
                      <p:cNvPr id="0" name=""/>
                      <p:cNvPicPr>
                        <a:picLocks noChangeAspect="1" noChangeArrowheads="1"/>
                      </p:cNvPicPr>
                      <p:nvPr/>
                    </p:nvPicPr>
                    <p:blipFill>
                      <a:blip r:embed="rId5"/>
                      <a:srcRect/>
                      <a:stretch>
                        <a:fillRect/>
                      </a:stretch>
                    </p:blipFill>
                    <p:spPr bwMode="auto">
                      <a:xfrm>
                        <a:off x="2627313" y="4046538"/>
                        <a:ext cx="3200400" cy="107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36498655"/>
              </p:ext>
            </p:extLst>
          </p:nvPr>
        </p:nvGraphicFramePr>
        <p:xfrm>
          <a:off x="1262063" y="1765300"/>
          <a:ext cx="6434137" cy="2119313"/>
        </p:xfrm>
        <a:graphic>
          <a:graphicData uri="http://schemas.openxmlformats.org/presentationml/2006/ole">
            <mc:AlternateContent xmlns:mc="http://schemas.openxmlformats.org/markup-compatibility/2006">
              <mc:Choice xmlns:v="urn:schemas-microsoft-com:vml" Requires="v">
                <p:oleObj spid="_x0000_s325725" name="Equation" r:id="rId6" imgW="2552400" imgH="838080" progId="Equation.3">
                  <p:embed/>
                </p:oleObj>
              </mc:Choice>
              <mc:Fallback>
                <p:oleObj name="Equation" r:id="rId6" imgW="2552400" imgH="838080" progId="Equation.3">
                  <p:embed/>
                  <p:pic>
                    <p:nvPicPr>
                      <p:cNvPr id="0" name=""/>
                      <p:cNvPicPr>
                        <a:picLocks noChangeAspect="1" noChangeArrowheads="1"/>
                      </p:cNvPicPr>
                      <p:nvPr/>
                    </p:nvPicPr>
                    <p:blipFill>
                      <a:blip r:embed="rId7"/>
                      <a:srcRect/>
                      <a:stretch>
                        <a:fillRect/>
                      </a:stretch>
                    </p:blipFill>
                    <p:spPr bwMode="auto">
                      <a:xfrm>
                        <a:off x="1262063" y="1765300"/>
                        <a:ext cx="6434137"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10"/>
          <p:cNvSpPr txBox="1">
            <a:spLocks noChangeArrowheads="1"/>
          </p:cNvSpPr>
          <p:nvPr/>
        </p:nvSpPr>
        <p:spPr bwMode="invGray">
          <a:xfrm>
            <a:off x="399238" y="5156756"/>
            <a:ext cx="809706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b="0" dirty="0" smtClean="0"/>
              <a:t>This is a special case of a PI controller where the proportional terms is omitted. It is an I-controller or rather just an integrator.</a:t>
            </a:r>
            <a:endParaRPr kumimoji="1" lang="en-GB" altLang="en-US" b="0" dirty="0"/>
          </a:p>
        </p:txBody>
      </p:sp>
    </p:spTree>
    <p:extLst>
      <p:ext uri="{BB962C8B-B14F-4D97-AF65-F5344CB8AC3E}">
        <p14:creationId xmlns:p14="http://schemas.microsoft.com/office/powerpoint/2010/main" val="3820208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4756" name="Rectangle 5"/>
          <p:cNvSpPr>
            <a:spLocks noGrp="1" noChangeArrowheads="1"/>
          </p:cNvSpPr>
          <p:nvPr>
            <p:ph type="title"/>
          </p:nvPr>
        </p:nvSpPr>
        <p:spPr>
          <a:xfrm>
            <a:off x="457200" y="0"/>
            <a:ext cx="8229600" cy="1143000"/>
          </a:xfrm>
        </p:spPr>
        <p:txBody>
          <a:bodyPr/>
          <a:lstStyle/>
          <a:p>
            <a:pPr eaLnBrk="1" hangingPunct="1"/>
            <a:r>
              <a:rPr lang="en-GB" altLang="en-US" smtClean="0"/>
              <a:t>Feedback Control System</a:t>
            </a:r>
            <a:endParaRPr lang="en-US" altLang="en-US" smtClean="0"/>
          </a:p>
        </p:txBody>
      </p:sp>
      <p:graphicFrame>
        <p:nvGraphicFramePr>
          <p:cNvPr id="74754" name="Object 4"/>
          <p:cNvGraphicFramePr>
            <a:graphicFrameLocks noGrp="1" noChangeAspect="1"/>
          </p:cNvGraphicFramePr>
          <p:nvPr>
            <p:ph sz="half" idx="1"/>
          </p:nvPr>
        </p:nvGraphicFramePr>
        <p:xfrm>
          <a:off x="920750" y="0"/>
          <a:ext cx="7996238" cy="5343525"/>
        </p:xfrm>
        <a:graphic>
          <a:graphicData uri="http://schemas.openxmlformats.org/presentationml/2006/ole">
            <mc:AlternateContent xmlns:mc="http://schemas.openxmlformats.org/markup-compatibility/2006">
              <mc:Choice xmlns:v="urn:schemas-microsoft-com:vml" Requires="v">
                <p:oleObj spid="_x0000_s74881" name="Visio" r:id="rId4" imgW="6124492" imgH="4092536" progId="Visio.Drawing.11">
                  <p:embed/>
                </p:oleObj>
              </mc:Choice>
              <mc:Fallback>
                <p:oleObj name="Visio" r:id="rId4" imgW="6124492" imgH="4092536"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750" y="0"/>
                        <a:ext cx="7996238" cy="534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7"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
        <p:nvSpPr>
          <p:cNvPr id="74758" name="Text Box 8"/>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74759" name="Text Box 9"/>
          <p:cNvSpPr txBox="1">
            <a:spLocks noChangeArrowheads="1"/>
          </p:cNvSpPr>
          <p:nvPr/>
        </p:nvSpPr>
        <p:spPr bwMode="invGray">
          <a:xfrm>
            <a:off x="228600" y="4710113"/>
            <a:ext cx="792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dirty="0"/>
              <a:t>Generally assume ideal sensor:  </a:t>
            </a:r>
            <a:r>
              <a:rPr lang="en-GB" altLang="en-US" b="0" i="1" dirty="0" err="1"/>
              <a:t>G</a:t>
            </a:r>
            <a:r>
              <a:rPr lang="en-GB" altLang="en-US" b="0" i="1" baseline="-25000" dirty="0" err="1"/>
              <a:t>sens</a:t>
            </a:r>
            <a:r>
              <a:rPr lang="en-GB" altLang="en-US" b="0" dirty="0"/>
              <a:t>(</a:t>
            </a:r>
            <a:r>
              <a:rPr lang="en-GB" altLang="en-US" b="0" i="1" dirty="0"/>
              <a:t>s</a:t>
            </a:r>
            <a:r>
              <a:rPr lang="en-GB" altLang="en-US" b="0" dirty="0"/>
              <a:t>) = 1  and combine plant and controller to obtain</a:t>
            </a:r>
            <a:endParaRPr lang="en-US" altLang="en-US" b="0" dirty="0"/>
          </a:p>
        </p:txBody>
      </p:sp>
      <p:graphicFrame>
        <p:nvGraphicFramePr>
          <p:cNvPr id="74755" name="Object 10"/>
          <p:cNvGraphicFramePr>
            <a:graphicFrameLocks noGrp="1" noChangeAspect="1"/>
          </p:cNvGraphicFramePr>
          <p:nvPr>
            <p:ph sz="half" idx="2"/>
          </p:nvPr>
        </p:nvGraphicFramePr>
        <p:xfrm>
          <a:off x="666750" y="5867400"/>
          <a:ext cx="3155950" cy="644525"/>
        </p:xfrm>
        <a:graphic>
          <a:graphicData uri="http://schemas.openxmlformats.org/presentationml/2006/ole">
            <mc:AlternateContent xmlns:mc="http://schemas.openxmlformats.org/markup-compatibility/2006">
              <mc:Choice xmlns:v="urn:schemas-microsoft-com:vml" Requires="v">
                <p:oleObj spid="_x0000_s74882" name="Equation" r:id="rId6" imgW="1180800" imgH="241200" progId="Equation.3">
                  <p:embed/>
                </p:oleObj>
              </mc:Choice>
              <mc:Fallback>
                <p:oleObj name="Equation" r:id="rId6" imgW="1180800" imgH="2412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750" y="5867400"/>
                        <a:ext cx="3155950"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0" name="Text Box 12"/>
          <p:cNvSpPr txBox="1">
            <a:spLocks noChangeArrowheads="1"/>
          </p:cNvSpPr>
          <p:nvPr/>
        </p:nvSpPr>
        <p:spPr bwMode="invGray">
          <a:xfrm>
            <a:off x="4357688" y="5895975"/>
            <a:ext cx="4602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a:t>the open-loop transfer function</a:t>
            </a:r>
            <a:endParaRPr lang="en-US" altLang="en-US" b="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5954" name="Rectangle 2"/>
          <p:cNvSpPr>
            <a:spLocks noGrp="1" noChangeArrowheads="1"/>
          </p:cNvSpPr>
          <p:nvPr>
            <p:ph type="title"/>
          </p:nvPr>
        </p:nvSpPr>
        <p:spPr>
          <a:xfrm>
            <a:off x="717550" y="304800"/>
            <a:ext cx="7772400" cy="800100"/>
          </a:xfrm>
        </p:spPr>
        <p:txBody>
          <a:bodyPr/>
          <a:lstStyle/>
          <a:p>
            <a:pPr eaLnBrk="1" hangingPunct="1"/>
            <a:r>
              <a:rPr lang="en-US" altLang="en-US" smtClean="0"/>
              <a:t>Note</a:t>
            </a:r>
          </a:p>
        </p:txBody>
      </p:sp>
      <p:sp>
        <p:nvSpPr>
          <p:cNvPr id="125955" name="Text Box 3"/>
          <p:cNvSpPr txBox="1">
            <a:spLocks noChangeArrowheads="1"/>
          </p:cNvSpPr>
          <p:nvPr/>
        </p:nvSpPr>
        <p:spPr bwMode="auto">
          <a:xfrm>
            <a:off x="200025" y="1214438"/>
            <a:ext cx="85725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b="0" dirty="0">
                <a:cs typeface="Times New Roman" pitchFamily="18" charset="0"/>
              </a:rPr>
              <a:t>We begin to move towards more conventional control notation.  </a:t>
            </a:r>
            <a:r>
              <a:rPr kumimoji="1" lang="en-GB" altLang="en-US" b="0" i="1" dirty="0">
                <a:cs typeface="Times New Roman" pitchFamily="18" charset="0"/>
              </a:rPr>
              <a:t>G</a:t>
            </a:r>
            <a:r>
              <a:rPr kumimoji="1" lang="en-GB" altLang="en-US" b="0" dirty="0">
                <a:cs typeface="Times New Roman" pitchFamily="18" charset="0"/>
              </a:rPr>
              <a:t> </a:t>
            </a:r>
            <a:r>
              <a:rPr kumimoji="1" lang="en-GB" altLang="en-US" b="0" dirty="0" smtClean="0">
                <a:cs typeface="Times New Roman" pitchFamily="18" charset="0"/>
              </a:rPr>
              <a:t>will </a:t>
            </a:r>
            <a:r>
              <a:rPr kumimoji="1" lang="en-GB" altLang="en-US" b="0" dirty="0">
                <a:cs typeface="Times New Roman" pitchFamily="18" charset="0"/>
              </a:rPr>
              <a:t>from now on </a:t>
            </a:r>
            <a:r>
              <a:rPr kumimoji="1" lang="en-GB" altLang="en-US" b="0" dirty="0" smtClean="0">
                <a:cs typeface="Times New Roman" pitchFamily="18" charset="0"/>
              </a:rPr>
              <a:t>generally denote </a:t>
            </a:r>
            <a:r>
              <a:rPr kumimoji="1" lang="en-GB" altLang="en-US" b="0" dirty="0">
                <a:cs typeface="Times New Roman" pitchFamily="18" charset="0"/>
              </a:rPr>
              <a:t>the transfer function of a system, suitably subscripted to identify the system (e.g. </a:t>
            </a:r>
            <a:r>
              <a:rPr kumimoji="1" lang="en-GB" altLang="en-US" b="0" i="1" dirty="0">
                <a:cs typeface="Times New Roman" pitchFamily="18" charset="0"/>
              </a:rPr>
              <a:t>p</a:t>
            </a:r>
            <a:r>
              <a:rPr kumimoji="1" lang="en-GB" altLang="en-US" b="0" dirty="0">
                <a:cs typeface="Times New Roman" pitchFamily="18" charset="0"/>
              </a:rPr>
              <a:t> for </a:t>
            </a:r>
            <a:r>
              <a:rPr kumimoji="1" lang="en-GB" altLang="en-US" b="0" i="1" dirty="0">
                <a:cs typeface="Times New Roman" pitchFamily="18" charset="0"/>
              </a:rPr>
              <a:t>plant</a:t>
            </a:r>
            <a:r>
              <a:rPr kumimoji="1" lang="en-GB" altLang="en-US" b="0" dirty="0">
                <a:cs typeface="Times New Roman" pitchFamily="18" charset="0"/>
              </a:rPr>
              <a:t>).</a:t>
            </a:r>
          </a:p>
          <a:p>
            <a:pPr eaLnBrk="1" hangingPunct="1"/>
            <a:r>
              <a:rPr kumimoji="1" lang="en-GB" altLang="en-US" b="0" dirty="0">
                <a:cs typeface="Times New Roman" pitchFamily="18" charset="0"/>
              </a:rPr>
              <a:t>The system to be controlled is commonly called the </a:t>
            </a:r>
            <a:r>
              <a:rPr kumimoji="1" lang="en-GB" altLang="en-US" b="0" i="1" dirty="0">
                <a:cs typeface="Times New Roman" pitchFamily="18" charset="0"/>
              </a:rPr>
              <a:t>plant</a:t>
            </a:r>
            <a:r>
              <a:rPr kumimoji="1" lang="en-GB" altLang="en-US" b="0" dirty="0">
                <a:cs typeface="Times New Roman" pitchFamily="18" charset="0"/>
              </a:rPr>
              <a:t> or </a:t>
            </a:r>
            <a:r>
              <a:rPr kumimoji="1" lang="en-GB" altLang="en-US" b="0" i="1" dirty="0">
                <a:cs typeface="Times New Roman" pitchFamily="18" charset="0"/>
              </a:rPr>
              <a:t>process</a:t>
            </a:r>
            <a:r>
              <a:rPr kumimoji="1" lang="en-GB" altLang="en-US" b="0" dirty="0">
                <a:cs typeface="Times New Roman" pitchFamily="18" charset="0"/>
              </a:rPr>
              <a:t>.  If the sensor is non-ideal it can simply be absorbed into the plant by defining the output of the closed-loop system to be the output of the sensor rather than the output of the plant.  Since control system design is very commonly focussed on the error signal, it is not completely relevant which signal is </a:t>
            </a:r>
            <a:r>
              <a:rPr kumimoji="1" lang="en-GB" altLang="en-US" b="0" dirty="0" smtClean="0">
                <a:cs typeface="Times New Roman" pitchFamily="18" charset="0"/>
              </a:rPr>
              <a:t>deemed to be the </a:t>
            </a:r>
            <a:r>
              <a:rPr kumimoji="1" lang="en-GB" altLang="en-US" b="0" dirty="0">
                <a:cs typeface="Times New Roman" pitchFamily="18" charset="0"/>
              </a:rPr>
              <a:t>output of the closed-loop </a:t>
            </a:r>
            <a:r>
              <a:rPr kumimoji="1" lang="en-GB" altLang="en-US" b="0" dirty="0" smtClean="0">
                <a:cs typeface="Times New Roman" pitchFamily="18" charset="0"/>
              </a:rPr>
              <a:t>system. </a:t>
            </a:r>
            <a:r>
              <a:rPr kumimoji="1" lang="en-GB" altLang="en-US" b="0" dirty="0" smtClean="0"/>
              <a:t> </a:t>
            </a:r>
            <a:endParaRPr kumimoji="1" lang="en-US" altLang="en-US" b="0" dirty="0"/>
          </a:p>
        </p:txBody>
      </p:sp>
      <p:sp>
        <p:nvSpPr>
          <p:cNvPr id="5" name="Text Box 8"/>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cSld>
  <p:clrMapOvr>
    <a:masterClrMapping/>
  </p:clrMapOvr>
  <p:transition advTm="15544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6978" name="Rectangle 2"/>
          <p:cNvSpPr>
            <a:spLocks noGrp="1" noChangeArrowheads="1"/>
          </p:cNvSpPr>
          <p:nvPr>
            <p:ph type="title"/>
          </p:nvPr>
        </p:nvSpPr>
        <p:spPr>
          <a:xfrm>
            <a:off x="717550" y="304800"/>
            <a:ext cx="7772400" cy="800100"/>
          </a:xfrm>
        </p:spPr>
        <p:txBody>
          <a:bodyPr/>
          <a:lstStyle/>
          <a:p>
            <a:pPr eaLnBrk="1" hangingPunct="1"/>
            <a:r>
              <a:rPr lang="en-US" altLang="en-US" smtClean="0"/>
              <a:t>Note</a:t>
            </a:r>
          </a:p>
        </p:txBody>
      </p:sp>
      <p:sp>
        <p:nvSpPr>
          <p:cNvPr id="126979" name="Text Box 3"/>
          <p:cNvSpPr txBox="1">
            <a:spLocks noChangeArrowheads="1"/>
          </p:cNvSpPr>
          <p:nvPr/>
        </p:nvSpPr>
        <p:spPr bwMode="auto">
          <a:xfrm>
            <a:off x="200025" y="2498384"/>
            <a:ext cx="85725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b="0" dirty="0">
                <a:cs typeface="Times New Roman" pitchFamily="18" charset="0"/>
              </a:rPr>
              <a:t>An ideal sensor will have a transfer function of unity since its output is simply equal to its input.</a:t>
            </a:r>
          </a:p>
          <a:p>
            <a:pPr eaLnBrk="1" hangingPunct="1"/>
            <a:r>
              <a:rPr kumimoji="1" lang="en-GB" altLang="en-US" b="0" dirty="0">
                <a:cs typeface="Times New Roman" pitchFamily="18" charset="0"/>
              </a:rPr>
              <a:t>If the feedback loop is cut then the transfer function from </a:t>
            </a:r>
            <a:r>
              <a:rPr kumimoji="1" lang="en-GB" altLang="en-US" b="0" i="1" dirty="0">
                <a:cs typeface="Times New Roman" pitchFamily="18" charset="0"/>
              </a:rPr>
              <a:t>r</a:t>
            </a:r>
            <a:r>
              <a:rPr kumimoji="1" lang="en-GB" altLang="en-US" b="0" dirty="0">
                <a:cs typeface="Times New Roman" pitchFamily="18" charset="0"/>
              </a:rPr>
              <a:t>  to </a:t>
            </a:r>
            <a:r>
              <a:rPr kumimoji="1" lang="en-GB" altLang="en-US" b="0" i="1" dirty="0">
                <a:cs typeface="Times New Roman" pitchFamily="18" charset="0"/>
              </a:rPr>
              <a:t>y</a:t>
            </a:r>
            <a:r>
              <a:rPr kumimoji="1" lang="en-GB" altLang="en-US" b="0" dirty="0">
                <a:cs typeface="Times New Roman" pitchFamily="18" charset="0"/>
              </a:rPr>
              <a:t> equals the open-loop transfer function.  The open-loop transfer function describes the open-loop system.</a:t>
            </a:r>
            <a:endParaRPr kumimoji="1" lang="en-US" altLang="en-US" b="0" dirty="0">
              <a:cs typeface="Times New Roman" pitchFamily="18" charset="0"/>
            </a:endParaRPr>
          </a:p>
        </p:txBody>
      </p:sp>
      <p:sp>
        <p:nvSpPr>
          <p:cNvPr id="5" name="Text Box 8"/>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cSld>
  <p:clrMapOvr>
    <a:masterClrMapping/>
  </p:clrMapOvr>
  <p:transition advTm="15544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5782" name="Rectangle 4"/>
          <p:cNvSpPr>
            <a:spLocks noGrp="1" noChangeArrowheads="1"/>
          </p:cNvSpPr>
          <p:nvPr>
            <p:ph type="title"/>
          </p:nvPr>
        </p:nvSpPr>
        <p:spPr>
          <a:xfrm>
            <a:off x="457200" y="0"/>
            <a:ext cx="8229600" cy="1143000"/>
          </a:xfrm>
          <a:noFill/>
        </p:spPr>
        <p:txBody>
          <a:bodyPr/>
          <a:lstStyle/>
          <a:p>
            <a:pPr eaLnBrk="1" hangingPunct="1"/>
            <a:r>
              <a:rPr lang="en-GB" altLang="en-US" smtClean="0"/>
              <a:t>Feedback Control System</a:t>
            </a:r>
            <a:endParaRPr lang="en-US" altLang="en-US" smtClean="0"/>
          </a:p>
        </p:txBody>
      </p:sp>
      <p:graphicFrame>
        <p:nvGraphicFramePr>
          <p:cNvPr id="75778" name="Object 11"/>
          <p:cNvGraphicFramePr>
            <a:graphicFrameLocks noGrp="1" noChangeAspect="1"/>
          </p:cNvGraphicFramePr>
          <p:nvPr>
            <p:ph sz="half" idx="1"/>
          </p:nvPr>
        </p:nvGraphicFramePr>
        <p:xfrm>
          <a:off x="330200" y="3463925"/>
          <a:ext cx="5934075" cy="979488"/>
        </p:xfrm>
        <a:graphic>
          <a:graphicData uri="http://schemas.openxmlformats.org/presentationml/2006/ole">
            <mc:AlternateContent xmlns:mc="http://schemas.openxmlformats.org/markup-compatibility/2006">
              <mc:Choice xmlns:v="urn:schemas-microsoft-com:vml" Requires="v">
                <p:oleObj spid="_x0000_s76028" name="Equation" r:id="rId4" imgW="2616120" imgH="431640" progId="Equation.3">
                  <p:embed/>
                </p:oleObj>
              </mc:Choice>
              <mc:Fallback>
                <p:oleObj name="Equation" r:id="rId4" imgW="2616120" imgH="43164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200" y="3463925"/>
                        <a:ext cx="5934075"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79" name="Object 5"/>
          <p:cNvGraphicFramePr>
            <a:graphicFrameLocks noChangeAspect="1"/>
          </p:cNvGraphicFramePr>
          <p:nvPr>
            <p:extLst>
              <p:ext uri="{D42A27DB-BD31-4B8C-83A1-F6EECF244321}">
                <p14:modId xmlns:p14="http://schemas.microsoft.com/office/powerpoint/2010/main" val="3237201564"/>
              </p:ext>
            </p:extLst>
          </p:nvPr>
        </p:nvGraphicFramePr>
        <p:xfrm>
          <a:off x="3695569" y="157617"/>
          <a:ext cx="6108012" cy="4080554"/>
        </p:xfrm>
        <a:graphic>
          <a:graphicData uri="http://schemas.openxmlformats.org/presentationml/2006/ole">
            <mc:AlternateContent xmlns:mc="http://schemas.openxmlformats.org/markup-compatibility/2006">
              <mc:Choice xmlns:v="urn:schemas-microsoft-com:vml" Requires="v">
                <p:oleObj spid="_x0000_s76029" name="Visio" r:id="rId6" imgW="6124492" imgH="4092536" progId="Visio.Drawing.11">
                  <p:embed/>
                </p:oleObj>
              </mc:Choice>
              <mc:Fallback>
                <p:oleObj name="Visio" r:id="rId6" imgW="6124492" imgH="4092536" progId="Visio.Drawing.11">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5569" y="157617"/>
                        <a:ext cx="6108012" cy="4080554"/>
                      </a:xfrm>
                      <a:prstGeom prst="rect">
                        <a:avLst/>
                      </a:prstGeom>
                      <a:noFill/>
                      <a:ln>
                        <a:noFill/>
                      </a:ln>
                      <a:effectLst/>
                      <a:extLst/>
                    </p:spPr>
                  </p:pic>
                </p:oleObj>
              </mc:Fallback>
            </mc:AlternateContent>
          </a:graphicData>
        </a:graphic>
      </p:graphicFrame>
      <p:sp>
        <p:nvSpPr>
          <p:cNvPr id="75783"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
        <p:nvSpPr>
          <p:cNvPr id="7578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graphicFrame>
        <p:nvGraphicFramePr>
          <p:cNvPr id="75780" name="Object 9"/>
          <p:cNvGraphicFramePr>
            <a:graphicFrameLocks noChangeAspect="1"/>
          </p:cNvGraphicFramePr>
          <p:nvPr/>
        </p:nvGraphicFramePr>
        <p:xfrm>
          <a:off x="263525" y="1127125"/>
          <a:ext cx="4211638" cy="1098550"/>
        </p:xfrm>
        <a:graphic>
          <a:graphicData uri="http://schemas.openxmlformats.org/presentationml/2006/ole">
            <mc:AlternateContent xmlns:mc="http://schemas.openxmlformats.org/markup-compatibility/2006">
              <mc:Choice xmlns:v="urn:schemas-microsoft-com:vml" Requires="v">
                <p:oleObj spid="_x0000_s76030" name="Equation" r:id="rId8" imgW="1752480" imgH="457200" progId="Equation.3">
                  <p:embed/>
                </p:oleObj>
              </mc:Choice>
              <mc:Fallback>
                <p:oleObj name="Equation" r:id="rId8" imgW="1752480" imgH="4572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3525" y="1127125"/>
                        <a:ext cx="4211638"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5" name="Text Box 10"/>
          <p:cNvSpPr txBox="1">
            <a:spLocks noChangeArrowheads="1"/>
          </p:cNvSpPr>
          <p:nvPr/>
        </p:nvSpPr>
        <p:spPr bwMode="invGray">
          <a:xfrm>
            <a:off x="258763" y="2301875"/>
            <a:ext cx="4265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a:t>Open-loop transfer function</a:t>
            </a:r>
            <a:endParaRPr lang="en-US" altLang="en-US" b="0"/>
          </a:p>
        </p:txBody>
      </p:sp>
      <p:sp>
        <p:nvSpPr>
          <p:cNvPr id="75786" name="Text Box 13"/>
          <p:cNvSpPr txBox="1">
            <a:spLocks noChangeArrowheads="1"/>
          </p:cNvSpPr>
          <p:nvPr/>
        </p:nvSpPr>
        <p:spPr bwMode="invGray">
          <a:xfrm>
            <a:off x="4208463" y="4451350"/>
            <a:ext cx="4738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a:t>Closed-loop transfer function</a:t>
            </a:r>
            <a:endParaRPr lang="en-US" altLang="en-US" b="0"/>
          </a:p>
        </p:txBody>
      </p:sp>
      <p:graphicFrame>
        <p:nvGraphicFramePr>
          <p:cNvPr id="75781" name="Object 14"/>
          <p:cNvGraphicFramePr>
            <a:graphicFrameLocks noGrp="1" noChangeAspect="1"/>
          </p:cNvGraphicFramePr>
          <p:nvPr>
            <p:ph sz="half" idx="2"/>
          </p:nvPr>
        </p:nvGraphicFramePr>
        <p:xfrm>
          <a:off x="388938" y="5281613"/>
          <a:ext cx="7918450" cy="633412"/>
        </p:xfrm>
        <a:graphic>
          <a:graphicData uri="http://schemas.openxmlformats.org/presentationml/2006/ole">
            <mc:AlternateContent xmlns:mc="http://schemas.openxmlformats.org/markup-compatibility/2006">
              <mc:Choice xmlns:v="urn:schemas-microsoft-com:vml" Requires="v">
                <p:oleObj spid="_x0000_s76031" name="Equation" r:id="rId10" imgW="2857320" imgH="228600" progId="Equation.3">
                  <p:embed/>
                </p:oleObj>
              </mc:Choice>
              <mc:Fallback>
                <p:oleObj name="Equation" r:id="rId10" imgW="2857320" imgH="2286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938" y="5281613"/>
                        <a:ext cx="7918450"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7" name="Text Box 16"/>
          <p:cNvSpPr txBox="1">
            <a:spLocks noChangeArrowheads="1"/>
          </p:cNvSpPr>
          <p:nvPr/>
        </p:nvSpPr>
        <p:spPr bwMode="invGray">
          <a:xfrm>
            <a:off x="325438" y="6080125"/>
            <a:ext cx="6186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a:t>Closed-loop characteristic polynomial</a:t>
            </a:r>
            <a:endParaRPr lang="en-US" altLang="en-US" b="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8002" name="Rectangle 2"/>
          <p:cNvSpPr>
            <a:spLocks noGrp="1" noChangeArrowheads="1"/>
          </p:cNvSpPr>
          <p:nvPr>
            <p:ph type="title"/>
          </p:nvPr>
        </p:nvSpPr>
        <p:spPr>
          <a:xfrm>
            <a:off x="685800" y="246063"/>
            <a:ext cx="7772400" cy="800100"/>
          </a:xfrm>
        </p:spPr>
        <p:txBody>
          <a:bodyPr/>
          <a:lstStyle/>
          <a:p>
            <a:pPr eaLnBrk="1" hangingPunct="1"/>
            <a:r>
              <a:rPr lang="en-US" altLang="en-US" dirty="0" smtClean="0"/>
              <a:t>Note</a:t>
            </a:r>
          </a:p>
        </p:txBody>
      </p:sp>
      <p:sp>
        <p:nvSpPr>
          <p:cNvPr id="128003" name="Text Box 3"/>
          <p:cNvSpPr txBox="1">
            <a:spLocks noChangeArrowheads="1"/>
          </p:cNvSpPr>
          <p:nvPr/>
        </p:nvSpPr>
        <p:spPr bwMode="auto">
          <a:xfrm>
            <a:off x="271463" y="1307420"/>
            <a:ext cx="85725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b="0" dirty="0">
                <a:cs typeface="Times New Roman" pitchFamily="18" charset="0"/>
              </a:rPr>
              <a:t>We assume all transfer functions to be rational polynomials (which we know they will be if, for example, the systems are described by linear, constant coefficient ODEs).  The numerators are denoted </a:t>
            </a:r>
            <a:r>
              <a:rPr kumimoji="1" lang="en-GB" altLang="en-US" b="0" i="1" dirty="0">
                <a:cs typeface="Times New Roman" pitchFamily="18" charset="0"/>
              </a:rPr>
              <a:t>N</a:t>
            </a:r>
            <a:r>
              <a:rPr kumimoji="1" lang="en-GB" altLang="en-US" b="0" dirty="0">
                <a:cs typeface="Times New Roman" pitchFamily="18" charset="0"/>
              </a:rPr>
              <a:t>, the denominators are denoted </a:t>
            </a:r>
            <a:r>
              <a:rPr kumimoji="1" lang="en-GB" altLang="en-US" b="0" i="1" dirty="0">
                <a:cs typeface="Times New Roman" pitchFamily="18" charset="0"/>
              </a:rPr>
              <a:t>D</a:t>
            </a:r>
            <a:r>
              <a:rPr kumimoji="1" lang="en-GB" altLang="en-US" b="0" dirty="0">
                <a:cs typeface="Times New Roman" pitchFamily="18" charset="0"/>
              </a:rPr>
              <a:t> and both are subscripted by the system subscript (e.g. </a:t>
            </a:r>
            <a:r>
              <a:rPr kumimoji="1" lang="en-GB" altLang="en-US" b="0" i="1" dirty="0">
                <a:cs typeface="Times New Roman" pitchFamily="18" charset="0"/>
              </a:rPr>
              <a:t>p</a:t>
            </a:r>
            <a:r>
              <a:rPr kumimoji="1" lang="en-GB" altLang="en-US" b="0" dirty="0">
                <a:cs typeface="Times New Roman" pitchFamily="18" charset="0"/>
              </a:rPr>
              <a:t> for plant, </a:t>
            </a:r>
            <a:r>
              <a:rPr kumimoji="1" lang="en-GB" altLang="en-US" b="0" i="1" dirty="0">
                <a:cs typeface="Times New Roman" pitchFamily="18" charset="0"/>
              </a:rPr>
              <a:t>c</a:t>
            </a:r>
            <a:r>
              <a:rPr kumimoji="1" lang="en-GB" altLang="en-US" b="0" dirty="0">
                <a:cs typeface="Times New Roman" pitchFamily="18" charset="0"/>
              </a:rPr>
              <a:t> for controller).</a:t>
            </a:r>
          </a:p>
          <a:p>
            <a:pPr eaLnBrk="1" hangingPunct="1"/>
            <a:r>
              <a:rPr kumimoji="1" lang="en-GB" altLang="en-US" b="0" dirty="0">
                <a:cs typeface="Times New Roman" pitchFamily="18" charset="0"/>
              </a:rPr>
              <a:t>The closed-loop characteristic polynomial is the denominator polynomial of the closed-loop transfer function, </a:t>
            </a:r>
            <a:r>
              <a:rPr kumimoji="1" lang="en-GB" altLang="en-US" b="0" dirty="0" smtClean="0">
                <a:cs typeface="Times New Roman" pitchFamily="18" charset="0"/>
              </a:rPr>
              <a:t>i.e. the </a:t>
            </a:r>
            <a:r>
              <a:rPr kumimoji="1" lang="en-GB" altLang="en-US" b="0" dirty="0">
                <a:cs typeface="Times New Roman" pitchFamily="18" charset="0"/>
              </a:rPr>
              <a:t>transfer function from </a:t>
            </a:r>
            <a:r>
              <a:rPr kumimoji="1" lang="en-GB" altLang="en-US" b="0" i="1" dirty="0">
                <a:cs typeface="Times New Roman" pitchFamily="18" charset="0"/>
              </a:rPr>
              <a:t>r</a:t>
            </a:r>
            <a:r>
              <a:rPr kumimoji="1" lang="en-GB" altLang="en-US" b="0" dirty="0">
                <a:cs typeface="Times New Roman" pitchFamily="18" charset="0"/>
              </a:rPr>
              <a:t> to </a:t>
            </a:r>
            <a:r>
              <a:rPr kumimoji="1" lang="en-GB" altLang="en-US" b="0" i="1" dirty="0">
                <a:cs typeface="Times New Roman" pitchFamily="18" charset="0"/>
              </a:rPr>
              <a:t>y</a:t>
            </a:r>
            <a:r>
              <a:rPr kumimoji="1" lang="en-GB" altLang="en-US" b="0" dirty="0">
                <a:cs typeface="Times New Roman" pitchFamily="18" charset="0"/>
              </a:rPr>
              <a:t>.  The roots of the closed-loop characteristic polynomial are the poles of the closed-loop transfer function and are called the </a:t>
            </a:r>
            <a:r>
              <a:rPr kumimoji="1" lang="en-GB" altLang="en-US" b="0" i="1" dirty="0">
                <a:cs typeface="Times New Roman" pitchFamily="18" charset="0"/>
              </a:rPr>
              <a:t>closed-loop poles</a:t>
            </a:r>
            <a:r>
              <a:rPr kumimoji="1" lang="en-GB" altLang="en-US" b="0" dirty="0">
                <a:cs typeface="Times New Roman" pitchFamily="18" charset="0"/>
              </a:rPr>
              <a:t>.  </a:t>
            </a:r>
            <a:endParaRPr kumimoji="1" lang="en-US" altLang="en-US" b="0" dirty="0">
              <a:cs typeface="Times New Roman" pitchFamily="18" charset="0"/>
            </a:endParaRPr>
          </a:p>
        </p:txBody>
      </p:sp>
      <p:sp>
        <p:nvSpPr>
          <p:cNvPr id="5"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cSld>
  <p:clrMapOvr>
    <a:masterClrMapping/>
  </p:clrMapOvr>
  <p:transition advTm="15544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9026" name="Rectangle 2"/>
          <p:cNvSpPr>
            <a:spLocks noGrp="1" noChangeArrowheads="1"/>
          </p:cNvSpPr>
          <p:nvPr>
            <p:ph type="title"/>
          </p:nvPr>
        </p:nvSpPr>
        <p:spPr>
          <a:xfrm>
            <a:off x="685800" y="268481"/>
            <a:ext cx="7772400" cy="708025"/>
          </a:xfrm>
        </p:spPr>
        <p:txBody>
          <a:bodyPr/>
          <a:lstStyle/>
          <a:p>
            <a:pPr eaLnBrk="1" hangingPunct="1"/>
            <a:r>
              <a:rPr lang="en-US" altLang="en-US" sz="4000" dirty="0" smtClean="0"/>
              <a:t>Note</a:t>
            </a:r>
          </a:p>
        </p:txBody>
      </p:sp>
      <p:sp>
        <p:nvSpPr>
          <p:cNvPr id="129027" name="Text Box 3"/>
          <p:cNvSpPr txBox="1">
            <a:spLocks noChangeArrowheads="1"/>
          </p:cNvSpPr>
          <p:nvPr/>
        </p:nvSpPr>
        <p:spPr bwMode="auto">
          <a:xfrm>
            <a:off x="285750" y="1182277"/>
            <a:ext cx="85725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b="0" dirty="0">
                <a:cs typeface="Times New Roman" pitchFamily="18" charset="0"/>
              </a:rPr>
              <a:t>The </a:t>
            </a:r>
            <a:r>
              <a:rPr kumimoji="1" lang="en-GB" altLang="en-US" b="0" dirty="0" smtClean="0">
                <a:cs typeface="Times New Roman" pitchFamily="18" charset="0"/>
              </a:rPr>
              <a:t>discussion, in particular of example 7, in previous lectures suggests </a:t>
            </a:r>
            <a:r>
              <a:rPr kumimoji="1" lang="en-GB" altLang="en-US" b="0" dirty="0">
                <a:cs typeface="Times New Roman" pitchFamily="18" charset="0"/>
              </a:rPr>
              <a:t>that the closed-loop poles will have a significant influence on the performance of the closed-loop system.  The roots of the denominator polynomial </a:t>
            </a:r>
            <a:r>
              <a:rPr kumimoji="1" lang="en-GB" altLang="en-US" b="0" i="1" dirty="0">
                <a:cs typeface="Times New Roman" pitchFamily="18" charset="0"/>
              </a:rPr>
              <a:t>D</a:t>
            </a:r>
            <a:r>
              <a:rPr kumimoji="1" lang="en-GB" altLang="en-US" b="0" baseline="-25000" dirty="0">
                <a:cs typeface="Times New Roman" pitchFamily="18" charset="0"/>
              </a:rPr>
              <a:t>0</a:t>
            </a:r>
            <a:r>
              <a:rPr kumimoji="1" lang="en-GB" altLang="en-US" b="0" dirty="0">
                <a:cs typeface="Times New Roman" pitchFamily="18" charset="0"/>
              </a:rPr>
              <a:t>(</a:t>
            </a:r>
            <a:r>
              <a:rPr kumimoji="1" lang="en-GB" altLang="en-US" b="0" i="1" dirty="0">
                <a:cs typeface="Times New Roman" pitchFamily="18" charset="0"/>
              </a:rPr>
              <a:t>s</a:t>
            </a:r>
            <a:r>
              <a:rPr kumimoji="1" lang="en-GB" altLang="en-US" b="0" dirty="0">
                <a:cs typeface="Times New Roman" pitchFamily="18" charset="0"/>
              </a:rPr>
              <a:t>) are the poles of the open-loop transfer function and are called the </a:t>
            </a:r>
            <a:r>
              <a:rPr kumimoji="1" lang="en-GB" altLang="en-US" b="0" i="1" dirty="0">
                <a:cs typeface="Times New Roman" pitchFamily="18" charset="0"/>
              </a:rPr>
              <a:t>open-loop poles</a:t>
            </a:r>
            <a:r>
              <a:rPr kumimoji="1" lang="en-GB" altLang="en-US" b="0" dirty="0">
                <a:cs typeface="Times New Roman" pitchFamily="18" charset="0"/>
              </a:rPr>
              <a:t>.  Significantly the closed-loop poles and the open-loop poles do not have to be the same and indeed will generally not be the same.</a:t>
            </a:r>
          </a:p>
          <a:p>
            <a:pPr eaLnBrk="1" hangingPunct="1"/>
            <a:r>
              <a:rPr kumimoji="1" lang="en-GB" altLang="en-US" b="0" dirty="0">
                <a:cs typeface="Times New Roman" pitchFamily="18" charset="0"/>
              </a:rPr>
              <a:t>The roots of the numerator polynomial </a:t>
            </a:r>
            <a:r>
              <a:rPr kumimoji="1" lang="en-GB" altLang="en-US" b="0" i="1" dirty="0">
                <a:cs typeface="Times New Roman" pitchFamily="18" charset="0"/>
              </a:rPr>
              <a:t>N</a:t>
            </a:r>
            <a:r>
              <a:rPr kumimoji="1" lang="en-GB" altLang="en-US" b="0" baseline="-25000" dirty="0">
                <a:cs typeface="Times New Roman" pitchFamily="18" charset="0"/>
              </a:rPr>
              <a:t>0</a:t>
            </a:r>
            <a:r>
              <a:rPr kumimoji="1" lang="en-GB" altLang="en-US" b="0" dirty="0">
                <a:cs typeface="Times New Roman" pitchFamily="18" charset="0"/>
              </a:rPr>
              <a:t>(</a:t>
            </a:r>
            <a:r>
              <a:rPr kumimoji="1" lang="en-GB" altLang="en-US" b="0" i="1" dirty="0">
                <a:cs typeface="Times New Roman" pitchFamily="18" charset="0"/>
              </a:rPr>
              <a:t>s</a:t>
            </a:r>
            <a:r>
              <a:rPr kumimoji="1" lang="en-GB" altLang="en-US" b="0" dirty="0">
                <a:cs typeface="Times New Roman" pitchFamily="18" charset="0"/>
              </a:rPr>
              <a:t>) are called the </a:t>
            </a:r>
            <a:r>
              <a:rPr kumimoji="1" lang="en-GB" altLang="en-US" b="0" i="1" dirty="0">
                <a:cs typeface="Times New Roman" pitchFamily="18" charset="0"/>
              </a:rPr>
              <a:t>open-loop zeros </a:t>
            </a:r>
            <a:r>
              <a:rPr kumimoji="1" lang="en-GB" altLang="en-US" b="0" dirty="0">
                <a:cs typeface="Times New Roman" pitchFamily="18" charset="0"/>
              </a:rPr>
              <a:t>of the system. The roots of the numerator polynomial </a:t>
            </a:r>
            <a:r>
              <a:rPr kumimoji="1" lang="en-GB" altLang="en-US" b="0" i="1" dirty="0" err="1">
                <a:cs typeface="Times New Roman" pitchFamily="18" charset="0"/>
              </a:rPr>
              <a:t>N</a:t>
            </a:r>
            <a:r>
              <a:rPr kumimoji="1" lang="en-GB" altLang="en-US" b="0" i="1" baseline="-25000" dirty="0" err="1">
                <a:cs typeface="Times New Roman" pitchFamily="18" charset="0"/>
              </a:rPr>
              <a:t>cl</a:t>
            </a:r>
            <a:r>
              <a:rPr kumimoji="1" lang="en-GB" altLang="en-US" b="0" dirty="0">
                <a:cs typeface="Times New Roman" pitchFamily="18" charset="0"/>
              </a:rPr>
              <a:t>(</a:t>
            </a:r>
            <a:r>
              <a:rPr kumimoji="1" lang="en-GB" altLang="en-US" b="0" i="1" dirty="0">
                <a:cs typeface="Times New Roman" pitchFamily="18" charset="0"/>
              </a:rPr>
              <a:t>s</a:t>
            </a:r>
            <a:r>
              <a:rPr kumimoji="1" lang="en-GB" altLang="en-US" b="0" dirty="0">
                <a:cs typeface="Times New Roman" pitchFamily="18" charset="0"/>
              </a:rPr>
              <a:t>) are called the </a:t>
            </a:r>
            <a:r>
              <a:rPr kumimoji="1" lang="en-GB" altLang="en-US" b="0" i="1" dirty="0">
                <a:cs typeface="Times New Roman" pitchFamily="18" charset="0"/>
              </a:rPr>
              <a:t>closed-loop zeros </a:t>
            </a:r>
            <a:r>
              <a:rPr kumimoji="1" lang="en-GB" altLang="en-US" b="0" dirty="0">
                <a:cs typeface="Times New Roman" pitchFamily="18" charset="0"/>
              </a:rPr>
              <a:t>of the system.  The formula indicates that the closed-loop zeros and the open-loop zeros are identical.</a:t>
            </a:r>
            <a:endParaRPr kumimoji="1" lang="en-US" altLang="en-US" b="0" dirty="0">
              <a:cs typeface="Times New Roman" pitchFamily="18" charset="0"/>
            </a:endParaRPr>
          </a:p>
        </p:txBody>
      </p:sp>
      <p:sp>
        <p:nvSpPr>
          <p:cNvPr id="5"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cSld>
  <p:clrMapOvr>
    <a:masterClrMapping/>
  </p:clrMapOvr>
  <p:transition advTm="15544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6805" name="Rectangle 4"/>
          <p:cNvSpPr>
            <a:spLocks noGrp="1" noChangeArrowheads="1"/>
          </p:cNvSpPr>
          <p:nvPr>
            <p:ph type="title"/>
          </p:nvPr>
        </p:nvSpPr>
        <p:spPr>
          <a:xfrm>
            <a:off x="457200" y="0"/>
            <a:ext cx="8229600" cy="1143000"/>
          </a:xfrm>
          <a:noFill/>
        </p:spPr>
        <p:txBody>
          <a:bodyPr/>
          <a:lstStyle/>
          <a:p>
            <a:pPr eaLnBrk="1" hangingPunct="1"/>
            <a:r>
              <a:rPr lang="en-GB" altLang="en-US" smtClean="0"/>
              <a:t>Feedback Control System</a:t>
            </a:r>
            <a:endParaRPr lang="en-US" altLang="en-US" smtClean="0"/>
          </a:p>
        </p:txBody>
      </p:sp>
      <p:graphicFrame>
        <p:nvGraphicFramePr>
          <p:cNvPr id="76802" name="Object 6"/>
          <p:cNvGraphicFramePr>
            <a:graphicFrameLocks noChangeAspect="1"/>
          </p:cNvGraphicFramePr>
          <p:nvPr>
            <p:extLst>
              <p:ext uri="{D42A27DB-BD31-4B8C-83A1-F6EECF244321}">
                <p14:modId xmlns:p14="http://schemas.microsoft.com/office/powerpoint/2010/main" val="3652294618"/>
              </p:ext>
            </p:extLst>
          </p:nvPr>
        </p:nvGraphicFramePr>
        <p:xfrm>
          <a:off x="3294744" y="268481"/>
          <a:ext cx="6275386" cy="4193478"/>
        </p:xfrm>
        <a:graphic>
          <a:graphicData uri="http://schemas.openxmlformats.org/presentationml/2006/ole">
            <mc:AlternateContent xmlns:mc="http://schemas.openxmlformats.org/markup-compatibility/2006">
              <mc:Choice xmlns:v="urn:schemas-microsoft-com:vml" Requires="v">
                <p:oleObj spid="_x0000_s76990" name="Visio" r:id="rId4" imgW="6124492" imgH="4092536" progId="Visio.Drawing.11">
                  <p:embed/>
                </p:oleObj>
              </mc:Choice>
              <mc:Fallback>
                <p:oleObj name="Visio" r:id="rId4" imgW="6124492" imgH="4092536"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4744" y="268481"/>
                        <a:ext cx="6275386" cy="4193478"/>
                      </a:xfrm>
                      <a:prstGeom prst="rect">
                        <a:avLst/>
                      </a:prstGeom>
                      <a:noFill/>
                      <a:ln>
                        <a:noFill/>
                      </a:ln>
                      <a:effectLst/>
                      <a:extLst/>
                    </p:spPr>
                  </p:pic>
                </p:oleObj>
              </mc:Fallback>
            </mc:AlternateContent>
          </a:graphicData>
        </a:graphic>
      </p:graphicFrame>
      <p:sp>
        <p:nvSpPr>
          <p:cNvPr id="76806"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
        <p:nvSpPr>
          <p:cNvPr id="76807" name="Text Box 8"/>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graphicFrame>
        <p:nvGraphicFramePr>
          <p:cNvPr id="76803" name="Object 10"/>
          <p:cNvGraphicFramePr>
            <a:graphicFrameLocks noChangeAspect="1"/>
          </p:cNvGraphicFramePr>
          <p:nvPr>
            <p:extLst>
              <p:ext uri="{D42A27DB-BD31-4B8C-83A1-F6EECF244321}">
                <p14:modId xmlns:p14="http://schemas.microsoft.com/office/powerpoint/2010/main" val="1315231673"/>
              </p:ext>
            </p:extLst>
          </p:nvPr>
        </p:nvGraphicFramePr>
        <p:xfrm>
          <a:off x="361723" y="1365477"/>
          <a:ext cx="1771650" cy="549275"/>
        </p:xfrm>
        <a:graphic>
          <a:graphicData uri="http://schemas.openxmlformats.org/presentationml/2006/ole">
            <mc:AlternateContent xmlns:mc="http://schemas.openxmlformats.org/markup-compatibility/2006">
              <mc:Choice xmlns:v="urn:schemas-microsoft-com:vml" Requires="v">
                <p:oleObj spid="_x0000_s76991" name="Equation" r:id="rId6" imgW="736560" imgH="228600" progId="Equation.3">
                  <p:embed/>
                </p:oleObj>
              </mc:Choice>
              <mc:Fallback>
                <p:oleObj name="Equation" r:id="rId6" imgW="736560" imgH="2286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723" y="1365477"/>
                        <a:ext cx="17716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8" name="Text Box 11"/>
          <p:cNvSpPr txBox="1">
            <a:spLocks noChangeArrowheads="1"/>
          </p:cNvSpPr>
          <p:nvPr/>
        </p:nvSpPr>
        <p:spPr bwMode="invGray">
          <a:xfrm>
            <a:off x="245609" y="2321725"/>
            <a:ext cx="432639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dirty="0"/>
              <a:t>A step is by far the most common reference </a:t>
            </a:r>
            <a:r>
              <a:rPr lang="en-GB" altLang="en-US" b="0" dirty="0" smtClean="0"/>
              <a:t>input as it establishes a set point.</a:t>
            </a:r>
            <a:endParaRPr lang="en-US" altLang="en-US" b="0" dirty="0"/>
          </a:p>
        </p:txBody>
      </p:sp>
      <p:graphicFrame>
        <p:nvGraphicFramePr>
          <p:cNvPr id="76804" name="Object 15"/>
          <p:cNvGraphicFramePr>
            <a:graphicFrameLocks noGrp="1" noChangeAspect="1"/>
          </p:cNvGraphicFramePr>
          <p:nvPr>
            <p:ph idx="1"/>
            <p:extLst>
              <p:ext uri="{D42A27DB-BD31-4B8C-83A1-F6EECF244321}">
                <p14:modId xmlns:p14="http://schemas.microsoft.com/office/powerpoint/2010/main" val="1384250350"/>
              </p:ext>
            </p:extLst>
          </p:nvPr>
        </p:nvGraphicFramePr>
        <p:xfrm>
          <a:off x="617082" y="4111398"/>
          <a:ext cx="7648575" cy="2095500"/>
        </p:xfrm>
        <a:graphic>
          <a:graphicData uri="http://schemas.openxmlformats.org/presentationml/2006/ole">
            <mc:AlternateContent xmlns:mc="http://schemas.openxmlformats.org/markup-compatibility/2006">
              <mc:Choice xmlns:v="urn:schemas-microsoft-com:vml" Requires="v">
                <p:oleObj spid="_x0000_s76992" name="Equation" r:id="rId8" imgW="3429000" imgH="939600" progId="Equation.3">
                  <p:embed/>
                </p:oleObj>
              </mc:Choice>
              <mc:Fallback>
                <p:oleObj name="Equation" r:id="rId8" imgW="3429000" imgH="939600" progId="Equation.3">
                  <p:embed/>
                  <p:pic>
                    <p:nvPicPr>
                      <p:cNvPr id="0" name="Object 15"/>
                      <p:cNvPicPr>
                        <a:picLocks noChangeAspect="1" noChangeArrowheads="1"/>
                      </p:cNvPicPr>
                      <p:nvPr/>
                    </p:nvPicPr>
                    <p:blipFill>
                      <a:blip r:embed="rId9"/>
                      <a:srcRect/>
                      <a:stretch>
                        <a:fillRect/>
                      </a:stretch>
                    </p:blipFill>
                    <p:spPr bwMode="auto">
                      <a:xfrm>
                        <a:off x="617082" y="4111398"/>
                        <a:ext cx="7648575" cy="209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30050" name="Rectangle 2"/>
          <p:cNvSpPr>
            <a:spLocks noGrp="1" noChangeArrowheads="1"/>
          </p:cNvSpPr>
          <p:nvPr>
            <p:ph type="title"/>
          </p:nvPr>
        </p:nvSpPr>
        <p:spPr>
          <a:xfrm>
            <a:off x="717550" y="203200"/>
            <a:ext cx="7772400" cy="708025"/>
          </a:xfrm>
        </p:spPr>
        <p:txBody>
          <a:bodyPr/>
          <a:lstStyle/>
          <a:p>
            <a:pPr eaLnBrk="1" hangingPunct="1"/>
            <a:r>
              <a:rPr lang="en-US" altLang="en-US" sz="4000" smtClean="0"/>
              <a:t>Note</a:t>
            </a:r>
          </a:p>
        </p:txBody>
      </p:sp>
      <p:sp>
        <p:nvSpPr>
          <p:cNvPr id="130051" name="Text Box 3"/>
          <p:cNvSpPr txBox="1">
            <a:spLocks noChangeArrowheads="1"/>
          </p:cNvSpPr>
          <p:nvPr/>
        </p:nvSpPr>
        <p:spPr bwMode="auto">
          <a:xfrm>
            <a:off x="261938" y="1556657"/>
            <a:ext cx="85725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b="0" dirty="0">
                <a:cs typeface="Times New Roman" pitchFamily="18" charset="0"/>
              </a:rPr>
              <a:t>A reference equal to a step is more than common, it corresponds probably to the absolute majority.  e.g. in temperature control the user suddenly turns the thermostat to a required temperature, essentially changing the required temperature (the reference) almost instantaneously between two settings.  </a:t>
            </a:r>
          </a:p>
          <a:p>
            <a:pPr eaLnBrk="1" hangingPunct="1"/>
            <a:r>
              <a:rPr kumimoji="1" lang="en-GB" altLang="en-US" b="0" dirty="0">
                <a:cs typeface="Times New Roman" pitchFamily="18" charset="0"/>
              </a:rPr>
              <a:t>By the homogeneity feature of linearity the response to any step is simply a suitable scaling of the response to a unit step.  </a:t>
            </a:r>
            <a:r>
              <a:rPr kumimoji="1" lang="en-GB" altLang="en-US" b="0" dirty="0" smtClean="0">
                <a:cs typeface="Times New Roman" pitchFamily="18" charset="0"/>
              </a:rPr>
              <a:t>A significant portion of </a:t>
            </a:r>
            <a:r>
              <a:rPr kumimoji="1" lang="en-GB" altLang="en-US" b="0" dirty="0">
                <a:cs typeface="Times New Roman" pitchFamily="18" charset="0"/>
              </a:rPr>
              <a:t>classical control is concerned with achieving an acceptable </a:t>
            </a:r>
            <a:r>
              <a:rPr kumimoji="1" lang="en-GB" altLang="en-US" b="0" i="1" dirty="0">
                <a:cs typeface="Times New Roman" pitchFamily="18" charset="0"/>
              </a:rPr>
              <a:t>unit step response</a:t>
            </a:r>
            <a:r>
              <a:rPr kumimoji="1" lang="en-GB" altLang="en-US" b="0" dirty="0">
                <a:cs typeface="Times New Roman" pitchFamily="18" charset="0"/>
              </a:rPr>
              <a:t>.</a:t>
            </a:r>
            <a:endParaRPr kumimoji="1" lang="en-US" altLang="en-US" b="0" dirty="0">
              <a:cs typeface="Times New Roman" pitchFamily="18" charset="0"/>
            </a:endParaRPr>
          </a:p>
        </p:txBody>
      </p:sp>
      <p:sp>
        <p:nvSpPr>
          <p:cNvPr id="5"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cSld>
  <p:clrMapOvr>
    <a:masterClrMapping/>
  </p:clrMapOvr>
  <p:transition advTm="15544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6805" name="Rectangle 4"/>
          <p:cNvSpPr>
            <a:spLocks noGrp="1" noChangeArrowheads="1"/>
          </p:cNvSpPr>
          <p:nvPr>
            <p:ph type="title"/>
          </p:nvPr>
        </p:nvSpPr>
        <p:spPr>
          <a:xfrm>
            <a:off x="457200" y="0"/>
            <a:ext cx="8229600" cy="1143000"/>
          </a:xfrm>
          <a:noFill/>
        </p:spPr>
        <p:txBody>
          <a:bodyPr/>
          <a:lstStyle/>
          <a:p>
            <a:pPr eaLnBrk="1" hangingPunct="1"/>
            <a:r>
              <a:rPr lang="en-GB" altLang="en-US" smtClean="0"/>
              <a:t>Feedback Control System</a:t>
            </a:r>
            <a:endParaRPr lang="en-US" altLang="en-US" smtClean="0"/>
          </a:p>
        </p:txBody>
      </p:sp>
      <p:sp>
        <p:nvSpPr>
          <p:cNvPr id="76806"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
        <p:nvSpPr>
          <p:cNvPr id="76807" name="Text Box 8"/>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graphicFrame>
        <p:nvGraphicFramePr>
          <p:cNvPr id="76804" name="Object 15"/>
          <p:cNvGraphicFramePr>
            <a:graphicFrameLocks noGrp="1" noChangeAspect="1"/>
          </p:cNvGraphicFramePr>
          <p:nvPr>
            <p:ph idx="1"/>
            <p:extLst>
              <p:ext uri="{D42A27DB-BD31-4B8C-83A1-F6EECF244321}">
                <p14:modId xmlns:p14="http://schemas.microsoft.com/office/powerpoint/2010/main" val="621146646"/>
              </p:ext>
            </p:extLst>
          </p:nvPr>
        </p:nvGraphicFramePr>
        <p:xfrm>
          <a:off x="245608" y="4543653"/>
          <a:ext cx="8736300" cy="1712004"/>
        </p:xfrm>
        <a:graphic>
          <a:graphicData uri="http://schemas.openxmlformats.org/presentationml/2006/ole">
            <mc:AlternateContent xmlns:mc="http://schemas.openxmlformats.org/markup-compatibility/2006">
              <mc:Choice xmlns:v="urn:schemas-microsoft-com:vml" Requires="v">
                <p:oleObj spid="_x0000_s328739" name="Equation" r:id="rId4" imgW="3759120" imgH="736560" progId="Equation.3">
                  <p:embed/>
                </p:oleObj>
              </mc:Choice>
              <mc:Fallback>
                <p:oleObj name="Equation" r:id="rId4" imgW="3759120" imgH="736560" progId="Equation.3">
                  <p:embed/>
                  <p:pic>
                    <p:nvPicPr>
                      <p:cNvPr id="0" name=""/>
                      <p:cNvPicPr>
                        <a:picLocks noChangeAspect="1" noChangeArrowheads="1"/>
                      </p:cNvPicPr>
                      <p:nvPr/>
                    </p:nvPicPr>
                    <p:blipFill>
                      <a:blip r:embed="rId5"/>
                      <a:srcRect/>
                      <a:stretch>
                        <a:fillRect/>
                      </a:stretch>
                    </p:blipFill>
                    <p:spPr bwMode="auto">
                      <a:xfrm>
                        <a:off x="245608" y="4543653"/>
                        <a:ext cx="8736300" cy="1712004"/>
                      </a:xfrm>
                      <a:prstGeom prst="rect">
                        <a:avLst/>
                      </a:prstGeom>
                      <a:noFill/>
                      <a:ln>
                        <a:noFill/>
                      </a:ln>
                      <a:effectLst/>
                      <a:extLst/>
                    </p:spPr>
                  </p:pic>
                </p:oleObj>
              </mc:Fallback>
            </mc:AlternateContent>
          </a:graphicData>
        </a:graphic>
      </p:graphicFrame>
      <p:sp>
        <p:nvSpPr>
          <p:cNvPr id="11" name="Text Box 11"/>
          <p:cNvSpPr txBox="1">
            <a:spLocks noChangeArrowheads="1"/>
          </p:cNvSpPr>
          <p:nvPr/>
        </p:nvSpPr>
        <p:spPr bwMode="invGray">
          <a:xfrm>
            <a:off x="245608" y="1176231"/>
            <a:ext cx="859359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sz="3200" b="0" dirty="0" smtClean="0"/>
              <a:t>We find the partial fraction expansion of </a:t>
            </a:r>
            <a:r>
              <a:rPr lang="en-GB" altLang="en-US" sz="3200" b="0" i="1" dirty="0" smtClean="0"/>
              <a:t>Y</a:t>
            </a:r>
            <a:r>
              <a:rPr lang="en-GB" altLang="en-US" sz="3200" b="0" dirty="0" smtClean="0"/>
              <a:t>(</a:t>
            </a:r>
            <a:r>
              <a:rPr lang="en-GB" altLang="en-US" sz="3200" b="0" i="1" dirty="0" smtClean="0"/>
              <a:t>s</a:t>
            </a:r>
            <a:r>
              <a:rPr lang="en-GB" altLang="en-US" sz="3200" b="0" dirty="0" smtClean="0"/>
              <a:t>). Of particular concern is the pole at </a:t>
            </a:r>
            <a:r>
              <a:rPr lang="en-GB" altLang="en-US" sz="3200" b="0" i="1" dirty="0" smtClean="0"/>
              <a:t>s</a:t>
            </a:r>
            <a:r>
              <a:rPr lang="en-GB" altLang="en-US" sz="3200" b="0" dirty="0" smtClean="0"/>
              <a:t> = 0. There is a clever procedure (sometimes called Heaviside’s method) for finding the associated coefficient in the partial fraction expansion. Employing this procedure we have:</a:t>
            </a:r>
            <a:endParaRPr lang="en-US" altLang="en-US" sz="3200" b="0" dirty="0"/>
          </a:p>
        </p:txBody>
      </p:sp>
    </p:spTree>
    <p:extLst>
      <p:ext uri="{BB962C8B-B14F-4D97-AF65-F5344CB8AC3E}">
        <p14:creationId xmlns:p14="http://schemas.microsoft.com/office/powerpoint/2010/main" val="2461356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346200" y="0"/>
            <a:ext cx="6235700" cy="91796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5714" name="Rectangle 2"/>
          <p:cNvSpPr>
            <a:spLocks noGrp="1" noChangeArrowheads="1"/>
          </p:cNvSpPr>
          <p:nvPr>
            <p:ph type="title"/>
          </p:nvPr>
        </p:nvSpPr>
        <p:spPr>
          <a:xfrm>
            <a:off x="717550" y="0"/>
            <a:ext cx="7772400" cy="800100"/>
          </a:xfrm>
        </p:spPr>
        <p:txBody>
          <a:bodyPr/>
          <a:lstStyle/>
          <a:p>
            <a:pPr eaLnBrk="1" hangingPunct="1"/>
            <a:r>
              <a:rPr lang="en-US" altLang="en-US" smtClean="0"/>
              <a:t>Note</a:t>
            </a:r>
          </a:p>
        </p:txBody>
      </p:sp>
      <p:sp>
        <p:nvSpPr>
          <p:cNvPr id="115715" name="Text Box 3"/>
          <p:cNvSpPr txBox="1">
            <a:spLocks noChangeArrowheads="1"/>
          </p:cNvSpPr>
          <p:nvPr/>
        </p:nvSpPr>
        <p:spPr bwMode="auto">
          <a:xfrm>
            <a:off x="354013" y="1122363"/>
            <a:ext cx="85725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30000"/>
              </a:spcBef>
            </a:pPr>
            <a:r>
              <a:rPr kumimoji="1" lang="en-GB" altLang="en-US" b="0" dirty="0"/>
              <a:t>In control theory we wish to partly change or add to a system so that its performance is improved.  We must develop a measure of quality of performance, so that we are in a position to actually recognize improvement.  Accordingly we must firstly give some consideration to how systems naturally tend to behave.  There are two aspects of system behaviour, transient and steady-state.  Roughly we are concerned with only two features of the transient: it should not last too long and it should not be such as to damage or destroy the system.  The steady-state is much more significant.  We commonly wish to specify exactly what it should be. </a:t>
            </a:r>
          </a:p>
        </p:txBody>
      </p:sp>
      <p:sp>
        <p:nvSpPr>
          <p:cNvPr id="5"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Tree>
  </p:cSld>
  <p:clrMapOvr>
    <a:masterClrMapping/>
  </p:clrMapOvr>
  <p:transition advTm="15544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6805" name="Rectangle 4"/>
          <p:cNvSpPr>
            <a:spLocks noGrp="1" noChangeArrowheads="1"/>
          </p:cNvSpPr>
          <p:nvPr>
            <p:ph type="title"/>
          </p:nvPr>
        </p:nvSpPr>
        <p:spPr>
          <a:xfrm>
            <a:off x="457200" y="0"/>
            <a:ext cx="8229600" cy="1143000"/>
          </a:xfrm>
          <a:noFill/>
        </p:spPr>
        <p:txBody>
          <a:bodyPr/>
          <a:lstStyle/>
          <a:p>
            <a:pPr eaLnBrk="1" hangingPunct="1"/>
            <a:r>
              <a:rPr lang="en-GB" altLang="en-US" smtClean="0"/>
              <a:t>Feedback Control System</a:t>
            </a:r>
            <a:endParaRPr lang="en-US" altLang="en-US" smtClean="0"/>
          </a:p>
        </p:txBody>
      </p:sp>
      <p:sp>
        <p:nvSpPr>
          <p:cNvPr id="76806"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
        <p:nvSpPr>
          <p:cNvPr id="76807" name="Text Box 8"/>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graphicFrame>
        <p:nvGraphicFramePr>
          <p:cNvPr id="76804" name="Object 15"/>
          <p:cNvGraphicFramePr>
            <a:graphicFrameLocks noGrp="1" noChangeAspect="1"/>
          </p:cNvGraphicFramePr>
          <p:nvPr>
            <p:ph idx="1"/>
            <p:extLst>
              <p:ext uri="{D42A27DB-BD31-4B8C-83A1-F6EECF244321}">
                <p14:modId xmlns:p14="http://schemas.microsoft.com/office/powerpoint/2010/main" val="3943496614"/>
              </p:ext>
            </p:extLst>
          </p:nvPr>
        </p:nvGraphicFramePr>
        <p:xfrm>
          <a:off x="257175" y="2117725"/>
          <a:ext cx="8558213" cy="3644900"/>
        </p:xfrm>
        <a:graphic>
          <a:graphicData uri="http://schemas.openxmlformats.org/presentationml/2006/ole">
            <mc:AlternateContent xmlns:mc="http://schemas.openxmlformats.org/markup-compatibility/2006">
              <mc:Choice xmlns:v="urn:schemas-microsoft-com:vml" Requires="v">
                <p:oleObj spid="_x0000_s329763" name="Equation" r:id="rId4" imgW="3340080" imgH="1422360" progId="Equation.3">
                  <p:embed/>
                </p:oleObj>
              </mc:Choice>
              <mc:Fallback>
                <p:oleObj name="Equation" r:id="rId4" imgW="3340080" imgH="1422360" progId="Equation.3">
                  <p:embed/>
                  <p:pic>
                    <p:nvPicPr>
                      <p:cNvPr id="0" name=""/>
                      <p:cNvPicPr>
                        <a:picLocks noChangeAspect="1" noChangeArrowheads="1"/>
                      </p:cNvPicPr>
                      <p:nvPr/>
                    </p:nvPicPr>
                    <p:blipFill>
                      <a:blip r:embed="rId5"/>
                      <a:srcRect/>
                      <a:stretch>
                        <a:fillRect/>
                      </a:stretch>
                    </p:blipFill>
                    <p:spPr bwMode="auto">
                      <a:xfrm>
                        <a:off x="257175" y="2117725"/>
                        <a:ext cx="8558213" cy="3644900"/>
                      </a:xfrm>
                      <a:prstGeom prst="rect">
                        <a:avLst/>
                      </a:prstGeom>
                      <a:noFill/>
                      <a:ln>
                        <a:noFill/>
                      </a:ln>
                      <a:effectLst/>
                      <a:extLst/>
                    </p:spPr>
                  </p:pic>
                </p:oleObj>
              </mc:Fallback>
            </mc:AlternateContent>
          </a:graphicData>
        </a:graphic>
      </p:graphicFrame>
      <p:sp>
        <p:nvSpPr>
          <p:cNvPr id="76809" name="Text Box 17"/>
          <p:cNvSpPr txBox="1">
            <a:spLocks noChangeArrowheads="1"/>
          </p:cNvSpPr>
          <p:nvPr/>
        </p:nvSpPr>
        <p:spPr bwMode="invGray">
          <a:xfrm>
            <a:off x="3515630" y="5952899"/>
            <a:ext cx="271099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dirty="0"/>
              <a:t>if Re(</a:t>
            </a:r>
            <a:r>
              <a:rPr lang="en-GB" altLang="en-US" b="0" i="1" dirty="0" err="1"/>
              <a:t>s</a:t>
            </a:r>
            <a:r>
              <a:rPr lang="en-GB" altLang="en-US" b="0" baseline="-25000" dirty="0" err="1"/>
              <a:t>i</a:t>
            </a:r>
            <a:r>
              <a:rPr lang="en-GB" altLang="en-US" b="0" dirty="0"/>
              <a:t>) &lt; 0 all </a:t>
            </a:r>
            <a:r>
              <a:rPr lang="en-GB" altLang="en-US" b="0" i="1" dirty="0" err="1"/>
              <a:t>i</a:t>
            </a:r>
            <a:endParaRPr lang="en-US" altLang="en-US" b="0" i="1" dirty="0"/>
          </a:p>
        </p:txBody>
      </p:sp>
      <p:sp>
        <p:nvSpPr>
          <p:cNvPr id="11" name="Text Box 11"/>
          <p:cNvSpPr txBox="1">
            <a:spLocks noChangeArrowheads="1"/>
          </p:cNvSpPr>
          <p:nvPr/>
        </p:nvSpPr>
        <p:spPr bwMode="invGray">
          <a:xfrm>
            <a:off x="221342" y="1234289"/>
            <a:ext cx="859359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sz="3200" b="0" dirty="0" smtClean="0"/>
              <a:t>Finally we may invert:</a:t>
            </a:r>
            <a:endParaRPr lang="en-US" altLang="en-US" sz="3200" b="0" dirty="0"/>
          </a:p>
        </p:txBody>
      </p:sp>
    </p:spTree>
    <p:extLst>
      <p:ext uri="{BB962C8B-B14F-4D97-AF65-F5344CB8AC3E}">
        <p14:creationId xmlns:p14="http://schemas.microsoft.com/office/powerpoint/2010/main" val="22754007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31074" name="Rectangle 2"/>
          <p:cNvSpPr>
            <a:spLocks noGrp="1" noChangeArrowheads="1"/>
          </p:cNvSpPr>
          <p:nvPr>
            <p:ph type="title"/>
          </p:nvPr>
        </p:nvSpPr>
        <p:spPr>
          <a:xfrm>
            <a:off x="685800" y="338138"/>
            <a:ext cx="7772400" cy="708025"/>
          </a:xfrm>
        </p:spPr>
        <p:txBody>
          <a:bodyPr/>
          <a:lstStyle/>
          <a:p>
            <a:pPr eaLnBrk="1" hangingPunct="1"/>
            <a:r>
              <a:rPr lang="en-US" altLang="en-US" sz="4000" dirty="0" smtClean="0"/>
              <a:t>Note</a:t>
            </a:r>
          </a:p>
        </p:txBody>
      </p:sp>
      <p:sp>
        <p:nvSpPr>
          <p:cNvPr id="131075" name="Text Box 3"/>
          <p:cNvSpPr txBox="1">
            <a:spLocks noChangeArrowheads="1"/>
          </p:cNvSpPr>
          <p:nvPr/>
        </p:nvSpPr>
        <p:spPr bwMode="auto">
          <a:xfrm>
            <a:off x="271463" y="2138363"/>
            <a:ext cx="85725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sz="3200" b="0" dirty="0" smtClean="0">
                <a:cs typeface="Times New Roman" pitchFamily="18" charset="0"/>
              </a:rPr>
              <a:t>The </a:t>
            </a:r>
            <a:r>
              <a:rPr kumimoji="1" lang="en-GB" altLang="en-US" sz="3200" b="0" dirty="0">
                <a:cs typeface="Times New Roman" pitchFamily="18" charset="0"/>
              </a:rPr>
              <a:t>output clearly converges to a constant value </a:t>
            </a:r>
            <a:r>
              <a:rPr kumimoji="1" lang="en-GB" altLang="en-US" sz="3200" b="0" dirty="0" err="1">
                <a:cs typeface="Times New Roman" pitchFamily="18" charset="0"/>
              </a:rPr>
              <a:t>iff</a:t>
            </a:r>
            <a:r>
              <a:rPr kumimoji="1" lang="en-GB" altLang="en-US" sz="3200" b="0" dirty="0">
                <a:cs typeface="Times New Roman" pitchFamily="18" charset="0"/>
              </a:rPr>
              <a:t> the closed-loop poles have negative real part  (this also implies that the uncalculated free response converges to zero).  In this event the output converges to the constant </a:t>
            </a:r>
            <a:r>
              <a:rPr kumimoji="1" lang="en-GB" altLang="en-US" sz="3200" b="0" i="1" dirty="0" err="1">
                <a:cs typeface="Times New Roman" pitchFamily="18" charset="0"/>
              </a:rPr>
              <a:t>G</a:t>
            </a:r>
            <a:r>
              <a:rPr kumimoji="1" lang="en-GB" altLang="en-US" sz="3200" b="0" i="1" baseline="-25000" dirty="0" err="1">
                <a:cs typeface="Times New Roman" pitchFamily="18" charset="0"/>
              </a:rPr>
              <a:t>cl</a:t>
            </a:r>
            <a:r>
              <a:rPr kumimoji="1" lang="en-GB" altLang="en-US" sz="3200" b="0" dirty="0">
                <a:cs typeface="Times New Roman" pitchFamily="18" charset="0"/>
              </a:rPr>
              <a:t>(0)</a:t>
            </a:r>
            <a:r>
              <a:rPr kumimoji="1" lang="en-GB" altLang="en-US" sz="3200" b="0" i="1" dirty="0">
                <a:cs typeface="Times New Roman" pitchFamily="18" charset="0"/>
              </a:rPr>
              <a:t>r</a:t>
            </a:r>
            <a:r>
              <a:rPr kumimoji="1" lang="en-GB" altLang="en-US" sz="3200" b="0" baseline="-25000" dirty="0">
                <a:cs typeface="Times New Roman" pitchFamily="18" charset="0"/>
              </a:rPr>
              <a:t>0</a:t>
            </a:r>
            <a:r>
              <a:rPr kumimoji="1" lang="en-GB" altLang="en-US" sz="3200" b="0" dirty="0">
                <a:cs typeface="Times New Roman" pitchFamily="18" charset="0"/>
              </a:rPr>
              <a:t>.  This is called the steady-state solution and we note that the ratio of this steady-state output to the steady-state input </a:t>
            </a:r>
            <a:r>
              <a:rPr kumimoji="1" lang="en-GB" altLang="en-US" sz="3200" b="0" i="1" dirty="0">
                <a:cs typeface="Times New Roman" pitchFamily="18" charset="0"/>
              </a:rPr>
              <a:t>r</a:t>
            </a:r>
            <a:r>
              <a:rPr kumimoji="1" lang="en-GB" altLang="en-US" sz="3200" b="0" baseline="-25000" dirty="0">
                <a:cs typeface="Times New Roman" pitchFamily="18" charset="0"/>
              </a:rPr>
              <a:t>0</a:t>
            </a:r>
            <a:r>
              <a:rPr kumimoji="1" lang="en-GB" altLang="en-US" sz="3200" b="0" dirty="0">
                <a:cs typeface="Times New Roman" pitchFamily="18" charset="0"/>
              </a:rPr>
              <a:t> equals </a:t>
            </a:r>
            <a:r>
              <a:rPr kumimoji="1" lang="en-GB" altLang="en-US" sz="3200" b="0" i="1" dirty="0" err="1">
                <a:cs typeface="Times New Roman" pitchFamily="18" charset="0"/>
              </a:rPr>
              <a:t>G</a:t>
            </a:r>
            <a:r>
              <a:rPr kumimoji="1" lang="en-GB" altLang="en-US" sz="3200" b="0" i="1" baseline="-25000" dirty="0" err="1">
                <a:cs typeface="Times New Roman" pitchFamily="18" charset="0"/>
              </a:rPr>
              <a:t>cl</a:t>
            </a:r>
            <a:r>
              <a:rPr kumimoji="1" lang="en-GB" altLang="en-US" sz="3200" b="0" dirty="0">
                <a:cs typeface="Times New Roman" pitchFamily="18" charset="0"/>
              </a:rPr>
              <a:t>(0).</a:t>
            </a:r>
            <a:endParaRPr kumimoji="1" lang="en-US" altLang="en-US" sz="3200" b="0" dirty="0">
              <a:cs typeface="Times New Roman" pitchFamily="18" charset="0"/>
            </a:endParaRPr>
          </a:p>
        </p:txBody>
      </p:sp>
      <p:sp>
        <p:nvSpPr>
          <p:cNvPr id="5" name="Text Box 8"/>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cSld>
  <p:clrMapOvr>
    <a:masterClrMapping/>
  </p:clrMapOvr>
  <p:transition advTm="15544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7827" name="Rectangle 4"/>
          <p:cNvSpPr>
            <a:spLocks noGrp="1" noChangeArrowheads="1"/>
          </p:cNvSpPr>
          <p:nvPr>
            <p:ph type="title"/>
          </p:nvPr>
        </p:nvSpPr>
        <p:spPr>
          <a:xfrm>
            <a:off x="958624" y="152400"/>
            <a:ext cx="6065837" cy="1143000"/>
          </a:xfrm>
          <a:noFill/>
        </p:spPr>
        <p:txBody>
          <a:bodyPr/>
          <a:lstStyle/>
          <a:p>
            <a:pPr eaLnBrk="1" hangingPunct="1"/>
            <a:r>
              <a:rPr lang="en-GB" altLang="en-US" sz="4000" dirty="0" smtClean="0"/>
              <a:t>Feedback Control System</a:t>
            </a:r>
            <a:endParaRPr lang="en-US" altLang="en-US" sz="4000" dirty="0" smtClean="0"/>
          </a:p>
        </p:txBody>
      </p:sp>
      <p:graphicFrame>
        <p:nvGraphicFramePr>
          <p:cNvPr id="77826" name="Object 5"/>
          <p:cNvGraphicFramePr>
            <a:graphicFrameLocks noChangeAspect="1"/>
          </p:cNvGraphicFramePr>
          <p:nvPr/>
        </p:nvGraphicFramePr>
        <p:xfrm>
          <a:off x="4562475" y="244475"/>
          <a:ext cx="4916488" cy="3284538"/>
        </p:xfrm>
        <a:graphic>
          <a:graphicData uri="http://schemas.openxmlformats.org/presentationml/2006/ole">
            <mc:AlternateContent xmlns:mc="http://schemas.openxmlformats.org/markup-compatibility/2006">
              <mc:Choice xmlns:v="urn:schemas-microsoft-com:vml" Requires="v">
                <p:oleObj spid="_x0000_s77892" name="Visio" r:id="rId4" imgW="6124492" imgH="4092536" progId="Visio.Drawing.11">
                  <p:embed/>
                </p:oleObj>
              </mc:Choice>
              <mc:Fallback>
                <p:oleObj name="Visio" r:id="rId4" imgW="6124492" imgH="4092536"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2475" y="244475"/>
                        <a:ext cx="4916488" cy="328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28"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
        <p:nvSpPr>
          <p:cNvPr id="77829"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77830" name="Text Box 12"/>
          <p:cNvSpPr txBox="1">
            <a:spLocks noChangeArrowheads="1"/>
          </p:cNvSpPr>
          <p:nvPr/>
        </p:nvSpPr>
        <p:spPr bwMode="invGray">
          <a:xfrm>
            <a:off x="396875" y="4554538"/>
            <a:ext cx="7756525"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i="1"/>
              <a:t>Rule 1</a:t>
            </a:r>
            <a:r>
              <a:rPr lang="en-GB" altLang="en-US" b="0"/>
              <a:t>:  Minimum condition for acceptable step response:</a:t>
            </a:r>
          </a:p>
          <a:p>
            <a:pPr eaLnBrk="1" hangingPunct="1">
              <a:spcBef>
                <a:spcPct val="50000"/>
              </a:spcBef>
            </a:pPr>
            <a:r>
              <a:rPr lang="en-GB" altLang="en-US" b="0" i="1"/>
              <a:t>          The closed-loop system should be stable</a:t>
            </a:r>
            <a:r>
              <a:rPr lang="en-GB" altLang="en-US" b="0"/>
              <a:t>.</a:t>
            </a:r>
            <a:endParaRPr lang="en-US" altLang="en-US" b="0"/>
          </a:p>
        </p:txBody>
      </p:sp>
      <p:sp>
        <p:nvSpPr>
          <p:cNvPr id="77831" name="Text Box 13"/>
          <p:cNvSpPr txBox="1">
            <a:spLocks noChangeArrowheads="1"/>
          </p:cNvSpPr>
          <p:nvPr/>
        </p:nvSpPr>
        <p:spPr bwMode="invGray">
          <a:xfrm>
            <a:off x="354013" y="3140075"/>
            <a:ext cx="77565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i="1" dirty="0" smtClean="0"/>
              <a:t>Definition*: </a:t>
            </a:r>
            <a:r>
              <a:rPr lang="en-GB" altLang="en-US" b="0" dirty="0"/>
              <a:t>A system is stable if </a:t>
            </a:r>
            <a:r>
              <a:rPr lang="en-GB" altLang="en-US" b="0" dirty="0" smtClean="0"/>
              <a:t>all of its </a:t>
            </a:r>
            <a:r>
              <a:rPr lang="en-GB" altLang="en-US" b="0" dirty="0"/>
              <a:t>poles have negative real part.</a:t>
            </a:r>
            <a:endParaRPr lang="en-US" altLang="en-US" i="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5400" y="657322"/>
            <a:ext cx="91694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32098" name="Rectangle 2"/>
          <p:cNvSpPr>
            <a:spLocks noGrp="1" noChangeArrowheads="1"/>
          </p:cNvSpPr>
          <p:nvPr>
            <p:ph type="title"/>
          </p:nvPr>
        </p:nvSpPr>
        <p:spPr>
          <a:xfrm>
            <a:off x="708025" y="700088"/>
            <a:ext cx="7772400" cy="708025"/>
          </a:xfrm>
        </p:spPr>
        <p:txBody>
          <a:bodyPr/>
          <a:lstStyle/>
          <a:p>
            <a:pPr eaLnBrk="1" hangingPunct="1"/>
            <a:r>
              <a:rPr lang="en-US" altLang="en-US" sz="4000" smtClean="0"/>
              <a:t>Note</a:t>
            </a:r>
          </a:p>
        </p:txBody>
      </p:sp>
      <p:sp>
        <p:nvSpPr>
          <p:cNvPr id="132099" name="Text Box 3"/>
          <p:cNvSpPr txBox="1">
            <a:spLocks noChangeArrowheads="1"/>
          </p:cNvSpPr>
          <p:nvPr/>
        </p:nvSpPr>
        <p:spPr bwMode="auto">
          <a:xfrm>
            <a:off x="260350" y="1609725"/>
            <a:ext cx="8572500" cy="465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30000"/>
              </a:spcBef>
            </a:pPr>
            <a:r>
              <a:rPr kumimoji="1" lang="en-GB" altLang="en-US" b="0" dirty="0">
                <a:cs typeface="Times New Roman" pitchFamily="18" charset="0"/>
              </a:rPr>
              <a:t>Stability also ensures that the free response converges to zero thus justifying our ignoring it.</a:t>
            </a:r>
          </a:p>
          <a:p>
            <a:pPr>
              <a:spcBef>
                <a:spcPct val="30000"/>
              </a:spcBef>
            </a:pPr>
            <a:endParaRPr kumimoji="1" lang="en-GB" altLang="en-US" b="0" dirty="0">
              <a:cs typeface="Times New Roman" pitchFamily="18" charset="0"/>
            </a:endParaRPr>
          </a:p>
          <a:p>
            <a:pPr>
              <a:spcBef>
                <a:spcPct val="30000"/>
              </a:spcBef>
            </a:pPr>
            <a:r>
              <a:rPr kumimoji="1" lang="en-GB" altLang="en-US" b="0" dirty="0">
                <a:cs typeface="Times New Roman" pitchFamily="18" charset="0"/>
              </a:rPr>
              <a:t>* The definition of stability given only holds under </a:t>
            </a:r>
            <a:r>
              <a:rPr kumimoji="1" lang="en-GB" altLang="en-US" b="0" dirty="0" smtClean="0">
                <a:cs typeface="Times New Roman" pitchFamily="18" charset="0"/>
              </a:rPr>
              <a:t>certain </a:t>
            </a:r>
            <a:r>
              <a:rPr kumimoji="1" lang="en-GB" altLang="en-US" b="0" dirty="0">
                <a:cs typeface="Times New Roman" pitchFamily="18" charset="0"/>
              </a:rPr>
              <a:t>conditions. The system must be linear, time-invariant, finite-dimensional and have a transfer function which is a strictly proper rational polynomial. Minus any of these properties and the definition becomes meaningless. In fact the “definition” given is not actually a definition of stability, it is rather a </a:t>
            </a:r>
            <a:r>
              <a:rPr kumimoji="1" lang="en-GB" altLang="en-US" b="0" i="1" dirty="0">
                <a:cs typeface="Times New Roman" pitchFamily="18" charset="0"/>
              </a:rPr>
              <a:t>test</a:t>
            </a:r>
            <a:r>
              <a:rPr kumimoji="1" lang="en-GB" altLang="en-US" b="0" dirty="0">
                <a:cs typeface="Times New Roman" pitchFamily="18" charset="0"/>
              </a:rPr>
              <a:t> of stability.</a:t>
            </a:r>
            <a:endParaRPr kumimoji="1" lang="en-US" altLang="en-US" b="0" dirty="0">
              <a:cs typeface="Times New Roman" pitchFamily="18" charset="0"/>
            </a:endParaRPr>
          </a:p>
        </p:txBody>
      </p:sp>
      <p:sp>
        <p:nvSpPr>
          <p:cNvPr id="5"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cSld>
  <p:clrMapOvr>
    <a:masterClrMapping/>
  </p:clrMapOvr>
  <p:transition advTm="15544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25401" y="198405"/>
            <a:ext cx="9735457"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8852" name="Rectangle 4"/>
          <p:cNvSpPr>
            <a:spLocks noGrp="1" noChangeArrowheads="1"/>
          </p:cNvSpPr>
          <p:nvPr>
            <p:ph type="title"/>
          </p:nvPr>
        </p:nvSpPr>
        <p:spPr>
          <a:xfrm>
            <a:off x="427038" y="0"/>
            <a:ext cx="8229600" cy="1143000"/>
          </a:xfrm>
          <a:noFill/>
        </p:spPr>
        <p:txBody>
          <a:bodyPr/>
          <a:lstStyle/>
          <a:p>
            <a:pPr eaLnBrk="1" hangingPunct="1"/>
            <a:r>
              <a:rPr lang="en-GB" altLang="en-US" dirty="0" smtClean="0"/>
              <a:t>Feedback Control System</a:t>
            </a:r>
            <a:endParaRPr lang="en-US" altLang="en-US" dirty="0" smtClean="0"/>
          </a:p>
        </p:txBody>
      </p:sp>
      <p:graphicFrame>
        <p:nvGraphicFramePr>
          <p:cNvPr id="78850" name="Object 5"/>
          <p:cNvGraphicFramePr>
            <a:graphicFrameLocks noChangeAspect="1"/>
          </p:cNvGraphicFramePr>
          <p:nvPr/>
        </p:nvGraphicFramePr>
        <p:xfrm>
          <a:off x="4562475" y="244475"/>
          <a:ext cx="4916488" cy="3284538"/>
        </p:xfrm>
        <a:graphic>
          <a:graphicData uri="http://schemas.openxmlformats.org/presentationml/2006/ole">
            <mc:AlternateContent xmlns:mc="http://schemas.openxmlformats.org/markup-compatibility/2006">
              <mc:Choice xmlns:v="urn:schemas-microsoft-com:vml" Requires="v">
                <p:oleObj spid="_x0000_s78978" name="Visio" r:id="rId4" imgW="6124492" imgH="4092536" progId="Visio.Drawing.11">
                  <p:embed/>
                </p:oleObj>
              </mc:Choice>
              <mc:Fallback>
                <p:oleObj name="Visio" r:id="rId4" imgW="6124492" imgH="4092536"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2475" y="244475"/>
                        <a:ext cx="4916488" cy="328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3"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
        <p:nvSpPr>
          <p:cNvPr id="7885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78855" name="Text Box 8"/>
          <p:cNvSpPr txBox="1">
            <a:spLocks noChangeArrowheads="1"/>
          </p:cNvSpPr>
          <p:nvPr/>
        </p:nvSpPr>
        <p:spPr bwMode="invGray">
          <a:xfrm>
            <a:off x="396875" y="4554538"/>
            <a:ext cx="7756525"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i="1"/>
              <a:t>Rule 2</a:t>
            </a:r>
            <a:r>
              <a:rPr lang="en-GB" altLang="en-US" b="0"/>
              <a:t>: Minimum condition for acceptable step response:</a:t>
            </a:r>
          </a:p>
          <a:p>
            <a:pPr eaLnBrk="1" hangingPunct="1">
              <a:spcBef>
                <a:spcPct val="50000"/>
              </a:spcBef>
            </a:pPr>
            <a:r>
              <a:rPr lang="en-GB" altLang="en-US" b="0" i="1"/>
              <a:t>       The closed-loop DC gain should be unity</a:t>
            </a:r>
            <a:r>
              <a:rPr lang="en-GB" altLang="en-US" b="0"/>
              <a:t>.</a:t>
            </a:r>
            <a:endParaRPr lang="en-US" altLang="en-US" b="0"/>
          </a:p>
        </p:txBody>
      </p:sp>
      <p:sp>
        <p:nvSpPr>
          <p:cNvPr id="78856" name="Text Box 9"/>
          <p:cNvSpPr txBox="1">
            <a:spLocks noChangeArrowheads="1"/>
          </p:cNvSpPr>
          <p:nvPr/>
        </p:nvSpPr>
        <p:spPr bwMode="invGray">
          <a:xfrm>
            <a:off x="354013" y="3140075"/>
            <a:ext cx="77565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i="1" dirty="0" smtClean="0"/>
              <a:t>Definition: </a:t>
            </a:r>
            <a:r>
              <a:rPr lang="en-GB" altLang="en-US" b="0" dirty="0"/>
              <a:t>The DC gain of a system equals the transfer function of the system evaluated at 0.</a:t>
            </a:r>
            <a:endParaRPr lang="en-US" altLang="en-US" i="1" dirty="0"/>
          </a:p>
        </p:txBody>
      </p:sp>
      <p:graphicFrame>
        <p:nvGraphicFramePr>
          <p:cNvPr id="78851" name="Object 10"/>
          <p:cNvGraphicFramePr>
            <a:graphicFrameLocks noGrp="1" noChangeAspect="1"/>
          </p:cNvGraphicFramePr>
          <p:nvPr>
            <p:ph idx="1"/>
          </p:nvPr>
        </p:nvGraphicFramePr>
        <p:xfrm>
          <a:off x="1476375" y="2054225"/>
          <a:ext cx="2528888" cy="614363"/>
        </p:xfrm>
        <a:graphic>
          <a:graphicData uri="http://schemas.openxmlformats.org/presentationml/2006/ole">
            <mc:AlternateContent xmlns:mc="http://schemas.openxmlformats.org/markup-compatibility/2006">
              <mc:Choice xmlns:v="urn:schemas-microsoft-com:vml" Requires="v">
                <p:oleObj spid="_x0000_s78979" name="Equation" r:id="rId6" imgW="939600" imgH="228600" progId="Equation.3">
                  <p:embed/>
                </p:oleObj>
              </mc:Choice>
              <mc:Fallback>
                <p:oleObj name="Equation" r:id="rId6" imgW="939600" imgH="2286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5" y="2054225"/>
                        <a:ext cx="2528888"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7" name="Text Box 12"/>
          <p:cNvSpPr txBox="1">
            <a:spLocks noChangeArrowheads="1"/>
          </p:cNvSpPr>
          <p:nvPr/>
        </p:nvSpPr>
        <p:spPr bwMode="invGray">
          <a:xfrm>
            <a:off x="288925" y="960438"/>
            <a:ext cx="45418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a:t>By above for step input </a:t>
            </a:r>
            <a:r>
              <a:rPr lang="en-GB" altLang="en-US" b="0" i="1"/>
              <a:t>r</a:t>
            </a:r>
            <a:r>
              <a:rPr lang="en-GB" altLang="en-US" b="0" baseline="-25000"/>
              <a:t>0</a:t>
            </a:r>
            <a:r>
              <a:rPr lang="en-GB" altLang="en-US" b="0" i="1"/>
              <a:t>u</a:t>
            </a:r>
            <a:r>
              <a:rPr lang="en-GB" altLang="en-US" b="0"/>
              <a:t>(</a:t>
            </a:r>
            <a:r>
              <a:rPr lang="en-GB" altLang="en-US" b="0" i="1"/>
              <a:t>t</a:t>
            </a:r>
            <a:r>
              <a:rPr lang="en-GB" altLang="en-US" b="0"/>
              <a:t>) and stable closed-loop system</a:t>
            </a:r>
            <a:endParaRPr lang="en-US" altLang="en-US" b="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 y="720919"/>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33122" name="Rectangle 2"/>
          <p:cNvSpPr>
            <a:spLocks noGrp="1" noChangeArrowheads="1"/>
          </p:cNvSpPr>
          <p:nvPr>
            <p:ph type="title"/>
          </p:nvPr>
        </p:nvSpPr>
        <p:spPr>
          <a:xfrm>
            <a:off x="708025" y="700088"/>
            <a:ext cx="7772400" cy="708025"/>
          </a:xfrm>
        </p:spPr>
        <p:txBody>
          <a:bodyPr/>
          <a:lstStyle/>
          <a:p>
            <a:pPr eaLnBrk="1" hangingPunct="1"/>
            <a:r>
              <a:rPr lang="en-US" altLang="en-US" sz="4000" smtClean="0"/>
              <a:t>Note</a:t>
            </a:r>
          </a:p>
        </p:txBody>
      </p:sp>
      <p:sp>
        <p:nvSpPr>
          <p:cNvPr id="133123" name="Text Box 3"/>
          <p:cNvSpPr txBox="1">
            <a:spLocks noChangeArrowheads="1"/>
          </p:cNvSpPr>
          <p:nvPr/>
        </p:nvSpPr>
        <p:spPr bwMode="auto">
          <a:xfrm>
            <a:off x="290513" y="2300288"/>
            <a:ext cx="85725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sz="3200" b="0" dirty="0">
                <a:cs typeface="Times New Roman" pitchFamily="18" charset="0"/>
              </a:rPr>
              <a:t>The DC gain is so called because if the input to the system is a constant then, assuming the system to be stable, the steady-state output of the system will also be a constant being equal to the DC gain of the system times the input.</a:t>
            </a:r>
          </a:p>
          <a:p>
            <a:pPr eaLnBrk="1" hangingPunct="1"/>
            <a:endParaRPr kumimoji="1" lang="en-GB" altLang="en-US" sz="3200" b="0" dirty="0">
              <a:cs typeface="Times New Roman" pitchFamily="18" charset="0"/>
            </a:endParaRPr>
          </a:p>
          <a:p>
            <a:pPr eaLnBrk="1" hangingPunct="1"/>
            <a:r>
              <a:rPr kumimoji="1" lang="en-GB" altLang="en-US" sz="3200" b="0" dirty="0">
                <a:cs typeface="Times New Roman" pitchFamily="18" charset="0"/>
              </a:rPr>
              <a:t>Rule 2 implies that the </a:t>
            </a:r>
            <a:r>
              <a:rPr kumimoji="1" lang="en-GB" altLang="en-US" sz="3200" b="0" i="1" dirty="0">
                <a:cs typeface="Times New Roman" pitchFamily="18" charset="0"/>
              </a:rPr>
              <a:t>steady-state error</a:t>
            </a:r>
            <a:r>
              <a:rPr kumimoji="1" lang="en-GB" altLang="en-US" sz="3200" b="0" dirty="0">
                <a:cs typeface="Times New Roman" pitchFamily="18" charset="0"/>
              </a:rPr>
              <a:t> </a:t>
            </a:r>
            <a:r>
              <a:rPr kumimoji="1" lang="en-GB" altLang="en-US" sz="3200" b="0" i="1" dirty="0">
                <a:cs typeface="Times New Roman" pitchFamily="18" charset="0"/>
              </a:rPr>
              <a:t>e=r-y</a:t>
            </a:r>
            <a:r>
              <a:rPr kumimoji="1" lang="en-GB" altLang="en-US" sz="3200" b="0" dirty="0">
                <a:cs typeface="Times New Roman" pitchFamily="18" charset="0"/>
              </a:rPr>
              <a:t> equals </a:t>
            </a:r>
            <a:r>
              <a:rPr kumimoji="1" lang="en-GB" altLang="en-US" sz="3200" b="0" dirty="0" smtClean="0">
                <a:cs typeface="Times New Roman" pitchFamily="18" charset="0"/>
              </a:rPr>
              <a:t>zero, i.e. the </a:t>
            </a:r>
            <a:r>
              <a:rPr kumimoji="1" lang="en-GB" altLang="en-US" sz="3200" b="0" dirty="0">
                <a:cs typeface="Times New Roman" pitchFamily="18" charset="0"/>
              </a:rPr>
              <a:t>closed-loop is </a:t>
            </a:r>
            <a:r>
              <a:rPr kumimoji="1" lang="en-GB" altLang="en-US" sz="3200" b="0" dirty="0" smtClean="0">
                <a:cs typeface="Times New Roman" pitchFamily="18" charset="0"/>
              </a:rPr>
              <a:t>tracks </a:t>
            </a:r>
            <a:r>
              <a:rPr kumimoji="1" lang="en-GB" altLang="en-US" sz="3200" b="0" dirty="0">
                <a:cs typeface="Times New Roman" pitchFamily="18" charset="0"/>
              </a:rPr>
              <a:t>the reference input.</a:t>
            </a:r>
            <a:endParaRPr kumimoji="1" lang="en-US" altLang="en-US" sz="3200" b="0" dirty="0">
              <a:cs typeface="Times New Roman" pitchFamily="18" charset="0"/>
            </a:endParaRPr>
          </a:p>
        </p:txBody>
      </p:sp>
      <p:sp>
        <p:nvSpPr>
          <p:cNvPr id="5"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cSld>
  <p:clrMapOvr>
    <a:masterClrMapping/>
  </p:clrMapOvr>
  <p:transition advTm="15544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ChangeArrowheads="1"/>
          </p:cNvSpPr>
          <p:nvPr/>
        </p:nvSpPr>
        <p:spPr bwMode="auto">
          <a:xfrm>
            <a:off x="1" y="247537"/>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9879" name="Rectangle 4"/>
          <p:cNvSpPr>
            <a:spLocks noGrp="1" noChangeArrowheads="1"/>
          </p:cNvSpPr>
          <p:nvPr>
            <p:ph type="title"/>
          </p:nvPr>
        </p:nvSpPr>
        <p:spPr>
          <a:xfrm>
            <a:off x="427038" y="0"/>
            <a:ext cx="8229600" cy="1143000"/>
          </a:xfrm>
          <a:noFill/>
        </p:spPr>
        <p:txBody>
          <a:bodyPr/>
          <a:lstStyle/>
          <a:p>
            <a:pPr eaLnBrk="1" hangingPunct="1"/>
            <a:r>
              <a:rPr lang="en-GB" altLang="en-US" smtClean="0"/>
              <a:t>Feedback Control System</a:t>
            </a:r>
            <a:endParaRPr lang="en-US" altLang="en-US" smtClean="0"/>
          </a:p>
        </p:txBody>
      </p:sp>
      <p:graphicFrame>
        <p:nvGraphicFramePr>
          <p:cNvPr id="79874" name="Object 13"/>
          <p:cNvGraphicFramePr>
            <a:graphicFrameLocks noGrp="1" noChangeAspect="1"/>
          </p:cNvGraphicFramePr>
          <p:nvPr>
            <p:ph sz="half" idx="1"/>
          </p:nvPr>
        </p:nvGraphicFramePr>
        <p:xfrm>
          <a:off x="390525" y="3578225"/>
          <a:ext cx="7248525" cy="1120775"/>
        </p:xfrm>
        <a:graphic>
          <a:graphicData uri="http://schemas.openxmlformats.org/presentationml/2006/ole">
            <mc:AlternateContent xmlns:mc="http://schemas.openxmlformats.org/markup-compatibility/2006">
              <mc:Choice xmlns:v="urn:schemas-microsoft-com:vml" Requires="v">
                <p:oleObj spid="_x0000_s80186" name="Equation" r:id="rId4" imgW="2793960" imgH="431640" progId="Equation.3">
                  <p:embed/>
                </p:oleObj>
              </mc:Choice>
              <mc:Fallback>
                <p:oleObj name="Equation" r:id="rId4" imgW="2793960" imgH="43164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525" y="3578225"/>
                        <a:ext cx="7248525"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5" name="Object 15"/>
          <p:cNvGraphicFramePr>
            <a:graphicFrameLocks noGrp="1" noChangeAspect="1"/>
          </p:cNvGraphicFramePr>
          <p:nvPr>
            <p:ph sz="quarter" idx="2"/>
          </p:nvPr>
        </p:nvGraphicFramePr>
        <p:xfrm>
          <a:off x="3976688" y="6094413"/>
          <a:ext cx="1473200" cy="541337"/>
        </p:xfrm>
        <a:graphic>
          <a:graphicData uri="http://schemas.openxmlformats.org/presentationml/2006/ole">
            <mc:AlternateContent xmlns:mc="http://schemas.openxmlformats.org/markup-compatibility/2006">
              <mc:Choice xmlns:v="urn:schemas-microsoft-com:vml" Requires="v">
                <p:oleObj spid="_x0000_s80187" name="Equation" r:id="rId6" imgW="622080" imgH="228600" progId="Equation.3">
                  <p:embed/>
                </p:oleObj>
              </mc:Choice>
              <mc:Fallback>
                <p:oleObj name="Equation" r:id="rId6" imgW="622080" imgH="22860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6688" y="6094413"/>
                        <a:ext cx="1473200"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6" name="Object 5"/>
          <p:cNvGraphicFramePr>
            <a:graphicFrameLocks noChangeAspect="1"/>
          </p:cNvGraphicFramePr>
          <p:nvPr>
            <p:extLst>
              <p:ext uri="{D42A27DB-BD31-4B8C-83A1-F6EECF244321}">
                <p14:modId xmlns:p14="http://schemas.microsoft.com/office/powerpoint/2010/main" val="450800429"/>
              </p:ext>
            </p:extLst>
          </p:nvPr>
        </p:nvGraphicFramePr>
        <p:xfrm>
          <a:off x="6102350" y="636378"/>
          <a:ext cx="3376613" cy="2255838"/>
        </p:xfrm>
        <a:graphic>
          <a:graphicData uri="http://schemas.openxmlformats.org/presentationml/2006/ole">
            <mc:AlternateContent xmlns:mc="http://schemas.openxmlformats.org/markup-compatibility/2006">
              <mc:Choice xmlns:v="urn:schemas-microsoft-com:vml" Requires="v">
                <p:oleObj spid="_x0000_s80188" name="Visio" r:id="rId8" imgW="6124492" imgH="4092536" progId="Visio.Drawing.11">
                  <p:embed/>
                </p:oleObj>
              </mc:Choice>
              <mc:Fallback>
                <p:oleObj name="Visio" r:id="rId8" imgW="6124492" imgH="4092536" progId="Visio.Drawing.11">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02350" y="636378"/>
                        <a:ext cx="3376613" cy="225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0"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
        <p:nvSpPr>
          <p:cNvPr id="79881"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graphicFrame>
        <p:nvGraphicFramePr>
          <p:cNvPr id="79877" name="Object 10"/>
          <p:cNvGraphicFramePr>
            <a:graphicFrameLocks noChangeAspect="1"/>
          </p:cNvGraphicFramePr>
          <p:nvPr/>
        </p:nvGraphicFramePr>
        <p:xfrm>
          <a:off x="352425" y="1508125"/>
          <a:ext cx="5570538" cy="1160463"/>
        </p:xfrm>
        <a:graphic>
          <a:graphicData uri="http://schemas.openxmlformats.org/presentationml/2006/ole">
            <mc:AlternateContent xmlns:mc="http://schemas.openxmlformats.org/markup-compatibility/2006">
              <mc:Choice xmlns:v="urn:schemas-microsoft-com:vml" Requires="v">
                <p:oleObj spid="_x0000_s80189" name="Equation" r:id="rId10" imgW="2070000" imgH="431640" progId="Equation.3">
                  <p:embed/>
                </p:oleObj>
              </mc:Choice>
              <mc:Fallback>
                <p:oleObj name="Equation" r:id="rId10" imgW="2070000" imgH="43164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2425" y="1508125"/>
                        <a:ext cx="5570538" cy="116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2" name="Text Box 11"/>
          <p:cNvSpPr txBox="1">
            <a:spLocks noChangeArrowheads="1"/>
          </p:cNvSpPr>
          <p:nvPr/>
        </p:nvSpPr>
        <p:spPr bwMode="invGray">
          <a:xfrm>
            <a:off x="288925" y="960438"/>
            <a:ext cx="4541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a:t>By above</a:t>
            </a:r>
            <a:endParaRPr lang="en-US" altLang="en-US" b="0"/>
          </a:p>
        </p:txBody>
      </p:sp>
      <p:sp>
        <p:nvSpPr>
          <p:cNvPr id="79883" name="Text Box 12"/>
          <p:cNvSpPr txBox="1">
            <a:spLocks noChangeArrowheads="1"/>
          </p:cNvSpPr>
          <p:nvPr/>
        </p:nvSpPr>
        <p:spPr bwMode="invGray">
          <a:xfrm>
            <a:off x="366713" y="2833688"/>
            <a:ext cx="6308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a:t>Closed-loop DC gain equals unity implies</a:t>
            </a:r>
            <a:endParaRPr lang="en-US" altLang="en-US" b="0"/>
          </a:p>
        </p:txBody>
      </p:sp>
      <p:graphicFrame>
        <p:nvGraphicFramePr>
          <p:cNvPr id="79878" name="Object 17"/>
          <p:cNvGraphicFramePr>
            <a:graphicFrameLocks noGrp="1" noChangeAspect="1"/>
          </p:cNvGraphicFramePr>
          <p:nvPr>
            <p:ph sz="quarter" idx="3"/>
          </p:nvPr>
        </p:nvGraphicFramePr>
        <p:xfrm>
          <a:off x="379413" y="5162550"/>
          <a:ext cx="3587750" cy="598488"/>
        </p:xfrm>
        <a:graphic>
          <a:graphicData uri="http://schemas.openxmlformats.org/presentationml/2006/ole">
            <mc:AlternateContent xmlns:mc="http://schemas.openxmlformats.org/markup-compatibility/2006">
              <mc:Choice xmlns:v="urn:schemas-microsoft-com:vml" Requires="v">
                <p:oleObj spid="_x0000_s80190" name="Equation" r:id="rId12" imgW="1447560" imgH="241200" progId="Equation.3">
                  <p:embed/>
                </p:oleObj>
              </mc:Choice>
              <mc:Fallback>
                <p:oleObj name="Equation" r:id="rId12" imgW="1447560" imgH="241200"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413" y="5162550"/>
                        <a:ext cx="3587750"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4" name="Text Box 19"/>
          <p:cNvSpPr txBox="1">
            <a:spLocks noChangeArrowheads="1"/>
          </p:cNvSpPr>
          <p:nvPr/>
        </p:nvSpPr>
        <p:spPr bwMode="invGray">
          <a:xfrm>
            <a:off x="4435475" y="4970463"/>
            <a:ext cx="42052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dirty="0"/>
              <a:t>i.e. require </a:t>
            </a:r>
            <a:r>
              <a:rPr lang="en-GB" altLang="en-US" b="0" dirty="0" smtClean="0"/>
              <a:t>pole at 0 or </a:t>
            </a:r>
            <a:r>
              <a:rPr lang="en-GB" altLang="en-US" b="0" i="1" dirty="0" smtClean="0"/>
              <a:t>integrator </a:t>
            </a:r>
            <a:r>
              <a:rPr lang="en-GB" altLang="en-US" b="0" i="1" dirty="0"/>
              <a:t>in forward path</a:t>
            </a:r>
            <a:endParaRPr lang="en-US" altLang="en-US" b="0" i="1" dirty="0"/>
          </a:p>
        </p:txBody>
      </p:sp>
      <p:sp>
        <p:nvSpPr>
          <p:cNvPr id="79885" name="Text Box 20"/>
          <p:cNvSpPr txBox="1">
            <a:spLocks noChangeArrowheads="1"/>
          </p:cNvSpPr>
          <p:nvPr/>
        </p:nvSpPr>
        <p:spPr bwMode="invGray">
          <a:xfrm>
            <a:off x="396875" y="6069013"/>
            <a:ext cx="3246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a:t>Usually achieved by</a:t>
            </a:r>
            <a:endParaRPr lang="en-US" altLang="en-US" b="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332078"/>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34146" name="Rectangle 2"/>
          <p:cNvSpPr>
            <a:spLocks noGrp="1" noChangeArrowheads="1"/>
          </p:cNvSpPr>
          <p:nvPr>
            <p:ph type="title"/>
          </p:nvPr>
        </p:nvSpPr>
        <p:spPr>
          <a:xfrm>
            <a:off x="685800" y="332078"/>
            <a:ext cx="7772400" cy="708025"/>
          </a:xfrm>
        </p:spPr>
        <p:txBody>
          <a:bodyPr/>
          <a:lstStyle/>
          <a:p>
            <a:pPr eaLnBrk="1" hangingPunct="1"/>
            <a:r>
              <a:rPr lang="en-US" altLang="en-US" sz="4000" dirty="0" smtClean="0"/>
              <a:t>Note</a:t>
            </a:r>
          </a:p>
        </p:txBody>
      </p:sp>
      <p:sp>
        <p:nvSpPr>
          <p:cNvPr id="134147" name="Text Box 3"/>
          <p:cNvSpPr txBox="1">
            <a:spLocks noChangeArrowheads="1"/>
          </p:cNvSpPr>
          <p:nvPr/>
        </p:nvSpPr>
        <p:spPr bwMode="auto">
          <a:xfrm>
            <a:off x="127454" y="1140830"/>
            <a:ext cx="882786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kumimoji="1" lang="en-GB" altLang="en-US" b="0" i="1" dirty="0">
                <a:cs typeface="Times New Roman" pitchFamily="18" charset="0"/>
              </a:rPr>
              <a:t>D</a:t>
            </a:r>
            <a:r>
              <a:rPr kumimoji="1" lang="en-GB" altLang="en-US" b="0" baseline="-25000" dirty="0">
                <a:cs typeface="Times New Roman" pitchFamily="18" charset="0"/>
              </a:rPr>
              <a:t>0</a:t>
            </a:r>
            <a:r>
              <a:rPr kumimoji="1" lang="en-GB" altLang="en-US" b="0" dirty="0">
                <a:cs typeface="Times New Roman" pitchFamily="18" charset="0"/>
              </a:rPr>
              <a:t>(0) = 0 implies that </a:t>
            </a:r>
            <a:r>
              <a:rPr kumimoji="1" lang="en-GB" altLang="en-US" b="0" i="1" dirty="0">
                <a:cs typeface="Times New Roman" pitchFamily="18" charset="0"/>
              </a:rPr>
              <a:t>D</a:t>
            </a:r>
            <a:r>
              <a:rPr kumimoji="1" lang="en-GB" altLang="en-US" b="0" baseline="-25000" dirty="0">
                <a:cs typeface="Times New Roman" pitchFamily="18" charset="0"/>
              </a:rPr>
              <a:t>0</a:t>
            </a:r>
            <a:r>
              <a:rPr kumimoji="1" lang="en-GB" altLang="en-US" b="0" dirty="0">
                <a:cs typeface="Times New Roman" pitchFamily="18" charset="0"/>
              </a:rPr>
              <a:t>(</a:t>
            </a:r>
            <a:r>
              <a:rPr kumimoji="1" lang="en-GB" altLang="en-US" b="0" i="1" dirty="0">
                <a:cs typeface="Times New Roman" pitchFamily="18" charset="0"/>
              </a:rPr>
              <a:t>s</a:t>
            </a:r>
            <a:r>
              <a:rPr kumimoji="1" lang="en-GB" altLang="en-US" b="0" dirty="0">
                <a:cs typeface="Times New Roman" pitchFamily="18" charset="0"/>
              </a:rPr>
              <a:t>)=</a:t>
            </a:r>
            <a:r>
              <a:rPr kumimoji="1" lang="en-GB" altLang="en-US" b="0" i="1" dirty="0">
                <a:cs typeface="Times New Roman" pitchFamily="18" charset="0"/>
              </a:rPr>
              <a:t>sD</a:t>
            </a:r>
            <a:r>
              <a:rPr kumimoji="1" lang="en-GB" altLang="en-US" b="0" baseline="-25000" dirty="0">
                <a:cs typeface="Times New Roman" pitchFamily="18" charset="0"/>
              </a:rPr>
              <a:t>0</a:t>
            </a:r>
            <a:r>
              <a:rPr kumimoji="1" lang="en-GB" altLang="en-US" b="0" dirty="0">
                <a:cs typeface="Times New Roman" pitchFamily="18" charset="0"/>
              </a:rPr>
              <a:t>’(</a:t>
            </a:r>
            <a:r>
              <a:rPr kumimoji="1" lang="en-GB" altLang="en-US" b="0" i="1" dirty="0">
                <a:cs typeface="Times New Roman" pitchFamily="18" charset="0"/>
              </a:rPr>
              <a:t>s</a:t>
            </a:r>
            <a:r>
              <a:rPr kumimoji="1" lang="en-GB" altLang="en-US" b="0" dirty="0">
                <a:cs typeface="Times New Roman" pitchFamily="18" charset="0"/>
              </a:rPr>
              <a:t>) for suitable polynomial </a:t>
            </a:r>
            <a:r>
              <a:rPr kumimoji="1" lang="en-GB" altLang="en-US" b="0" i="1" dirty="0">
                <a:cs typeface="Times New Roman" pitchFamily="18" charset="0"/>
              </a:rPr>
              <a:t>D</a:t>
            </a:r>
            <a:r>
              <a:rPr kumimoji="1" lang="en-GB" altLang="en-US" b="0" baseline="-25000" dirty="0">
                <a:cs typeface="Times New Roman" pitchFamily="18" charset="0"/>
              </a:rPr>
              <a:t>0</a:t>
            </a:r>
            <a:r>
              <a:rPr kumimoji="1" lang="en-GB" altLang="en-US" b="0" dirty="0">
                <a:cs typeface="Times New Roman" pitchFamily="18" charset="0"/>
              </a:rPr>
              <a:t>’.  It follows that </a:t>
            </a:r>
            <a:r>
              <a:rPr kumimoji="1" lang="en-GB" altLang="en-US" b="0" i="1" dirty="0">
                <a:cs typeface="Times New Roman" pitchFamily="18" charset="0"/>
              </a:rPr>
              <a:t>G</a:t>
            </a:r>
            <a:r>
              <a:rPr kumimoji="1" lang="en-GB" altLang="en-US" b="0" baseline="-25000" dirty="0">
                <a:cs typeface="Times New Roman" pitchFamily="18" charset="0"/>
              </a:rPr>
              <a:t>0</a:t>
            </a:r>
            <a:r>
              <a:rPr kumimoji="1" lang="en-GB" altLang="en-US" b="0" dirty="0">
                <a:cs typeface="Times New Roman" pitchFamily="18" charset="0"/>
              </a:rPr>
              <a:t>(</a:t>
            </a:r>
            <a:r>
              <a:rPr kumimoji="1" lang="en-GB" altLang="en-US" b="0" i="1" dirty="0">
                <a:cs typeface="Times New Roman" pitchFamily="18" charset="0"/>
              </a:rPr>
              <a:t>s</a:t>
            </a:r>
            <a:r>
              <a:rPr kumimoji="1" lang="en-GB" altLang="en-US" b="0" dirty="0">
                <a:cs typeface="Times New Roman" pitchFamily="18" charset="0"/>
              </a:rPr>
              <a:t>) = (1/</a:t>
            </a:r>
            <a:r>
              <a:rPr kumimoji="1" lang="en-GB" altLang="en-US" b="0" i="1" dirty="0">
                <a:cs typeface="Times New Roman" pitchFamily="18" charset="0"/>
              </a:rPr>
              <a:t>s</a:t>
            </a:r>
            <a:r>
              <a:rPr kumimoji="1" lang="en-GB" altLang="en-US" b="0" dirty="0">
                <a:cs typeface="Times New Roman" pitchFamily="18" charset="0"/>
              </a:rPr>
              <a:t>)</a:t>
            </a:r>
            <a:r>
              <a:rPr kumimoji="1" lang="en-GB" altLang="en-US" b="0" i="1" dirty="0">
                <a:cs typeface="Times New Roman" pitchFamily="18" charset="0"/>
              </a:rPr>
              <a:t>G</a:t>
            </a:r>
            <a:r>
              <a:rPr kumimoji="1" lang="en-GB" altLang="en-US" b="0" baseline="-25000" dirty="0">
                <a:cs typeface="Times New Roman" pitchFamily="18" charset="0"/>
              </a:rPr>
              <a:t>0</a:t>
            </a:r>
            <a:r>
              <a:rPr kumimoji="1" lang="en-GB" altLang="en-US" b="0" dirty="0">
                <a:cs typeface="Times New Roman" pitchFamily="18" charset="0"/>
              </a:rPr>
              <a:t>’(</a:t>
            </a:r>
            <a:r>
              <a:rPr kumimoji="1" lang="en-GB" altLang="en-US" b="0" i="1" dirty="0">
                <a:cs typeface="Times New Roman" pitchFamily="18" charset="0"/>
              </a:rPr>
              <a:t>s</a:t>
            </a:r>
            <a:r>
              <a:rPr kumimoji="1" lang="en-GB" altLang="en-US" b="0" dirty="0">
                <a:cs typeface="Times New Roman" pitchFamily="18" charset="0"/>
              </a:rPr>
              <a:t>) for suitable </a:t>
            </a:r>
            <a:r>
              <a:rPr kumimoji="1" lang="en-GB" altLang="en-US" b="0" i="1" dirty="0">
                <a:cs typeface="Times New Roman" pitchFamily="18" charset="0"/>
              </a:rPr>
              <a:t>G</a:t>
            </a:r>
            <a:r>
              <a:rPr kumimoji="1" lang="en-GB" altLang="en-US" b="0" baseline="-25000" dirty="0">
                <a:cs typeface="Times New Roman" pitchFamily="18" charset="0"/>
              </a:rPr>
              <a:t>0</a:t>
            </a:r>
            <a:r>
              <a:rPr kumimoji="1" lang="en-GB" altLang="en-US" b="0" dirty="0">
                <a:cs typeface="Times New Roman" pitchFamily="18" charset="0"/>
              </a:rPr>
              <a:t>’.  The transfer function of an ideal integrator is (1/</a:t>
            </a:r>
            <a:r>
              <a:rPr kumimoji="1" lang="en-GB" altLang="en-US" b="0" i="1" dirty="0">
                <a:cs typeface="Times New Roman" pitchFamily="18" charset="0"/>
              </a:rPr>
              <a:t>s</a:t>
            </a:r>
            <a:r>
              <a:rPr kumimoji="1" lang="en-GB" altLang="en-US" b="0" dirty="0">
                <a:cs typeface="Times New Roman" pitchFamily="18" charset="0"/>
              </a:rPr>
              <a:t>) hence the condition </a:t>
            </a:r>
            <a:r>
              <a:rPr kumimoji="1" lang="en-GB" altLang="en-US" b="0" i="1" dirty="0">
                <a:cs typeface="Times New Roman" pitchFamily="18" charset="0"/>
              </a:rPr>
              <a:t>D</a:t>
            </a:r>
            <a:r>
              <a:rPr kumimoji="1" lang="en-GB" altLang="en-US" b="0" baseline="-25000" dirty="0">
                <a:cs typeface="Times New Roman" pitchFamily="18" charset="0"/>
              </a:rPr>
              <a:t>0</a:t>
            </a:r>
            <a:r>
              <a:rPr kumimoji="1" lang="en-GB" altLang="en-US" b="0" dirty="0">
                <a:cs typeface="Times New Roman" pitchFamily="18" charset="0"/>
              </a:rPr>
              <a:t>(0) = 0 implies that the open-loop system equals the cascade of an ideal integrator and a suitable subsystem.  This is why we use the phrase “integrator in the forward path</a:t>
            </a:r>
            <a:r>
              <a:rPr kumimoji="1" lang="en-GB" altLang="en-US" b="0" dirty="0" smtClean="0">
                <a:cs typeface="Times New Roman" pitchFamily="18" charset="0"/>
              </a:rPr>
              <a:t>”.</a:t>
            </a:r>
          </a:p>
          <a:p>
            <a:pPr eaLnBrk="1" hangingPunct="1"/>
            <a:endParaRPr kumimoji="1" lang="en-GB" altLang="en-US" b="0" dirty="0">
              <a:cs typeface="Times New Roman" pitchFamily="18" charset="0"/>
            </a:endParaRPr>
          </a:p>
          <a:p>
            <a:pPr eaLnBrk="1" hangingPunct="1"/>
            <a:r>
              <a:rPr kumimoji="1" lang="en-GB" altLang="en-US" b="0" dirty="0">
                <a:cs typeface="Times New Roman" pitchFamily="18" charset="0"/>
              </a:rPr>
              <a:t>Since the plant will not normally have a pole at zero (i.e. </a:t>
            </a:r>
            <a:r>
              <a:rPr kumimoji="1" lang="en-GB" altLang="en-US" b="0" i="1" dirty="0" err="1">
                <a:cs typeface="Times New Roman" pitchFamily="18" charset="0"/>
              </a:rPr>
              <a:t>D</a:t>
            </a:r>
            <a:r>
              <a:rPr kumimoji="1" lang="en-GB" altLang="en-US" b="0" i="1" baseline="-25000" dirty="0" err="1">
                <a:cs typeface="Times New Roman" pitchFamily="18" charset="0"/>
              </a:rPr>
              <a:t>p</a:t>
            </a:r>
            <a:r>
              <a:rPr kumimoji="1" lang="en-GB" altLang="en-US" b="0" dirty="0">
                <a:cs typeface="Times New Roman" pitchFamily="18" charset="0"/>
              </a:rPr>
              <a:t>(0) will normally be non-zero) this required integrator in the forward loop must be introduced by the controller</a:t>
            </a:r>
            <a:r>
              <a:rPr kumimoji="1" lang="en-GB" altLang="en-US" b="0" dirty="0" smtClean="0">
                <a:cs typeface="Times New Roman" pitchFamily="18" charset="0"/>
              </a:rPr>
              <a:t>. Indeed this is the purpose of the I-term in a PI controller.</a:t>
            </a:r>
            <a:endParaRPr kumimoji="1" lang="en-US" altLang="en-US" b="0" dirty="0">
              <a:cs typeface="Times New Roman" pitchFamily="18" charset="0"/>
            </a:endParaRPr>
          </a:p>
        </p:txBody>
      </p:sp>
      <p:sp>
        <p:nvSpPr>
          <p:cNvPr id="5"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Tree>
  </p:cSld>
  <p:clrMapOvr>
    <a:masterClrMapping/>
  </p:clrMapOvr>
  <p:transition advTm="15544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696686" y="152401"/>
            <a:ext cx="5181600" cy="124097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0901" name="Rectangle 4"/>
          <p:cNvSpPr>
            <a:spLocks noGrp="1" noChangeArrowheads="1"/>
          </p:cNvSpPr>
          <p:nvPr>
            <p:ph type="title"/>
          </p:nvPr>
        </p:nvSpPr>
        <p:spPr>
          <a:xfrm>
            <a:off x="198438" y="182563"/>
            <a:ext cx="6065837" cy="1143000"/>
          </a:xfrm>
          <a:noFill/>
        </p:spPr>
        <p:txBody>
          <a:bodyPr/>
          <a:lstStyle/>
          <a:p>
            <a:pPr eaLnBrk="1" hangingPunct="1"/>
            <a:r>
              <a:rPr lang="en-GB" altLang="en-US" dirty="0" smtClean="0"/>
              <a:t>Feedback Control System</a:t>
            </a:r>
            <a:endParaRPr lang="en-US" altLang="en-US" dirty="0" smtClean="0"/>
          </a:p>
        </p:txBody>
      </p:sp>
      <p:graphicFrame>
        <p:nvGraphicFramePr>
          <p:cNvPr id="80898" name="Object 5"/>
          <p:cNvGraphicFramePr>
            <a:graphicFrameLocks noChangeAspect="1"/>
          </p:cNvGraphicFramePr>
          <p:nvPr>
            <p:extLst>
              <p:ext uri="{D42A27DB-BD31-4B8C-83A1-F6EECF244321}">
                <p14:modId xmlns:p14="http://schemas.microsoft.com/office/powerpoint/2010/main" val="1699064790"/>
              </p:ext>
            </p:extLst>
          </p:nvPr>
        </p:nvGraphicFramePr>
        <p:xfrm>
          <a:off x="4514056" y="508000"/>
          <a:ext cx="4916488" cy="3284538"/>
        </p:xfrm>
        <a:graphic>
          <a:graphicData uri="http://schemas.openxmlformats.org/presentationml/2006/ole">
            <mc:AlternateContent xmlns:mc="http://schemas.openxmlformats.org/markup-compatibility/2006">
              <mc:Choice xmlns:v="urn:schemas-microsoft-com:vml" Requires="v">
                <p:oleObj spid="_x0000_s81086" name="Visio" r:id="rId4" imgW="6124492" imgH="4092536" progId="Visio.Drawing.11">
                  <p:embed/>
                </p:oleObj>
              </mc:Choice>
              <mc:Fallback>
                <p:oleObj name="Visio" r:id="rId4" imgW="6124492" imgH="4092536"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056" y="508000"/>
                        <a:ext cx="4916488" cy="328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2"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
        <p:nvSpPr>
          <p:cNvPr id="80903"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sp>
        <p:nvSpPr>
          <p:cNvPr id="80904" name="Text Box 8"/>
          <p:cNvSpPr txBox="1">
            <a:spLocks noChangeArrowheads="1"/>
          </p:cNvSpPr>
          <p:nvPr/>
        </p:nvSpPr>
        <p:spPr bwMode="invGray">
          <a:xfrm>
            <a:off x="411163" y="3106738"/>
            <a:ext cx="80772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i="1"/>
              <a:t>Rule 2</a:t>
            </a:r>
            <a:r>
              <a:rPr lang="en-GB" altLang="en-US" b="0"/>
              <a:t>:  (Practical form) Minimum condition for acceptable step response (i.e. for perfect tracking):</a:t>
            </a:r>
          </a:p>
          <a:p>
            <a:pPr eaLnBrk="1" hangingPunct="1">
              <a:spcBef>
                <a:spcPct val="50000"/>
              </a:spcBef>
            </a:pPr>
            <a:r>
              <a:rPr lang="en-GB" altLang="en-US" b="0" i="1"/>
              <a:t>The open-loop transfer function should have a pole at zero, usually achieved by the controller having a pole at zero.</a:t>
            </a:r>
            <a:endParaRPr lang="en-US" altLang="en-US" b="0"/>
          </a:p>
        </p:txBody>
      </p:sp>
      <p:graphicFrame>
        <p:nvGraphicFramePr>
          <p:cNvPr id="80899" name="Object 10"/>
          <p:cNvGraphicFramePr>
            <a:graphicFrameLocks noChangeAspect="1"/>
          </p:cNvGraphicFramePr>
          <p:nvPr/>
        </p:nvGraphicFramePr>
        <p:xfrm>
          <a:off x="388938" y="1570038"/>
          <a:ext cx="2947987" cy="1152525"/>
        </p:xfrm>
        <a:graphic>
          <a:graphicData uri="http://schemas.openxmlformats.org/presentationml/2006/ole">
            <mc:AlternateContent xmlns:mc="http://schemas.openxmlformats.org/markup-compatibility/2006">
              <mc:Choice xmlns:v="urn:schemas-microsoft-com:vml" Requires="v">
                <p:oleObj spid="_x0000_s81087" name="Equation" r:id="rId6" imgW="1168200" imgH="457200" progId="Equation.3">
                  <p:embed/>
                </p:oleObj>
              </mc:Choice>
              <mc:Fallback>
                <p:oleObj name="Equation" r:id="rId6" imgW="1168200" imgH="4572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938" y="1570038"/>
                        <a:ext cx="2947987"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0" name="Object 11"/>
          <p:cNvGraphicFramePr>
            <a:graphicFrameLocks noChangeAspect="1"/>
          </p:cNvGraphicFramePr>
          <p:nvPr/>
        </p:nvGraphicFramePr>
        <p:xfrm>
          <a:off x="1677988" y="5595938"/>
          <a:ext cx="3908425" cy="992187"/>
        </p:xfrm>
        <a:graphic>
          <a:graphicData uri="http://schemas.openxmlformats.org/presentationml/2006/ole">
            <mc:AlternateContent xmlns:mc="http://schemas.openxmlformats.org/markup-compatibility/2006">
              <mc:Choice xmlns:v="urn:schemas-microsoft-com:vml" Requires="v">
                <p:oleObj spid="_x0000_s81088" name="Equation" r:id="rId8" imgW="1549080" imgH="393480" progId="Equation.3">
                  <p:embed/>
                </p:oleObj>
              </mc:Choice>
              <mc:Fallback>
                <p:oleObj name="Equation" r:id="rId8" imgW="1549080" imgH="39348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7988" y="5595938"/>
                        <a:ext cx="3908425" cy="99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5" name="Text Box 12"/>
          <p:cNvSpPr txBox="1">
            <a:spLocks noChangeArrowheads="1"/>
          </p:cNvSpPr>
          <p:nvPr/>
        </p:nvSpPr>
        <p:spPr bwMode="invGray">
          <a:xfrm>
            <a:off x="6416675" y="5851525"/>
            <a:ext cx="2392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a:t>PID Controller</a:t>
            </a:r>
            <a:endParaRPr lang="en-US" altLang="en-US" b="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68481"/>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6805" name="Rectangle 4"/>
          <p:cNvSpPr>
            <a:spLocks noGrp="1" noChangeArrowheads="1"/>
          </p:cNvSpPr>
          <p:nvPr>
            <p:ph type="title"/>
          </p:nvPr>
        </p:nvSpPr>
        <p:spPr>
          <a:xfrm>
            <a:off x="457200" y="152400"/>
            <a:ext cx="8229600" cy="1143000"/>
          </a:xfrm>
          <a:noFill/>
        </p:spPr>
        <p:txBody>
          <a:bodyPr/>
          <a:lstStyle/>
          <a:p>
            <a:pPr eaLnBrk="1" hangingPunct="1"/>
            <a:r>
              <a:rPr lang="en-GB" altLang="en-US" dirty="0" smtClean="0"/>
              <a:t>Feedback Control System</a:t>
            </a:r>
            <a:endParaRPr lang="en-US" altLang="en-US" dirty="0" smtClean="0"/>
          </a:p>
        </p:txBody>
      </p:sp>
      <p:sp>
        <p:nvSpPr>
          <p:cNvPr id="76806"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
        <p:nvSpPr>
          <p:cNvPr id="76807" name="Text Box 8"/>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graphicFrame>
        <p:nvGraphicFramePr>
          <p:cNvPr id="76804" name="Object 15"/>
          <p:cNvGraphicFramePr>
            <a:graphicFrameLocks noGrp="1" noChangeAspect="1"/>
          </p:cNvGraphicFramePr>
          <p:nvPr>
            <p:ph idx="1"/>
            <p:extLst>
              <p:ext uri="{D42A27DB-BD31-4B8C-83A1-F6EECF244321}">
                <p14:modId xmlns:p14="http://schemas.microsoft.com/office/powerpoint/2010/main" val="108642379"/>
              </p:ext>
            </p:extLst>
          </p:nvPr>
        </p:nvGraphicFramePr>
        <p:xfrm>
          <a:off x="227578" y="3108266"/>
          <a:ext cx="8558213" cy="3644900"/>
        </p:xfrm>
        <a:graphic>
          <a:graphicData uri="http://schemas.openxmlformats.org/presentationml/2006/ole">
            <mc:AlternateContent xmlns:mc="http://schemas.openxmlformats.org/markup-compatibility/2006">
              <mc:Choice xmlns:v="urn:schemas-microsoft-com:vml" Requires="v">
                <p:oleObj spid="_x0000_s330778" name="Equation" r:id="rId4" imgW="3340080" imgH="1422360" progId="Equation.3">
                  <p:embed/>
                </p:oleObj>
              </mc:Choice>
              <mc:Fallback>
                <p:oleObj name="Equation" r:id="rId4" imgW="3340080" imgH="1422360" progId="Equation.3">
                  <p:embed/>
                  <p:pic>
                    <p:nvPicPr>
                      <p:cNvPr id="0" name=""/>
                      <p:cNvPicPr>
                        <a:picLocks noChangeAspect="1" noChangeArrowheads="1"/>
                      </p:cNvPicPr>
                      <p:nvPr/>
                    </p:nvPicPr>
                    <p:blipFill>
                      <a:blip r:embed="rId5"/>
                      <a:srcRect/>
                      <a:stretch>
                        <a:fillRect/>
                      </a:stretch>
                    </p:blipFill>
                    <p:spPr bwMode="auto">
                      <a:xfrm>
                        <a:off x="227578" y="3108266"/>
                        <a:ext cx="8558213" cy="3644900"/>
                      </a:xfrm>
                      <a:prstGeom prst="rect">
                        <a:avLst/>
                      </a:prstGeom>
                      <a:noFill/>
                      <a:ln>
                        <a:noFill/>
                      </a:ln>
                      <a:effectLst/>
                      <a:extLst/>
                    </p:spPr>
                  </p:pic>
                </p:oleObj>
              </mc:Fallback>
            </mc:AlternateContent>
          </a:graphicData>
        </a:graphic>
      </p:graphicFrame>
      <p:sp>
        <p:nvSpPr>
          <p:cNvPr id="76809" name="Text Box 17"/>
          <p:cNvSpPr txBox="1">
            <a:spLocks noChangeArrowheads="1"/>
          </p:cNvSpPr>
          <p:nvPr/>
        </p:nvSpPr>
        <p:spPr bwMode="invGray">
          <a:xfrm>
            <a:off x="3515630" y="6212455"/>
            <a:ext cx="271099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dirty="0"/>
              <a:t>if Re(</a:t>
            </a:r>
            <a:r>
              <a:rPr lang="en-GB" altLang="en-US" b="0" i="1" dirty="0" err="1"/>
              <a:t>s</a:t>
            </a:r>
            <a:r>
              <a:rPr lang="en-GB" altLang="en-US" b="0" baseline="-25000" dirty="0" err="1"/>
              <a:t>i</a:t>
            </a:r>
            <a:r>
              <a:rPr lang="en-GB" altLang="en-US" b="0" dirty="0"/>
              <a:t>) &lt; 0 all </a:t>
            </a:r>
            <a:r>
              <a:rPr lang="en-GB" altLang="en-US" b="0" i="1" dirty="0" err="1"/>
              <a:t>i</a:t>
            </a:r>
            <a:endParaRPr lang="en-US" altLang="en-US" b="0" i="1" dirty="0"/>
          </a:p>
        </p:txBody>
      </p:sp>
      <p:sp>
        <p:nvSpPr>
          <p:cNvPr id="11" name="Text Box 11"/>
          <p:cNvSpPr txBox="1">
            <a:spLocks noChangeArrowheads="1"/>
          </p:cNvSpPr>
          <p:nvPr/>
        </p:nvSpPr>
        <p:spPr bwMode="invGray">
          <a:xfrm>
            <a:off x="72570" y="1046163"/>
            <a:ext cx="886823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sz="3200" b="0" dirty="0" smtClean="0"/>
              <a:t>So far we have set up a specification on the closed-loop system performance which ensures tracking of a step. Obviously this is insufficient, we require reasonably fast tracking. Recall:</a:t>
            </a:r>
            <a:endParaRPr lang="en-US" altLang="en-US" sz="3200" b="0" dirty="0"/>
          </a:p>
        </p:txBody>
      </p:sp>
    </p:spTree>
    <p:extLst>
      <p:ext uri="{BB962C8B-B14F-4D97-AF65-F5344CB8AC3E}">
        <p14:creationId xmlns:p14="http://schemas.microsoft.com/office/powerpoint/2010/main" val="691756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458981"/>
            <a:ext cx="9144000" cy="91796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6738" name="Rectangle 4"/>
          <p:cNvSpPr>
            <a:spLocks noGrp="1" noChangeArrowheads="1"/>
          </p:cNvSpPr>
          <p:nvPr>
            <p:ph type="title"/>
          </p:nvPr>
        </p:nvSpPr>
        <p:spPr>
          <a:xfrm>
            <a:off x="723900" y="285750"/>
            <a:ext cx="7772400" cy="1143000"/>
          </a:xfrm>
          <a:noFill/>
        </p:spPr>
        <p:txBody>
          <a:bodyPr/>
          <a:lstStyle/>
          <a:p>
            <a:pPr eaLnBrk="1" hangingPunct="1"/>
            <a:r>
              <a:rPr lang="en-IE" altLang="en-US" smtClean="0"/>
              <a:t>Feedback</a:t>
            </a:r>
            <a:endParaRPr lang="en-GB" altLang="en-US" smtClean="0"/>
          </a:p>
        </p:txBody>
      </p:sp>
      <p:sp>
        <p:nvSpPr>
          <p:cNvPr id="116739" name="Rectangle 5"/>
          <p:cNvSpPr>
            <a:spLocks noGrp="1" noChangeArrowheads="1"/>
          </p:cNvSpPr>
          <p:nvPr>
            <p:ph type="body" idx="1"/>
          </p:nvPr>
        </p:nvSpPr>
        <p:spPr>
          <a:xfrm>
            <a:off x="454025" y="1738313"/>
            <a:ext cx="8362950" cy="4827587"/>
          </a:xfrm>
          <a:noFill/>
        </p:spPr>
        <p:txBody>
          <a:bodyPr/>
          <a:lstStyle/>
          <a:p>
            <a:pPr eaLnBrk="1" hangingPunct="1"/>
            <a:r>
              <a:rPr lang="en-IE" altLang="en-US" smtClean="0">
                <a:latin typeface="Times New Roman" pitchFamily="18" charset="0"/>
              </a:rPr>
              <a:t>Control:  Although a given system may achieve the required transformation from input signals of a certain physical form to output signals of a possibly distinct physical form, such a system will rarely behave as one would require.</a:t>
            </a:r>
          </a:p>
          <a:p>
            <a:pPr eaLnBrk="1" hangingPunct="1"/>
            <a:r>
              <a:rPr lang="en-IE" altLang="en-US" smtClean="0">
                <a:latin typeface="Times New Roman" pitchFamily="18" charset="0"/>
              </a:rPr>
              <a:t>e.g.  An electric kettle will heat the water to boiling point and then proceeds to boil it away.</a:t>
            </a:r>
          </a:p>
          <a:p>
            <a:pPr eaLnBrk="1" hangingPunct="1"/>
            <a:r>
              <a:rPr lang="en-IE" altLang="en-US" smtClean="0">
                <a:latin typeface="Times New Roman" pitchFamily="18" charset="0"/>
              </a:rPr>
              <a:t>e.g.  An electric fire converts electric energy to heat energy, but one may still feel cold.</a:t>
            </a:r>
            <a:endParaRPr lang="en-GB" altLang="en-US" smtClean="0">
              <a:latin typeface="Times New Roman" pitchFamily="18" charset="0"/>
            </a:endParaRPr>
          </a:p>
        </p:txBody>
      </p:sp>
      <p:sp>
        <p:nvSpPr>
          <p:cNvPr id="116740"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a:t>
            </a:r>
            <a:r>
              <a:rPr kumimoji="1" lang="en-IE" altLang="en-US" sz="1400" b="0"/>
              <a:t> </a:t>
            </a:r>
            <a:r>
              <a:rPr kumimoji="1" lang="en-GB" altLang="en-US" sz="1400" b="0"/>
              <a:t>2</a:t>
            </a:r>
            <a:endParaRPr kumimoji="1" lang="en-GB" altLang="en-US" sz="800" b="0"/>
          </a:p>
        </p:txBody>
      </p:sp>
      <p:sp>
        <p:nvSpPr>
          <p:cNvPr id="116741"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257368"/>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1924" name="Rectangle 4"/>
          <p:cNvSpPr>
            <a:spLocks noGrp="1" noChangeArrowheads="1"/>
          </p:cNvSpPr>
          <p:nvPr>
            <p:ph type="title"/>
          </p:nvPr>
        </p:nvSpPr>
        <p:spPr>
          <a:xfrm>
            <a:off x="1479550" y="0"/>
            <a:ext cx="6065838" cy="1143000"/>
          </a:xfrm>
          <a:noFill/>
        </p:spPr>
        <p:txBody>
          <a:bodyPr/>
          <a:lstStyle/>
          <a:p>
            <a:pPr eaLnBrk="1" hangingPunct="1"/>
            <a:r>
              <a:rPr lang="en-GB" altLang="en-US" smtClean="0"/>
              <a:t>Dominant Poles</a:t>
            </a:r>
            <a:endParaRPr lang="en-US" altLang="en-US" smtClean="0"/>
          </a:p>
        </p:txBody>
      </p:sp>
      <p:sp>
        <p:nvSpPr>
          <p:cNvPr id="81925"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
        <p:nvSpPr>
          <p:cNvPr id="81926"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81927" name="Text Box 8"/>
          <p:cNvSpPr txBox="1">
            <a:spLocks noChangeArrowheads="1"/>
          </p:cNvSpPr>
          <p:nvPr/>
        </p:nvSpPr>
        <p:spPr bwMode="invGray">
          <a:xfrm>
            <a:off x="288925" y="1035050"/>
            <a:ext cx="8077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a:t>As </a:t>
            </a:r>
            <a:r>
              <a:rPr lang="en-GB" altLang="en-US" b="0" i="1"/>
              <a:t>D</a:t>
            </a:r>
            <a:r>
              <a:rPr lang="en-GB" altLang="en-US" b="0" i="1" baseline="-25000"/>
              <a:t>cl</a:t>
            </a:r>
            <a:r>
              <a:rPr lang="en-GB" altLang="en-US" b="0"/>
              <a:t>(</a:t>
            </a:r>
            <a:r>
              <a:rPr lang="en-GB" altLang="en-US" b="0" i="1"/>
              <a:t>s</a:t>
            </a:r>
            <a:r>
              <a:rPr lang="en-GB" altLang="en-US" b="0"/>
              <a:t>) is a real polynomial the closed-loop poles occur in complex conjugate pairs.  Two generic cases occur:</a:t>
            </a:r>
            <a:endParaRPr lang="en-US" altLang="en-US" b="0"/>
          </a:p>
        </p:txBody>
      </p:sp>
      <p:graphicFrame>
        <p:nvGraphicFramePr>
          <p:cNvPr id="81922" name="Object 10"/>
          <p:cNvGraphicFramePr>
            <a:graphicFrameLocks noChangeAspect="1"/>
          </p:cNvGraphicFramePr>
          <p:nvPr/>
        </p:nvGraphicFramePr>
        <p:xfrm>
          <a:off x="296863" y="2595563"/>
          <a:ext cx="8847137" cy="1608137"/>
        </p:xfrm>
        <a:graphic>
          <a:graphicData uri="http://schemas.openxmlformats.org/presentationml/2006/ole">
            <mc:AlternateContent xmlns:mc="http://schemas.openxmlformats.org/markup-compatibility/2006">
              <mc:Choice xmlns:v="urn:schemas-microsoft-com:vml" Requires="v">
                <p:oleObj spid="_x0000_s82048" name="Equation" r:id="rId4" imgW="3759120" imgH="685800" progId="Equation.3">
                  <p:embed/>
                </p:oleObj>
              </mc:Choice>
              <mc:Fallback>
                <p:oleObj name="Equation" r:id="rId4" imgW="3759120" imgH="6858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863" y="2595563"/>
                        <a:ext cx="8847137" cy="160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3" name="Object 12"/>
          <p:cNvGraphicFramePr>
            <a:graphicFrameLocks noChangeAspect="1"/>
          </p:cNvGraphicFramePr>
          <p:nvPr/>
        </p:nvGraphicFramePr>
        <p:xfrm>
          <a:off x="239713" y="4457700"/>
          <a:ext cx="8724900" cy="2217738"/>
        </p:xfrm>
        <a:graphic>
          <a:graphicData uri="http://schemas.openxmlformats.org/presentationml/2006/ole">
            <mc:AlternateContent xmlns:mc="http://schemas.openxmlformats.org/markup-compatibility/2006">
              <mc:Choice xmlns:v="urn:schemas-microsoft-com:vml" Requires="v">
                <p:oleObj spid="_x0000_s82049" name="Equation" r:id="rId6" imgW="3670200" imgH="939600" progId="Equation.3">
                  <p:embed/>
                </p:oleObj>
              </mc:Choice>
              <mc:Fallback>
                <p:oleObj name="Equation" r:id="rId6" imgW="3670200" imgH="9396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713" y="4457700"/>
                        <a:ext cx="8724900" cy="221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257368"/>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2948" name="Rectangle 4"/>
          <p:cNvSpPr>
            <a:spLocks noGrp="1" noChangeArrowheads="1"/>
          </p:cNvSpPr>
          <p:nvPr>
            <p:ph type="title"/>
          </p:nvPr>
        </p:nvSpPr>
        <p:spPr>
          <a:xfrm>
            <a:off x="1539081" y="74709"/>
            <a:ext cx="6065838" cy="1143000"/>
          </a:xfrm>
          <a:noFill/>
        </p:spPr>
        <p:txBody>
          <a:bodyPr/>
          <a:lstStyle/>
          <a:p>
            <a:pPr eaLnBrk="1" hangingPunct="1"/>
            <a:r>
              <a:rPr lang="en-GB" altLang="en-US" dirty="0" smtClean="0"/>
              <a:t>First Order System</a:t>
            </a:r>
            <a:endParaRPr lang="en-US" altLang="en-US" dirty="0" smtClean="0"/>
          </a:p>
        </p:txBody>
      </p:sp>
      <p:sp>
        <p:nvSpPr>
          <p:cNvPr id="82949"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
        <p:nvSpPr>
          <p:cNvPr id="82950"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sp>
        <p:nvSpPr>
          <p:cNvPr id="82951" name="Text Box 7"/>
          <p:cNvSpPr txBox="1">
            <a:spLocks noChangeArrowheads="1"/>
          </p:cNvSpPr>
          <p:nvPr/>
        </p:nvSpPr>
        <p:spPr bwMode="invGray">
          <a:xfrm>
            <a:off x="288925" y="1035050"/>
            <a:ext cx="4481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a:t>Consider the special system:</a:t>
            </a:r>
            <a:endParaRPr lang="en-US" altLang="en-US" b="0"/>
          </a:p>
        </p:txBody>
      </p:sp>
      <p:graphicFrame>
        <p:nvGraphicFramePr>
          <p:cNvPr id="82946" name="Object 10"/>
          <p:cNvGraphicFramePr>
            <a:graphicFrameLocks noChangeAspect="1"/>
          </p:cNvGraphicFramePr>
          <p:nvPr/>
        </p:nvGraphicFramePr>
        <p:xfrm>
          <a:off x="4822825" y="1339850"/>
          <a:ext cx="4125913" cy="981075"/>
        </p:xfrm>
        <a:graphic>
          <a:graphicData uri="http://schemas.openxmlformats.org/presentationml/2006/ole">
            <mc:AlternateContent xmlns:mc="http://schemas.openxmlformats.org/markup-compatibility/2006">
              <mc:Choice xmlns:v="urn:schemas-microsoft-com:vml" Requires="v">
                <p:oleObj spid="_x0000_s83075" name="Equation" r:id="rId4" imgW="1815840" imgH="431640" progId="Equation.3">
                  <p:embed/>
                </p:oleObj>
              </mc:Choice>
              <mc:Fallback>
                <p:oleObj name="Equation" r:id="rId4" imgW="1815840" imgH="43164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2825" y="1339850"/>
                        <a:ext cx="4125913"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2" name="Text Box 11"/>
          <p:cNvSpPr txBox="1">
            <a:spLocks noChangeArrowheads="1"/>
          </p:cNvSpPr>
          <p:nvPr/>
        </p:nvSpPr>
        <p:spPr bwMode="invGray">
          <a:xfrm>
            <a:off x="352425" y="2652713"/>
            <a:ext cx="83073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dirty="0"/>
              <a:t>This is a first order system with </a:t>
            </a:r>
            <a:r>
              <a:rPr lang="en-GB" altLang="en-US" b="0" i="1" dirty="0"/>
              <a:t>time constant </a:t>
            </a:r>
            <a:r>
              <a:rPr lang="en-GB" altLang="en-US" b="0" i="1" dirty="0">
                <a:latin typeface="Symbol" pitchFamily="18" charset="2"/>
              </a:rPr>
              <a:t>t</a:t>
            </a:r>
            <a:r>
              <a:rPr lang="en-GB" altLang="en-US" b="0" dirty="0"/>
              <a:t> and a DC gain of one.  The system has one pole at </a:t>
            </a:r>
            <a:r>
              <a:rPr lang="en-GB" altLang="en-US" b="0" i="1" dirty="0"/>
              <a:t>s</a:t>
            </a:r>
            <a:r>
              <a:rPr lang="en-GB" altLang="en-US" b="0" dirty="0"/>
              <a:t> = -</a:t>
            </a:r>
            <a:r>
              <a:rPr lang="en-GB" altLang="en-US" b="0" i="1" dirty="0">
                <a:latin typeface="Symbol" pitchFamily="18" charset="2"/>
              </a:rPr>
              <a:t>s</a:t>
            </a:r>
            <a:r>
              <a:rPr lang="en-GB" altLang="en-US" b="0" dirty="0"/>
              <a:t>.</a:t>
            </a:r>
            <a:endParaRPr lang="en-US" altLang="en-US" b="0" dirty="0"/>
          </a:p>
        </p:txBody>
      </p:sp>
      <p:sp>
        <p:nvSpPr>
          <p:cNvPr id="82953" name="Text Box 12"/>
          <p:cNvSpPr txBox="1">
            <a:spLocks noChangeArrowheads="1"/>
          </p:cNvSpPr>
          <p:nvPr/>
        </p:nvSpPr>
        <p:spPr bwMode="invGray">
          <a:xfrm>
            <a:off x="396875" y="4054475"/>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a:t>The unit step response is:</a:t>
            </a:r>
            <a:endParaRPr lang="en-US" altLang="en-US" b="0"/>
          </a:p>
        </p:txBody>
      </p:sp>
      <p:graphicFrame>
        <p:nvGraphicFramePr>
          <p:cNvPr id="82947" name="Object 13"/>
          <p:cNvGraphicFramePr>
            <a:graphicFrameLocks noChangeAspect="1"/>
          </p:cNvGraphicFramePr>
          <p:nvPr/>
        </p:nvGraphicFramePr>
        <p:xfrm>
          <a:off x="2640013" y="4826000"/>
          <a:ext cx="3925887" cy="692150"/>
        </p:xfrm>
        <a:graphic>
          <a:graphicData uri="http://schemas.openxmlformats.org/presentationml/2006/ole">
            <mc:AlternateContent xmlns:mc="http://schemas.openxmlformats.org/markup-compatibility/2006">
              <mc:Choice xmlns:v="urn:schemas-microsoft-com:vml" Requires="v">
                <p:oleObj spid="_x0000_s83076" name="Equation" r:id="rId6" imgW="1726920" imgH="304560" progId="Equation.3">
                  <p:embed/>
                </p:oleObj>
              </mc:Choice>
              <mc:Fallback>
                <p:oleObj name="Equation" r:id="rId6" imgW="1726920" imgH="30456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0013" y="4826000"/>
                        <a:ext cx="3925887"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4" name="Text Box 15"/>
          <p:cNvSpPr txBox="1">
            <a:spLocks noChangeArrowheads="1"/>
          </p:cNvSpPr>
          <p:nvPr/>
        </p:nvSpPr>
        <p:spPr bwMode="invGray">
          <a:xfrm>
            <a:off x="461963" y="5734050"/>
            <a:ext cx="8275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a:t>which is similar to response of general system in Case 1.</a:t>
            </a:r>
            <a:endParaRPr lang="en-US" altLang="en-US" b="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823425"/>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35170" name="Rectangle 2"/>
          <p:cNvSpPr>
            <a:spLocks noGrp="1" noChangeArrowheads="1"/>
          </p:cNvSpPr>
          <p:nvPr>
            <p:ph type="title"/>
          </p:nvPr>
        </p:nvSpPr>
        <p:spPr>
          <a:xfrm>
            <a:off x="668338" y="852488"/>
            <a:ext cx="7772400" cy="708025"/>
          </a:xfrm>
        </p:spPr>
        <p:txBody>
          <a:bodyPr/>
          <a:lstStyle/>
          <a:p>
            <a:pPr eaLnBrk="1" hangingPunct="1"/>
            <a:r>
              <a:rPr lang="en-US" altLang="en-US" sz="4000" smtClean="0"/>
              <a:t>Note</a:t>
            </a:r>
          </a:p>
        </p:txBody>
      </p:sp>
      <p:sp>
        <p:nvSpPr>
          <p:cNvPr id="135171" name="Text Box 3"/>
          <p:cNvSpPr txBox="1">
            <a:spLocks noChangeArrowheads="1"/>
          </p:cNvSpPr>
          <p:nvPr/>
        </p:nvSpPr>
        <p:spPr bwMode="auto">
          <a:xfrm>
            <a:off x="285750" y="2379892"/>
            <a:ext cx="85725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30000"/>
              </a:spcBef>
            </a:pPr>
            <a:r>
              <a:rPr kumimoji="1" lang="en-GB" altLang="en-US" b="0" dirty="0">
                <a:cs typeface="Times New Roman" pitchFamily="18" charset="0"/>
              </a:rPr>
              <a:t>Note that a short time constant implies a large negative pole.  The time-constant is a good measure of the speed of response of the system</a:t>
            </a:r>
            <a:r>
              <a:rPr kumimoji="1" lang="en-GB" altLang="en-US" b="0" dirty="0" smtClean="0">
                <a:cs typeface="Times New Roman" pitchFamily="18" charset="0"/>
              </a:rPr>
              <a:t>. We may readily analyse the performance of first order systems. The point is not that they exist, they certainly do not, but rather that they offer good models for the behaviour of actual higher order systems which happen to have a dominant real pole.</a:t>
            </a:r>
            <a:endParaRPr kumimoji="1" lang="en-US" altLang="en-US" sz="1200" b="0" dirty="0">
              <a:cs typeface="Times New Roman" pitchFamily="18" charset="0"/>
            </a:endParaRPr>
          </a:p>
        </p:txBody>
      </p:sp>
      <p:sp>
        <p:nvSpPr>
          <p:cNvPr id="5"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cSld>
  <p:clrMapOvr>
    <a:masterClrMapping/>
  </p:clrMapOvr>
  <p:transition advTm="15544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257368"/>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3971" name="Rectangle 4"/>
          <p:cNvSpPr>
            <a:spLocks noGrp="1" noChangeArrowheads="1"/>
          </p:cNvSpPr>
          <p:nvPr>
            <p:ph type="title"/>
          </p:nvPr>
        </p:nvSpPr>
        <p:spPr>
          <a:xfrm>
            <a:off x="457200" y="0"/>
            <a:ext cx="8229600" cy="1143000"/>
          </a:xfrm>
          <a:noFill/>
        </p:spPr>
        <p:txBody>
          <a:bodyPr/>
          <a:lstStyle/>
          <a:p>
            <a:pPr eaLnBrk="1" hangingPunct="1"/>
            <a:r>
              <a:rPr lang="en-GB" altLang="en-US" smtClean="0"/>
              <a:t>First Order System</a:t>
            </a:r>
            <a:endParaRPr lang="en-US" altLang="en-US" smtClean="0"/>
          </a:p>
        </p:txBody>
      </p:sp>
      <p:sp>
        <p:nvSpPr>
          <p:cNvPr id="83972"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
        <p:nvSpPr>
          <p:cNvPr id="83973"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graphicFrame>
        <p:nvGraphicFramePr>
          <p:cNvPr id="83970" name="Object 8"/>
          <p:cNvGraphicFramePr>
            <a:graphicFrameLocks noChangeAspect="1"/>
          </p:cNvGraphicFramePr>
          <p:nvPr/>
        </p:nvGraphicFramePr>
        <p:xfrm>
          <a:off x="222250" y="1111250"/>
          <a:ext cx="1960563" cy="981075"/>
        </p:xfrm>
        <a:graphic>
          <a:graphicData uri="http://schemas.openxmlformats.org/presentationml/2006/ole">
            <mc:AlternateContent xmlns:mc="http://schemas.openxmlformats.org/markup-compatibility/2006">
              <mc:Choice xmlns:v="urn:schemas-microsoft-com:vml" Requires="v">
                <p:oleObj spid="_x0000_s84036" name="Equation" r:id="rId4" imgW="863280" imgH="431640" progId="Equation.3">
                  <p:embed/>
                </p:oleObj>
              </mc:Choice>
              <mc:Fallback>
                <p:oleObj name="Equation" r:id="rId4" imgW="863280" imgH="43164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250" y="1111250"/>
                        <a:ext cx="1960563"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4" name="Text Box 13"/>
          <p:cNvSpPr txBox="1">
            <a:spLocks noChangeArrowheads="1"/>
          </p:cNvSpPr>
          <p:nvPr/>
        </p:nvSpPr>
        <p:spPr bwMode="invGray">
          <a:xfrm>
            <a:off x="400050" y="4848225"/>
            <a:ext cx="810736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i="1"/>
              <a:t>Rule 3</a:t>
            </a:r>
            <a:r>
              <a:rPr lang="en-GB" altLang="en-US" b="0"/>
              <a:t>: In case 1 (dominant real pole) the system often behaves like a first order system.  For improved speed of response require that the dominant pole lie as far to the left of the imaginary axis as possible.</a:t>
            </a:r>
            <a:endParaRPr lang="en-US" altLang="en-US" b="0"/>
          </a:p>
        </p:txBody>
      </p:sp>
      <p:pic>
        <p:nvPicPr>
          <p:cNvPr id="83975" name="Picture 14"/>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invGray">
          <a:xfrm>
            <a:off x="2430463" y="620713"/>
            <a:ext cx="6194425" cy="4645025"/>
          </a:xfr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36194" name="Rectangle 2"/>
          <p:cNvSpPr>
            <a:spLocks noGrp="1" noChangeArrowheads="1"/>
          </p:cNvSpPr>
          <p:nvPr>
            <p:ph type="title"/>
          </p:nvPr>
        </p:nvSpPr>
        <p:spPr>
          <a:xfrm>
            <a:off x="685800" y="434584"/>
            <a:ext cx="7772400" cy="708025"/>
          </a:xfrm>
        </p:spPr>
        <p:txBody>
          <a:bodyPr/>
          <a:lstStyle/>
          <a:p>
            <a:pPr eaLnBrk="1" hangingPunct="1"/>
            <a:r>
              <a:rPr lang="en-US" altLang="en-US" sz="4000" dirty="0" smtClean="0"/>
              <a:t>Note</a:t>
            </a:r>
          </a:p>
        </p:txBody>
      </p:sp>
      <p:sp>
        <p:nvSpPr>
          <p:cNvPr id="136197" name="Text Box 5"/>
          <p:cNvSpPr txBox="1">
            <a:spLocks noChangeArrowheads="1"/>
          </p:cNvSpPr>
          <p:nvPr/>
        </p:nvSpPr>
        <p:spPr bwMode="auto">
          <a:xfrm>
            <a:off x="166915" y="1212266"/>
            <a:ext cx="85725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30000"/>
              </a:spcBef>
            </a:pPr>
            <a:r>
              <a:rPr kumimoji="1" lang="en-GB" altLang="en-US" b="0" dirty="0">
                <a:cs typeface="Times New Roman" pitchFamily="18" charset="0"/>
              </a:rPr>
              <a:t>The duration of the transient </a:t>
            </a:r>
            <a:r>
              <a:rPr kumimoji="1" lang="en-GB" altLang="en-US" b="0" dirty="0" smtClean="0">
                <a:cs typeface="Times New Roman" pitchFamily="18" charset="0"/>
              </a:rPr>
              <a:t>of a first order system is </a:t>
            </a:r>
            <a:r>
              <a:rPr kumimoji="1" lang="en-GB" altLang="en-US" b="0" dirty="0">
                <a:cs typeface="Times New Roman" pitchFamily="18" charset="0"/>
              </a:rPr>
              <a:t>approximately 4 or 5 time constants (i.e. 0.4-0.5 sec in this case).  We will generally assume a transient time of 5 time-constants in this </a:t>
            </a:r>
            <a:r>
              <a:rPr kumimoji="1" lang="en-GB" altLang="en-US" b="0" dirty="0" smtClean="0">
                <a:cs typeface="Times New Roman" pitchFamily="18" charset="0"/>
              </a:rPr>
              <a:t>module. It is important to appreciate that a higher order system having a dominant real pole will only behave like a first order system once the dominated terms in the actual system response have decayed away, and this takes time. Many authors appear to forget this fact, employing approximate first order models, observing “early phase” properties of those models and suggesting that the higher order system will approximately have these properties. They may do, but it will be down to luck not logic.</a:t>
            </a:r>
            <a:endParaRPr kumimoji="1" lang="en-US" altLang="en-US" b="0" dirty="0">
              <a:cs typeface="Times New Roman" pitchFamily="18" charset="0"/>
            </a:endParaRPr>
          </a:p>
        </p:txBody>
      </p:sp>
      <p:sp>
        <p:nvSpPr>
          <p:cNvPr id="7"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8"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cSld>
  <p:clrMapOvr>
    <a:masterClrMapping/>
  </p:clrMapOvr>
  <p:transition advTm="15544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 name="Rectangle 10"/>
          <p:cNvSpPr/>
          <p:nvPr/>
        </p:nvSpPr>
        <p:spPr bwMode="auto">
          <a:xfrm>
            <a:off x="1169044" y="1840374"/>
            <a:ext cx="5717893" cy="1192193"/>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244738" name="TextBox 1"/>
          <p:cNvSpPr txBox="1">
            <a:spLocks noChangeArrowheads="1"/>
          </p:cNvSpPr>
          <p:nvPr/>
        </p:nvSpPr>
        <p:spPr bwMode="auto">
          <a:xfrm>
            <a:off x="1331089" y="2205637"/>
            <a:ext cx="8218025" cy="461665"/>
          </a:xfrm>
          <a:prstGeom prst="rect">
            <a:avLst/>
          </a:prstGeom>
          <a:noFill/>
          <a:ln w="9525">
            <a:noFill/>
            <a:miter lim="800000"/>
            <a:headEnd/>
            <a:tailEnd/>
          </a:ln>
        </p:spPr>
        <p:txBody>
          <a:bodyPr wrap="square">
            <a:spAutoFit/>
          </a:bodyPr>
          <a:lstStyle/>
          <a:p>
            <a:pPr algn="l"/>
            <a:r>
              <a:rPr lang="en-GB" sz="2400" dirty="0"/>
              <a:t>&gt;&gt; </a:t>
            </a:r>
            <a:r>
              <a:rPr lang="en-GB" sz="2400" dirty="0" smtClean="0"/>
              <a:t> </a:t>
            </a:r>
            <a:r>
              <a:rPr lang="en-GB" sz="2400" dirty="0" smtClean="0">
                <a:solidFill>
                  <a:srgbClr val="0000FF"/>
                </a:solidFill>
              </a:rPr>
              <a:t>step([1],[0.1 1])</a:t>
            </a:r>
            <a:r>
              <a:rPr lang="en-GB" sz="2400" dirty="0"/>
              <a:t>	</a:t>
            </a:r>
            <a:endParaRPr lang="en-GB" sz="2400" i="1" dirty="0" smtClean="0">
              <a:solidFill>
                <a:srgbClr val="009900"/>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Code</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extLst>
      <p:ext uri="{BB962C8B-B14F-4D97-AF65-F5344CB8AC3E}">
        <p14:creationId xmlns:p14="http://schemas.microsoft.com/office/powerpoint/2010/main" val="11631844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3048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4996" name="Rectangle 4"/>
          <p:cNvSpPr>
            <a:spLocks noGrp="1" noChangeArrowheads="1"/>
          </p:cNvSpPr>
          <p:nvPr>
            <p:ph type="title"/>
          </p:nvPr>
        </p:nvSpPr>
        <p:spPr>
          <a:xfrm>
            <a:off x="457200" y="122141"/>
            <a:ext cx="8229600" cy="1143000"/>
          </a:xfrm>
          <a:noFill/>
        </p:spPr>
        <p:txBody>
          <a:bodyPr/>
          <a:lstStyle/>
          <a:p>
            <a:pPr eaLnBrk="1" hangingPunct="1"/>
            <a:r>
              <a:rPr lang="en-GB" altLang="en-US" sz="4000" dirty="0" smtClean="0"/>
              <a:t>Dominant Real Pole: Specification</a:t>
            </a:r>
            <a:endParaRPr lang="en-US" altLang="en-US" sz="4000" dirty="0" smtClean="0"/>
          </a:p>
        </p:txBody>
      </p:sp>
      <p:graphicFrame>
        <p:nvGraphicFramePr>
          <p:cNvPr id="84994" name="Object 10"/>
          <p:cNvGraphicFramePr>
            <a:graphicFrameLocks noGrp="1" noChangeAspect="1"/>
          </p:cNvGraphicFramePr>
          <p:nvPr>
            <p:ph sz="half" idx="1"/>
          </p:nvPr>
        </p:nvGraphicFramePr>
        <p:xfrm>
          <a:off x="6518275" y="3148013"/>
          <a:ext cx="935038" cy="344487"/>
        </p:xfrm>
        <a:graphic>
          <a:graphicData uri="http://schemas.openxmlformats.org/presentationml/2006/ole">
            <mc:AlternateContent xmlns:mc="http://schemas.openxmlformats.org/markup-compatibility/2006">
              <mc:Choice xmlns:v="urn:schemas-microsoft-com:vml" Requires="v">
                <p:oleObj spid="_x0000_s85121" name="Equation" r:id="rId4" imgW="482400" imgH="177480" progId="Equation.3">
                  <p:embed/>
                </p:oleObj>
              </mc:Choice>
              <mc:Fallback>
                <p:oleObj name="Equation" r:id="rId4" imgW="482400" imgH="17748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8275" y="3148013"/>
                        <a:ext cx="935038" cy="34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997"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
        <p:nvSpPr>
          <p:cNvPr id="84998"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sp>
        <p:nvSpPr>
          <p:cNvPr id="84999" name="Text Box 8"/>
          <p:cNvSpPr txBox="1">
            <a:spLocks noChangeArrowheads="1"/>
          </p:cNvSpPr>
          <p:nvPr/>
        </p:nvSpPr>
        <p:spPr bwMode="invGray">
          <a:xfrm>
            <a:off x="198438" y="1131888"/>
            <a:ext cx="8759825"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kumimoji="1" lang="en-GB" altLang="en-US" b="0"/>
              <a:t>It is very common to characterise required system behaviour through specification of the step response.  </a:t>
            </a:r>
            <a:r>
              <a:rPr lang="en-GB" altLang="en-US" b="0"/>
              <a:t>In the case of a system with a dominant real pole this response may be similar to the step response of a first order system.  </a:t>
            </a:r>
          </a:p>
          <a:p>
            <a:pPr eaLnBrk="1" hangingPunct="1">
              <a:spcBef>
                <a:spcPct val="50000"/>
              </a:spcBef>
            </a:pPr>
            <a:r>
              <a:rPr lang="en-GB" altLang="en-US" i="1"/>
              <a:t>Specification</a:t>
            </a:r>
            <a:r>
              <a:rPr lang="en-GB" altLang="en-US" b="0"/>
              <a:t>:  DC gain = 1, transient time</a:t>
            </a:r>
            <a:endParaRPr lang="en-US" altLang="en-US" b="0"/>
          </a:p>
        </p:txBody>
      </p:sp>
      <p:graphicFrame>
        <p:nvGraphicFramePr>
          <p:cNvPr id="84995" name="Object 13"/>
          <p:cNvGraphicFramePr>
            <a:graphicFrameLocks noGrp="1" noChangeAspect="1"/>
          </p:cNvGraphicFramePr>
          <p:nvPr>
            <p:ph sz="half" idx="2"/>
          </p:nvPr>
        </p:nvGraphicFramePr>
        <p:xfrm>
          <a:off x="1355725" y="3876675"/>
          <a:ext cx="5521325" cy="1646238"/>
        </p:xfrm>
        <a:graphic>
          <a:graphicData uri="http://schemas.openxmlformats.org/presentationml/2006/ole">
            <mc:AlternateContent xmlns:mc="http://schemas.openxmlformats.org/markup-compatibility/2006">
              <mc:Choice xmlns:v="urn:schemas-microsoft-com:vml" Requires="v">
                <p:oleObj spid="_x0000_s85122" name="Equation" r:id="rId6" imgW="2552400" imgH="761760" progId="Equation.3">
                  <p:embed/>
                </p:oleObj>
              </mc:Choice>
              <mc:Fallback>
                <p:oleObj name="Equation" r:id="rId6" imgW="2552400" imgH="76176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5725" y="3876675"/>
                        <a:ext cx="5521325" cy="164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0" name="Text Box 15"/>
          <p:cNvSpPr txBox="1">
            <a:spLocks noChangeArrowheads="1"/>
          </p:cNvSpPr>
          <p:nvPr/>
        </p:nvSpPr>
        <p:spPr bwMode="invGray">
          <a:xfrm>
            <a:off x="201613" y="5683250"/>
            <a:ext cx="87598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kumimoji="1" lang="en-GB" altLang="en-US" b="0"/>
              <a:t>Dominant real pole to left of Re(</a:t>
            </a:r>
            <a:r>
              <a:rPr kumimoji="1" lang="en-GB" altLang="en-US" b="0" i="1"/>
              <a:t>s</a:t>
            </a:r>
            <a:r>
              <a:rPr kumimoji="1" lang="en-GB" altLang="en-US" b="0"/>
              <a:t>) = -5 implies all closed-loop poles to left of Re(</a:t>
            </a:r>
            <a:r>
              <a:rPr kumimoji="1" lang="en-GB" altLang="en-US" b="0" i="1"/>
              <a:t>s</a:t>
            </a:r>
            <a:r>
              <a:rPr kumimoji="1" lang="en-GB" altLang="en-US" b="0"/>
              <a:t>) = -5.</a:t>
            </a:r>
            <a:endParaRPr lang="en-US" altLang="en-US" b="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435429"/>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37218" name="Rectangle 2"/>
          <p:cNvSpPr>
            <a:spLocks noGrp="1" noChangeArrowheads="1"/>
          </p:cNvSpPr>
          <p:nvPr>
            <p:ph type="title"/>
          </p:nvPr>
        </p:nvSpPr>
        <p:spPr>
          <a:xfrm>
            <a:off x="657225" y="466725"/>
            <a:ext cx="7772400" cy="708025"/>
          </a:xfrm>
        </p:spPr>
        <p:txBody>
          <a:bodyPr/>
          <a:lstStyle/>
          <a:p>
            <a:pPr eaLnBrk="1" hangingPunct="1"/>
            <a:r>
              <a:rPr lang="en-US" altLang="en-US" sz="4000" smtClean="0"/>
              <a:t>Note</a:t>
            </a:r>
          </a:p>
        </p:txBody>
      </p:sp>
      <p:sp>
        <p:nvSpPr>
          <p:cNvPr id="137219" name="Text Box 3"/>
          <p:cNvSpPr txBox="1">
            <a:spLocks noChangeArrowheads="1"/>
          </p:cNvSpPr>
          <p:nvPr/>
        </p:nvSpPr>
        <p:spPr bwMode="auto">
          <a:xfrm>
            <a:off x="285750" y="1817496"/>
            <a:ext cx="85725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lang="en-GB" altLang="en-US" b="0" dirty="0">
                <a:cs typeface="Times New Roman" pitchFamily="18" charset="0"/>
              </a:rPr>
              <a:t>A first order response is specified by two characteristics:  </a:t>
            </a:r>
            <a:r>
              <a:rPr lang="en-GB" altLang="en-US" b="0" i="1" dirty="0">
                <a:cs typeface="Times New Roman" pitchFamily="18" charset="0"/>
              </a:rPr>
              <a:t>speed of response</a:t>
            </a:r>
            <a:r>
              <a:rPr lang="en-GB" altLang="en-US" b="0" dirty="0">
                <a:cs typeface="Times New Roman" pitchFamily="18" charset="0"/>
              </a:rPr>
              <a:t> and </a:t>
            </a:r>
            <a:r>
              <a:rPr lang="en-GB" altLang="en-US" b="0" i="1" dirty="0">
                <a:cs typeface="Times New Roman" pitchFamily="18" charset="0"/>
              </a:rPr>
              <a:t>steady-state</a:t>
            </a:r>
            <a:r>
              <a:rPr lang="en-GB" altLang="en-US" b="0" dirty="0">
                <a:cs typeface="Times New Roman" pitchFamily="18" charset="0"/>
              </a:rPr>
              <a:t>.</a:t>
            </a:r>
          </a:p>
          <a:p>
            <a:pPr eaLnBrk="1" hangingPunct="1"/>
            <a:r>
              <a:rPr lang="en-GB" altLang="en-US" b="0" dirty="0">
                <a:cs typeface="Times New Roman" pitchFamily="18" charset="0"/>
              </a:rPr>
              <a:t>The specs have been transformed into a simple statement about the forward path (it must contain a pole at 0) and a statement about the required location in the complex plane of the closed-loop poles (they must lie to the left of a line parallel to the imaginary axis).  The only additional constraint is that the closed-loop system must actually </a:t>
            </a:r>
            <a:r>
              <a:rPr lang="en-GB" altLang="en-US" b="0" i="1" dirty="0">
                <a:cs typeface="Times New Roman" pitchFamily="18" charset="0"/>
              </a:rPr>
              <a:t>have</a:t>
            </a:r>
            <a:r>
              <a:rPr lang="en-GB" altLang="en-US" b="0" dirty="0">
                <a:cs typeface="Times New Roman" pitchFamily="18" charset="0"/>
              </a:rPr>
              <a:t> a dominant real pole.</a:t>
            </a:r>
          </a:p>
          <a:p>
            <a:pPr eaLnBrk="1" hangingPunct="1"/>
            <a:r>
              <a:rPr lang="en-GB" altLang="en-US" b="0" dirty="0">
                <a:cs typeface="Times New Roman" pitchFamily="18" charset="0"/>
              </a:rPr>
              <a:t>This specification embraces the requirements of stability</a:t>
            </a:r>
            <a:r>
              <a:rPr lang="en-GB" altLang="en-US" b="0" dirty="0" smtClean="0">
                <a:cs typeface="Times New Roman" pitchFamily="18" charset="0"/>
              </a:rPr>
              <a:t>. </a:t>
            </a:r>
          </a:p>
        </p:txBody>
      </p:sp>
      <p:sp>
        <p:nvSpPr>
          <p:cNvPr id="5"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cSld>
  <p:clrMapOvr>
    <a:masterClrMapping/>
  </p:clrMapOvr>
  <p:transition advTm="15544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435429"/>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37218" name="Rectangle 2"/>
          <p:cNvSpPr>
            <a:spLocks noGrp="1" noChangeArrowheads="1"/>
          </p:cNvSpPr>
          <p:nvPr>
            <p:ph type="title"/>
          </p:nvPr>
        </p:nvSpPr>
        <p:spPr>
          <a:xfrm>
            <a:off x="657225" y="466725"/>
            <a:ext cx="7772400" cy="708025"/>
          </a:xfrm>
        </p:spPr>
        <p:txBody>
          <a:bodyPr/>
          <a:lstStyle/>
          <a:p>
            <a:pPr eaLnBrk="1" hangingPunct="1"/>
            <a:r>
              <a:rPr lang="en-US" altLang="en-US" sz="4000" smtClean="0"/>
              <a:t>Note</a:t>
            </a:r>
          </a:p>
        </p:txBody>
      </p:sp>
      <p:sp>
        <p:nvSpPr>
          <p:cNvPr id="137219" name="Text Box 3"/>
          <p:cNvSpPr txBox="1">
            <a:spLocks noChangeArrowheads="1"/>
          </p:cNvSpPr>
          <p:nvPr/>
        </p:nvSpPr>
        <p:spPr bwMode="auto">
          <a:xfrm>
            <a:off x="280988" y="1454638"/>
            <a:ext cx="85725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lang="en-GB" altLang="en-US" b="0" dirty="0" smtClean="0">
                <a:cs typeface="Times New Roman" pitchFamily="18" charset="0"/>
              </a:rPr>
              <a:t>We could describe the outlined methodology as a </a:t>
            </a:r>
            <a:r>
              <a:rPr lang="en-GB" altLang="en-US" b="0" i="1" dirty="0" smtClean="0">
                <a:cs typeface="Times New Roman" pitchFamily="18" charset="0"/>
              </a:rPr>
              <a:t>model reference </a:t>
            </a:r>
            <a:r>
              <a:rPr lang="en-GB" altLang="en-US" b="0" dirty="0" smtClean="0">
                <a:cs typeface="Times New Roman" pitchFamily="18" charset="0"/>
              </a:rPr>
              <a:t>approach. We identify a simple model (a first order transfer function). We determine the parameters of this model such that were the closed-loop system actually described by this simple model it would meet all of the specifications (where we have made essentially all of those specifications with a view to achieving a desirable step response). Now the controller must be designed so that the closed-loop system actually behaves approximately like the simple model and therefore meets the specification because the simple model meets the specification.</a:t>
            </a:r>
          </a:p>
        </p:txBody>
      </p:sp>
      <p:sp>
        <p:nvSpPr>
          <p:cNvPr id="5"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extLst>
      <p:ext uri="{BB962C8B-B14F-4D97-AF65-F5344CB8AC3E}">
        <p14:creationId xmlns:p14="http://schemas.microsoft.com/office/powerpoint/2010/main" val="2060268231"/>
      </p:ext>
    </p:extLst>
  </p:cSld>
  <p:clrMapOvr>
    <a:masterClrMapping/>
  </p:clrMapOvr>
  <p:transition advTm="15544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0" y="276906"/>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6021" name="Rectangle 4"/>
          <p:cNvSpPr>
            <a:spLocks noGrp="1" noChangeArrowheads="1"/>
          </p:cNvSpPr>
          <p:nvPr>
            <p:ph type="title"/>
          </p:nvPr>
        </p:nvSpPr>
        <p:spPr>
          <a:xfrm>
            <a:off x="1539081" y="208547"/>
            <a:ext cx="6065838" cy="914400"/>
          </a:xfrm>
          <a:noFill/>
        </p:spPr>
        <p:txBody>
          <a:bodyPr/>
          <a:lstStyle/>
          <a:p>
            <a:pPr eaLnBrk="1" hangingPunct="1"/>
            <a:r>
              <a:rPr lang="en-GB" altLang="en-US" dirty="0" smtClean="0"/>
              <a:t>Second Order System</a:t>
            </a:r>
            <a:endParaRPr lang="en-US" altLang="en-US" dirty="0" smtClean="0"/>
          </a:p>
        </p:txBody>
      </p:sp>
      <p:sp>
        <p:nvSpPr>
          <p:cNvPr id="86022"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
        <p:nvSpPr>
          <p:cNvPr id="86023"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sp>
        <p:nvSpPr>
          <p:cNvPr id="86024" name="Text Box 7"/>
          <p:cNvSpPr txBox="1">
            <a:spLocks noChangeArrowheads="1"/>
          </p:cNvSpPr>
          <p:nvPr/>
        </p:nvSpPr>
        <p:spPr bwMode="invGray">
          <a:xfrm>
            <a:off x="290513" y="1054588"/>
            <a:ext cx="44815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dirty="0"/>
              <a:t>Consider the special system:</a:t>
            </a:r>
            <a:endParaRPr lang="en-US" altLang="en-US" b="0" dirty="0"/>
          </a:p>
        </p:txBody>
      </p:sp>
      <p:graphicFrame>
        <p:nvGraphicFramePr>
          <p:cNvPr id="86018" name="Object 8"/>
          <p:cNvGraphicFramePr>
            <a:graphicFrameLocks noChangeAspect="1"/>
          </p:cNvGraphicFramePr>
          <p:nvPr>
            <p:extLst>
              <p:ext uri="{D42A27DB-BD31-4B8C-83A1-F6EECF244321}">
                <p14:modId xmlns:p14="http://schemas.microsoft.com/office/powerpoint/2010/main" val="1246991288"/>
              </p:ext>
            </p:extLst>
          </p:nvPr>
        </p:nvGraphicFramePr>
        <p:xfrm>
          <a:off x="5575300" y="1054588"/>
          <a:ext cx="2482850" cy="1096962"/>
        </p:xfrm>
        <a:graphic>
          <a:graphicData uri="http://schemas.openxmlformats.org/presentationml/2006/ole">
            <mc:AlternateContent xmlns:mc="http://schemas.openxmlformats.org/markup-compatibility/2006">
              <mc:Choice xmlns:v="urn:schemas-microsoft-com:vml" Requires="v">
                <p:oleObj spid="_x0000_s86208" name="Equation" r:id="rId4" imgW="1091880" imgH="482400" progId="Equation.3">
                  <p:embed/>
                </p:oleObj>
              </mc:Choice>
              <mc:Fallback>
                <p:oleObj name="Equation" r:id="rId4" imgW="1091880" imgH="482400" progId="Equation.3">
                  <p:embed/>
                  <p:pic>
                    <p:nvPicPr>
                      <p:cNvPr id="0" name="Object 8"/>
                      <p:cNvPicPr>
                        <a:picLocks noChangeAspect="1" noChangeArrowheads="1"/>
                      </p:cNvPicPr>
                      <p:nvPr/>
                    </p:nvPicPr>
                    <p:blipFill>
                      <a:blip r:embed="rId5"/>
                      <a:srcRect/>
                      <a:stretch>
                        <a:fillRect/>
                      </a:stretch>
                    </p:blipFill>
                    <p:spPr bwMode="auto">
                      <a:xfrm>
                        <a:off x="5575300" y="1054588"/>
                        <a:ext cx="2482850"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5" name="Text Box 9"/>
          <p:cNvSpPr txBox="1">
            <a:spLocks noChangeArrowheads="1"/>
          </p:cNvSpPr>
          <p:nvPr/>
        </p:nvSpPr>
        <p:spPr bwMode="invGray">
          <a:xfrm>
            <a:off x="214313" y="2027238"/>
            <a:ext cx="8307387"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dirty="0"/>
              <a:t>This is a second order system with </a:t>
            </a:r>
            <a:r>
              <a:rPr lang="en-GB" altLang="en-US" b="0" i="1" dirty="0"/>
              <a:t>natural frequency </a:t>
            </a:r>
            <a:r>
              <a:rPr lang="en-GB" altLang="en-US" b="0" i="1" dirty="0" err="1">
                <a:latin typeface="Symbol" pitchFamily="18" charset="2"/>
              </a:rPr>
              <a:t>w</a:t>
            </a:r>
            <a:r>
              <a:rPr lang="en-GB" altLang="en-US" b="0" i="1" baseline="-25000" dirty="0" err="1"/>
              <a:t>n</a:t>
            </a:r>
            <a:r>
              <a:rPr lang="en-GB" altLang="en-US" b="0" dirty="0"/>
              <a:t>, </a:t>
            </a:r>
            <a:r>
              <a:rPr lang="en-GB" altLang="en-US" b="0" i="1" dirty="0"/>
              <a:t>damping ratio </a:t>
            </a:r>
            <a:r>
              <a:rPr lang="en-GB" altLang="en-US" b="0" i="1" dirty="0">
                <a:latin typeface="Symbol" pitchFamily="18" charset="2"/>
              </a:rPr>
              <a:t>z</a:t>
            </a:r>
            <a:r>
              <a:rPr lang="en-GB" altLang="en-US" b="0" dirty="0"/>
              <a:t> and a DC gain of one.  The system has a complex conjugate pair of poles.</a:t>
            </a:r>
            <a:endParaRPr lang="en-US" altLang="en-US" b="0" dirty="0"/>
          </a:p>
        </p:txBody>
      </p:sp>
      <p:sp>
        <p:nvSpPr>
          <p:cNvPr id="86026" name="Text Box 10"/>
          <p:cNvSpPr txBox="1">
            <a:spLocks noChangeArrowheads="1"/>
          </p:cNvSpPr>
          <p:nvPr/>
        </p:nvSpPr>
        <p:spPr bwMode="invGray">
          <a:xfrm>
            <a:off x="290513" y="4237038"/>
            <a:ext cx="411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a:t>Unit step response:</a:t>
            </a:r>
            <a:endParaRPr lang="en-US" altLang="en-US" b="0"/>
          </a:p>
        </p:txBody>
      </p:sp>
      <p:graphicFrame>
        <p:nvGraphicFramePr>
          <p:cNvPr id="86019" name="Object 11"/>
          <p:cNvGraphicFramePr>
            <a:graphicFrameLocks noChangeAspect="1"/>
          </p:cNvGraphicFramePr>
          <p:nvPr/>
        </p:nvGraphicFramePr>
        <p:xfrm>
          <a:off x="290513" y="4808538"/>
          <a:ext cx="8080375" cy="1212850"/>
        </p:xfrm>
        <a:graphic>
          <a:graphicData uri="http://schemas.openxmlformats.org/presentationml/2006/ole">
            <mc:AlternateContent xmlns:mc="http://schemas.openxmlformats.org/markup-compatibility/2006">
              <mc:Choice xmlns:v="urn:schemas-microsoft-com:vml" Requires="v">
                <p:oleObj spid="_x0000_s86209" name="Equation" r:id="rId6" imgW="3555720" imgH="533160" progId="Equation.3">
                  <p:embed/>
                </p:oleObj>
              </mc:Choice>
              <mc:Fallback>
                <p:oleObj name="Equation" r:id="rId6" imgW="3555720" imgH="53316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513" y="4808538"/>
                        <a:ext cx="8080375" cy="121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7" name="Text Box 14"/>
          <p:cNvSpPr txBox="1">
            <a:spLocks noChangeArrowheads="1"/>
          </p:cNvSpPr>
          <p:nvPr/>
        </p:nvSpPr>
        <p:spPr bwMode="invGray">
          <a:xfrm>
            <a:off x="219075" y="6054725"/>
            <a:ext cx="8275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a:t>which is similar to response of general system in Case 2.</a:t>
            </a:r>
            <a:endParaRPr lang="en-US" altLang="en-US" b="0"/>
          </a:p>
        </p:txBody>
      </p:sp>
      <p:graphicFrame>
        <p:nvGraphicFramePr>
          <p:cNvPr id="86020" name="Object 16"/>
          <p:cNvGraphicFramePr>
            <a:graphicFrameLocks noChangeAspect="1"/>
          </p:cNvGraphicFramePr>
          <p:nvPr/>
        </p:nvGraphicFramePr>
        <p:xfrm>
          <a:off x="2593975" y="3529013"/>
          <a:ext cx="4691063" cy="633412"/>
        </p:xfrm>
        <a:graphic>
          <a:graphicData uri="http://schemas.openxmlformats.org/presentationml/2006/ole">
            <mc:AlternateContent xmlns:mc="http://schemas.openxmlformats.org/markup-compatibility/2006">
              <mc:Choice xmlns:v="urn:schemas-microsoft-com:vml" Requires="v">
                <p:oleObj spid="_x0000_s86210" name="Equation" r:id="rId8" imgW="1942920" imgH="279360" progId="Equation.3">
                  <p:embed/>
                </p:oleObj>
              </mc:Choice>
              <mc:Fallback>
                <p:oleObj name="Equation" r:id="rId8" imgW="1942920" imgH="27936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3975" y="3529013"/>
                        <a:ext cx="4691063"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
          <p:cNvSpPr>
            <a:spLocks noGrp="1" noChangeArrowheads="1"/>
          </p:cNvSpPr>
          <p:nvPr>
            <p:ph type="body" idx="1"/>
          </p:nvPr>
        </p:nvSpPr>
        <p:spPr>
          <a:xfrm>
            <a:off x="704850" y="514350"/>
            <a:ext cx="7772400" cy="5867400"/>
          </a:xfrm>
          <a:noFill/>
        </p:spPr>
        <p:txBody>
          <a:bodyPr/>
          <a:lstStyle/>
          <a:p>
            <a:pPr eaLnBrk="1" hangingPunct="1"/>
            <a:r>
              <a:rPr lang="en-IE" altLang="en-US" smtClean="0">
                <a:latin typeface="Times New Roman" pitchFamily="18" charset="0"/>
              </a:rPr>
              <a:t>In the examples quoted above the problem of the behaviour of the system no doubt seems trivial.  Just turn off the kettle when the water boils or turn up the fire if you feel cold.</a:t>
            </a:r>
          </a:p>
          <a:p>
            <a:pPr eaLnBrk="1" hangingPunct="1"/>
            <a:r>
              <a:rPr lang="en-IE" altLang="en-US" smtClean="0">
                <a:latin typeface="Times New Roman" pitchFamily="18" charset="0"/>
              </a:rPr>
              <a:t>However, these trivial solutions require the action of an agent external to the system.  Something must observe that the kettle is boiling and stop the current or observe that you still feel cold and increase the current.</a:t>
            </a:r>
          </a:p>
          <a:p>
            <a:pPr eaLnBrk="1" hangingPunct="1"/>
            <a:r>
              <a:rPr lang="en-IE" altLang="en-US" smtClean="0">
                <a:latin typeface="Times New Roman" pitchFamily="18" charset="0"/>
              </a:rPr>
              <a:t>This external agent is called a </a:t>
            </a:r>
            <a:r>
              <a:rPr lang="en-IE" altLang="en-US" i="1" smtClean="0">
                <a:latin typeface="Times New Roman" pitchFamily="18" charset="0"/>
              </a:rPr>
              <a:t>Controller</a:t>
            </a:r>
            <a:r>
              <a:rPr lang="en-IE" altLang="en-US" smtClean="0">
                <a:latin typeface="Times New Roman" pitchFamily="18" charset="0"/>
              </a:rPr>
              <a:t>.</a:t>
            </a:r>
            <a:endParaRPr lang="en-GB" altLang="en-US" smtClean="0">
              <a:latin typeface="Times New Roman" pitchFamily="18" charset="0"/>
            </a:endParaRPr>
          </a:p>
        </p:txBody>
      </p:sp>
      <p:sp>
        <p:nvSpPr>
          <p:cNvPr id="117763"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a:t>
            </a:r>
            <a:r>
              <a:rPr kumimoji="1" lang="en-IE" altLang="en-US" sz="1400" b="0" dirty="0"/>
              <a:t> </a:t>
            </a:r>
            <a:r>
              <a:rPr kumimoji="1" lang="en-GB" altLang="en-US" sz="1400" b="0" dirty="0"/>
              <a:t>2</a:t>
            </a:r>
            <a:endParaRPr kumimoji="1" lang="en-GB" altLang="en-US" sz="800" b="0" dirty="0"/>
          </a:p>
        </p:txBody>
      </p:sp>
      <p:sp>
        <p:nvSpPr>
          <p:cNvPr id="117764"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823425"/>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35170" name="Rectangle 2"/>
          <p:cNvSpPr>
            <a:spLocks noGrp="1" noChangeArrowheads="1"/>
          </p:cNvSpPr>
          <p:nvPr>
            <p:ph type="title"/>
          </p:nvPr>
        </p:nvSpPr>
        <p:spPr>
          <a:xfrm>
            <a:off x="668338" y="852488"/>
            <a:ext cx="7772400" cy="708025"/>
          </a:xfrm>
        </p:spPr>
        <p:txBody>
          <a:bodyPr/>
          <a:lstStyle/>
          <a:p>
            <a:pPr eaLnBrk="1" hangingPunct="1"/>
            <a:r>
              <a:rPr lang="en-US" altLang="en-US" sz="4000" smtClean="0"/>
              <a:t>Note</a:t>
            </a:r>
          </a:p>
        </p:txBody>
      </p:sp>
      <p:sp>
        <p:nvSpPr>
          <p:cNvPr id="135171" name="Text Box 3"/>
          <p:cNvSpPr txBox="1">
            <a:spLocks noChangeArrowheads="1"/>
          </p:cNvSpPr>
          <p:nvPr/>
        </p:nvSpPr>
        <p:spPr bwMode="auto">
          <a:xfrm>
            <a:off x="285750" y="2379892"/>
            <a:ext cx="85725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30000"/>
              </a:spcBef>
            </a:pPr>
            <a:r>
              <a:rPr kumimoji="1" lang="en-GB" altLang="en-US" b="0" dirty="0" smtClean="0">
                <a:cs typeface="Times New Roman" pitchFamily="18" charset="0"/>
              </a:rPr>
              <a:t>Again we may readily analyse the performance of second order systems. As before the point is not that they exist, they certainly do not, but rather that they offer good models for the behaviour of actual higher order systems which happen to have a dominant pair of poles.</a:t>
            </a:r>
            <a:endParaRPr kumimoji="1" lang="en-US" altLang="en-US" sz="1200" b="0" dirty="0">
              <a:cs typeface="Times New Roman" pitchFamily="18" charset="0"/>
            </a:endParaRPr>
          </a:p>
        </p:txBody>
      </p:sp>
      <p:sp>
        <p:nvSpPr>
          <p:cNvPr id="5"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extLst>
      <p:ext uri="{BB962C8B-B14F-4D97-AF65-F5344CB8AC3E}">
        <p14:creationId xmlns:p14="http://schemas.microsoft.com/office/powerpoint/2010/main" val="3852105198"/>
      </p:ext>
    </p:extLst>
  </p:cSld>
  <p:clrMapOvr>
    <a:masterClrMapping/>
  </p:clrMapOvr>
  <p:transition advTm="15544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239809"/>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pic>
        <p:nvPicPr>
          <p:cNvPr id="8704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3409950" y="868363"/>
            <a:ext cx="5734050"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
        <p:nvSpPr>
          <p:cNvPr id="87045"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sp>
        <p:nvSpPr>
          <p:cNvPr id="87046" name="Rectangle 7"/>
          <p:cNvSpPr>
            <a:spLocks noGrp="1" noChangeArrowheads="1"/>
          </p:cNvSpPr>
          <p:nvPr>
            <p:ph type="title"/>
          </p:nvPr>
        </p:nvSpPr>
        <p:spPr>
          <a:xfrm>
            <a:off x="1539081" y="222801"/>
            <a:ext cx="6065838" cy="914400"/>
          </a:xfrm>
          <a:noFill/>
        </p:spPr>
        <p:txBody>
          <a:bodyPr/>
          <a:lstStyle/>
          <a:p>
            <a:pPr eaLnBrk="1" hangingPunct="1"/>
            <a:r>
              <a:rPr lang="en-GB" altLang="en-US" dirty="0" smtClean="0"/>
              <a:t>Second Order System</a:t>
            </a:r>
            <a:endParaRPr lang="en-US" altLang="en-US" dirty="0" smtClean="0"/>
          </a:p>
        </p:txBody>
      </p:sp>
      <p:graphicFrame>
        <p:nvGraphicFramePr>
          <p:cNvPr id="87042" name="Object 8"/>
          <p:cNvGraphicFramePr>
            <a:graphicFrameLocks noChangeAspect="1"/>
          </p:cNvGraphicFramePr>
          <p:nvPr/>
        </p:nvGraphicFramePr>
        <p:xfrm>
          <a:off x="203200" y="1049338"/>
          <a:ext cx="2654300" cy="1992312"/>
        </p:xfrm>
        <a:graphic>
          <a:graphicData uri="http://schemas.openxmlformats.org/presentationml/2006/ole">
            <mc:AlternateContent xmlns:mc="http://schemas.openxmlformats.org/markup-compatibility/2006">
              <mc:Choice xmlns:v="urn:schemas-microsoft-com:vml" Requires="v">
                <p:oleObj spid="_x0000_s87108" name="Equation" r:id="rId5" imgW="1168200" imgH="876240" progId="Equation.3">
                  <p:embed/>
                </p:oleObj>
              </mc:Choice>
              <mc:Fallback>
                <p:oleObj name="Equation" r:id="rId5" imgW="1168200" imgH="8762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200" y="1049338"/>
                        <a:ext cx="2654300" cy="1992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7" name="Text Box 9"/>
          <p:cNvSpPr txBox="1">
            <a:spLocks noChangeArrowheads="1"/>
          </p:cNvSpPr>
          <p:nvPr/>
        </p:nvSpPr>
        <p:spPr bwMode="invGray">
          <a:xfrm>
            <a:off x="427038" y="4860925"/>
            <a:ext cx="8456612"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a:t>We observe two new phenomena:  </a:t>
            </a:r>
            <a:r>
              <a:rPr lang="en-GB" altLang="en-US" b="0" i="1"/>
              <a:t>overshoot</a:t>
            </a:r>
            <a:r>
              <a:rPr lang="en-GB" altLang="en-US" b="0"/>
              <a:t> and </a:t>
            </a:r>
            <a:r>
              <a:rPr lang="en-GB" altLang="en-US" b="0" i="1"/>
              <a:t>ringing</a:t>
            </a:r>
            <a:r>
              <a:rPr lang="en-GB" altLang="en-US" b="0"/>
              <a:t>.</a:t>
            </a:r>
          </a:p>
          <a:p>
            <a:pPr eaLnBrk="1" hangingPunct="1">
              <a:spcBef>
                <a:spcPct val="50000"/>
              </a:spcBef>
            </a:pPr>
            <a:r>
              <a:rPr lang="en-GB" altLang="en-US" b="0"/>
              <a:t>Overshoot:  The output shoots past its steady-state value.</a:t>
            </a:r>
          </a:p>
          <a:p>
            <a:pPr eaLnBrk="1" hangingPunct="1">
              <a:spcBef>
                <a:spcPct val="50000"/>
              </a:spcBef>
            </a:pPr>
            <a:r>
              <a:rPr lang="en-GB" altLang="en-US" b="0"/>
              <a:t>Ringing:  The output oscillates about steady-state value.</a:t>
            </a:r>
            <a:endParaRPr lang="en-US" altLang="en-US" b="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 name="Rectangle 10"/>
          <p:cNvSpPr/>
          <p:nvPr/>
        </p:nvSpPr>
        <p:spPr bwMode="auto">
          <a:xfrm>
            <a:off x="1169044" y="1840374"/>
            <a:ext cx="5717893" cy="1192193"/>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244738" name="TextBox 1"/>
          <p:cNvSpPr txBox="1">
            <a:spLocks noChangeArrowheads="1"/>
          </p:cNvSpPr>
          <p:nvPr/>
        </p:nvSpPr>
        <p:spPr bwMode="auto">
          <a:xfrm>
            <a:off x="1331089" y="2205637"/>
            <a:ext cx="8218025" cy="461665"/>
          </a:xfrm>
          <a:prstGeom prst="rect">
            <a:avLst/>
          </a:prstGeom>
          <a:noFill/>
          <a:ln w="9525">
            <a:noFill/>
            <a:miter lim="800000"/>
            <a:headEnd/>
            <a:tailEnd/>
          </a:ln>
        </p:spPr>
        <p:txBody>
          <a:bodyPr wrap="square">
            <a:spAutoFit/>
          </a:bodyPr>
          <a:lstStyle/>
          <a:p>
            <a:pPr algn="l"/>
            <a:r>
              <a:rPr lang="en-GB" sz="2400" dirty="0"/>
              <a:t>&gt;&gt; </a:t>
            </a:r>
            <a:r>
              <a:rPr lang="en-GB" sz="2400" dirty="0" smtClean="0"/>
              <a:t> </a:t>
            </a:r>
            <a:r>
              <a:rPr lang="en-GB" sz="2400" dirty="0" smtClean="0">
                <a:solidFill>
                  <a:srgbClr val="0000FF"/>
                </a:solidFill>
              </a:rPr>
              <a:t>step([1],[1 0.4 1])</a:t>
            </a:r>
            <a:r>
              <a:rPr lang="en-GB" sz="2400" dirty="0"/>
              <a:t>	</a:t>
            </a:r>
            <a:endParaRPr lang="en-GB" sz="2400" i="1" dirty="0" smtClean="0">
              <a:solidFill>
                <a:srgbClr val="009900"/>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Code</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extLst>
      <p:ext uri="{BB962C8B-B14F-4D97-AF65-F5344CB8AC3E}">
        <p14:creationId xmlns:p14="http://schemas.microsoft.com/office/powerpoint/2010/main" val="14756316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048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pic>
        <p:nvPicPr>
          <p:cNvPr id="880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4920343" y="3689785"/>
            <a:ext cx="4223657" cy="31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9"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
        <p:nvSpPr>
          <p:cNvPr id="88070"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sp>
        <p:nvSpPr>
          <p:cNvPr id="88071" name="Rectangle 7"/>
          <p:cNvSpPr>
            <a:spLocks noGrp="1" noChangeArrowheads="1"/>
          </p:cNvSpPr>
          <p:nvPr>
            <p:ph type="title"/>
          </p:nvPr>
        </p:nvSpPr>
        <p:spPr>
          <a:xfrm>
            <a:off x="1539081" y="168082"/>
            <a:ext cx="6065838" cy="914400"/>
          </a:xfrm>
          <a:noFill/>
        </p:spPr>
        <p:txBody>
          <a:bodyPr/>
          <a:lstStyle/>
          <a:p>
            <a:pPr eaLnBrk="1" hangingPunct="1"/>
            <a:r>
              <a:rPr lang="en-GB" altLang="en-US" dirty="0" smtClean="0"/>
              <a:t>Second Order System</a:t>
            </a:r>
            <a:endParaRPr lang="en-US" altLang="en-US" dirty="0" smtClean="0"/>
          </a:p>
        </p:txBody>
      </p:sp>
      <p:sp>
        <p:nvSpPr>
          <p:cNvPr id="88072" name="Text Box 9"/>
          <p:cNvSpPr txBox="1">
            <a:spLocks noChangeArrowheads="1"/>
          </p:cNvSpPr>
          <p:nvPr/>
        </p:nvSpPr>
        <p:spPr bwMode="invGray">
          <a:xfrm>
            <a:off x="350838" y="2468563"/>
            <a:ext cx="845661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i="1" dirty="0" smtClean="0"/>
              <a:t>Definition</a:t>
            </a:r>
            <a:r>
              <a:rPr lang="en-GB" altLang="en-US" b="0" dirty="0" smtClean="0"/>
              <a:t>:  </a:t>
            </a:r>
            <a:r>
              <a:rPr lang="en-GB" altLang="en-US" b="0" dirty="0"/>
              <a:t>The 2% </a:t>
            </a:r>
            <a:r>
              <a:rPr lang="en-GB" altLang="en-US" b="0" i="1" dirty="0"/>
              <a:t>settling-time, </a:t>
            </a:r>
            <a:r>
              <a:rPr lang="en-GB" altLang="en-US" b="0" i="1" dirty="0" err="1"/>
              <a:t>t</a:t>
            </a:r>
            <a:r>
              <a:rPr lang="en-GB" altLang="en-US" b="0" i="1" baseline="-25000" dirty="0" err="1"/>
              <a:t>s</a:t>
            </a:r>
            <a:r>
              <a:rPr lang="en-GB" altLang="en-US" b="0" dirty="0"/>
              <a:t>(2%), is the time it takes for the output to settle inside the 2% band around the steady-state value.</a:t>
            </a:r>
            <a:endParaRPr lang="en-US" altLang="en-US" b="0" dirty="0"/>
          </a:p>
        </p:txBody>
      </p:sp>
      <p:graphicFrame>
        <p:nvGraphicFramePr>
          <p:cNvPr id="88066" name="Object 10"/>
          <p:cNvGraphicFramePr>
            <a:graphicFrameLocks noChangeAspect="1"/>
          </p:cNvGraphicFramePr>
          <p:nvPr/>
        </p:nvGraphicFramePr>
        <p:xfrm>
          <a:off x="1368425" y="5348288"/>
          <a:ext cx="2673350" cy="981075"/>
        </p:xfrm>
        <a:graphic>
          <a:graphicData uri="http://schemas.openxmlformats.org/presentationml/2006/ole">
            <mc:AlternateContent xmlns:mc="http://schemas.openxmlformats.org/markup-compatibility/2006">
              <mc:Choice xmlns:v="urn:schemas-microsoft-com:vml" Requires="v">
                <p:oleObj spid="_x0000_s88194" name="Equation" r:id="rId4" imgW="1180800" imgH="431640" progId="Equation.3">
                  <p:embed/>
                </p:oleObj>
              </mc:Choice>
              <mc:Fallback>
                <p:oleObj name="Equation" r:id="rId4" imgW="1180800" imgH="43164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8425" y="5348288"/>
                        <a:ext cx="2673350"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7" name="Object 11"/>
          <p:cNvGraphicFramePr>
            <a:graphicFrameLocks noChangeAspect="1"/>
          </p:cNvGraphicFramePr>
          <p:nvPr>
            <p:extLst>
              <p:ext uri="{D42A27DB-BD31-4B8C-83A1-F6EECF244321}">
                <p14:modId xmlns:p14="http://schemas.microsoft.com/office/powerpoint/2010/main" val="1763937408"/>
              </p:ext>
            </p:extLst>
          </p:nvPr>
        </p:nvGraphicFramePr>
        <p:xfrm>
          <a:off x="350838" y="1211489"/>
          <a:ext cx="7877175" cy="1038225"/>
        </p:xfrm>
        <a:graphic>
          <a:graphicData uri="http://schemas.openxmlformats.org/presentationml/2006/ole">
            <mc:AlternateContent xmlns:mc="http://schemas.openxmlformats.org/markup-compatibility/2006">
              <mc:Choice xmlns:v="urn:schemas-microsoft-com:vml" Requires="v">
                <p:oleObj spid="_x0000_s88195" name="Equation" r:id="rId6" imgW="3251160" imgH="457200" progId="Equation.3">
                  <p:embed/>
                </p:oleObj>
              </mc:Choice>
              <mc:Fallback>
                <p:oleObj name="Equation" r:id="rId6" imgW="3251160" imgH="4572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838" y="1211489"/>
                        <a:ext cx="7877175"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3" name="Text Box 12"/>
          <p:cNvSpPr txBox="1">
            <a:spLocks noChangeArrowheads="1"/>
          </p:cNvSpPr>
          <p:nvPr/>
        </p:nvSpPr>
        <p:spPr bwMode="invGray">
          <a:xfrm>
            <a:off x="473075" y="4251325"/>
            <a:ext cx="43275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a:t>Analysis of the second order system yields:</a:t>
            </a:r>
            <a:endParaRPr lang="en-US" altLang="en-US" b="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048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pic>
        <p:nvPicPr>
          <p:cNvPr id="890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5059443" y="3794125"/>
            <a:ext cx="4084557"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3"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
        <p:nvSpPr>
          <p:cNvPr id="89094"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sp>
        <p:nvSpPr>
          <p:cNvPr id="89095" name="Rectangle 7"/>
          <p:cNvSpPr>
            <a:spLocks noGrp="1" noChangeArrowheads="1"/>
          </p:cNvSpPr>
          <p:nvPr>
            <p:ph type="title"/>
          </p:nvPr>
        </p:nvSpPr>
        <p:spPr>
          <a:xfrm>
            <a:off x="1530350" y="168082"/>
            <a:ext cx="6065838" cy="914400"/>
          </a:xfrm>
          <a:noFill/>
        </p:spPr>
        <p:txBody>
          <a:bodyPr/>
          <a:lstStyle/>
          <a:p>
            <a:pPr eaLnBrk="1" hangingPunct="1"/>
            <a:r>
              <a:rPr lang="en-GB" altLang="en-US" dirty="0" smtClean="0"/>
              <a:t>Second Order System</a:t>
            </a:r>
            <a:endParaRPr lang="en-US" altLang="en-US" dirty="0" smtClean="0"/>
          </a:p>
        </p:txBody>
      </p:sp>
      <p:sp>
        <p:nvSpPr>
          <p:cNvPr id="89096" name="Text Box 8"/>
          <p:cNvSpPr txBox="1">
            <a:spLocks noChangeArrowheads="1"/>
          </p:cNvSpPr>
          <p:nvPr/>
        </p:nvSpPr>
        <p:spPr bwMode="invGray">
          <a:xfrm>
            <a:off x="334963" y="1233488"/>
            <a:ext cx="845661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i="1" dirty="0" smtClean="0"/>
              <a:t>Definition</a:t>
            </a:r>
            <a:r>
              <a:rPr lang="en-GB" altLang="en-US" b="0" dirty="0" smtClean="0"/>
              <a:t>:  </a:t>
            </a:r>
            <a:r>
              <a:rPr lang="en-GB" altLang="en-US" b="0" dirty="0"/>
              <a:t>The </a:t>
            </a:r>
            <a:r>
              <a:rPr lang="en-GB" altLang="en-US" b="0" i="1" dirty="0"/>
              <a:t>Percentage Overshoot, PO,</a:t>
            </a:r>
            <a:r>
              <a:rPr lang="en-GB" altLang="en-US" b="0" dirty="0"/>
              <a:t> is the size of the overshoot expressed as a percentage of the steady-state value.</a:t>
            </a:r>
            <a:endParaRPr lang="en-US" altLang="en-US" b="0" dirty="0"/>
          </a:p>
        </p:txBody>
      </p:sp>
      <p:graphicFrame>
        <p:nvGraphicFramePr>
          <p:cNvPr id="89090" name="Object 10"/>
          <p:cNvGraphicFramePr>
            <a:graphicFrameLocks noChangeAspect="1"/>
          </p:cNvGraphicFramePr>
          <p:nvPr/>
        </p:nvGraphicFramePr>
        <p:xfrm>
          <a:off x="4094163" y="2414588"/>
          <a:ext cx="4481512" cy="1155700"/>
        </p:xfrm>
        <a:graphic>
          <a:graphicData uri="http://schemas.openxmlformats.org/presentationml/2006/ole">
            <mc:AlternateContent xmlns:mc="http://schemas.openxmlformats.org/markup-compatibility/2006">
              <mc:Choice xmlns:v="urn:schemas-microsoft-com:vml" Requires="v">
                <p:oleObj spid="_x0000_s89218" name="Equation" r:id="rId5" imgW="1904760" imgH="507960" progId="Equation.3">
                  <p:embed/>
                </p:oleObj>
              </mc:Choice>
              <mc:Fallback>
                <p:oleObj name="Equation" r:id="rId5" imgW="1904760" imgH="50796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4163" y="2414588"/>
                        <a:ext cx="4481512" cy="115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7" name="Text Box 11"/>
          <p:cNvSpPr txBox="1">
            <a:spLocks noChangeArrowheads="1"/>
          </p:cNvSpPr>
          <p:nvPr/>
        </p:nvSpPr>
        <p:spPr bwMode="invGray">
          <a:xfrm>
            <a:off x="457200" y="3794125"/>
            <a:ext cx="43275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a:t>Analysis of the second order system yields:</a:t>
            </a:r>
            <a:endParaRPr lang="en-US" altLang="en-US" b="0"/>
          </a:p>
        </p:txBody>
      </p:sp>
      <p:graphicFrame>
        <p:nvGraphicFramePr>
          <p:cNvPr id="89091" name="Object 12"/>
          <p:cNvGraphicFramePr>
            <a:graphicFrameLocks noChangeAspect="1"/>
          </p:cNvGraphicFramePr>
          <p:nvPr/>
        </p:nvGraphicFramePr>
        <p:xfrm>
          <a:off x="601663" y="5026025"/>
          <a:ext cx="4013200" cy="1211263"/>
        </p:xfrm>
        <a:graphic>
          <a:graphicData uri="http://schemas.openxmlformats.org/presentationml/2006/ole">
            <mc:AlternateContent xmlns:mc="http://schemas.openxmlformats.org/markup-compatibility/2006">
              <mc:Choice xmlns:v="urn:schemas-microsoft-com:vml" Requires="v">
                <p:oleObj spid="_x0000_s89219" name="Equation" r:id="rId7" imgW="1765080" imgH="533160" progId="Equation.3">
                  <p:embed/>
                </p:oleObj>
              </mc:Choice>
              <mc:Fallback>
                <p:oleObj name="Equation" r:id="rId7" imgW="1765080" imgH="53316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663" y="5026025"/>
                        <a:ext cx="4013200" cy="1211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5400" y="1082482"/>
            <a:ext cx="91694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39266" name="Rectangle 2"/>
          <p:cNvSpPr>
            <a:spLocks noGrp="1" noChangeArrowheads="1"/>
          </p:cNvSpPr>
          <p:nvPr>
            <p:ph type="title"/>
          </p:nvPr>
        </p:nvSpPr>
        <p:spPr>
          <a:xfrm>
            <a:off x="657225" y="1044575"/>
            <a:ext cx="7772400" cy="708025"/>
          </a:xfrm>
        </p:spPr>
        <p:txBody>
          <a:bodyPr/>
          <a:lstStyle/>
          <a:p>
            <a:pPr eaLnBrk="1" hangingPunct="1"/>
            <a:r>
              <a:rPr lang="en-US" altLang="en-US" sz="4000" smtClean="0"/>
              <a:t>Note</a:t>
            </a:r>
          </a:p>
        </p:txBody>
      </p:sp>
      <p:sp>
        <p:nvSpPr>
          <p:cNvPr id="139267" name="Text Box 3"/>
          <p:cNvSpPr txBox="1">
            <a:spLocks noChangeArrowheads="1"/>
          </p:cNvSpPr>
          <p:nvPr/>
        </p:nvSpPr>
        <p:spPr bwMode="auto">
          <a:xfrm>
            <a:off x="274864" y="3152775"/>
            <a:ext cx="85725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30000"/>
              </a:spcBef>
            </a:pPr>
            <a:r>
              <a:rPr kumimoji="1" lang="en-GB" altLang="en-US" b="0" dirty="0">
                <a:cs typeface="Times New Roman" pitchFamily="18" charset="0"/>
              </a:rPr>
              <a:t>A point to note is that the percentage overshoot depends upon the damping ratio but not upon the natural frequency</a:t>
            </a:r>
            <a:r>
              <a:rPr kumimoji="1" lang="en-GB" altLang="en-US" b="0" dirty="0" smtClean="0">
                <a:cs typeface="Times New Roman" pitchFamily="18" charset="0"/>
              </a:rPr>
              <a:t>. This kind of thing is always useful in design since it permits a divide-and-conquer approach to the design task.</a:t>
            </a:r>
            <a:endParaRPr kumimoji="1" lang="en-US" altLang="en-US" sz="1200" b="0" dirty="0">
              <a:cs typeface="Times New Roman" pitchFamily="18" charset="0"/>
            </a:endParaRPr>
          </a:p>
        </p:txBody>
      </p:sp>
      <p:sp>
        <p:nvSpPr>
          <p:cNvPr id="5"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cSld>
  <p:clrMapOvr>
    <a:masterClrMapping/>
  </p:clrMapOvr>
  <p:transition advTm="15544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304993"/>
            <a:ext cx="91694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90119" name="Rectangle 4"/>
          <p:cNvSpPr>
            <a:spLocks noGrp="1" noChangeArrowheads="1"/>
          </p:cNvSpPr>
          <p:nvPr>
            <p:ph type="title"/>
          </p:nvPr>
        </p:nvSpPr>
        <p:spPr>
          <a:xfrm>
            <a:off x="809625" y="152400"/>
            <a:ext cx="6065837" cy="914400"/>
          </a:xfrm>
          <a:noFill/>
        </p:spPr>
        <p:txBody>
          <a:bodyPr/>
          <a:lstStyle/>
          <a:p>
            <a:pPr eaLnBrk="1" hangingPunct="1"/>
            <a:r>
              <a:rPr lang="en-GB" altLang="en-US" dirty="0" smtClean="0"/>
              <a:t>Second Order System</a:t>
            </a:r>
            <a:endParaRPr lang="en-US" altLang="en-US" dirty="0" smtClean="0"/>
          </a:p>
        </p:txBody>
      </p:sp>
      <p:sp>
        <p:nvSpPr>
          <p:cNvPr id="90120"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
        <p:nvSpPr>
          <p:cNvPr id="90121"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graphicFrame>
        <p:nvGraphicFramePr>
          <p:cNvPr id="90114" name="Object 18"/>
          <p:cNvGraphicFramePr>
            <a:graphicFrameLocks noChangeAspect="1"/>
          </p:cNvGraphicFramePr>
          <p:nvPr>
            <p:extLst>
              <p:ext uri="{D42A27DB-BD31-4B8C-83A1-F6EECF244321}">
                <p14:modId xmlns:p14="http://schemas.microsoft.com/office/powerpoint/2010/main" val="4199330253"/>
              </p:ext>
            </p:extLst>
          </p:nvPr>
        </p:nvGraphicFramePr>
        <p:xfrm>
          <a:off x="5465535" y="1082675"/>
          <a:ext cx="3357563" cy="1012825"/>
        </p:xfrm>
        <a:graphic>
          <a:graphicData uri="http://schemas.openxmlformats.org/presentationml/2006/ole">
            <mc:AlternateContent xmlns:mc="http://schemas.openxmlformats.org/markup-compatibility/2006">
              <mc:Choice xmlns:v="urn:schemas-microsoft-com:vml" Requires="v">
                <p:oleObj spid="_x0000_s90425" name="Equation" r:id="rId4" imgW="1765080" imgH="533160" progId="Equation.3">
                  <p:embed/>
                </p:oleObj>
              </mc:Choice>
              <mc:Fallback>
                <p:oleObj name="Equation" r:id="rId4" imgW="1765080" imgH="533160"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5535" y="1082675"/>
                        <a:ext cx="3357563"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5" name="Object 19"/>
          <p:cNvGraphicFramePr>
            <a:graphicFrameLocks noChangeAspect="1"/>
          </p:cNvGraphicFramePr>
          <p:nvPr/>
        </p:nvGraphicFramePr>
        <p:xfrm>
          <a:off x="1858963" y="2630488"/>
          <a:ext cx="1963737" cy="1096962"/>
        </p:xfrm>
        <a:graphic>
          <a:graphicData uri="http://schemas.openxmlformats.org/presentationml/2006/ole">
            <mc:AlternateContent xmlns:mc="http://schemas.openxmlformats.org/markup-compatibility/2006">
              <mc:Choice xmlns:v="urn:schemas-microsoft-com:vml" Requires="v">
                <p:oleObj spid="_x0000_s90426" name="Equation" r:id="rId6" imgW="863280" imgH="482400" progId="Equation.3">
                  <p:embed/>
                </p:oleObj>
              </mc:Choice>
              <mc:Fallback>
                <p:oleObj name="Equation" r:id="rId6" imgW="863280" imgH="482400"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8963" y="2630488"/>
                        <a:ext cx="1963737"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6" name="Object 20"/>
          <p:cNvGraphicFramePr>
            <a:graphicFrameLocks noChangeAspect="1"/>
          </p:cNvGraphicFramePr>
          <p:nvPr/>
        </p:nvGraphicFramePr>
        <p:xfrm>
          <a:off x="476250" y="1746250"/>
          <a:ext cx="4691063" cy="633413"/>
        </p:xfrm>
        <a:graphic>
          <a:graphicData uri="http://schemas.openxmlformats.org/presentationml/2006/ole">
            <mc:AlternateContent xmlns:mc="http://schemas.openxmlformats.org/markup-compatibility/2006">
              <mc:Choice xmlns:v="urn:schemas-microsoft-com:vml" Requires="v">
                <p:oleObj spid="_x0000_s90427" name="Equation" r:id="rId8" imgW="1942920" imgH="279360" progId="Equation.3">
                  <p:embed/>
                </p:oleObj>
              </mc:Choice>
              <mc:Fallback>
                <p:oleObj name="Equation" r:id="rId8" imgW="1942920" imgH="279360" progId="Equation.3">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250" y="1746250"/>
                        <a:ext cx="4691063"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22" name="Text Box 21"/>
          <p:cNvSpPr txBox="1">
            <a:spLocks noChangeArrowheads="1"/>
          </p:cNvSpPr>
          <p:nvPr/>
        </p:nvSpPr>
        <p:spPr bwMode="invGray">
          <a:xfrm>
            <a:off x="381000" y="1082675"/>
            <a:ext cx="4068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a:t>Recall that the poles are</a:t>
            </a:r>
            <a:endParaRPr lang="en-US" altLang="en-US" b="0"/>
          </a:p>
        </p:txBody>
      </p:sp>
      <p:sp>
        <p:nvSpPr>
          <p:cNvPr id="90123" name="Text Box 22"/>
          <p:cNvSpPr txBox="1">
            <a:spLocks noChangeArrowheads="1"/>
          </p:cNvSpPr>
          <p:nvPr/>
        </p:nvSpPr>
        <p:spPr bwMode="invGray">
          <a:xfrm>
            <a:off x="473075" y="2713038"/>
            <a:ext cx="2590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a:t>Hence</a:t>
            </a:r>
            <a:endParaRPr lang="en-US" altLang="en-US" b="0"/>
          </a:p>
        </p:txBody>
      </p:sp>
      <p:graphicFrame>
        <p:nvGraphicFramePr>
          <p:cNvPr id="90117" name="Object 23"/>
          <p:cNvGraphicFramePr>
            <a:graphicFrameLocks noChangeAspect="1"/>
          </p:cNvGraphicFramePr>
          <p:nvPr/>
        </p:nvGraphicFramePr>
        <p:xfrm>
          <a:off x="2085975" y="1490663"/>
          <a:ext cx="7058025" cy="4716462"/>
        </p:xfrm>
        <a:graphic>
          <a:graphicData uri="http://schemas.openxmlformats.org/presentationml/2006/ole">
            <mc:AlternateContent xmlns:mc="http://schemas.openxmlformats.org/markup-compatibility/2006">
              <mc:Choice xmlns:v="urn:schemas-microsoft-com:vml" Requires="v">
                <p:oleObj spid="_x0000_s90428" name="Visio" r:id="rId10" imgW="6124492" imgH="4092536" progId="Visio.Drawing.11">
                  <p:embed/>
                </p:oleObj>
              </mc:Choice>
              <mc:Fallback>
                <p:oleObj name="Visio" r:id="rId10" imgW="6124492" imgH="4092536" progId="Visio.Drawing.11">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5975" y="1490663"/>
                        <a:ext cx="7058025" cy="471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24" name="Text Box 24"/>
          <p:cNvSpPr txBox="1">
            <a:spLocks noChangeArrowheads="1"/>
          </p:cNvSpPr>
          <p:nvPr/>
        </p:nvSpPr>
        <p:spPr bwMode="invGray">
          <a:xfrm>
            <a:off x="442913" y="5684838"/>
            <a:ext cx="79708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a:t>The poles lie on the boundary of a sector about the negative real axis.  PO depends on sector angle </a:t>
            </a:r>
            <a:r>
              <a:rPr lang="en-GB" altLang="en-US" b="0" i="1">
                <a:latin typeface="Symbol" pitchFamily="18" charset="2"/>
              </a:rPr>
              <a:t>f</a:t>
            </a:r>
            <a:r>
              <a:rPr lang="en-GB" altLang="en-US" b="0"/>
              <a:t> only.</a:t>
            </a:r>
            <a:endParaRPr lang="en-US" altLang="en-US" b="0"/>
          </a:p>
        </p:txBody>
      </p:sp>
      <p:graphicFrame>
        <p:nvGraphicFramePr>
          <p:cNvPr id="90118" name="Object 25"/>
          <p:cNvGraphicFramePr>
            <a:graphicFrameLocks noChangeAspect="1"/>
          </p:cNvGraphicFramePr>
          <p:nvPr/>
        </p:nvGraphicFramePr>
        <p:xfrm>
          <a:off x="515938" y="4033838"/>
          <a:ext cx="2397125" cy="1068387"/>
        </p:xfrm>
        <a:graphic>
          <a:graphicData uri="http://schemas.openxmlformats.org/presentationml/2006/ole">
            <mc:AlternateContent xmlns:mc="http://schemas.openxmlformats.org/markup-compatibility/2006">
              <mc:Choice xmlns:v="urn:schemas-microsoft-com:vml" Requires="v">
                <p:oleObj spid="_x0000_s90429" name="Equation" r:id="rId12" imgW="1054080" imgH="469800" progId="Equation.3">
                  <p:embed/>
                </p:oleObj>
              </mc:Choice>
              <mc:Fallback>
                <p:oleObj name="Equation" r:id="rId12" imgW="1054080" imgH="469800" progId="Equation.3">
                  <p:embed/>
                  <p:pic>
                    <p:nvPicPr>
                      <p:cNvPr id="0"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938" y="4033838"/>
                        <a:ext cx="2397125" cy="1068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5400" y="1082482"/>
            <a:ext cx="91694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0290" name="Rectangle 2"/>
          <p:cNvSpPr>
            <a:spLocks noGrp="1" noChangeArrowheads="1"/>
          </p:cNvSpPr>
          <p:nvPr>
            <p:ph type="title"/>
          </p:nvPr>
        </p:nvSpPr>
        <p:spPr>
          <a:xfrm>
            <a:off x="657225" y="1044575"/>
            <a:ext cx="7772400" cy="708025"/>
          </a:xfrm>
        </p:spPr>
        <p:txBody>
          <a:bodyPr/>
          <a:lstStyle/>
          <a:p>
            <a:pPr eaLnBrk="1" hangingPunct="1"/>
            <a:r>
              <a:rPr lang="en-US" altLang="en-US" sz="4000" smtClean="0"/>
              <a:t>Note</a:t>
            </a:r>
          </a:p>
        </p:txBody>
      </p:sp>
      <p:sp>
        <p:nvSpPr>
          <p:cNvPr id="140291" name="Text Box 3"/>
          <p:cNvSpPr txBox="1">
            <a:spLocks noChangeArrowheads="1"/>
          </p:cNvSpPr>
          <p:nvPr/>
        </p:nvSpPr>
        <p:spPr bwMode="auto">
          <a:xfrm>
            <a:off x="260350" y="3152775"/>
            <a:ext cx="85725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30000"/>
              </a:spcBef>
            </a:pPr>
            <a:r>
              <a:rPr kumimoji="1" lang="en-GB" altLang="en-US" b="0">
                <a:cs typeface="Times New Roman" pitchFamily="18" charset="0"/>
              </a:rPr>
              <a:t>The left half-plane sector bounded by the poles uniquely determines PO and </a:t>
            </a:r>
            <a:r>
              <a:rPr kumimoji="1" lang="en-GB" altLang="en-US" b="0" i="1">
                <a:cs typeface="Times New Roman" pitchFamily="18" charset="0"/>
              </a:rPr>
              <a:t>vice versa</a:t>
            </a:r>
            <a:r>
              <a:rPr kumimoji="1" lang="en-GB" altLang="en-US" b="0">
                <a:cs typeface="Times New Roman" pitchFamily="18" charset="0"/>
              </a:rPr>
              <a:t>.  For increased </a:t>
            </a:r>
            <a:r>
              <a:rPr kumimoji="1" lang="en-GB" altLang="en-US" b="0">
                <a:latin typeface="Symbol" pitchFamily="18" charset="2"/>
                <a:cs typeface="Times New Roman" pitchFamily="18" charset="0"/>
              </a:rPr>
              <a:t>z</a:t>
            </a:r>
            <a:r>
              <a:rPr kumimoji="1" lang="en-GB" altLang="en-US" b="0">
                <a:cs typeface="Times New Roman" pitchFamily="18" charset="0"/>
              </a:rPr>
              <a:t>, the imaginary part reduces relative to the magnitude of the real part, the sector narrows and of course the PO decreases.  Hence for small PO one requires a </a:t>
            </a:r>
            <a:r>
              <a:rPr kumimoji="1" lang="en-GB" altLang="en-US" b="0" i="1">
                <a:cs typeface="Times New Roman" pitchFamily="18" charset="0"/>
              </a:rPr>
              <a:t>narrow</a:t>
            </a:r>
            <a:r>
              <a:rPr kumimoji="1" lang="en-GB" altLang="en-US" b="0">
                <a:cs typeface="Times New Roman" pitchFamily="18" charset="0"/>
              </a:rPr>
              <a:t> sector.</a:t>
            </a:r>
            <a:endParaRPr kumimoji="1" lang="en-US" altLang="en-US" b="0">
              <a:cs typeface="Times New Roman" pitchFamily="18" charset="0"/>
            </a:endParaRPr>
          </a:p>
        </p:txBody>
      </p:sp>
      <p:sp>
        <p:nvSpPr>
          <p:cNvPr id="5"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cSld>
  <p:clrMapOvr>
    <a:masterClrMapping/>
  </p:clrMapOvr>
  <p:transition advTm="15544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588997"/>
            <a:ext cx="91694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1314" name="Rectangle 4"/>
          <p:cNvSpPr>
            <a:spLocks noGrp="1" noChangeArrowheads="1"/>
          </p:cNvSpPr>
          <p:nvPr>
            <p:ph type="title"/>
          </p:nvPr>
        </p:nvSpPr>
        <p:spPr>
          <a:xfrm>
            <a:off x="976313" y="488950"/>
            <a:ext cx="6065837" cy="914400"/>
          </a:xfrm>
          <a:noFill/>
        </p:spPr>
        <p:txBody>
          <a:bodyPr/>
          <a:lstStyle/>
          <a:p>
            <a:pPr eaLnBrk="1" hangingPunct="1"/>
            <a:r>
              <a:rPr lang="en-GB" altLang="en-US" smtClean="0"/>
              <a:t>Second Order System</a:t>
            </a:r>
            <a:endParaRPr lang="en-US" altLang="en-US" smtClean="0"/>
          </a:p>
        </p:txBody>
      </p:sp>
      <p:sp>
        <p:nvSpPr>
          <p:cNvPr id="141315"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
        <p:nvSpPr>
          <p:cNvPr id="141316"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sp>
        <p:nvSpPr>
          <p:cNvPr id="141317" name="Text Box 7"/>
          <p:cNvSpPr txBox="1">
            <a:spLocks noChangeArrowheads="1"/>
          </p:cNvSpPr>
          <p:nvPr/>
        </p:nvSpPr>
        <p:spPr bwMode="invGray">
          <a:xfrm>
            <a:off x="384175" y="2184400"/>
            <a:ext cx="8107363"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sz="3200" i="1" dirty="0"/>
              <a:t>Rule 4</a:t>
            </a:r>
            <a:r>
              <a:rPr lang="en-GB" altLang="en-US" sz="3200" b="0" dirty="0"/>
              <a:t>: In case 2 (dominant pair) the system often behaves like a second order system.  For improved speed of response require that pair lie far to the left </a:t>
            </a:r>
            <a:r>
              <a:rPr lang="en-GB" altLang="en-US" sz="3200" b="0" dirty="0" smtClean="0"/>
              <a:t>of the </a:t>
            </a:r>
            <a:r>
              <a:rPr lang="en-GB" altLang="en-US" sz="3200" b="0" dirty="0"/>
              <a:t>imaginary axis.  For reduced overshoot require that pair lie inside a sufficiently narrow sector about the negative real axis. </a:t>
            </a:r>
            <a:endParaRPr lang="en-US" altLang="en-US" sz="3200" b="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25400" y="304800"/>
            <a:ext cx="91694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91140" name="Rectangle 4"/>
          <p:cNvSpPr>
            <a:spLocks noGrp="1" noChangeArrowheads="1"/>
          </p:cNvSpPr>
          <p:nvPr>
            <p:ph type="title"/>
          </p:nvPr>
        </p:nvSpPr>
        <p:spPr>
          <a:xfrm>
            <a:off x="466725" y="152400"/>
            <a:ext cx="8229600" cy="1143000"/>
          </a:xfrm>
          <a:noFill/>
        </p:spPr>
        <p:txBody>
          <a:bodyPr/>
          <a:lstStyle/>
          <a:p>
            <a:pPr eaLnBrk="1" hangingPunct="1"/>
            <a:r>
              <a:rPr lang="en-GB" altLang="en-US" dirty="0" smtClean="0"/>
              <a:t>Dominant Pair: Specification</a:t>
            </a:r>
            <a:endParaRPr lang="en-US" altLang="en-US" dirty="0" smtClean="0"/>
          </a:p>
        </p:txBody>
      </p:sp>
      <p:graphicFrame>
        <p:nvGraphicFramePr>
          <p:cNvPr id="91138" name="Object 5"/>
          <p:cNvGraphicFramePr>
            <a:graphicFrameLocks noChangeAspect="1"/>
          </p:cNvGraphicFramePr>
          <p:nvPr/>
        </p:nvGraphicFramePr>
        <p:xfrm>
          <a:off x="4778375" y="2551113"/>
          <a:ext cx="3549650" cy="473075"/>
        </p:xfrm>
        <a:graphic>
          <a:graphicData uri="http://schemas.openxmlformats.org/presentationml/2006/ole">
            <mc:AlternateContent xmlns:mc="http://schemas.openxmlformats.org/markup-compatibility/2006">
              <mc:Choice xmlns:v="urn:schemas-microsoft-com:vml" Requires="v">
                <p:oleObj spid="_x0000_s91266" name="Equation" r:id="rId4" imgW="1714320" imgH="228600" progId="Equation.3">
                  <p:embed/>
                </p:oleObj>
              </mc:Choice>
              <mc:Fallback>
                <p:oleObj name="Equation" r:id="rId4" imgW="171432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8375" y="2551113"/>
                        <a:ext cx="3549650"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1"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
        <p:nvSpPr>
          <p:cNvPr id="91142"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91143" name="Text Box 8"/>
          <p:cNvSpPr txBox="1">
            <a:spLocks noChangeArrowheads="1"/>
          </p:cNvSpPr>
          <p:nvPr/>
        </p:nvSpPr>
        <p:spPr bwMode="invGray">
          <a:xfrm>
            <a:off x="179387" y="1068423"/>
            <a:ext cx="875982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kumimoji="1" lang="en-GB" altLang="en-US" b="0" dirty="0"/>
              <a:t>Characterise through specification of the step response.  </a:t>
            </a:r>
            <a:r>
              <a:rPr lang="en-GB" altLang="en-US" b="0" dirty="0"/>
              <a:t>In the case of a system with a dominant pair this response may be similar to the step response of a second order system.  </a:t>
            </a:r>
            <a:endParaRPr lang="en-US" altLang="en-US" b="0" dirty="0"/>
          </a:p>
        </p:txBody>
      </p:sp>
      <p:graphicFrame>
        <p:nvGraphicFramePr>
          <p:cNvPr id="91139" name="Object 9"/>
          <p:cNvGraphicFramePr>
            <a:graphicFrameLocks noChangeAspect="1"/>
          </p:cNvGraphicFramePr>
          <p:nvPr/>
        </p:nvGraphicFramePr>
        <p:xfrm>
          <a:off x="365125" y="3276600"/>
          <a:ext cx="7747000" cy="2360613"/>
        </p:xfrm>
        <a:graphic>
          <a:graphicData uri="http://schemas.openxmlformats.org/presentationml/2006/ole">
            <mc:AlternateContent xmlns:mc="http://schemas.openxmlformats.org/markup-compatibility/2006">
              <mc:Choice xmlns:v="urn:schemas-microsoft-com:vml" Requires="v">
                <p:oleObj spid="_x0000_s91267" name="Equation" r:id="rId6" imgW="3581280" imgH="1091880" progId="Equation.3">
                  <p:embed/>
                </p:oleObj>
              </mc:Choice>
              <mc:Fallback>
                <p:oleObj name="Equation" r:id="rId6" imgW="3581280" imgH="109188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125" y="3276600"/>
                        <a:ext cx="7747000" cy="236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4" name="Text Box 10"/>
          <p:cNvSpPr txBox="1">
            <a:spLocks noChangeArrowheads="1"/>
          </p:cNvSpPr>
          <p:nvPr/>
        </p:nvSpPr>
        <p:spPr bwMode="invGray">
          <a:xfrm>
            <a:off x="201613" y="5683250"/>
            <a:ext cx="87598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kumimoji="1" lang="en-GB" altLang="en-US" b="0"/>
              <a:t>Dominant pair to left of Re(</a:t>
            </a:r>
            <a:r>
              <a:rPr kumimoji="1" lang="en-GB" altLang="en-US" b="0" i="1"/>
              <a:t>s</a:t>
            </a:r>
            <a:r>
              <a:rPr kumimoji="1" lang="en-GB" altLang="en-US" b="0"/>
              <a:t>) = -2 and inside sector of angle </a:t>
            </a:r>
            <a:r>
              <a:rPr kumimoji="1" lang="en-GB" altLang="en-US" b="0" i="1">
                <a:latin typeface="Symbol" pitchFamily="18" charset="2"/>
              </a:rPr>
              <a:t>f</a:t>
            </a:r>
            <a:r>
              <a:rPr kumimoji="1" lang="en-GB" altLang="en-US" b="0"/>
              <a:t>.  In practice require that </a:t>
            </a:r>
            <a:r>
              <a:rPr kumimoji="1" lang="en-GB" altLang="en-US" b="0" i="1"/>
              <a:t>all</a:t>
            </a:r>
            <a:r>
              <a:rPr kumimoji="1" lang="en-GB" altLang="en-US" b="0"/>
              <a:t> poles lie in this region.</a:t>
            </a:r>
            <a:endParaRPr lang="en-US" altLang="en-US" b="0"/>
          </a:p>
        </p:txBody>
      </p:sp>
      <p:sp>
        <p:nvSpPr>
          <p:cNvPr id="91145" name="Text Box 11"/>
          <p:cNvSpPr txBox="1">
            <a:spLocks noChangeArrowheads="1"/>
          </p:cNvSpPr>
          <p:nvPr/>
        </p:nvSpPr>
        <p:spPr bwMode="invGray">
          <a:xfrm>
            <a:off x="290513" y="2484438"/>
            <a:ext cx="43418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i="1"/>
              <a:t>Specification</a:t>
            </a:r>
            <a:r>
              <a:rPr lang="en-GB" altLang="en-US" b="0"/>
              <a:t>:  DC gain = 1,</a:t>
            </a:r>
            <a:endParaRPr lang="en-US" altLang="en-US" b="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304800"/>
            <a:ext cx="9144000" cy="91796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68611" name="Rectangle 4"/>
          <p:cNvSpPr>
            <a:spLocks noGrp="1" noChangeArrowheads="1"/>
          </p:cNvSpPr>
          <p:nvPr>
            <p:ph type="title"/>
          </p:nvPr>
        </p:nvSpPr>
        <p:spPr>
          <a:xfrm>
            <a:off x="685800" y="192281"/>
            <a:ext cx="7772400" cy="1143000"/>
          </a:xfrm>
          <a:noFill/>
        </p:spPr>
        <p:txBody>
          <a:bodyPr/>
          <a:lstStyle/>
          <a:p>
            <a:pPr eaLnBrk="1" hangingPunct="1"/>
            <a:r>
              <a:rPr lang="en-IE" altLang="en-US" dirty="0" smtClean="0"/>
              <a:t>Open Loop Control</a:t>
            </a:r>
            <a:endParaRPr lang="en-GB" altLang="en-US" dirty="0" smtClean="0"/>
          </a:p>
        </p:txBody>
      </p:sp>
      <p:sp>
        <p:nvSpPr>
          <p:cNvPr id="68612" name="Rectangle 5"/>
          <p:cNvSpPr>
            <a:spLocks noGrp="1" noChangeArrowheads="1"/>
          </p:cNvSpPr>
          <p:nvPr>
            <p:ph type="body" idx="1"/>
          </p:nvPr>
        </p:nvSpPr>
        <p:spPr>
          <a:xfrm>
            <a:off x="647700" y="1219200"/>
            <a:ext cx="7772400" cy="1581150"/>
          </a:xfrm>
          <a:noFill/>
        </p:spPr>
        <p:txBody>
          <a:bodyPr/>
          <a:lstStyle/>
          <a:p>
            <a:pPr eaLnBrk="1" hangingPunct="1"/>
            <a:r>
              <a:rPr lang="en-IE" altLang="en-US" smtClean="0">
                <a:latin typeface="Times New Roman" pitchFamily="18" charset="0"/>
              </a:rPr>
              <a:t>The simplest control strategy is to allow an external agent take direct control of the input to the system: </a:t>
            </a:r>
            <a:r>
              <a:rPr lang="en-IE" altLang="en-US" i="1" smtClean="0">
                <a:latin typeface="Times New Roman" pitchFamily="18" charset="0"/>
              </a:rPr>
              <a:t>e.g. electric toaster</a:t>
            </a:r>
            <a:endParaRPr lang="en-GB" altLang="en-US" i="1" smtClean="0">
              <a:latin typeface="Times New Roman" pitchFamily="18" charset="0"/>
            </a:endParaRPr>
          </a:p>
        </p:txBody>
      </p:sp>
      <p:graphicFrame>
        <p:nvGraphicFramePr>
          <p:cNvPr id="68610" name="Object 6"/>
          <p:cNvGraphicFramePr>
            <a:graphicFrameLocks noChangeAspect="1"/>
          </p:cNvGraphicFramePr>
          <p:nvPr/>
        </p:nvGraphicFramePr>
        <p:xfrm>
          <a:off x="1428750" y="3276600"/>
          <a:ext cx="6286500" cy="1617663"/>
        </p:xfrm>
        <a:graphic>
          <a:graphicData uri="http://schemas.openxmlformats.org/presentationml/2006/ole">
            <mc:AlternateContent xmlns:mc="http://schemas.openxmlformats.org/markup-compatibility/2006">
              <mc:Choice xmlns:v="urn:schemas-microsoft-com:vml" Requires="v">
                <p:oleObj spid="_x0000_s68675" name="Visio" r:id="rId4" imgW="4798800" imgH="1234800" progId="Visio.Drawing.11">
                  <p:embed/>
                </p:oleObj>
              </mc:Choice>
              <mc:Fallback>
                <p:oleObj name="Visio" r:id="rId4" imgW="4798800" imgH="1234800"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3276600"/>
                        <a:ext cx="6286500" cy="161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3" name="Rectangle 7"/>
          <p:cNvSpPr>
            <a:spLocks noChangeArrowheads="1"/>
          </p:cNvSpPr>
          <p:nvPr/>
        </p:nvSpPr>
        <p:spPr bwMode="auto">
          <a:xfrm>
            <a:off x="685800" y="5200650"/>
            <a:ext cx="7772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20000"/>
              </a:spcBef>
              <a:buFontTx/>
              <a:buChar char="•"/>
            </a:pPr>
            <a:r>
              <a:rPr kumimoji="1" lang="en-IE" altLang="en-US" sz="3200" b="0"/>
              <a:t>This is called </a:t>
            </a:r>
            <a:r>
              <a:rPr kumimoji="1" lang="en-IE" altLang="en-US" sz="3200" b="0" i="1"/>
              <a:t>open loop control</a:t>
            </a:r>
            <a:r>
              <a:rPr kumimoji="1" lang="en-IE" altLang="en-US" sz="3200" b="0"/>
              <a:t>.  It is simple but commonly very poor.</a:t>
            </a:r>
            <a:endParaRPr kumimoji="1" lang="en-GB" altLang="en-US" sz="3200" b="0"/>
          </a:p>
        </p:txBody>
      </p:sp>
      <p:sp>
        <p:nvSpPr>
          <p:cNvPr id="68614" name="Text Box 8"/>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a:t>
            </a:r>
            <a:r>
              <a:rPr kumimoji="1" lang="en-IE" altLang="en-US" sz="1400" b="0"/>
              <a:t> </a:t>
            </a:r>
            <a:r>
              <a:rPr kumimoji="1" lang="en-GB" altLang="en-US" sz="1400" b="0"/>
              <a:t>2</a:t>
            </a:r>
            <a:endParaRPr kumimoji="1" lang="en-GB" altLang="en-US" sz="800" b="0"/>
          </a:p>
        </p:txBody>
      </p:sp>
      <p:sp>
        <p:nvSpPr>
          <p:cNvPr id="68615" name="Text Box 9"/>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5400" y="693641"/>
            <a:ext cx="91694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2338" name="Rectangle 2"/>
          <p:cNvSpPr>
            <a:spLocks noGrp="1" noChangeArrowheads="1"/>
          </p:cNvSpPr>
          <p:nvPr>
            <p:ph type="title"/>
          </p:nvPr>
        </p:nvSpPr>
        <p:spPr>
          <a:xfrm>
            <a:off x="657225" y="730250"/>
            <a:ext cx="7772400" cy="708025"/>
          </a:xfrm>
        </p:spPr>
        <p:txBody>
          <a:bodyPr/>
          <a:lstStyle/>
          <a:p>
            <a:pPr eaLnBrk="1" hangingPunct="1"/>
            <a:r>
              <a:rPr lang="en-US" altLang="en-US" sz="4000" smtClean="0"/>
              <a:t>Note</a:t>
            </a:r>
          </a:p>
        </p:txBody>
      </p:sp>
      <p:sp>
        <p:nvSpPr>
          <p:cNvPr id="142339" name="Text Box 3"/>
          <p:cNvSpPr txBox="1">
            <a:spLocks noChangeArrowheads="1"/>
          </p:cNvSpPr>
          <p:nvPr/>
        </p:nvSpPr>
        <p:spPr bwMode="auto">
          <a:xfrm>
            <a:off x="250825" y="2046288"/>
            <a:ext cx="85725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30000"/>
              </a:spcBef>
            </a:pPr>
            <a:r>
              <a:rPr kumimoji="1" lang="en-GB" altLang="en-US" b="0" dirty="0">
                <a:cs typeface="Times New Roman" pitchFamily="18" charset="0"/>
              </a:rPr>
              <a:t>Again specification transformed to simple expression concerning </a:t>
            </a:r>
            <a:r>
              <a:rPr kumimoji="1" lang="en-GB" altLang="en-US" b="0" dirty="0" smtClean="0">
                <a:cs typeface="Times New Roman" pitchFamily="18" charset="0"/>
              </a:rPr>
              <a:t>the forward </a:t>
            </a:r>
            <a:r>
              <a:rPr kumimoji="1" lang="en-GB" altLang="en-US" b="0" dirty="0">
                <a:cs typeface="Times New Roman" pitchFamily="18" charset="0"/>
              </a:rPr>
              <a:t>path (it must contain a pole at 0) and </a:t>
            </a:r>
            <a:r>
              <a:rPr lang="en-GB" altLang="en-US" b="0" dirty="0">
                <a:cs typeface="Times New Roman" pitchFamily="18" charset="0"/>
              </a:rPr>
              <a:t>a statement about the required location in the complex plane of the closed-loop poles (they must lie to the left of a line parallel to the imaginary axis and inside a sector about the negative real axis).  The only additional constraint is that the closed-loop system must actually </a:t>
            </a:r>
            <a:r>
              <a:rPr lang="en-GB" altLang="en-US" b="0" i="1" dirty="0">
                <a:cs typeface="Times New Roman" pitchFamily="18" charset="0"/>
              </a:rPr>
              <a:t>have</a:t>
            </a:r>
            <a:r>
              <a:rPr lang="en-GB" altLang="en-US" b="0" dirty="0">
                <a:cs typeface="Times New Roman" pitchFamily="18" charset="0"/>
              </a:rPr>
              <a:t> a dominant pair.  Of course this specification embraces the requirements of stability.</a:t>
            </a:r>
            <a:endParaRPr lang="en-US" altLang="en-US" b="0" dirty="0">
              <a:cs typeface="Times New Roman" pitchFamily="18" charset="0"/>
            </a:endParaRPr>
          </a:p>
        </p:txBody>
      </p:sp>
      <p:sp>
        <p:nvSpPr>
          <p:cNvPr id="5"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cSld>
  <p:clrMapOvr>
    <a:masterClrMapping/>
  </p:clrMapOvr>
  <p:transition advTm="155440"/>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435429"/>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37218" name="Rectangle 2"/>
          <p:cNvSpPr>
            <a:spLocks noGrp="1" noChangeArrowheads="1"/>
          </p:cNvSpPr>
          <p:nvPr>
            <p:ph type="title"/>
          </p:nvPr>
        </p:nvSpPr>
        <p:spPr>
          <a:xfrm>
            <a:off x="657225" y="466725"/>
            <a:ext cx="7772400" cy="708025"/>
          </a:xfrm>
        </p:spPr>
        <p:txBody>
          <a:bodyPr/>
          <a:lstStyle/>
          <a:p>
            <a:pPr eaLnBrk="1" hangingPunct="1"/>
            <a:r>
              <a:rPr lang="en-US" altLang="en-US" sz="4000" smtClean="0"/>
              <a:t>Note</a:t>
            </a:r>
          </a:p>
        </p:txBody>
      </p:sp>
      <p:sp>
        <p:nvSpPr>
          <p:cNvPr id="137219" name="Text Box 3"/>
          <p:cNvSpPr txBox="1">
            <a:spLocks noChangeArrowheads="1"/>
          </p:cNvSpPr>
          <p:nvPr/>
        </p:nvSpPr>
        <p:spPr bwMode="auto">
          <a:xfrm>
            <a:off x="280988" y="1454638"/>
            <a:ext cx="85725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r>
              <a:rPr lang="en-GB" altLang="en-US" b="0" dirty="0" smtClean="0">
                <a:cs typeface="Times New Roman" pitchFamily="18" charset="0"/>
              </a:rPr>
              <a:t>Again we a </a:t>
            </a:r>
            <a:r>
              <a:rPr lang="en-GB" altLang="en-US" b="0" i="1" dirty="0" smtClean="0">
                <a:cs typeface="Times New Roman" pitchFamily="18" charset="0"/>
              </a:rPr>
              <a:t>model reference </a:t>
            </a:r>
            <a:r>
              <a:rPr lang="en-GB" altLang="en-US" b="0" dirty="0" smtClean="0">
                <a:cs typeface="Times New Roman" pitchFamily="18" charset="0"/>
              </a:rPr>
              <a:t>approach. We identify a simple model (a second order transfer function). We determine the parameters of this model such that were the closed-loop system actually described by this simple model it would meet all of the specifications (where we have made essentially all of those specifications with a view to achieving a desirable step response). Again the controller must be designed so that the closed-loop system actually behaves approximately like the simple model and therefore meets the specification because the simple model meets the specification.</a:t>
            </a:r>
          </a:p>
        </p:txBody>
      </p:sp>
      <p:sp>
        <p:nvSpPr>
          <p:cNvPr id="5"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2</a:t>
            </a:r>
            <a:endParaRPr kumimoji="1" lang="en-GB" altLang="en-US" sz="800" b="0" dirty="0"/>
          </a:p>
        </p:txBody>
      </p:sp>
      <p:sp>
        <p:nvSpPr>
          <p:cNvPr id="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extLst>
      <p:ext uri="{BB962C8B-B14F-4D97-AF65-F5344CB8AC3E}">
        <p14:creationId xmlns:p14="http://schemas.microsoft.com/office/powerpoint/2010/main" val="1908166984"/>
      </p:ext>
    </p:extLst>
  </p:cSld>
  <p:clrMapOvr>
    <a:masterClrMapping/>
  </p:clrMapOvr>
  <p:transition advTm="155440"/>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 y="435429"/>
            <a:ext cx="9390743"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3362" name="Rectangle 4"/>
          <p:cNvSpPr>
            <a:spLocks noGrp="1" noChangeArrowheads="1"/>
          </p:cNvSpPr>
          <p:nvPr>
            <p:ph type="title"/>
          </p:nvPr>
        </p:nvSpPr>
        <p:spPr>
          <a:xfrm>
            <a:off x="1115559" y="379708"/>
            <a:ext cx="7157584" cy="914400"/>
          </a:xfrm>
          <a:noFill/>
        </p:spPr>
        <p:txBody>
          <a:bodyPr/>
          <a:lstStyle/>
          <a:p>
            <a:pPr eaLnBrk="1" hangingPunct="1"/>
            <a:r>
              <a:rPr lang="en-GB" altLang="en-US" dirty="0" smtClean="0"/>
              <a:t>Dominant Pole Placement</a:t>
            </a:r>
            <a:endParaRPr lang="en-US" altLang="en-US" dirty="0" smtClean="0"/>
          </a:p>
        </p:txBody>
      </p:sp>
      <p:sp>
        <p:nvSpPr>
          <p:cNvPr id="143363"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
        <p:nvSpPr>
          <p:cNvPr id="143364"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sp>
        <p:nvSpPr>
          <p:cNvPr id="143365" name="Text Box 9"/>
          <p:cNvSpPr txBox="1">
            <a:spLocks noChangeArrowheads="1"/>
          </p:cNvSpPr>
          <p:nvPr/>
        </p:nvSpPr>
        <p:spPr bwMode="invGray">
          <a:xfrm>
            <a:off x="156708" y="1246903"/>
            <a:ext cx="869700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dirty="0"/>
              <a:t>Textbooks commonly devote a great deal of space to the analysis of first and second order systems.  The reason for this attention is not that such systems arise so often, but rather that </a:t>
            </a:r>
            <a:r>
              <a:rPr lang="en-GB" altLang="en-US" b="0" dirty="0" smtClean="0"/>
              <a:t>very many engineering systems, when operating close to a desired operating point stable</a:t>
            </a:r>
            <a:r>
              <a:rPr lang="en-GB" altLang="en-US" b="0" dirty="0"/>
              <a:t>, </a:t>
            </a:r>
            <a:r>
              <a:rPr lang="en-GB" altLang="en-US" b="0" dirty="0" smtClean="0"/>
              <a:t>can be </a:t>
            </a:r>
            <a:r>
              <a:rPr lang="en-GB" altLang="en-US" b="0" dirty="0" err="1" smtClean="0"/>
              <a:t>linearised</a:t>
            </a:r>
            <a:r>
              <a:rPr lang="en-GB" altLang="en-US" b="0" dirty="0" smtClean="0"/>
              <a:t> and the resulting LTI</a:t>
            </a:r>
            <a:r>
              <a:rPr lang="en-GB" altLang="en-US" b="0" dirty="0"/>
              <a:t>, SISO system will have either a dominant real pole or a dominant pair and will therefore be tolerably well approximated by a suitably chosen first or second order system.  Accordingly the time expended in the analysis of first and second order systems is amply rewarded by the applicability of the results to a very wide, almost ubiquitous, class of systems.</a:t>
            </a:r>
            <a:endParaRPr lang="en-US" altLang="en-US" b="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 y="435429"/>
            <a:ext cx="9390743"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3362" name="Rectangle 4"/>
          <p:cNvSpPr>
            <a:spLocks noGrp="1" noChangeArrowheads="1"/>
          </p:cNvSpPr>
          <p:nvPr>
            <p:ph type="title"/>
          </p:nvPr>
        </p:nvSpPr>
        <p:spPr>
          <a:xfrm>
            <a:off x="1115559" y="379708"/>
            <a:ext cx="7157584" cy="914400"/>
          </a:xfrm>
          <a:noFill/>
        </p:spPr>
        <p:txBody>
          <a:bodyPr/>
          <a:lstStyle/>
          <a:p>
            <a:pPr eaLnBrk="1" hangingPunct="1"/>
            <a:r>
              <a:rPr lang="en-GB" altLang="en-US" dirty="0" smtClean="0"/>
              <a:t>Dominant Pole Placement</a:t>
            </a:r>
            <a:endParaRPr lang="en-US" altLang="en-US" dirty="0" smtClean="0"/>
          </a:p>
        </p:txBody>
      </p:sp>
      <p:sp>
        <p:nvSpPr>
          <p:cNvPr id="143363"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
        <p:nvSpPr>
          <p:cNvPr id="143364"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sp>
        <p:nvSpPr>
          <p:cNvPr id="143365" name="Text Box 9"/>
          <p:cNvSpPr txBox="1">
            <a:spLocks noChangeArrowheads="1"/>
          </p:cNvSpPr>
          <p:nvPr/>
        </p:nvSpPr>
        <p:spPr bwMode="invGray">
          <a:xfrm>
            <a:off x="156708" y="1522407"/>
            <a:ext cx="8697005"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sz="3200" b="0" dirty="0" smtClean="0"/>
              <a:t>Within this context it is in the nature of negative feedback to reinforce the validity of this long list of assumptions. The controller keeps the system close to the operating point so that the </a:t>
            </a:r>
            <a:r>
              <a:rPr lang="en-GB" altLang="en-US" sz="3200" b="0" dirty="0" err="1" smtClean="0"/>
              <a:t>linearisation</a:t>
            </a:r>
            <a:r>
              <a:rPr lang="en-GB" altLang="en-US" sz="3200" b="0" dirty="0" smtClean="0"/>
              <a:t> (</a:t>
            </a:r>
            <a:r>
              <a:rPr lang="en-GB" altLang="en-US" sz="3200" b="0" dirty="0" err="1" smtClean="0"/>
              <a:t>a.k.a</a:t>
            </a:r>
            <a:r>
              <a:rPr lang="en-GB" altLang="en-US" sz="3200" b="0" dirty="0" smtClean="0"/>
              <a:t> the small signal analysis remains valid), the negative feedback also reduces the sensitivity of the closed-loop system performance to the open-loop performance. Accordingly taking rather poor models for the open-loop system, i.e. for the plant, is more readily justified.</a:t>
            </a:r>
            <a:endParaRPr lang="en-US" altLang="en-US" sz="3200" b="0" dirty="0"/>
          </a:p>
        </p:txBody>
      </p:sp>
    </p:spTree>
    <p:extLst>
      <p:ext uri="{BB962C8B-B14F-4D97-AF65-F5344CB8AC3E}">
        <p14:creationId xmlns:p14="http://schemas.microsoft.com/office/powerpoint/2010/main" val="4378475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1" y="435429"/>
            <a:ext cx="9390743"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92165" name="Rectangle 2"/>
          <p:cNvSpPr>
            <a:spLocks noChangeArrowheads="1"/>
          </p:cNvSpPr>
          <p:nvPr/>
        </p:nvSpPr>
        <p:spPr bwMode="auto">
          <a:xfrm>
            <a:off x="609600" y="25277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r>
              <a:rPr lang="en-GB" altLang="en-US" sz="4400" b="0" dirty="0">
                <a:solidFill>
                  <a:schemeClr val="tx2"/>
                </a:solidFill>
                <a:latin typeface="Arial" charset="0"/>
              </a:rPr>
              <a:t>First Order System</a:t>
            </a:r>
          </a:p>
        </p:txBody>
      </p:sp>
      <p:sp>
        <p:nvSpPr>
          <p:cNvPr id="92166"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sp>
        <p:nvSpPr>
          <p:cNvPr id="92167"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graphicFrame>
        <p:nvGraphicFramePr>
          <p:cNvPr id="784391" name="Group 7"/>
          <p:cNvGraphicFramePr>
            <a:graphicFrameLocks noGrp="1"/>
          </p:cNvGraphicFramePr>
          <p:nvPr/>
        </p:nvGraphicFramePr>
        <p:xfrm>
          <a:off x="590550" y="2005013"/>
          <a:ext cx="7670800" cy="3591108"/>
        </p:xfrm>
        <a:graphic>
          <a:graphicData uri="http://schemas.openxmlformats.org/drawingml/2006/table">
            <a:tbl>
              <a:tblPr/>
              <a:tblGrid>
                <a:gridCol w="2557463"/>
                <a:gridCol w="2555875"/>
                <a:gridCol w="2557462"/>
              </a:tblGrid>
              <a:tr h="8618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rPr>
                        <a:t>Specification:</a:t>
                      </a:r>
                      <a:endParaRPr kumimoji="0" lang="en-US" sz="2000" b="0" i="0" u="none" strike="noStrike" cap="none" normalizeH="0" baseline="0" smtClean="0">
                        <a:ln>
                          <a:noFill/>
                        </a:ln>
                        <a:solidFill>
                          <a:schemeClr val="tx1"/>
                        </a:solidFill>
                        <a:effectLst/>
                        <a:latin typeface="Times New Roman" pitchFamily="18"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rPr>
                        <a:t>Symbol:</a:t>
                      </a:r>
                      <a:endParaRPr kumimoji="0" lang="en-US" sz="2000" b="0" i="0" u="none" strike="noStrike" cap="none" normalizeH="0" baseline="0" smtClean="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rPr>
                        <a:t>Approximation:</a:t>
                      </a:r>
                      <a:endParaRPr kumimoji="0" lang="en-US" sz="2000" b="0" i="0" u="none" strike="noStrike" cap="none" normalizeH="0" baseline="0" smtClean="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96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rPr>
                        <a:t>10% to 90% rise time</a:t>
                      </a:r>
                      <a:endParaRPr kumimoji="0" lang="en-US" sz="2000" b="0" i="0" u="none" strike="noStrike" cap="none" normalizeH="0" baseline="0" smtClean="0">
                        <a:ln>
                          <a:noFill/>
                        </a:ln>
                        <a:solidFill>
                          <a:schemeClr val="tx1"/>
                        </a:solidFill>
                        <a:effectLst/>
                        <a:latin typeface="Times New Roman" pitchFamily="18"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1" u="none" strike="noStrike" cap="none" normalizeH="0" baseline="0" smtClean="0">
                          <a:ln>
                            <a:noFill/>
                          </a:ln>
                          <a:solidFill>
                            <a:schemeClr val="tx1"/>
                          </a:solidFill>
                          <a:effectLst/>
                          <a:latin typeface="Times New Roman" pitchFamily="18" charset="0"/>
                        </a:rPr>
                        <a:t>t</a:t>
                      </a:r>
                      <a:r>
                        <a:rPr kumimoji="0" lang="en-GB" sz="2000" b="0" i="1" u="none" strike="noStrike" cap="none" normalizeH="0" baseline="-25000" smtClean="0">
                          <a:ln>
                            <a:noFill/>
                          </a:ln>
                          <a:solidFill>
                            <a:schemeClr val="tx1"/>
                          </a:solidFill>
                          <a:effectLst/>
                          <a:latin typeface="Times New Roman" pitchFamily="18" charset="0"/>
                        </a:rPr>
                        <a:t>r</a:t>
                      </a:r>
                      <a:endParaRPr kumimoji="0" lang="en-US" sz="2000" b="0" i="1" u="none" strike="noStrike" cap="none" normalizeH="0" baseline="-25000" smtClean="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275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rPr>
                        <a:t>Settling time</a:t>
                      </a:r>
                      <a:endParaRPr kumimoji="0" lang="en-US" sz="2000" b="0" i="0" u="none" strike="noStrike" cap="none" normalizeH="0" baseline="0" smtClean="0">
                        <a:ln>
                          <a:noFill/>
                        </a:ln>
                        <a:solidFill>
                          <a:schemeClr val="tx1"/>
                        </a:solidFill>
                        <a:effectLst/>
                        <a:latin typeface="Times New Roman" pitchFamily="18"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1" u="none" strike="noStrike" cap="none" normalizeH="0" baseline="0" smtClean="0">
                          <a:ln>
                            <a:noFill/>
                          </a:ln>
                          <a:solidFill>
                            <a:schemeClr val="tx1"/>
                          </a:solidFill>
                          <a:effectLst/>
                          <a:latin typeface="Times New Roman" pitchFamily="18" charset="0"/>
                        </a:rPr>
                        <a:t>t</a:t>
                      </a:r>
                      <a:r>
                        <a:rPr kumimoji="0" lang="en-GB" sz="2000" b="0" i="1" u="none" strike="noStrike" cap="none" normalizeH="0" baseline="-25000" smtClean="0">
                          <a:ln>
                            <a:noFill/>
                          </a:ln>
                          <a:solidFill>
                            <a:schemeClr val="tx1"/>
                          </a:solidFill>
                          <a:effectLst/>
                          <a:latin typeface="Times New Roman" pitchFamily="18" charset="0"/>
                        </a:rPr>
                        <a:t>s</a:t>
                      </a:r>
                      <a:r>
                        <a:rPr kumimoji="0" lang="en-GB" sz="2000" b="0" i="0" u="none" strike="noStrike" cap="none" normalizeH="0" baseline="0" smtClean="0">
                          <a:ln>
                            <a:noFill/>
                          </a:ln>
                          <a:solidFill>
                            <a:schemeClr val="tx1"/>
                          </a:solidFill>
                          <a:effectLst/>
                          <a:latin typeface="Times New Roman" pitchFamily="18" charset="0"/>
                        </a:rPr>
                        <a:t>(2%)</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1" u="none" strike="noStrike" cap="none" normalizeH="0" baseline="0" smtClean="0">
                          <a:ln>
                            <a:noFill/>
                          </a:ln>
                          <a:solidFill>
                            <a:schemeClr val="tx1"/>
                          </a:solidFill>
                          <a:effectLst/>
                          <a:latin typeface="Times New Roman" pitchFamily="18" charset="0"/>
                        </a:rPr>
                        <a:t>t</a:t>
                      </a:r>
                      <a:r>
                        <a:rPr kumimoji="0" lang="en-GB" sz="2000" b="0" i="1" u="none" strike="noStrike" cap="none" normalizeH="0" baseline="-25000" smtClean="0">
                          <a:ln>
                            <a:noFill/>
                          </a:ln>
                          <a:solidFill>
                            <a:schemeClr val="tx1"/>
                          </a:solidFill>
                          <a:effectLst/>
                          <a:latin typeface="Times New Roman" pitchFamily="18" charset="0"/>
                        </a:rPr>
                        <a:t>s</a:t>
                      </a:r>
                      <a:r>
                        <a:rPr kumimoji="0" lang="en-GB" sz="2000" b="0" i="0" u="none" strike="noStrike" cap="none" normalizeH="0" baseline="0" smtClean="0">
                          <a:ln>
                            <a:noFill/>
                          </a:ln>
                          <a:solidFill>
                            <a:schemeClr val="tx1"/>
                          </a:solidFill>
                          <a:effectLst/>
                          <a:latin typeface="Times New Roman" pitchFamily="18" charset="0"/>
                        </a:rPr>
                        <a:t>(5%)</a:t>
                      </a:r>
                      <a:endParaRPr kumimoji="0" lang="en-US" sz="2000" b="0" i="0" u="none" strike="noStrike" cap="none" normalizeH="0" baseline="0" smtClean="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18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rPr>
                        <a:t>Overshoot</a:t>
                      </a:r>
                      <a:endParaRPr kumimoji="0" lang="en-US" sz="2000" b="0" i="0" u="none" strike="noStrike" cap="none" normalizeH="0" baseline="0" smtClean="0">
                        <a:ln>
                          <a:noFill/>
                        </a:ln>
                        <a:solidFill>
                          <a:schemeClr val="tx1"/>
                        </a:solidFill>
                        <a:effectLst/>
                        <a:latin typeface="Times New Roman" pitchFamily="18"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rPr>
                        <a:t>PO%</a:t>
                      </a:r>
                      <a:endParaRPr kumimoji="0" lang="en-US" sz="2000" b="0" i="0" u="none" strike="noStrike" cap="none" normalizeH="0" baseline="0" smtClean="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Times New Roman" pitchFamily="18" charset="0"/>
                        </a:rPr>
                        <a:t>     0%</a:t>
                      </a:r>
                      <a:endParaRPr kumimoji="0" lang="en-US" sz="2000" b="0" i="0" u="none" strike="noStrike" cap="none" normalizeH="0" baseline="0" dirty="0" smtClean="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162" name="Object 29"/>
          <p:cNvGraphicFramePr>
            <a:graphicFrameLocks noChangeAspect="1"/>
          </p:cNvGraphicFramePr>
          <p:nvPr/>
        </p:nvGraphicFramePr>
        <p:xfrm>
          <a:off x="6061075" y="2995613"/>
          <a:ext cx="1473200" cy="379412"/>
        </p:xfrm>
        <a:graphic>
          <a:graphicData uri="http://schemas.openxmlformats.org/presentationml/2006/ole">
            <mc:AlternateContent xmlns:mc="http://schemas.openxmlformats.org/markup-compatibility/2006">
              <mc:Choice xmlns:v="urn:schemas-microsoft-com:vml" Requires="v">
                <p:oleObj spid="_x0000_s92367" name="Equation" r:id="rId4" imgW="838080" imgH="215640" progId="Equation.3">
                  <p:embed/>
                </p:oleObj>
              </mc:Choice>
              <mc:Fallback>
                <p:oleObj name="Equation" r:id="rId4" imgW="838080" imgH="215640" progId="Equation.3">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1075" y="2995613"/>
                        <a:ext cx="1473200"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3" name="Object 30"/>
          <p:cNvGraphicFramePr>
            <a:graphicFrameLocks noChangeAspect="1"/>
          </p:cNvGraphicFramePr>
          <p:nvPr/>
        </p:nvGraphicFramePr>
        <p:xfrm>
          <a:off x="6064250" y="3708400"/>
          <a:ext cx="1406525" cy="379413"/>
        </p:xfrm>
        <a:graphic>
          <a:graphicData uri="http://schemas.openxmlformats.org/presentationml/2006/ole">
            <mc:AlternateContent xmlns:mc="http://schemas.openxmlformats.org/markup-compatibility/2006">
              <mc:Choice xmlns:v="urn:schemas-microsoft-com:vml" Requires="v">
                <p:oleObj spid="_x0000_s92368" name="Equation" r:id="rId6" imgW="799920" imgH="215640" progId="Equation.3">
                  <p:embed/>
                </p:oleObj>
              </mc:Choice>
              <mc:Fallback>
                <p:oleObj name="Equation" r:id="rId6" imgW="799920" imgH="215640" progId="Equation.3">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4250" y="3708400"/>
                        <a:ext cx="1406525"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4" name="Object 31"/>
          <p:cNvGraphicFramePr>
            <a:graphicFrameLocks noChangeAspect="1"/>
          </p:cNvGraphicFramePr>
          <p:nvPr/>
        </p:nvGraphicFramePr>
        <p:xfrm>
          <a:off x="6076950" y="4287838"/>
          <a:ext cx="1384300" cy="379412"/>
        </p:xfrm>
        <a:graphic>
          <a:graphicData uri="http://schemas.openxmlformats.org/presentationml/2006/ole">
            <mc:AlternateContent xmlns:mc="http://schemas.openxmlformats.org/markup-compatibility/2006">
              <mc:Choice xmlns:v="urn:schemas-microsoft-com:vml" Requires="v">
                <p:oleObj spid="_x0000_s92369" name="Equation" r:id="rId8" imgW="787320" imgH="215640" progId="Equation.3">
                  <p:embed/>
                </p:oleObj>
              </mc:Choice>
              <mc:Fallback>
                <p:oleObj name="Equation" r:id="rId8" imgW="787320" imgH="215640" progId="Equation.3">
                  <p:embed/>
                  <p:pic>
                    <p:nvPicPr>
                      <p:cNvPr id="0" name="Object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76950" y="4287838"/>
                        <a:ext cx="1384300"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04800"/>
            <a:ext cx="9390743"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4386" name="Rectangle 4"/>
          <p:cNvSpPr>
            <a:spLocks noGrp="1" noChangeArrowheads="1"/>
          </p:cNvSpPr>
          <p:nvPr>
            <p:ph type="title"/>
          </p:nvPr>
        </p:nvSpPr>
        <p:spPr>
          <a:xfrm>
            <a:off x="1159102" y="191021"/>
            <a:ext cx="6065837" cy="914400"/>
          </a:xfrm>
          <a:noFill/>
        </p:spPr>
        <p:txBody>
          <a:bodyPr/>
          <a:lstStyle/>
          <a:p>
            <a:pPr eaLnBrk="1" hangingPunct="1"/>
            <a:r>
              <a:rPr lang="en-GB" altLang="en-US" dirty="0" smtClean="0"/>
              <a:t>Note</a:t>
            </a:r>
            <a:endParaRPr lang="en-US" altLang="en-US" dirty="0" smtClean="0"/>
          </a:p>
        </p:txBody>
      </p:sp>
      <p:sp>
        <p:nvSpPr>
          <p:cNvPr id="144387"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
        <p:nvSpPr>
          <p:cNvPr id="144388"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sp>
        <p:nvSpPr>
          <p:cNvPr id="144389" name="Text Box 9"/>
          <p:cNvSpPr txBox="1">
            <a:spLocks noChangeArrowheads="1"/>
          </p:cNvSpPr>
          <p:nvPr/>
        </p:nvSpPr>
        <p:spPr bwMode="invGray">
          <a:xfrm>
            <a:off x="317500" y="1225096"/>
            <a:ext cx="85725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b="0" dirty="0" smtClean="0"/>
              <a:t>This table is typical of the information sought and acquired through an analysis of a first order system.</a:t>
            </a:r>
          </a:p>
          <a:p>
            <a:pPr eaLnBrk="1" hangingPunct="1">
              <a:spcBef>
                <a:spcPct val="50000"/>
              </a:spcBef>
            </a:pPr>
            <a:r>
              <a:rPr lang="en-GB" altLang="en-US" b="0" dirty="0" smtClean="0"/>
              <a:t>The </a:t>
            </a:r>
            <a:r>
              <a:rPr lang="en-GB" altLang="en-US" b="0" i="1" dirty="0"/>
              <a:t>10% to 90% rise time </a:t>
            </a:r>
            <a:r>
              <a:rPr lang="en-GB" altLang="en-US" b="0" dirty="0"/>
              <a:t>(also known as simply the </a:t>
            </a:r>
            <a:r>
              <a:rPr lang="en-GB" altLang="en-US" b="0" i="1" dirty="0"/>
              <a:t>rise time</a:t>
            </a:r>
            <a:r>
              <a:rPr lang="en-GB" altLang="en-US" b="0" dirty="0"/>
              <a:t>) is another method of estimating the transient time. It is equal to the time which must elapse between the step response first reaching 10% of its steady state value to first reaching 90% of its steady state value.</a:t>
            </a:r>
            <a:endParaRPr lang="en-US" altLang="en-US" b="0" dirty="0"/>
          </a:p>
          <a:p>
            <a:pPr eaLnBrk="1" hangingPunct="1">
              <a:spcBef>
                <a:spcPct val="50000"/>
              </a:spcBef>
            </a:pPr>
            <a:r>
              <a:rPr lang="en-GB" altLang="en-US" b="0" dirty="0"/>
              <a:t>I do not regard it as reliable in its capacity to estimate the transient time. </a:t>
            </a:r>
            <a:r>
              <a:rPr lang="en-GB" altLang="en-US" b="0" dirty="0" smtClean="0"/>
              <a:t>My reason is that it is based upon the initial or early phase response of the first order system, where in practice it is least like the actual response of the high order system. </a:t>
            </a:r>
            <a:endParaRPr lang="en-GB" altLang="en-US" b="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04800"/>
            <a:ext cx="9390743"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4386" name="Rectangle 4"/>
          <p:cNvSpPr>
            <a:spLocks noGrp="1" noChangeArrowheads="1"/>
          </p:cNvSpPr>
          <p:nvPr>
            <p:ph type="title"/>
          </p:nvPr>
        </p:nvSpPr>
        <p:spPr>
          <a:xfrm>
            <a:off x="1159102" y="191021"/>
            <a:ext cx="6065837" cy="914400"/>
          </a:xfrm>
          <a:noFill/>
        </p:spPr>
        <p:txBody>
          <a:bodyPr/>
          <a:lstStyle/>
          <a:p>
            <a:pPr eaLnBrk="1" hangingPunct="1"/>
            <a:r>
              <a:rPr lang="en-GB" altLang="en-US" dirty="0" smtClean="0"/>
              <a:t>Note</a:t>
            </a:r>
            <a:endParaRPr lang="en-US" altLang="en-US" dirty="0" smtClean="0"/>
          </a:p>
        </p:txBody>
      </p:sp>
      <p:sp>
        <p:nvSpPr>
          <p:cNvPr id="144387"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
        <p:nvSpPr>
          <p:cNvPr id="144388"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sp>
        <p:nvSpPr>
          <p:cNvPr id="144389" name="Text Box 9"/>
          <p:cNvSpPr txBox="1">
            <a:spLocks noChangeArrowheads="1"/>
          </p:cNvSpPr>
          <p:nvPr/>
        </p:nvSpPr>
        <p:spPr bwMode="invGray">
          <a:xfrm>
            <a:off x="128814" y="1254126"/>
            <a:ext cx="88265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altLang="en-US" sz="3200" b="0" dirty="0" smtClean="0"/>
              <a:t>However the rise time is </a:t>
            </a:r>
            <a:r>
              <a:rPr lang="en-GB" altLang="en-US" sz="3200" b="0" dirty="0"/>
              <a:t>very important for an entirely different reason. It offers a test for whether the actual control system can be expected to behave according to the theory. If </a:t>
            </a:r>
            <a:r>
              <a:rPr lang="en-GB" altLang="en-US" sz="3200" b="0" dirty="0" smtClean="0"/>
              <a:t>the supposed </a:t>
            </a:r>
            <a:r>
              <a:rPr lang="en-GB" altLang="en-US" sz="3200" b="0" dirty="0"/>
              <a:t>rise time </a:t>
            </a:r>
            <a:r>
              <a:rPr lang="en-GB" altLang="en-US" sz="3200" b="0" dirty="0" smtClean="0"/>
              <a:t>of the closed-loop system is ridiculously </a:t>
            </a:r>
            <a:r>
              <a:rPr lang="en-GB" altLang="en-US" sz="3200" b="0" dirty="0"/>
              <a:t>small in comparison with the natural rise time of the plant then one must suspect that the solution offered is purely academic</a:t>
            </a:r>
            <a:r>
              <a:rPr lang="en-GB" altLang="en-US" sz="3200" b="0" dirty="0" smtClean="0"/>
              <a:t>. It is rather easy to offer solutions of this kind since they are divorced from the physical realities of the world. In effect we make a host of assumptions which simply do not hold.</a:t>
            </a:r>
            <a:endParaRPr lang="en-GB" altLang="en-US" sz="3200" b="0" dirty="0"/>
          </a:p>
        </p:txBody>
      </p:sp>
    </p:spTree>
    <p:extLst>
      <p:ext uri="{BB962C8B-B14F-4D97-AF65-F5344CB8AC3E}">
        <p14:creationId xmlns:p14="http://schemas.microsoft.com/office/powerpoint/2010/main" val="18741586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304800"/>
            <a:ext cx="9390743"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93187" name="Rectangle 2"/>
          <p:cNvSpPr>
            <a:spLocks noChangeArrowheads="1"/>
          </p:cNvSpPr>
          <p:nvPr/>
        </p:nvSpPr>
        <p:spPr bwMode="invGray">
          <a:xfrm>
            <a:off x="1760538" y="2257425"/>
            <a:ext cx="18748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endParaRPr lang="en-US" altLang="en-US"/>
          </a:p>
        </p:txBody>
      </p:sp>
      <p:sp>
        <p:nvSpPr>
          <p:cNvPr id="93188" name="Rectangle 3"/>
          <p:cNvSpPr>
            <a:spLocks noChangeArrowheads="1"/>
          </p:cNvSpPr>
          <p:nvPr/>
        </p:nvSpPr>
        <p:spPr bwMode="invGray">
          <a:xfrm>
            <a:off x="1760538" y="2257425"/>
            <a:ext cx="18748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endParaRPr lang="en-US" altLang="en-US"/>
          </a:p>
        </p:txBody>
      </p:sp>
      <p:sp>
        <p:nvSpPr>
          <p:cNvPr id="93189" name="Rectangle 4"/>
          <p:cNvSpPr>
            <a:spLocks noChangeArrowheads="1"/>
          </p:cNvSpPr>
          <p:nvPr/>
        </p:nvSpPr>
        <p:spPr bwMode="invGray">
          <a:xfrm>
            <a:off x="1760538" y="2257425"/>
            <a:ext cx="18748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endParaRPr lang="en-US" altLang="en-US"/>
          </a:p>
        </p:txBody>
      </p:sp>
      <p:sp>
        <p:nvSpPr>
          <p:cNvPr id="93190" name="Rectangle 5"/>
          <p:cNvSpPr>
            <a:spLocks noChangeArrowheads="1"/>
          </p:cNvSpPr>
          <p:nvPr/>
        </p:nvSpPr>
        <p:spPr bwMode="invGray">
          <a:xfrm>
            <a:off x="1760538" y="2257425"/>
            <a:ext cx="18748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endParaRPr lang="en-US" altLang="en-US"/>
          </a:p>
        </p:txBody>
      </p:sp>
      <p:sp>
        <p:nvSpPr>
          <p:cNvPr id="93191" name="Rectangle 6"/>
          <p:cNvSpPr>
            <a:spLocks noChangeArrowheads="1"/>
          </p:cNvSpPr>
          <p:nvPr/>
        </p:nvSpPr>
        <p:spPr bwMode="invGray">
          <a:xfrm>
            <a:off x="1760538" y="2257425"/>
            <a:ext cx="18748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endParaRPr lang="en-US" altLang="en-US"/>
          </a:p>
        </p:txBody>
      </p:sp>
      <p:sp>
        <p:nvSpPr>
          <p:cNvPr id="93192" name="Rectangle 7"/>
          <p:cNvSpPr>
            <a:spLocks noChangeArrowheads="1"/>
          </p:cNvSpPr>
          <p:nvPr/>
        </p:nvSpPr>
        <p:spPr bwMode="invGray">
          <a:xfrm>
            <a:off x="1760538" y="2257425"/>
            <a:ext cx="18748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endParaRPr lang="en-US" altLang="en-US"/>
          </a:p>
        </p:txBody>
      </p:sp>
      <p:graphicFrame>
        <p:nvGraphicFramePr>
          <p:cNvPr id="93186" name="Object 8"/>
          <p:cNvGraphicFramePr>
            <a:graphicFrameLocks noChangeAspect="1"/>
          </p:cNvGraphicFramePr>
          <p:nvPr>
            <p:extLst>
              <p:ext uri="{D42A27DB-BD31-4B8C-83A1-F6EECF244321}">
                <p14:modId xmlns:p14="http://schemas.microsoft.com/office/powerpoint/2010/main" val="3826810866"/>
              </p:ext>
            </p:extLst>
          </p:nvPr>
        </p:nvGraphicFramePr>
        <p:xfrm>
          <a:off x="809625" y="2863813"/>
          <a:ext cx="7470775" cy="3653102"/>
        </p:xfrm>
        <a:graphic>
          <a:graphicData uri="http://schemas.openxmlformats.org/presentationml/2006/ole">
            <mc:AlternateContent xmlns:mc="http://schemas.openxmlformats.org/markup-compatibility/2006">
              <mc:Choice xmlns:v="urn:schemas-microsoft-com:vml" Requires="v">
                <p:oleObj spid="_x0000_s93256" name="Document" r:id="rId4" imgW="5643753" imgH="2758595" progId="Word.Document.8">
                  <p:embed/>
                </p:oleObj>
              </mc:Choice>
              <mc:Fallback>
                <p:oleObj name="Document" r:id="rId4" imgW="5643753" imgH="2758595" progId="Word.Document.8">
                  <p:embed/>
                  <p:pic>
                    <p:nvPicPr>
                      <p:cNvPr id="0" name="Object 8"/>
                      <p:cNvPicPr>
                        <a:picLocks noChangeAspect="1" noChangeArrowheads="1"/>
                      </p:cNvPicPr>
                      <p:nvPr/>
                    </p:nvPicPr>
                    <p:blipFill>
                      <a:blip r:embed="rId5"/>
                      <a:srcRect/>
                      <a:stretch>
                        <a:fillRect/>
                      </a:stretch>
                    </p:blipFill>
                    <p:spPr bwMode="invGray">
                      <a:xfrm>
                        <a:off x="809625" y="2863813"/>
                        <a:ext cx="7470775" cy="3653102"/>
                      </a:xfrm>
                      <a:prstGeom prst="rect">
                        <a:avLst/>
                      </a:prstGeom>
                      <a:noFill/>
                      <a:ln>
                        <a:noFill/>
                      </a:ln>
                      <a:effectLst/>
                      <a:extLst/>
                    </p:spPr>
                  </p:pic>
                </p:oleObj>
              </mc:Fallback>
            </mc:AlternateContent>
          </a:graphicData>
        </a:graphic>
      </p:graphicFrame>
      <p:sp>
        <p:nvSpPr>
          <p:cNvPr id="93193" name="Rectangle 9"/>
          <p:cNvSpPr>
            <a:spLocks noChangeArrowheads="1"/>
          </p:cNvSpPr>
          <p:nvPr/>
        </p:nvSpPr>
        <p:spPr bwMode="invGray">
          <a:xfrm>
            <a:off x="565150" y="1227138"/>
            <a:ext cx="825341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r>
              <a:rPr lang="en-GB" altLang="en-US" b="0"/>
              <a:t>Formulae approximate even for second order systems </a:t>
            </a:r>
          </a:p>
          <a:p>
            <a:r>
              <a:rPr lang="en-GB" altLang="en-US" b="0"/>
              <a:t>because they assume a special form for the numerator.  </a:t>
            </a:r>
          </a:p>
          <a:p>
            <a:r>
              <a:rPr lang="en-GB" altLang="en-US" b="0"/>
              <a:t>Accordingly we employ them with a very strong caveat.</a:t>
            </a:r>
            <a:r>
              <a:rPr lang="en-US" altLang="en-US" b="0"/>
              <a:t> </a:t>
            </a:r>
          </a:p>
        </p:txBody>
      </p:sp>
      <p:sp>
        <p:nvSpPr>
          <p:cNvPr id="93194"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sp>
        <p:nvSpPr>
          <p:cNvPr id="93195" name="Rectangle 12"/>
          <p:cNvSpPr>
            <a:spLocks noChangeArrowheads="1"/>
          </p:cNvSpPr>
          <p:nvPr/>
        </p:nvSpPr>
        <p:spPr bwMode="auto">
          <a:xfrm>
            <a:off x="609600" y="84138"/>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r>
              <a:rPr lang="en-GB" altLang="en-US" sz="4400" b="0" dirty="0">
                <a:solidFill>
                  <a:schemeClr val="tx2"/>
                </a:solidFill>
                <a:latin typeface="Arial" charset="0"/>
              </a:rPr>
              <a:t>Second Order System</a:t>
            </a:r>
          </a:p>
        </p:txBody>
      </p:sp>
      <p:sp>
        <p:nvSpPr>
          <p:cNvPr id="93196" name="Text Box 13"/>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693641"/>
            <a:ext cx="9390743"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5410" name="Rectangle 2"/>
          <p:cNvSpPr>
            <a:spLocks noGrp="1" noChangeArrowheads="1"/>
          </p:cNvSpPr>
          <p:nvPr>
            <p:ph type="title"/>
          </p:nvPr>
        </p:nvSpPr>
        <p:spPr>
          <a:xfrm>
            <a:off x="657225" y="730250"/>
            <a:ext cx="7772400" cy="708025"/>
          </a:xfrm>
        </p:spPr>
        <p:txBody>
          <a:bodyPr/>
          <a:lstStyle/>
          <a:p>
            <a:pPr eaLnBrk="1" hangingPunct="1"/>
            <a:r>
              <a:rPr lang="en-US" altLang="en-US" sz="4000" smtClean="0"/>
              <a:t>Note</a:t>
            </a:r>
          </a:p>
        </p:txBody>
      </p:sp>
      <p:sp>
        <p:nvSpPr>
          <p:cNvPr id="145411" name="Text Box 3"/>
          <p:cNvSpPr txBox="1">
            <a:spLocks noChangeArrowheads="1"/>
          </p:cNvSpPr>
          <p:nvPr/>
        </p:nvSpPr>
        <p:spPr bwMode="auto">
          <a:xfrm>
            <a:off x="342900" y="2879725"/>
            <a:ext cx="85725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30000"/>
              </a:spcBef>
            </a:pPr>
            <a:r>
              <a:rPr kumimoji="1" lang="en-GB" altLang="en-US" b="0">
                <a:cs typeface="Times New Roman" pitchFamily="18" charset="0"/>
              </a:rPr>
              <a:t>Formulae for time to overshoot and overshoot are exact for canonical second order system.  The formulae for the settling times are reasonable approximations for the second order canonical system.  The formula for rise time is hard to acquire.</a:t>
            </a:r>
            <a:endParaRPr lang="en-US" altLang="en-US" b="0">
              <a:cs typeface="Times New Roman" pitchFamily="18" charset="0"/>
            </a:endParaRPr>
          </a:p>
        </p:txBody>
      </p:sp>
      <p:sp>
        <p:nvSpPr>
          <p:cNvPr id="5"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sp>
        <p:nvSpPr>
          <p:cNvPr id="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cSld>
  <p:clrMapOvr>
    <a:masterClrMapping/>
  </p:clrMapOvr>
  <p:transition advTm="155440"/>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 y="304800"/>
            <a:ext cx="9144001"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7458" name="Rectangle 2"/>
          <p:cNvSpPr>
            <a:spLocks noChangeArrowheads="1"/>
          </p:cNvSpPr>
          <p:nvPr/>
        </p:nvSpPr>
        <p:spPr bwMode="auto">
          <a:xfrm>
            <a:off x="609600" y="119517"/>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r>
              <a:rPr lang="en-GB" altLang="en-US" sz="4400" b="0" dirty="0">
                <a:solidFill>
                  <a:schemeClr val="tx2"/>
                </a:solidFill>
                <a:latin typeface="Arial" charset="0"/>
              </a:rPr>
              <a:t>Section 2 - Conclusion</a:t>
            </a:r>
          </a:p>
        </p:txBody>
      </p:sp>
      <p:sp>
        <p:nvSpPr>
          <p:cNvPr id="147459" name="Rectangle 3"/>
          <p:cNvSpPr>
            <a:spLocks noChangeArrowheads="1"/>
          </p:cNvSpPr>
          <p:nvPr/>
        </p:nvSpPr>
        <p:spPr bwMode="auto">
          <a:xfrm>
            <a:off x="304800" y="1157288"/>
            <a:ext cx="8389938" cy="570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20000"/>
              </a:spcBef>
              <a:buFontTx/>
              <a:buChar char="•"/>
            </a:pPr>
            <a:r>
              <a:rPr lang="en-GB" altLang="en-US" b="0" dirty="0"/>
              <a:t>Negative feedback affects a commonly positive change in the behaviour of a control system.</a:t>
            </a:r>
          </a:p>
          <a:p>
            <a:pPr eaLnBrk="1" hangingPunct="1">
              <a:spcBef>
                <a:spcPct val="20000"/>
              </a:spcBef>
              <a:buFontTx/>
              <a:buChar char="•"/>
            </a:pPr>
            <a:r>
              <a:rPr lang="en-GB" altLang="en-US" b="0" dirty="0"/>
              <a:t>The unit step response of a closed-loop system is an important measure of system performance and is largely determined by the location of the closed-loop poles, particularly if certain poles are dominant.  </a:t>
            </a:r>
          </a:p>
          <a:p>
            <a:pPr eaLnBrk="1" hangingPunct="1">
              <a:spcBef>
                <a:spcPct val="20000"/>
              </a:spcBef>
              <a:buFontTx/>
              <a:buChar char="•"/>
            </a:pPr>
            <a:r>
              <a:rPr lang="en-GB" altLang="en-US" b="0" dirty="0"/>
              <a:t>Speed of response </a:t>
            </a:r>
            <a:r>
              <a:rPr lang="en-GB" altLang="en-US" b="0" dirty="0" smtClean="0"/>
              <a:t>usually improves </a:t>
            </a:r>
            <a:r>
              <a:rPr lang="en-GB" altLang="en-US" b="0" dirty="0"/>
              <a:t>if poles are pushed further into </a:t>
            </a:r>
            <a:r>
              <a:rPr lang="en-GB" altLang="en-US" b="0" dirty="0" smtClean="0"/>
              <a:t>the left </a:t>
            </a:r>
            <a:r>
              <a:rPr lang="en-GB" altLang="en-US" b="0" dirty="0"/>
              <a:t>half plane.</a:t>
            </a:r>
          </a:p>
          <a:p>
            <a:pPr eaLnBrk="1" hangingPunct="1">
              <a:spcBef>
                <a:spcPct val="20000"/>
              </a:spcBef>
              <a:buFontTx/>
              <a:buChar char="•"/>
            </a:pPr>
            <a:r>
              <a:rPr lang="en-GB" altLang="en-US" b="0" dirty="0"/>
              <a:t>Overshoot is </a:t>
            </a:r>
            <a:r>
              <a:rPr lang="en-GB" altLang="en-US" b="0" dirty="0" smtClean="0"/>
              <a:t>usually reduced </a:t>
            </a:r>
            <a:r>
              <a:rPr lang="en-GB" altLang="en-US" b="0" dirty="0"/>
              <a:t>if poles are restricted to a narrower sector about negative real axis.</a:t>
            </a:r>
          </a:p>
          <a:p>
            <a:pPr eaLnBrk="1" hangingPunct="1">
              <a:spcBef>
                <a:spcPct val="20000"/>
              </a:spcBef>
              <a:buFontTx/>
              <a:buChar char="•"/>
            </a:pPr>
            <a:r>
              <a:rPr lang="en-GB" altLang="en-US" b="0" dirty="0"/>
              <a:t>Perfect tracking requires the presence of an integrator in the forward path.</a:t>
            </a:r>
          </a:p>
        </p:txBody>
      </p:sp>
      <p:sp>
        <p:nvSpPr>
          <p:cNvPr id="147460"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a:t>Section: 2</a:t>
            </a:r>
            <a:endParaRPr kumimoji="1" lang="en-GB" altLang="en-US" sz="800" b="0"/>
          </a:p>
        </p:txBody>
      </p:sp>
      <p:sp>
        <p:nvSpPr>
          <p:cNvPr id="147461"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81181"/>
            <a:ext cx="9144000" cy="91796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8786" name="Rectangle 2"/>
          <p:cNvSpPr>
            <a:spLocks noGrp="1" noChangeArrowheads="1"/>
          </p:cNvSpPr>
          <p:nvPr>
            <p:ph type="title"/>
          </p:nvPr>
        </p:nvSpPr>
        <p:spPr>
          <a:xfrm>
            <a:off x="717550" y="304800"/>
            <a:ext cx="7772400" cy="800100"/>
          </a:xfrm>
        </p:spPr>
        <p:txBody>
          <a:bodyPr/>
          <a:lstStyle/>
          <a:p>
            <a:pPr eaLnBrk="1" hangingPunct="1"/>
            <a:r>
              <a:rPr lang="en-US" altLang="en-US" smtClean="0"/>
              <a:t>Note</a:t>
            </a:r>
          </a:p>
        </p:txBody>
      </p:sp>
      <p:sp>
        <p:nvSpPr>
          <p:cNvPr id="118787" name="Text Box 3"/>
          <p:cNvSpPr txBox="1">
            <a:spLocks noChangeArrowheads="1"/>
          </p:cNvSpPr>
          <p:nvPr/>
        </p:nvSpPr>
        <p:spPr bwMode="auto">
          <a:xfrm>
            <a:off x="314325" y="1884363"/>
            <a:ext cx="85725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30000"/>
              </a:spcBef>
            </a:pPr>
            <a:r>
              <a:rPr kumimoji="1" lang="en-GB" altLang="en-US" sz="2400" b="0" dirty="0"/>
              <a:t>Open loop control is poor because it cannot react to unforeseen problems.  White goods such as washing machines commonly operate using open loop control.  A red sock included with the white wash is a good illustration of unforeseen problems.  An example of open loop control would be a strategy for leaving your house.  You lock the door, get into the car, reverse out the gate, turn 90 degrees and accelerate up to 60 km per hour.  This strategy works fine until one day the bin lorry is early.  That is the problem with open loop control, it is a predefined strategy which is defined subject to assumptions.  If the assumptions fail, for example the road is blocked, the strategy cannot be switched off.  It must run (or try to run) its course, even when something has gone wrong.</a:t>
            </a:r>
          </a:p>
        </p:txBody>
      </p:sp>
      <p:sp>
        <p:nvSpPr>
          <p:cNvPr id="5"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a:t>
            </a:r>
            <a:r>
              <a:rPr kumimoji="1" lang="en-IE" altLang="en-US" sz="1400" b="0" dirty="0"/>
              <a:t> </a:t>
            </a:r>
            <a:r>
              <a:rPr kumimoji="1" lang="en-GB" altLang="en-US" sz="1400" b="0" dirty="0"/>
              <a:t>2</a:t>
            </a:r>
            <a:endParaRPr kumimoji="1" lang="en-GB" altLang="en-US" sz="800" b="0" dirty="0"/>
          </a:p>
        </p:txBody>
      </p:sp>
      <p:sp>
        <p:nvSpPr>
          <p:cNvPr id="6" name="Text Box 9"/>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a:t>System Response</a:t>
            </a:r>
          </a:p>
        </p:txBody>
      </p:sp>
    </p:spTree>
  </p:cSld>
  <p:clrMapOvr>
    <a:masterClrMapping/>
  </p:clrMapOvr>
  <p:transition advTm="15544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1282700" y="281181"/>
            <a:ext cx="12877800" cy="91796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69635" name="Rectangle 4"/>
          <p:cNvSpPr>
            <a:spLocks noChangeArrowheads="1"/>
          </p:cNvSpPr>
          <p:nvPr/>
        </p:nvSpPr>
        <p:spPr bwMode="auto">
          <a:xfrm>
            <a:off x="381000" y="247650"/>
            <a:ext cx="8401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a:r>
              <a:rPr kumimoji="1" lang="en-IE" altLang="en-US" sz="4400" b="0">
                <a:solidFill>
                  <a:schemeClr val="tx2"/>
                </a:solidFill>
              </a:rPr>
              <a:t>How does a human control a fire ?</a:t>
            </a:r>
            <a:endParaRPr kumimoji="1" lang="en-GB" altLang="en-US" sz="4400" b="0">
              <a:solidFill>
                <a:schemeClr val="tx2"/>
              </a:solidFill>
            </a:endParaRPr>
          </a:p>
        </p:txBody>
      </p:sp>
      <p:sp>
        <p:nvSpPr>
          <p:cNvPr id="69636" name="Rectangle 5"/>
          <p:cNvSpPr>
            <a:spLocks noChangeArrowheads="1"/>
          </p:cNvSpPr>
          <p:nvPr/>
        </p:nvSpPr>
        <p:spPr bwMode="auto">
          <a:xfrm>
            <a:off x="323850" y="1123950"/>
            <a:ext cx="84772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20000"/>
              </a:spcBef>
              <a:buFontTx/>
              <a:buChar char="•"/>
            </a:pPr>
            <a:r>
              <a:rPr kumimoji="1" lang="en-IE" altLang="en-US" b="0"/>
              <a:t>Monitor output:  </a:t>
            </a:r>
            <a:r>
              <a:rPr kumimoji="1" lang="en-IE" altLang="en-US" b="0" i="1"/>
              <a:t>feel heat of fire</a:t>
            </a:r>
            <a:endParaRPr kumimoji="1" lang="en-IE" altLang="en-US" b="0"/>
          </a:p>
          <a:p>
            <a:pPr>
              <a:spcBef>
                <a:spcPct val="20000"/>
              </a:spcBef>
              <a:buFontTx/>
              <a:buChar char="•"/>
            </a:pPr>
            <a:r>
              <a:rPr kumimoji="1" lang="en-IE" altLang="en-US" b="0"/>
              <a:t>Compare with desired output:  </a:t>
            </a:r>
            <a:r>
              <a:rPr kumimoji="1" lang="en-IE" altLang="en-US" b="0" i="1"/>
              <a:t>feel hot or cold</a:t>
            </a:r>
          </a:p>
          <a:p>
            <a:pPr>
              <a:spcBef>
                <a:spcPct val="20000"/>
              </a:spcBef>
              <a:buFontTx/>
              <a:buChar char="•"/>
            </a:pPr>
            <a:r>
              <a:rPr kumimoji="1" lang="en-IE" altLang="en-US" b="0"/>
              <a:t>Adjust input in manner which one knows will improve output:  </a:t>
            </a:r>
            <a:r>
              <a:rPr kumimoji="1" lang="en-IE" altLang="en-US" b="0" i="1"/>
              <a:t>turn heat down (if hot) or up (if cold)</a:t>
            </a:r>
            <a:endParaRPr kumimoji="1" lang="en-GB" altLang="en-US" sz="3200" b="0"/>
          </a:p>
        </p:txBody>
      </p:sp>
      <p:sp>
        <p:nvSpPr>
          <p:cNvPr id="69637" name="Rectangle 6"/>
          <p:cNvSpPr>
            <a:spLocks noChangeArrowheads="1"/>
          </p:cNvSpPr>
          <p:nvPr/>
        </p:nvSpPr>
        <p:spPr bwMode="auto">
          <a:xfrm>
            <a:off x="381000" y="6057900"/>
            <a:ext cx="77724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20000"/>
              </a:spcBef>
              <a:buFontTx/>
              <a:buChar char="•"/>
            </a:pPr>
            <a:r>
              <a:rPr kumimoji="1" lang="en-IE" altLang="en-US" b="0"/>
              <a:t>This is called closed loop control</a:t>
            </a:r>
            <a:endParaRPr kumimoji="1" lang="en-GB" altLang="en-US" sz="3200" b="0"/>
          </a:p>
        </p:txBody>
      </p:sp>
      <p:sp>
        <p:nvSpPr>
          <p:cNvPr id="69638"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a:t>
            </a:r>
            <a:r>
              <a:rPr kumimoji="1" lang="en-IE" altLang="en-US" sz="1400" b="0" dirty="0"/>
              <a:t> </a:t>
            </a:r>
            <a:r>
              <a:rPr kumimoji="1" lang="en-GB" altLang="en-US" sz="1400" b="0" dirty="0"/>
              <a:t>2</a:t>
            </a:r>
            <a:endParaRPr kumimoji="1" lang="en-GB" altLang="en-US" sz="800" b="0" dirty="0"/>
          </a:p>
        </p:txBody>
      </p:sp>
      <p:graphicFrame>
        <p:nvGraphicFramePr>
          <p:cNvPr id="69634" name="Object 8"/>
          <p:cNvGraphicFramePr>
            <a:graphicFrameLocks noChangeAspect="1"/>
          </p:cNvGraphicFramePr>
          <p:nvPr/>
        </p:nvGraphicFramePr>
        <p:xfrm>
          <a:off x="0" y="3297238"/>
          <a:ext cx="8912225" cy="2660650"/>
        </p:xfrm>
        <a:graphic>
          <a:graphicData uri="http://schemas.openxmlformats.org/presentationml/2006/ole">
            <mc:AlternateContent xmlns:mc="http://schemas.openxmlformats.org/markup-compatibility/2006">
              <mc:Choice xmlns:v="urn:schemas-microsoft-com:vml" Requires="v">
                <p:oleObj spid="_x0000_s69699" name="Visio" r:id="rId4" imgW="7822800" imgH="2334960" progId="Visio.Drawing.11">
                  <p:embed/>
                </p:oleObj>
              </mc:Choice>
              <mc:Fallback>
                <p:oleObj name="Visio" r:id="rId4" imgW="7822800" imgH="2334960" progId="Visio.Drawing.11">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297238"/>
                        <a:ext cx="8912225" cy="2660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9" name="Text Box 9"/>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a:t>System Response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43119</TotalTime>
  <Words>5702</Words>
  <Application>Microsoft Office PowerPoint</Application>
  <PresentationFormat>On-screen Show (4:3)</PresentationFormat>
  <Paragraphs>487</Paragraphs>
  <Slides>79</Slides>
  <Notes>69</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79</vt:i4>
      </vt:variant>
    </vt:vector>
  </HeadingPairs>
  <TitlesOfParts>
    <vt:vector size="83" baseType="lpstr">
      <vt:lpstr>Default Design</vt:lpstr>
      <vt:lpstr>Visio</vt:lpstr>
      <vt:lpstr>Equation</vt:lpstr>
      <vt:lpstr>Document</vt:lpstr>
      <vt:lpstr>PowerPoint Presentation</vt:lpstr>
      <vt:lpstr>Overview of Topics</vt:lpstr>
      <vt:lpstr>PowerPoint Presentation</vt:lpstr>
      <vt:lpstr>Note</vt:lpstr>
      <vt:lpstr>Feedback</vt:lpstr>
      <vt:lpstr>PowerPoint Presentation</vt:lpstr>
      <vt:lpstr>Open Loop Control</vt:lpstr>
      <vt:lpstr>Note</vt:lpstr>
      <vt:lpstr>PowerPoint Presentation</vt:lpstr>
      <vt:lpstr>Note</vt:lpstr>
      <vt:lpstr>Note</vt:lpstr>
      <vt:lpstr>PowerPoint Presentation</vt:lpstr>
      <vt:lpstr>Classical examples of Automatic Control from modern perspective</vt:lpstr>
      <vt:lpstr>Negative Feedback</vt:lpstr>
      <vt:lpstr>Example 2.1</vt:lpstr>
      <vt:lpstr>PowerPoint Presentation</vt:lpstr>
      <vt:lpstr>PowerPoint Presentation</vt:lpstr>
      <vt:lpstr>Note</vt:lpstr>
      <vt:lpstr>Specification and Reference</vt:lpstr>
      <vt:lpstr>Specification and Reference</vt:lpstr>
      <vt:lpstr>Specification and Reference</vt:lpstr>
      <vt:lpstr>PowerPoint Presentation</vt:lpstr>
      <vt:lpstr>PowerPoint Presentation</vt:lpstr>
      <vt:lpstr>Example 2.1</vt:lpstr>
      <vt:lpstr>Example 2.1</vt:lpstr>
      <vt:lpstr>Example 2.1</vt:lpstr>
      <vt:lpstr>Example 2.1</vt:lpstr>
      <vt:lpstr>Example 2.1</vt:lpstr>
      <vt:lpstr>PowerPoint Presentation</vt:lpstr>
      <vt:lpstr>PowerPoint Presentation</vt:lpstr>
      <vt:lpstr>Feedback Control System</vt:lpstr>
      <vt:lpstr>Note</vt:lpstr>
      <vt:lpstr>Note</vt:lpstr>
      <vt:lpstr>Feedback Control System</vt:lpstr>
      <vt:lpstr>Note</vt:lpstr>
      <vt:lpstr>Note</vt:lpstr>
      <vt:lpstr>Feedback Control System</vt:lpstr>
      <vt:lpstr>Note</vt:lpstr>
      <vt:lpstr>Feedback Control System</vt:lpstr>
      <vt:lpstr>Feedback Control System</vt:lpstr>
      <vt:lpstr>Note</vt:lpstr>
      <vt:lpstr>Feedback Control System</vt:lpstr>
      <vt:lpstr>Note</vt:lpstr>
      <vt:lpstr>Feedback Control System</vt:lpstr>
      <vt:lpstr>Note</vt:lpstr>
      <vt:lpstr>Feedback Control System</vt:lpstr>
      <vt:lpstr>Note</vt:lpstr>
      <vt:lpstr>Feedback Control System</vt:lpstr>
      <vt:lpstr>Feedback Control System</vt:lpstr>
      <vt:lpstr>Dominant Poles</vt:lpstr>
      <vt:lpstr>First Order System</vt:lpstr>
      <vt:lpstr>Note</vt:lpstr>
      <vt:lpstr>First Order System</vt:lpstr>
      <vt:lpstr>Note</vt:lpstr>
      <vt:lpstr>PowerPoint Presentation</vt:lpstr>
      <vt:lpstr>Dominant Real Pole: Specification</vt:lpstr>
      <vt:lpstr>Note</vt:lpstr>
      <vt:lpstr>Note</vt:lpstr>
      <vt:lpstr>Second Order System</vt:lpstr>
      <vt:lpstr>Note</vt:lpstr>
      <vt:lpstr>Second Order System</vt:lpstr>
      <vt:lpstr>PowerPoint Presentation</vt:lpstr>
      <vt:lpstr>Second Order System</vt:lpstr>
      <vt:lpstr>Second Order System</vt:lpstr>
      <vt:lpstr>Note</vt:lpstr>
      <vt:lpstr>Second Order System</vt:lpstr>
      <vt:lpstr>Note</vt:lpstr>
      <vt:lpstr>Second Order System</vt:lpstr>
      <vt:lpstr>Dominant Pair: Specification</vt:lpstr>
      <vt:lpstr>Note</vt:lpstr>
      <vt:lpstr>Note</vt:lpstr>
      <vt:lpstr>Dominant Pole Placement</vt:lpstr>
      <vt:lpstr>Dominant Pole Placement</vt:lpstr>
      <vt:lpstr>PowerPoint Presentation</vt:lpstr>
      <vt:lpstr>Note</vt:lpstr>
      <vt:lpstr>Note</vt:lpstr>
      <vt:lpstr>PowerPoint Presentation</vt:lpstr>
      <vt:lpstr>Note</vt:lpstr>
      <vt:lpstr>PowerPoint Presentation</vt:lpstr>
    </vt:vector>
  </TitlesOfParts>
  <Company>UCD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Systems Review</dc:title>
  <dc:creator>P.Curran</dc:creator>
  <cp:lastModifiedBy>Paul Curran</cp:lastModifiedBy>
  <cp:revision>1165</cp:revision>
  <cp:lastPrinted>2001-11-08T19:31:28Z</cp:lastPrinted>
  <dcterms:created xsi:type="dcterms:W3CDTF">2000-03-07T00:13:27Z</dcterms:created>
  <dcterms:modified xsi:type="dcterms:W3CDTF">2013-09-24T11:16:00Z</dcterms:modified>
</cp:coreProperties>
</file>